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71" r:id="rId5"/>
    <p:sldId id="267" r:id="rId6"/>
    <p:sldId id="275" r:id="rId7"/>
    <p:sldId id="276" r:id="rId8"/>
    <p:sldId id="260" r:id="rId9"/>
    <p:sldId id="261" r:id="rId10"/>
    <p:sldId id="277" r:id="rId11"/>
    <p:sldId id="262" r:id="rId12"/>
    <p:sldId id="278" r:id="rId13"/>
    <p:sldId id="265" r:id="rId14"/>
    <p:sldId id="268" r:id="rId15"/>
    <p:sldId id="279" r:id="rId16"/>
    <p:sldId id="266" r:id="rId17"/>
    <p:sldId id="272" r:id="rId18"/>
    <p:sldId id="269" r:id="rId19"/>
    <p:sldId id="274" r:id="rId20"/>
    <p:sldId id="27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DC47"/>
    <a:srgbClr val="9900CC"/>
    <a:srgbClr val="FF9900"/>
    <a:srgbClr val="D99B01"/>
    <a:srgbClr val="FF66CC"/>
    <a:srgbClr val="FF67AC"/>
    <a:srgbClr val="CC0099"/>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96" d="100"/>
          <a:sy n="96" d="100"/>
        </p:scale>
        <p:origin x="63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C7566-A037-4F36-806E-69F3499288B8}"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D4DE9-9EDC-4B88-8B45-9B478B711118}" type="slidenum">
              <a:rPr lang="en-US" smtClean="0"/>
              <a:t>‹#›</a:t>
            </a:fld>
            <a:endParaRPr lang="en-US"/>
          </a:p>
        </p:txBody>
      </p:sp>
    </p:spTree>
    <p:extLst>
      <p:ext uri="{BB962C8B-B14F-4D97-AF65-F5344CB8AC3E}">
        <p14:creationId xmlns:p14="http://schemas.microsoft.com/office/powerpoint/2010/main" val="348115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dirty="0"/>
          </a:p>
        </p:txBody>
      </p:sp>
    </p:spTree>
    <p:extLst>
      <p:ext uri="{BB962C8B-B14F-4D97-AF65-F5344CB8AC3E}">
        <p14:creationId xmlns:p14="http://schemas.microsoft.com/office/powerpoint/2010/main" val="317736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dirty="0"/>
          </a:p>
        </p:txBody>
      </p:sp>
    </p:spTree>
    <p:extLst>
      <p:ext uri="{BB962C8B-B14F-4D97-AF65-F5344CB8AC3E}">
        <p14:creationId xmlns:p14="http://schemas.microsoft.com/office/powerpoint/2010/main" val="110930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dirty="0"/>
          </a:p>
        </p:txBody>
      </p:sp>
    </p:spTree>
    <p:extLst>
      <p:ext uri="{BB962C8B-B14F-4D97-AF65-F5344CB8AC3E}">
        <p14:creationId xmlns:p14="http://schemas.microsoft.com/office/powerpoint/2010/main" val="365534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dirty="0"/>
          </a:p>
        </p:txBody>
      </p:sp>
    </p:spTree>
    <p:extLst>
      <p:ext uri="{BB962C8B-B14F-4D97-AF65-F5344CB8AC3E}">
        <p14:creationId xmlns:p14="http://schemas.microsoft.com/office/powerpoint/2010/main" val="292104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2D4DE9-9EDC-4B88-8B45-9B478B711118}" type="slidenum">
              <a:rPr lang="en-US" smtClean="0"/>
              <a:t>17</a:t>
            </a:fld>
            <a:endParaRPr lang="en-US"/>
          </a:p>
        </p:txBody>
      </p:sp>
    </p:spTree>
    <p:extLst>
      <p:ext uri="{BB962C8B-B14F-4D97-AF65-F5344CB8AC3E}">
        <p14:creationId xmlns:p14="http://schemas.microsoft.com/office/powerpoint/2010/main" val="121714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2D4DE9-9EDC-4B88-8B45-9B478B711118}" type="slidenum">
              <a:rPr lang="en-US" smtClean="0"/>
              <a:t>18</a:t>
            </a:fld>
            <a:endParaRPr lang="en-US"/>
          </a:p>
        </p:txBody>
      </p:sp>
    </p:spTree>
    <p:extLst>
      <p:ext uri="{BB962C8B-B14F-4D97-AF65-F5344CB8AC3E}">
        <p14:creationId xmlns:p14="http://schemas.microsoft.com/office/powerpoint/2010/main" val="100671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2D4DE9-9EDC-4B88-8B45-9B478B711118}" type="slidenum">
              <a:rPr lang="en-US" smtClean="0"/>
              <a:t>19</a:t>
            </a:fld>
            <a:endParaRPr lang="en-US"/>
          </a:p>
        </p:txBody>
      </p:sp>
    </p:spTree>
    <p:extLst>
      <p:ext uri="{BB962C8B-B14F-4D97-AF65-F5344CB8AC3E}">
        <p14:creationId xmlns:p14="http://schemas.microsoft.com/office/powerpoint/2010/main" val="301280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2D4DE9-9EDC-4B88-8B45-9B478B711118}" type="slidenum">
              <a:rPr lang="en-US" smtClean="0"/>
              <a:t>20</a:t>
            </a:fld>
            <a:endParaRPr lang="en-US"/>
          </a:p>
        </p:txBody>
      </p:sp>
    </p:spTree>
    <p:extLst>
      <p:ext uri="{BB962C8B-B14F-4D97-AF65-F5344CB8AC3E}">
        <p14:creationId xmlns:p14="http://schemas.microsoft.com/office/powerpoint/2010/main" val="43462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029866"/>
            <a:ext cx="8093364"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4404211"/>
            <a:ext cx="8093366" cy="610819"/>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86EA5C3D-F1FB-4D04-9688-25CEB9C703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46070" cy="89199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39"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39"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39"/>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39"/>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29B87AE-C244-4AAB-9D0C-EDCC25B53CC0}"/>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182570"/>
            <a:ext cx="4581150" cy="1383822"/>
          </a:xfrm>
        </p:spPr>
        <p:txBody>
          <a:bodyPr/>
          <a:lstStyle/>
          <a:p>
            <a:r>
              <a:rPr lang="en-US" dirty="0">
                <a:latin typeface="Lucida Sans Unicode" panose="020B0602030504020204" pitchFamily="34" charset="0"/>
                <a:cs typeface="Lucida Sans Unicode" panose="020B0602030504020204" pitchFamily="34" charset="0"/>
              </a:rPr>
              <a:t>Container Terminal</a:t>
            </a:r>
          </a:p>
        </p:txBody>
      </p:sp>
      <p:sp>
        <p:nvSpPr>
          <p:cNvPr id="3" name="Subtitle 2"/>
          <p:cNvSpPr>
            <a:spLocks noGrp="1"/>
          </p:cNvSpPr>
          <p:nvPr>
            <p:ph type="subTitle" idx="1"/>
          </p:nvPr>
        </p:nvSpPr>
        <p:spPr>
          <a:xfrm>
            <a:off x="162264" y="108360"/>
            <a:ext cx="2729981" cy="610819"/>
          </a:xfrm>
        </p:spPr>
        <p:txBody>
          <a:bodyPr>
            <a:noAutofit/>
          </a:bodyPr>
          <a:lstStyle/>
          <a:p>
            <a:pPr algn="ctr"/>
            <a:r>
              <a:rPr lang="en-US"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Group</a:t>
            </a:r>
            <a:r>
              <a:rPr lang="en-US" sz="36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 - 12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2FBCFB-8AC9-4FC6-A9F9-32F22B569811}"/>
              </a:ext>
            </a:extLst>
          </p:cNvPr>
          <p:cNvSpPr txBox="1"/>
          <p:nvPr/>
        </p:nvSpPr>
        <p:spPr>
          <a:xfrm>
            <a:off x="448965" y="1502815"/>
            <a:ext cx="5268323" cy="400110"/>
          </a:xfrm>
          <a:prstGeom prst="rect">
            <a:avLst/>
          </a:prstGeom>
          <a:noFill/>
        </p:spPr>
        <p:txBody>
          <a:bodyPr wrap="square">
            <a:spAutoFit/>
          </a:bodyPr>
          <a:lstStyle/>
          <a:p>
            <a:r>
              <a:rPr lang="en-IN" sz="2000" b="1" dirty="0">
                <a:solidFill>
                  <a:schemeClr val="bg1"/>
                </a:solidFill>
                <a:latin typeface="Lucida Sans Unicode" panose="020B0602030504020204" pitchFamily="34" charset="0"/>
                <a:cs typeface="Lucida Sans Unicode" panose="020B0602030504020204" pitchFamily="34" charset="0"/>
              </a:rPr>
              <a:t>Probability of Arrival of each commodity</a:t>
            </a:r>
          </a:p>
        </p:txBody>
      </p:sp>
      <p:sp>
        <p:nvSpPr>
          <p:cNvPr id="9" name="TextBox 8">
            <a:extLst>
              <a:ext uri="{FF2B5EF4-FFF2-40B4-BE49-F238E27FC236}">
                <a16:creationId xmlns:a16="http://schemas.microsoft.com/office/drawing/2014/main" id="{11533F2D-7B28-4EDE-8DC8-1C73069E9AF5}"/>
              </a:ext>
            </a:extLst>
          </p:cNvPr>
          <p:cNvSpPr txBox="1"/>
          <p:nvPr/>
        </p:nvSpPr>
        <p:spPr>
          <a:xfrm>
            <a:off x="1212490" y="154515"/>
            <a:ext cx="1221640" cy="584775"/>
          </a:xfrm>
          <a:prstGeom prst="rect">
            <a:avLst/>
          </a:prstGeom>
          <a:noFill/>
        </p:spPr>
        <p:txBody>
          <a:bodyPr wrap="square">
            <a:spAutoFit/>
          </a:bodyPr>
          <a:lstStyle/>
          <a:p>
            <a:r>
              <a:rPr lang="en-US"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Data</a:t>
            </a:r>
            <a:endParaRPr lang="en-IN"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endParaRPr>
          </a:p>
        </p:txBody>
      </p:sp>
      <p:graphicFrame>
        <p:nvGraphicFramePr>
          <p:cNvPr id="6" name="Table 5">
            <a:extLst>
              <a:ext uri="{FF2B5EF4-FFF2-40B4-BE49-F238E27FC236}">
                <a16:creationId xmlns:a16="http://schemas.microsoft.com/office/drawing/2014/main" id="{AA72D7FC-76CB-4768-BD9F-C3789750EBA6}"/>
              </a:ext>
            </a:extLst>
          </p:cNvPr>
          <p:cNvGraphicFramePr>
            <a:graphicFrameLocks noGrp="1"/>
          </p:cNvGraphicFramePr>
          <p:nvPr>
            <p:extLst>
              <p:ext uri="{D42A27DB-BD31-4B8C-83A1-F6EECF244321}">
                <p14:modId xmlns:p14="http://schemas.microsoft.com/office/powerpoint/2010/main" val="97298195"/>
              </p:ext>
            </p:extLst>
          </p:nvPr>
        </p:nvGraphicFramePr>
        <p:xfrm>
          <a:off x="448964" y="2113636"/>
          <a:ext cx="3970331" cy="2653990"/>
        </p:xfrm>
        <a:graphic>
          <a:graphicData uri="http://schemas.openxmlformats.org/drawingml/2006/table">
            <a:tbl>
              <a:tblPr firstRow="1" bandRow="1"/>
              <a:tblGrid>
                <a:gridCol w="2443281">
                  <a:extLst>
                    <a:ext uri="{9D8B030D-6E8A-4147-A177-3AD203B41FA5}">
                      <a16:colId xmlns:a16="http://schemas.microsoft.com/office/drawing/2014/main" val="2416884729"/>
                    </a:ext>
                  </a:extLst>
                </a:gridCol>
                <a:gridCol w="1527050">
                  <a:extLst>
                    <a:ext uri="{9D8B030D-6E8A-4147-A177-3AD203B41FA5}">
                      <a16:colId xmlns:a16="http://schemas.microsoft.com/office/drawing/2014/main" val="3264337182"/>
                    </a:ext>
                  </a:extLst>
                </a:gridCol>
              </a:tblGrid>
              <a:tr h="530798">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Commodity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Probability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66"/>
                    </a:solidFill>
                  </a:tcPr>
                </a:tc>
                <a:extLst>
                  <a:ext uri="{0D108BD9-81ED-4DB2-BD59-A6C34878D82A}">
                    <a16:rowId xmlns:a16="http://schemas.microsoft.com/office/drawing/2014/main" val="1044149130"/>
                  </a:ext>
                </a:extLst>
              </a:tr>
              <a:tr h="530798">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Liquid Bulk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0.293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7615596"/>
                  </a:ext>
                </a:extLst>
              </a:tr>
              <a:tr h="530798">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Dry Bulk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0.066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80483217"/>
                  </a:ext>
                </a:extLst>
              </a:tr>
              <a:tr h="530798">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Break Bulk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0.182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74640023"/>
                  </a:ext>
                </a:extLst>
              </a:tr>
              <a:tr h="530798">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Containers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000" b="0" i="0" u="none" strike="noStrike" dirty="0">
                          <a:solidFill>
                            <a:srgbClr val="000000"/>
                          </a:solidFill>
                          <a:effectLst/>
                          <a:latin typeface="Lucida Sans Unicode" panose="020B0602030504020204" pitchFamily="34" charset="0"/>
                          <a:cs typeface="Lucida Sans Unicode" panose="020B0602030504020204" pitchFamily="34" charset="0"/>
                        </a:rPr>
                        <a:t>0.459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29664476"/>
                  </a:ext>
                </a:extLst>
              </a:tr>
            </a:tbl>
          </a:graphicData>
        </a:graphic>
      </p:graphicFrame>
    </p:spTree>
    <p:extLst>
      <p:ext uri="{BB962C8B-B14F-4D97-AF65-F5344CB8AC3E}">
        <p14:creationId xmlns:p14="http://schemas.microsoft.com/office/powerpoint/2010/main" val="228997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99509F-74F4-41B7-AE0D-10FAD8AA7DEF}"/>
              </a:ext>
            </a:extLst>
          </p:cNvPr>
          <p:cNvPicPr>
            <a:picLocks noChangeAspect="1"/>
          </p:cNvPicPr>
          <p:nvPr/>
        </p:nvPicPr>
        <p:blipFill rotWithShape="1">
          <a:blip r:embed="rId3"/>
          <a:srcRect l="328" t="42760" b="2779"/>
          <a:stretch/>
        </p:blipFill>
        <p:spPr>
          <a:xfrm>
            <a:off x="299441" y="3182570"/>
            <a:ext cx="8545118" cy="1679755"/>
          </a:xfrm>
          <a:prstGeom prst="rect">
            <a:avLst/>
          </a:prstGeom>
        </p:spPr>
      </p:pic>
      <p:sp>
        <p:nvSpPr>
          <p:cNvPr id="7" name="TextBox 6">
            <a:extLst>
              <a:ext uri="{FF2B5EF4-FFF2-40B4-BE49-F238E27FC236}">
                <a16:creationId xmlns:a16="http://schemas.microsoft.com/office/drawing/2014/main" id="{D8420C52-7733-46CF-AF9D-055FEF033455}"/>
              </a:ext>
            </a:extLst>
          </p:cNvPr>
          <p:cNvSpPr txBox="1"/>
          <p:nvPr/>
        </p:nvSpPr>
        <p:spPr>
          <a:xfrm>
            <a:off x="285378" y="1800570"/>
            <a:ext cx="6882607" cy="707886"/>
          </a:xfrm>
          <a:prstGeom prst="rect">
            <a:avLst/>
          </a:prstGeom>
          <a:noFill/>
        </p:spPr>
        <p:txBody>
          <a:bodyPr wrap="square">
            <a:spAutoFit/>
          </a:bodyPr>
          <a:lstStyle/>
          <a:p>
            <a:r>
              <a:rPr lang="en-IN" sz="2000" b="1" dirty="0">
                <a:solidFill>
                  <a:schemeClr val="bg1"/>
                </a:solidFill>
                <a:latin typeface="Lucida Sans Unicode" panose="020B0602030504020204" pitchFamily="34" charset="0"/>
                <a:cs typeface="Lucida Sans Unicode" panose="020B0602030504020204" pitchFamily="34" charset="0"/>
              </a:rPr>
              <a:t>Average Turnaround Time of Vessels Commodity wise (in hours)</a:t>
            </a:r>
          </a:p>
        </p:txBody>
      </p:sp>
      <p:sp>
        <p:nvSpPr>
          <p:cNvPr id="9" name="TextBox 8">
            <a:extLst>
              <a:ext uri="{FF2B5EF4-FFF2-40B4-BE49-F238E27FC236}">
                <a16:creationId xmlns:a16="http://schemas.microsoft.com/office/drawing/2014/main" id="{65A3F001-951F-4156-A49D-D16056409726}"/>
              </a:ext>
            </a:extLst>
          </p:cNvPr>
          <p:cNvSpPr txBox="1"/>
          <p:nvPr/>
        </p:nvSpPr>
        <p:spPr>
          <a:xfrm>
            <a:off x="1059785" y="141492"/>
            <a:ext cx="1221640" cy="584775"/>
          </a:xfrm>
          <a:prstGeom prst="rect">
            <a:avLst/>
          </a:prstGeom>
          <a:noFill/>
        </p:spPr>
        <p:txBody>
          <a:bodyPr wrap="square">
            <a:spAutoFit/>
          </a:bodyPr>
          <a:lstStyle/>
          <a:p>
            <a:r>
              <a:rPr lang="en-US"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Data</a:t>
            </a:r>
            <a:endParaRPr lang="en-IN"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endParaRPr>
          </a:p>
        </p:txBody>
      </p:sp>
      <p:pic>
        <p:nvPicPr>
          <p:cNvPr id="3" name="Picture 2">
            <a:extLst>
              <a:ext uri="{FF2B5EF4-FFF2-40B4-BE49-F238E27FC236}">
                <a16:creationId xmlns:a16="http://schemas.microsoft.com/office/drawing/2014/main" id="{F8D2932C-DC8F-431D-9E89-85C14644CE6E}"/>
              </a:ext>
            </a:extLst>
          </p:cNvPr>
          <p:cNvPicPr>
            <a:picLocks noChangeAspect="1"/>
          </p:cNvPicPr>
          <p:nvPr/>
        </p:nvPicPr>
        <p:blipFill>
          <a:blip r:embed="rId4"/>
          <a:stretch>
            <a:fillRect/>
          </a:stretch>
        </p:blipFill>
        <p:spPr>
          <a:xfrm>
            <a:off x="299441" y="2649096"/>
            <a:ext cx="8545118" cy="533474"/>
          </a:xfrm>
          <a:prstGeom prst="rect">
            <a:avLst/>
          </a:prstGeom>
        </p:spPr>
      </p:pic>
    </p:spTree>
    <p:extLst>
      <p:ext uri="{BB962C8B-B14F-4D97-AF65-F5344CB8AC3E}">
        <p14:creationId xmlns:p14="http://schemas.microsoft.com/office/powerpoint/2010/main" val="144490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A6A5-4977-4E3A-80CE-C0B3DC2948A6}"/>
              </a:ext>
            </a:extLst>
          </p:cNvPr>
          <p:cNvSpPr>
            <a:spLocks noGrp="1"/>
          </p:cNvSpPr>
          <p:nvPr>
            <p:ph type="title"/>
          </p:nvPr>
        </p:nvSpPr>
        <p:spPr>
          <a:xfrm>
            <a:off x="2739540" y="258320"/>
            <a:ext cx="5955495" cy="572644"/>
          </a:xfrm>
        </p:spPr>
        <p:txBody>
          <a:bodyPr>
            <a:normAutofit fontScale="90000"/>
          </a:bodyPr>
          <a:lstStyle/>
          <a:p>
            <a:r>
              <a:rPr lang="en-US" sz="3000" dirty="0">
                <a:latin typeface="Lucida Sans Unicode" panose="020B0602030504020204" pitchFamily="34" charset="0"/>
                <a:cs typeface="Lucida Sans Unicode" panose="020B0602030504020204" pitchFamily="34" charset="0"/>
              </a:rPr>
              <a:t>Berth Assignment to Commodities</a:t>
            </a:r>
          </a:p>
        </p:txBody>
      </p:sp>
      <p:graphicFrame>
        <p:nvGraphicFramePr>
          <p:cNvPr id="4" name="Table 2">
            <a:extLst>
              <a:ext uri="{FF2B5EF4-FFF2-40B4-BE49-F238E27FC236}">
                <a16:creationId xmlns:a16="http://schemas.microsoft.com/office/drawing/2014/main" id="{854D9007-5F92-49BC-B2F4-6EBD6131EAE1}"/>
              </a:ext>
            </a:extLst>
          </p:cNvPr>
          <p:cNvGraphicFramePr>
            <a:graphicFrameLocks noGrp="1"/>
          </p:cNvGraphicFramePr>
          <p:nvPr>
            <p:extLst>
              <p:ext uri="{D42A27DB-BD31-4B8C-83A1-F6EECF244321}">
                <p14:modId xmlns:p14="http://schemas.microsoft.com/office/powerpoint/2010/main" val="4151429081"/>
              </p:ext>
            </p:extLst>
          </p:nvPr>
        </p:nvGraphicFramePr>
        <p:xfrm>
          <a:off x="2739540" y="1044700"/>
          <a:ext cx="4581150" cy="3840480"/>
        </p:xfrm>
        <a:graphic>
          <a:graphicData uri="http://schemas.openxmlformats.org/drawingml/2006/table">
            <a:tbl>
              <a:tblPr firstRow="1" bandRow="1">
                <a:tableStyleId>{F5AB1C69-6EDB-4FF4-983F-18BD219EF322}</a:tableStyleId>
              </a:tblPr>
              <a:tblGrid>
                <a:gridCol w="2366928">
                  <a:extLst>
                    <a:ext uri="{9D8B030D-6E8A-4147-A177-3AD203B41FA5}">
                      <a16:colId xmlns:a16="http://schemas.microsoft.com/office/drawing/2014/main" val="1667384436"/>
                    </a:ext>
                  </a:extLst>
                </a:gridCol>
                <a:gridCol w="2214222">
                  <a:extLst>
                    <a:ext uri="{9D8B030D-6E8A-4147-A177-3AD203B41FA5}">
                      <a16:colId xmlns:a16="http://schemas.microsoft.com/office/drawing/2014/main" val="2041292805"/>
                    </a:ext>
                  </a:extLst>
                </a:gridCol>
              </a:tblGrid>
              <a:tr h="307315">
                <a:tc>
                  <a:txBody>
                    <a:bodyPr/>
                    <a:lstStyle/>
                    <a:p>
                      <a:r>
                        <a:rPr lang="en-IN" sz="1500" dirty="0"/>
                        <a:t>Berth</a:t>
                      </a:r>
                    </a:p>
                  </a:txBody>
                  <a:tcPr/>
                </a:tc>
                <a:tc>
                  <a:txBody>
                    <a:bodyPr/>
                    <a:lstStyle/>
                    <a:p>
                      <a:r>
                        <a:rPr lang="en-IN" sz="1500" dirty="0"/>
                        <a:t>Commodity</a:t>
                      </a:r>
                    </a:p>
                  </a:txBody>
                  <a:tcPr/>
                </a:tc>
                <a:extLst>
                  <a:ext uri="{0D108BD9-81ED-4DB2-BD59-A6C34878D82A}">
                    <a16:rowId xmlns:a16="http://schemas.microsoft.com/office/drawing/2014/main" val="3358872472"/>
                  </a:ext>
                </a:extLst>
              </a:tr>
              <a:tr h="307315">
                <a:tc>
                  <a:txBody>
                    <a:bodyPr/>
                    <a:lstStyle/>
                    <a:p>
                      <a:r>
                        <a:rPr lang="en-IN" sz="1500" dirty="0"/>
                        <a:t>North Quay</a:t>
                      </a:r>
                    </a:p>
                  </a:txBody>
                  <a:tcPr/>
                </a:tc>
                <a:tc>
                  <a:txBody>
                    <a:bodyPr/>
                    <a:lstStyle/>
                    <a:p>
                      <a:r>
                        <a:rPr lang="en-IN" sz="1500" dirty="0"/>
                        <a:t>Liquid Bulk</a:t>
                      </a:r>
                    </a:p>
                  </a:txBody>
                  <a:tcPr/>
                </a:tc>
                <a:extLst>
                  <a:ext uri="{0D108BD9-81ED-4DB2-BD59-A6C34878D82A}">
                    <a16:rowId xmlns:a16="http://schemas.microsoft.com/office/drawing/2014/main" val="3352124639"/>
                  </a:ext>
                </a:extLst>
              </a:tr>
              <a:tr h="307315">
                <a:tc>
                  <a:txBody>
                    <a:bodyPr/>
                    <a:lstStyle/>
                    <a:p>
                      <a:r>
                        <a:rPr lang="en-IN" sz="1500" dirty="0"/>
                        <a:t>West Quay I</a:t>
                      </a:r>
                    </a:p>
                  </a:txBody>
                  <a:tcPr/>
                </a:tc>
                <a:tc>
                  <a:txBody>
                    <a:bodyPr/>
                    <a:lstStyle/>
                    <a:p>
                      <a:r>
                        <a:rPr lang="en-IN" sz="1500" dirty="0"/>
                        <a:t>Liquid Bulk</a:t>
                      </a:r>
                    </a:p>
                  </a:txBody>
                  <a:tcPr/>
                </a:tc>
                <a:extLst>
                  <a:ext uri="{0D108BD9-81ED-4DB2-BD59-A6C34878D82A}">
                    <a16:rowId xmlns:a16="http://schemas.microsoft.com/office/drawing/2014/main" val="3372814684"/>
                  </a:ext>
                </a:extLst>
              </a:tr>
              <a:tr h="307315">
                <a:tc>
                  <a:txBody>
                    <a:bodyPr/>
                    <a:lstStyle/>
                    <a:p>
                      <a:r>
                        <a:rPr lang="en-IN" sz="1500" dirty="0"/>
                        <a:t>West Quay II</a:t>
                      </a:r>
                    </a:p>
                  </a:txBody>
                  <a:tcPr/>
                </a:tc>
                <a:tc>
                  <a:txBody>
                    <a:bodyPr/>
                    <a:lstStyle/>
                    <a:p>
                      <a:r>
                        <a:rPr lang="en-IN" sz="1500" dirty="0"/>
                        <a:t>Liquid/Break Bulk</a:t>
                      </a:r>
                    </a:p>
                  </a:txBody>
                  <a:tcPr/>
                </a:tc>
                <a:extLst>
                  <a:ext uri="{0D108BD9-81ED-4DB2-BD59-A6C34878D82A}">
                    <a16:rowId xmlns:a16="http://schemas.microsoft.com/office/drawing/2014/main" val="2668003552"/>
                  </a:ext>
                </a:extLst>
              </a:tr>
              <a:tr h="307315">
                <a:tc>
                  <a:txBody>
                    <a:bodyPr/>
                    <a:lstStyle/>
                    <a:p>
                      <a:r>
                        <a:rPr lang="en-IN" sz="1500" dirty="0"/>
                        <a:t>West Quay III</a:t>
                      </a:r>
                    </a:p>
                  </a:txBody>
                  <a:tcPr/>
                </a:tc>
                <a:tc>
                  <a:txBody>
                    <a:bodyPr/>
                    <a:lstStyle/>
                    <a:p>
                      <a:r>
                        <a:rPr lang="en-IN" sz="1500" dirty="0"/>
                        <a:t>Break Bulk</a:t>
                      </a:r>
                    </a:p>
                  </a:txBody>
                  <a:tcPr/>
                </a:tc>
                <a:extLst>
                  <a:ext uri="{0D108BD9-81ED-4DB2-BD59-A6C34878D82A}">
                    <a16:rowId xmlns:a16="http://schemas.microsoft.com/office/drawing/2014/main" val="2772098565"/>
                  </a:ext>
                </a:extLst>
              </a:tr>
              <a:tr h="307315">
                <a:tc>
                  <a:txBody>
                    <a:bodyPr/>
                    <a:lstStyle/>
                    <a:p>
                      <a:r>
                        <a:rPr lang="en-IN" sz="1500" dirty="0"/>
                        <a:t>West Quay IV</a:t>
                      </a:r>
                    </a:p>
                  </a:txBody>
                  <a:tcPr/>
                </a:tc>
                <a:tc>
                  <a:txBody>
                    <a:bodyPr/>
                    <a:lstStyle/>
                    <a:p>
                      <a:r>
                        <a:rPr lang="en-IN" sz="1500" dirty="0"/>
                        <a:t>Break Bulk</a:t>
                      </a:r>
                    </a:p>
                  </a:txBody>
                  <a:tcPr/>
                </a:tc>
                <a:extLst>
                  <a:ext uri="{0D108BD9-81ED-4DB2-BD59-A6C34878D82A}">
                    <a16:rowId xmlns:a16="http://schemas.microsoft.com/office/drawing/2014/main" val="2892385005"/>
                  </a:ext>
                </a:extLst>
              </a:tr>
              <a:tr h="307315">
                <a:tc>
                  <a:txBody>
                    <a:bodyPr/>
                    <a:lstStyle/>
                    <a:p>
                      <a:r>
                        <a:rPr lang="en-IN" sz="1500" dirty="0"/>
                        <a:t>Centre Quay</a:t>
                      </a:r>
                    </a:p>
                  </a:txBody>
                  <a:tcPr/>
                </a:tc>
                <a:tc>
                  <a:txBody>
                    <a:bodyPr/>
                    <a:lstStyle/>
                    <a:p>
                      <a:r>
                        <a:rPr lang="en-IN" sz="1500" dirty="0"/>
                        <a:t>Break Bulk</a:t>
                      </a:r>
                    </a:p>
                  </a:txBody>
                  <a:tcPr/>
                </a:tc>
                <a:extLst>
                  <a:ext uri="{0D108BD9-81ED-4DB2-BD59-A6C34878D82A}">
                    <a16:rowId xmlns:a16="http://schemas.microsoft.com/office/drawing/2014/main" val="2294064869"/>
                  </a:ext>
                </a:extLst>
              </a:tr>
              <a:tr h="307315">
                <a:tc>
                  <a:txBody>
                    <a:bodyPr/>
                    <a:lstStyle/>
                    <a:p>
                      <a:r>
                        <a:rPr lang="en-IN" sz="1500" dirty="0"/>
                        <a:t>South Quay I</a:t>
                      </a:r>
                    </a:p>
                  </a:txBody>
                  <a:tcPr/>
                </a:tc>
                <a:tc>
                  <a:txBody>
                    <a:bodyPr/>
                    <a:lstStyle/>
                    <a:p>
                      <a:r>
                        <a:rPr lang="en-IN" sz="1500" dirty="0"/>
                        <a:t>Break/Dry Bulk</a:t>
                      </a:r>
                    </a:p>
                  </a:txBody>
                  <a:tcPr/>
                </a:tc>
                <a:extLst>
                  <a:ext uri="{0D108BD9-81ED-4DB2-BD59-A6C34878D82A}">
                    <a16:rowId xmlns:a16="http://schemas.microsoft.com/office/drawing/2014/main" val="3924614788"/>
                  </a:ext>
                </a:extLst>
              </a:tr>
              <a:tr h="307315">
                <a:tc>
                  <a:txBody>
                    <a:bodyPr/>
                    <a:lstStyle/>
                    <a:p>
                      <a:r>
                        <a:rPr lang="en-IN" sz="1500" dirty="0"/>
                        <a:t>South Quay II</a:t>
                      </a:r>
                    </a:p>
                  </a:txBody>
                  <a:tcPr/>
                </a:tc>
                <a:tc>
                  <a:txBody>
                    <a:bodyPr/>
                    <a:lstStyle/>
                    <a:p>
                      <a:r>
                        <a:rPr lang="en-IN" sz="1500" dirty="0"/>
                        <a:t>Break/Dry/Liquid Bulk</a:t>
                      </a:r>
                    </a:p>
                  </a:txBody>
                  <a:tcPr/>
                </a:tc>
                <a:extLst>
                  <a:ext uri="{0D108BD9-81ED-4DB2-BD59-A6C34878D82A}">
                    <a16:rowId xmlns:a16="http://schemas.microsoft.com/office/drawing/2014/main" val="1380823921"/>
                  </a:ext>
                </a:extLst>
              </a:tr>
              <a:tr h="307315">
                <a:tc>
                  <a:txBody>
                    <a:bodyPr/>
                    <a:lstStyle/>
                    <a:p>
                      <a:r>
                        <a:rPr lang="en-IN" sz="1500" dirty="0"/>
                        <a:t>Second Container Berth I</a:t>
                      </a:r>
                    </a:p>
                  </a:txBody>
                  <a:tcPr/>
                </a:tc>
                <a:tc>
                  <a:txBody>
                    <a:bodyPr/>
                    <a:lstStyle/>
                    <a:p>
                      <a:r>
                        <a:rPr lang="en-IN" sz="1500" dirty="0"/>
                        <a:t>Containers</a:t>
                      </a:r>
                    </a:p>
                  </a:txBody>
                  <a:tcPr/>
                </a:tc>
                <a:extLst>
                  <a:ext uri="{0D108BD9-81ED-4DB2-BD59-A6C34878D82A}">
                    <a16:rowId xmlns:a16="http://schemas.microsoft.com/office/drawing/2014/main" val="3713696380"/>
                  </a:ext>
                </a:extLst>
              </a:tr>
              <a:tr h="307315">
                <a:tc>
                  <a:txBody>
                    <a:bodyPr/>
                    <a:lstStyle/>
                    <a:p>
                      <a:r>
                        <a:rPr lang="en-IN" sz="1500" dirty="0"/>
                        <a:t>Second Container Berth II</a:t>
                      </a:r>
                    </a:p>
                  </a:txBody>
                  <a:tcPr/>
                </a:tc>
                <a:tc>
                  <a:txBody>
                    <a:bodyPr/>
                    <a:lstStyle/>
                    <a:p>
                      <a:r>
                        <a:rPr kumimoji="0" lang="en-IN" sz="1500" b="0" u="none" strike="noStrike" kern="1200" cap="none" spc="0" normalizeH="0" baseline="0" noProof="0" dirty="0">
                          <a:ln>
                            <a:noFill/>
                          </a:ln>
                          <a:solidFill>
                            <a:prstClr val="black"/>
                          </a:solidFill>
                          <a:effectLst/>
                          <a:uLnTx/>
                          <a:uFillTx/>
                        </a:rPr>
                        <a:t>Containers</a:t>
                      </a:r>
                      <a:endParaRPr lang="en-IN" sz="1500" dirty="0"/>
                    </a:p>
                  </a:txBody>
                  <a:tcPr/>
                </a:tc>
                <a:extLst>
                  <a:ext uri="{0D108BD9-81ED-4DB2-BD59-A6C34878D82A}">
                    <a16:rowId xmlns:a16="http://schemas.microsoft.com/office/drawing/2014/main" val="2196725466"/>
                  </a:ext>
                </a:extLst>
              </a:tr>
              <a:tr h="307315">
                <a:tc>
                  <a:txBody>
                    <a:bodyPr/>
                    <a:lstStyle/>
                    <a:p>
                      <a:r>
                        <a:rPr lang="en-IN" sz="1500" dirty="0"/>
                        <a:t>Second Container Berth III</a:t>
                      </a:r>
                    </a:p>
                  </a:txBody>
                  <a:tcPr/>
                </a:tc>
                <a:tc>
                  <a:txBody>
                    <a:bodyPr/>
                    <a:lstStyle/>
                    <a:p>
                      <a:r>
                        <a:rPr kumimoji="0" lang="en-IN" sz="1500" b="0" u="none" strike="noStrike" kern="1200" cap="none" spc="0" normalizeH="0" baseline="0" noProof="0" dirty="0">
                          <a:ln>
                            <a:noFill/>
                          </a:ln>
                          <a:solidFill>
                            <a:prstClr val="black"/>
                          </a:solidFill>
                          <a:effectLst/>
                          <a:uLnTx/>
                          <a:uFillTx/>
                        </a:rPr>
                        <a:t>Containers</a:t>
                      </a:r>
                      <a:endParaRPr lang="en-IN" sz="1500" dirty="0"/>
                    </a:p>
                  </a:txBody>
                  <a:tcPr/>
                </a:tc>
                <a:extLst>
                  <a:ext uri="{0D108BD9-81ED-4DB2-BD59-A6C34878D82A}">
                    <a16:rowId xmlns:a16="http://schemas.microsoft.com/office/drawing/2014/main" val="2875067325"/>
                  </a:ext>
                </a:extLst>
              </a:tr>
            </a:tbl>
          </a:graphicData>
        </a:graphic>
      </p:graphicFrame>
    </p:spTree>
    <p:extLst>
      <p:ext uri="{BB962C8B-B14F-4D97-AF65-F5344CB8AC3E}">
        <p14:creationId xmlns:p14="http://schemas.microsoft.com/office/powerpoint/2010/main" val="17195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2"/>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62A6F2ED-1190-4246-B5E4-EC12AC0F48C6}"/>
              </a:ext>
            </a:extLst>
          </p:cNvPr>
          <p:cNvSpPr txBox="1"/>
          <p:nvPr/>
        </p:nvSpPr>
        <p:spPr>
          <a:xfrm>
            <a:off x="3541239" y="313136"/>
            <a:ext cx="1488875" cy="584775"/>
          </a:xfrm>
          <a:prstGeom prst="rect">
            <a:avLst/>
          </a:prstGeom>
          <a:noFill/>
        </p:spPr>
        <p:txBody>
          <a:bodyPr wrap="square" rtlCol="0">
            <a:spAutoFit/>
          </a:bodyPr>
          <a:lstStyle/>
          <a:p>
            <a:r>
              <a:rPr lang="en-IN" sz="32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Model</a:t>
            </a:r>
          </a:p>
        </p:txBody>
      </p:sp>
      <p:pic>
        <p:nvPicPr>
          <p:cNvPr id="11" name="Picture 10">
            <a:extLst>
              <a:ext uri="{FF2B5EF4-FFF2-40B4-BE49-F238E27FC236}">
                <a16:creationId xmlns:a16="http://schemas.microsoft.com/office/drawing/2014/main" id="{C14BF876-66EA-4A2A-982C-A7E37996E014}"/>
              </a:ext>
            </a:extLst>
          </p:cNvPr>
          <p:cNvPicPr>
            <a:picLocks noChangeAspect="1"/>
          </p:cNvPicPr>
          <p:nvPr/>
        </p:nvPicPr>
        <p:blipFill>
          <a:blip r:embed="rId3"/>
          <a:stretch>
            <a:fillRect/>
          </a:stretch>
        </p:blipFill>
        <p:spPr>
          <a:xfrm>
            <a:off x="143554" y="1366477"/>
            <a:ext cx="8856890" cy="3536649"/>
          </a:xfrm>
          <a:prstGeom prst="rect">
            <a:avLst/>
          </a:prstGeom>
        </p:spPr>
      </p:pic>
    </p:spTree>
    <p:extLst>
      <p:ext uri="{BB962C8B-B14F-4D97-AF65-F5344CB8AC3E}">
        <p14:creationId xmlns:p14="http://schemas.microsoft.com/office/powerpoint/2010/main" val="205933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2"/>
          <a:stretch>
            <a:fillRect/>
          </a:stretch>
        </p:blipFill>
        <p:spPr>
          <a:xfrm>
            <a:off x="-9150" y="-24235"/>
            <a:ext cx="9162300" cy="5451294"/>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1670605" y="110335"/>
            <a:ext cx="5427713" cy="553998"/>
          </a:xfrm>
          <a:prstGeom prst="rect">
            <a:avLst/>
          </a:prstGeom>
          <a:noFill/>
        </p:spPr>
        <p:txBody>
          <a:bodyPr wrap="square">
            <a:spAutoFit/>
          </a:bodyPr>
          <a:lstStyle/>
          <a:p>
            <a:pPr algn="ctr"/>
            <a:r>
              <a:rPr lang="en-IN" sz="30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Results and Conclusions</a:t>
            </a:r>
          </a:p>
        </p:txBody>
      </p:sp>
      <p:sp>
        <p:nvSpPr>
          <p:cNvPr id="3" name="TextBox 2">
            <a:extLst>
              <a:ext uri="{FF2B5EF4-FFF2-40B4-BE49-F238E27FC236}">
                <a16:creationId xmlns:a16="http://schemas.microsoft.com/office/drawing/2014/main" id="{6C341309-56D4-494A-B5AC-AF7EA49BBADD}"/>
              </a:ext>
            </a:extLst>
          </p:cNvPr>
          <p:cNvSpPr txBox="1"/>
          <p:nvPr/>
        </p:nvSpPr>
        <p:spPr>
          <a:xfrm>
            <a:off x="448964" y="1136108"/>
            <a:ext cx="8685886"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Average number of batches of containers </a:t>
            </a:r>
            <a:r>
              <a:rPr lang="en-IN" sz="2000" b="1" dirty="0">
                <a:solidFill>
                  <a:schemeClr val="bg1"/>
                </a:solidFill>
                <a:latin typeface="Lucida Sans Unicode" panose="020B0602030504020204" pitchFamily="34" charset="0"/>
                <a:cs typeface="Lucida Sans Unicode" panose="020B0602030504020204" pitchFamily="34" charset="0"/>
              </a:rPr>
              <a:t>IN</a:t>
            </a:r>
            <a:r>
              <a:rPr lang="en-IN" sz="2000" dirty="0">
                <a:solidFill>
                  <a:schemeClr val="bg1"/>
                </a:solidFill>
                <a:latin typeface="Lucida Sans Unicode" panose="020B0602030504020204" pitchFamily="34" charset="0"/>
                <a:cs typeface="Lucida Sans Unicode" panose="020B0602030504020204" pitchFamily="34" charset="0"/>
              </a:rPr>
              <a:t> is 110.</a:t>
            </a:r>
          </a:p>
          <a:p>
            <a:endParaRPr lang="en-IN" sz="2000" dirty="0">
              <a:solidFill>
                <a:schemeClr val="bg1"/>
              </a:solidFill>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Average number of batches of containers stored in storage yard is 108.</a:t>
            </a:r>
          </a:p>
          <a:p>
            <a:endParaRPr lang="en-IN" sz="2000" dirty="0">
              <a:solidFill>
                <a:schemeClr val="bg1"/>
              </a:solidFill>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Average number of batches of containers in WIP is 1.</a:t>
            </a:r>
          </a:p>
          <a:p>
            <a:endParaRPr lang="en-IN" sz="2000" dirty="0">
              <a:solidFill>
                <a:schemeClr val="bg1"/>
              </a:solidFill>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Average number of batches of damaged containers is 1.</a:t>
            </a:r>
          </a:p>
          <a:p>
            <a:endParaRPr lang="en-IN" sz="2000" dirty="0">
              <a:solidFill>
                <a:schemeClr val="bg1"/>
              </a:solidFill>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Total Average Time of one batch of container in system is 7.01 hours.</a:t>
            </a:r>
          </a:p>
        </p:txBody>
      </p:sp>
    </p:spTree>
    <p:extLst>
      <p:ext uri="{BB962C8B-B14F-4D97-AF65-F5344CB8AC3E}">
        <p14:creationId xmlns:p14="http://schemas.microsoft.com/office/powerpoint/2010/main" val="142209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34C66B-4D58-498B-891D-E02743D97F39}"/>
              </a:ext>
            </a:extLst>
          </p:cNvPr>
          <p:cNvPicPr>
            <a:picLocks noChangeAspect="1"/>
          </p:cNvPicPr>
          <p:nvPr/>
        </p:nvPicPr>
        <p:blipFill>
          <a:blip r:embed="rId2"/>
          <a:stretch>
            <a:fillRect/>
          </a:stretch>
        </p:blipFill>
        <p:spPr>
          <a:xfrm>
            <a:off x="601670" y="1819490"/>
            <a:ext cx="5497379" cy="3195540"/>
          </a:xfrm>
          <a:prstGeom prst="rect">
            <a:avLst/>
          </a:prstGeom>
        </p:spPr>
      </p:pic>
      <p:sp>
        <p:nvSpPr>
          <p:cNvPr id="4" name="TextBox 3">
            <a:extLst>
              <a:ext uri="{FF2B5EF4-FFF2-40B4-BE49-F238E27FC236}">
                <a16:creationId xmlns:a16="http://schemas.microsoft.com/office/drawing/2014/main" id="{E7FDD402-8459-49F6-A2FD-65A0080A7AC6}"/>
              </a:ext>
            </a:extLst>
          </p:cNvPr>
          <p:cNvSpPr txBox="1"/>
          <p:nvPr/>
        </p:nvSpPr>
        <p:spPr>
          <a:xfrm>
            <a:off x="830727" y="1350110"/>
            <a:ext cx="3817626" cy="400110"/>
          </a:xfrm>
          <a:prstGeom prst="rect">
            <a:avLst/>
          </a:prstGeom>
          <a:noFill/>
        </p:spPr>
        <p:txBody>
          <a:bodyPr wrap="square" rtlCol="0">
            <a:spAutoFit/>
          </a:bodyPr>
          <a:lstStyle/>
          <a:p>
            <a:r>
              <a:rPr lang="en-IN" sz="20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Waiting Time in Queue</a:t>
            </a:r>
          </a:p>
        </p:txBody>
      </p:sp>
    </p:spTree>
    <p:extLst>
      <p:ext uri="{BB962C8B-B14F-4D97-AF65-F5344CB8AC3E}">
        <p14:creationId xmlns:p14="http://schemas.microsoft.com/office/powerpoint/2010/main" val="76742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2"/>
          <a:stretch>
            <a:fillRect/>
          </a:stretch>
        </p:blipFill>
        <p:spPr>
          <a:xfrm>
            <a:off x="0" y="-307794"/>
            <a:ext cx="9144000" cy="5451294"/>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1568943" y="84075"/>
            <a:ext cx="5344675" cy="584775"/>
          </a:xfrm>
          <a:prstGeom prst="rect">
            <a:avLst/>
          </a:prstGeom>
          <a:noFill/>
        </p:spPr>
        <p:txBody>
          <a:bodyPr wrap="square">
            <a:spAutoFit/>
          </a:bodyPr>
          <a:lstStyle/>
          <a:p>
            <a:pPr algn="ctr"/>
            <a:r>
              <a:rPr lang="en-IN" sz="32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Instantaneous Utilization</a:t>
            </a:r>
          </a:p>
        </p:txBody>
      </p:sp>
      <p:sp>
        <p:nvSpPr>
          <p:cNvPr id="8" name="TextBox 7">
            <a:extLst>
              <a:ext uri="{FF2B5EF4-FFF2-40B4-BE49-F238E27FC236}">
                <a16:creationId xmlns:a16="http://schemas.microsoft.com/office/drawing/2014/main" id="{3EB0A196-B0B0-4DEF-B7E7-2C6BB4FE8DB9}"/>
              </a:ext>
            </a:extLst>
          </p:cNvPr>
          <p:cNvSpPr txBox="1"/>
          <p:nvPr/>
        </p:nvSpPr>
        <p:spPr>
          <a:xfrm>
            <a:off x="4401797" y="891995"/>
            <a:ext cx="4594875" cy="397031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Instantaneous Utilization of Berth Crane is highest as it will be transferring the containers from all four berths to truck.</a:t>
            </a:r>
          </a:p>
          <a:p>
            <a:pPr marL="285750" indent="-285750">
              <a:buFont typeface="Arial" panose="020B0604020202020204" pitchFamily="34" charset="0"/>
              <a:buChar char="•"/>
            </a:pPr>
            <a:endParaRPr lang="en-IN" dirty="0">
              <a:solidFill>
                <a:schemeClr val="bg1"/>
              </a:solidFill>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Instantaneous Utilization of South Quay II is second highest as it can take liquid, dry as well as break bulk also. Hence it is used very often.</a:t>
            </a:r>
          </a:p>
          <a:p>
            <a:pPr marL="285750" indent="-285750">
              <a:buFont typeface="Arial" panose="020B0604020202020204" pitchFamily="34" charset="0"/>
              <a:buChar char="•"/>
            </a:pPr>
            <a:endParaRPr lang="en-IN" dirty="0">
              <a:solidFill>
                <a:schemeClr val="bg1"/>
              </a:solidFill>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Instantaneous Utilization of West Quay II is second highest as it can take liquid as well as break bulk also.</a:t>
            </a:r>
          </a:p>
        </p:txBody>
      </p:sp>
      <p:pic>
        <p:nvPicPr>
          <p:cNvPr id="7" name="Picture 6">
            <a:extLst>
              <a:ext uri="{FF2B5EF4-FFF2-40B4-BE49-F238E27FC236}">
                <a16:creationId xmlns:a16="http://schemas.microsoft.com/office/drawing/2014/main" id="{D40A0C76-26EA-45B4-897B-E66534821DBE}"/>
              </a:ext>
            </a:extLst>
          </p:cNvPr>
          <p:cNvPicPr>
            <a:picLocks noChangeAspect="1"/>
          </p:cNvPicPr>
          <p:nvPr/>
        </p:nvPicPr>
        <p:blipFill>
          <a:blip r:embed="rId3"/>
          <a:stretch>
            <a:fillRect/>
          </a:stretch>
        </p:blipFill>
        <p:spPr>
          <a:xfrm>
            <a:off x="147329" y="763158"/>
            <a:ext cx="4271966" cy="3970317"/>
          </a:xfrm>
          <a:prstGeom prst="rect">
            <a:avLst/>
          </a:prstGeom>
        </p:spPr>
      </p:pic>
    </p:spTree>
    <p:extLst>
      <p:ext uri="{BB962C8B-B14F-4D97-AF65-F5344CB8AC3E}">
        <p14:creationId xmlns:p14="http://schemas.microsoft.com/office/powerpoint/2010/main" val="401736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3"/>
          <a:stretch>
            <a:fillRect/>
          </a:stretch>
        </p:blipFill>
        <p:spPr>
          <a:xfrm>
            <a:off x="0" y="-307794"/>
            <a:ext cx="9144000" cy="5451294"/>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1934494" y="128470"/>
            <a:ext cx="5275009" cy="584775"/>
          </a:xfrm>
          <a:prstGeom prst="rect">
            <a:avLst/>
          </a:prstGeom>
          <a:noFill/>
        </p:spPr>
        <p:txBody>
          <a:bodyPr wrap="square">
            <a:spAutoFit/>
          </a:bodyPr>
          <a:lstStyle/>
          <a:p>
            <a:pPr algn="ctr"/>
            <a:r>
              <a:rPr lang="en-IN" sz="32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Instantaneous</a:t>
            </a:r>
            <a:r>
              <a:rPr lang="en-IN" sz="3200" dirty="0">
                <a:solidFill>
                  <a:schemeClr val="bg1"/>
                </a:solidFill>
                <a:latin typeface="Lucida Sans Unicode" panose="020B0602030504020204" pitchFamily="34" charset="0"/>
                <a:cs typeface="Lucida Sans Unicode" panose="020B0602030504020204" pitchFamily="34" charset="0"/>
              </a:rPr>
              <a:t> Utilization</a:t>
            </a:r>
          </a:p>
        </p:txBody>
      </p:sp>
      <p:pic>
        <p:nvPicPr>
          <p:cNvPr id="8" name="Picture 7">
            <a:extLst>
              <a:ext uri="{FF2B5EF4-FFF2-40B4-BE49-F238E27FC236}">
                <a16:creationId xmlns:a16="http://schemas.microsoft.com/office/drawing/2014/main" id="{6162BE49-0701-45BF-953A-3E6A75FE3611}"/>
              </a:ext>
            </a:extLst>
          </p:cNvPr>
          <p:cNvPicPr>
            <a:picLocks noChangeAspect="1"/>
          </p:cNvPicPr>
          <p:nvPr/>
        </p:nvPicPr>
        <p:blipFill>
          <a:blip r:embed="rId4"/>
          <a:stretch>
            <a:fillRect/>
          </a:stretch>
        </p:blipFill>
        <p:spPr>
          <a:xfrm>
            <a:off x="143554" y="1336933"/>
            <a:ext cx="8856891" cy="2914571"/>
          </a:xfrm>
          <a:prstGeom prst="rect">
            <a:avLst/>
          </a:prstGeom>
        </p:spPr>
      </p:pic>
    </p:spTree>
    <p:extLst>
      <p:ext uri="{BB962C8B-B14F-4D97-AF65-F5344CB8AC3E}">
        <p14:creationId xmlns:p14="http://schemas.microsoft.com/office/powerpoint/2010/main" val="319623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3"/>
          <a:stretch>
            <a:fillRect/>
          </a:stretch>
        </p:blipFill>
        <p:spPr>
          <a:xfrm>
            <a:off x="0" y="-307795"/>
            <a:ext cx="9144000" cy="5475529"/>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2346149" y="253473"/>
            <a:ext cx="3997554" cy="800219"/>
          </a:xfrm>
          <a:prstGeom prst="rect">
            <a:avLst/>
          </a:prstGeom>
          <a:noFill/>
        </p:spPr>
        <p:txBody>
          <a:bodyPr wrap="square">
            <a:spAutoFit/>
          </a:bodyPr>
          <a:lstStyle/>
          <a:p>
            <a:r>
              <a:rPr lang="en-IN" sz="28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Total Number Seized </a:t>
            </a:r>
            <a:r>
              <a:rPr lang="en-IN" dirty="0">
                <a:solidFill>
                  <a:schemeClr val="bg1"/>
                </a:solidFill>
                <a:effectLst>
                  <a:outerShdw blurRad="38100" dist="38100" dir="2700000" algn="tl">
                    <a:srgbClr val="000000">
                      <a:alpha val="43137"/>
                    </a:srgbClr>
                  </a:outerShdw>
                </a:effectLst>
              </a:rPr>
              <a:t>	 		</a:t>
            </a:r>
          </a:p>
        </p:txBody>
      </p:sp>
      <p:sp>
        <p:nvSpPr>
          <p:cNvPr id="9" name="TextBox 8">
            <a:extLst>
              <a:ext uri="{FF2B5EF4-FFF2-40B4-BE49-F238E27FC236}">
                <a16:creationId xmlns:a16="http://schemas.microsoft.com/office/drawing/2014/main" id="{DDA16BC5-93C8-4BEC-AF75-6B9CFC7CAC58}"/>
              </a:ext>
            </a:extLst>
          </p:cNvPr>
          <p:cNvSpPr txBox="1"/>
          <p:nvPr/>
        </p:nvSpPr>
        <p:spPr>
          <a:xfrm>
            <a:off x="4556666" y="1053692"/>
            <a:ext cx="458554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It can be seen that the 110 batches of container has been seized by terminal staff.</a:t>
            </a:r>
          </a:p>
          <a:p>
            <a:pPr marL="285750" indent="-285750">
              <a:buFont typeface="Arial" panose="020B0604020202020204" pitchFamily="34" charset="0"/>
              <a:buChar char="•"/>
            </a:pPr>
            <a:endParaRPr lang="en-IN" dirty="0">
              <a:solidFill>
                <a:schemeClr val="bg1"/>
              </a:solidFill>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Out of which 109 has been passed through the damage check.</a:t>
            </a:r>
          </a:p>
          <a:p>
            <a:pPr marL="285750" indent="-285750">
              <a:buFont typeface="Arial" panose="020B0604020202020204" pitchFamily="34" charset="0"/>
              <a:buChar char="•"/>
            </a:pPr>
            <a:endParaRPr lang="en-IN" dirty="0">
              <a:solidFill>
                <a:schemeClr val="bg1"/>
              </a:solidFill>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IN" dirty="0">
                <a:solidFill>
                  <a:schemeClr val="bg1"/>
                </a:solidFill>
                <a:latin typeface="Lucida Sans Unicode" panose="020B0602030504020204" pitchFamily="34" charset="0"/>
                <a:cs typeface="Lucida Sans Unicode" panose="020B0602030504020204" pitchFamily="34" charset="0"/>
              </a:rPr>
              <a:t>108 has been stored in store yard and 1 has been returned as it is found to be damaged. </a:t>
            </a:r>
          </a:p>
        </p:txBody>
      </p:sp>
      <p:pic>
        <p:nvPicPr>
          <p:cNvPr id="5" name="Picture 4">
            <a:extLst>
              <a:ext uri="{FF2B5EF4-FFF2-40B4-BE49-F238E27FC236}">
                <a16:creationId xmlns:a16="http://schemas.microsoft.com/office/drawing/2014/main" id="{6E3D97D6-4FD0-4D81-9194-906D37A88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44" y="1053692"/>
            <a:ext cx="4098278" cy="3961338"/>
          </a:xfrm>
          <a:prstGeom prst="rect">
            <a:avLst/>
          </a:prstGeom>
        </p:spPr>
      </p:pic>
    </p:spTree>
    <p:extLst>
      <p:ext uri="{BB962C8B-B14F-4D97-AF65-F5344CB8AC3E}">
        <p14:creationId xmlns:p14="http://schemas.microsoft.com/office/powerpoint/2010/main" val="352659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3"/>
          <a:stretch>
            <a:fillRect/>
          </a:stretch>
        </p:blipFill>
        <p:spPr>
          <a:xfrm>
            <a:off x="0" y="-307794"/>
            <a:ext cx="9144000" cy="5451294"/>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2239906" y="332574"/>
            <a:ext cx="4664188" cy="584775"/>
          </a:xfrm>
          <a:prstGeom prst="rect">
            <a:avLst/>
          </a:prstGeom>
          <a:noFill/>
        </p:spPr>
        <p:txBody>
          <a:bodyPr wrap="square">
            <a:spAutoFit/>
          </a:bodyPr>
          <a:lstStyle/>
          <a:p>
            <a:pPr algn="ctr"/>
            <a:r>
              <a:rPr lang="en-IN" sz="32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Total Number Seized</a:t>
            </a:r>
          </a:p>
        </p:txBody>
      </p:sp>
      <p:pic>
        <p:nvPicPr>
          <p:cNvPr id="5" name="Picture 4">
            <a:extLst>
              <a:ext uri="{FF2B5EF4-FFF2-40B4-BE49-F238E27FC236}">
                <a16:creationId xmlns:a16="http://schemas.microsoft.com/office/drawing/2014/main" id="{A7B5814A-6221-4023-BA6D-55AB349A7057}"/>
              </a:ext>
            </a:extLst>
          </p:cNvPr>
          <p:cNvPicPr>
            <a:picLocks noChangeAspect="1"/>
          </p:cNvPicPr>
          <p:nvPr/>
        </p:nvPicPr>
        <p:blipFill>
          <a:blip r:embed="rId4"/>
          <a:stretch>
            <a:fillRect/>
          </a:stretch>
        </p:blipFill>
        <p:spPr>
          <a:xfrm>
            <a:off x="143555" y="1557716"/>
            <a:ext cx="8856890" cy="2901395"/>
          </a:xfrm>
          <a:prstGeom prst="rect">
            <a:avLst/>
          </a:prstGeom>
        </p:spPr>
      </p:pic>
    </p:spTree>
    <p:extLst>
      <p:ext uri="{BB962C8B-B14F-4D97-AF65-F5344CB8AC3E}">
        <p14:creationId xmlns:p14="http://schemas.microsoft.com/office/powerpoint/2010/main" val="413163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327" y="0"/>
            <a:ext cx="3664920" cy="891995"/>
          </a:xfrm>
        </p:spPr>
        <p:txBody>
          <a:bodyPr>
            <a:normAutofit fontScale="90000"/>
          </a:bodyPr>
          <a:lstStyle/>
          <a:p>
            <a:r>
              <a:rPr lang="en-US" dirty="0">
                <a:latin typeface="Lucida Sans Unicode" panose="020B0602030504020204" pitchFamily="34" charset="0"/>
                <a:cs typeface="Lucida Sans Unicode" panose="020B0602030504020204" pitchFamily="34" charset="0"/>
              </a:rPr>
              <a:t>Group Members</a:t>
            </a:r>
          </a:p>
        </p:txBody>
      </p:sp>
      <p:sp>
        <p:nvSpPr>
          <p:cNvPr id="3" name="Content Placeholder 2"/>
          <p:cNvSpPr>
            <a:spLocks noGrp="1"/>
          </p:cNvSpPr>
          <p:nvPr>
            <p:ph idx="1"/>
          </p:nvPr>
        </p:nvSpPr>
        <p:spPr>
          <a:xfrm>
            <a:off x="671793" y="1960930"/>
            <a:ext cx="6578773" cy="2290574"/>
          </a:xfrm>
        </p:spPr>
        <p:txBody>
          <a:bodyPr>
            <a:normAutofit fontScale="85000" lnSpcReduction="10000"/>
          </a:bodyPr>
          <a:lstStyle/>
          <a:p>
            <a:r>
              <a:rPr lang="en-US" dirty="0">
                <a:latin typeface="Lucida Sans Unicode" panose="020B0602030504020204" pitchFamily="34" charset="0"/>
                <a:cs typeface="Lucida Sans Unicode" panose="020B0602030504020204" pitchFamily="34" charset="0"/>
              </a:rPr>
              <a:t>Rupesh Garg			19IM30019</a:t>
            </a:r>
          </a:p>
          <a:p>
            <a:r>
              <a:rPr lang="en-US" dirty="0">
                <a:latin typeface="Lucida Sans Unicode" panose="020B0602030504020204" pitchFamily="34" charset="0"/>
                <a:cs typeface="Lucida Sans Unicode" panose="020B0602030504020204" pitchFamily="34" charset="0"/>
              </a:rPr>
              <a:t>Utsav Kumar Patel		19IM30021</a:t>
            </a:r>
          </a:p>
          <a:p>
            <a:r>
              <a:rPr lang="en-US" dirty="0">
                <a:latin typeface="Lucida Sans Unicode" panose="020B0602030504020204" pitchFamily="34" charset="0"/>
                <a:cs typeface="Lucida Sans Unicode" panose="020B0602030504020204" pitchFamily="34" charset="0"/>
              </a:rPr>
              <a:t>Vadthya Sanjay Kumar		19IM30022</a:t>
            </a:r>
          </a:p>
          <a:p>
            <a:r>
              <a:rPr lang="en-US" dirty="0" err="1">
                <a:latin typeface="Lucida Sans Unicode" panose="020B0602030504020204" pitchFamily="34" charset="0"/>
                <a:cs typeface="Lucida Sans Unicode" panose="020B0602030504020204" pitchFamily="34" charset="0"/>
              </a:rPr>
              <a:t>Yomesh</a:t>
            </a:r>
            <a:r>
              <a:rPr lang="en-US" dirty="0">
                <a:latin typeface="Lucida Sans Unicode" panose="020B0602030504020204" pitchFamily="34" charset="0"/>
                <a:cs typeface="Lucida Sans Unicode" panose="020B0602030504020204" pitchFamily="34" charset="0"/>
              </a:rPr>
              <a:t> Yadav			19IM30024</a:t>
            </a:r>
          </a:p>
          <a:p>
            <a:r>
              <a:rPr lang="en-US" dirty="0">
                <a:latin typeface="Lucida Sans Unicode" panose="020B0602030504020204" pitchFamily="34" charset="0"/>
                <a:cs typeface="Lucida Sans Unicode" panose="020B0602030504020204" pitchFamily="34" charset="0"/>
              </a:rPr>
              <a:t>Mridul Gupta			19IM30025</a:t>
            </a:r>
          </a:p>
          <a:p>
            <a:endParaRPr lang="en-US" dirty="0">
              <a:latin typeface="Lucida Sans Unicode" panose="020B0602030504020204" pitchFamily="34" charset="0"/>
              <a:cs typeface="Lucida Sans Unicode" panose="020B0602030504020204" pitchFamily="34" charset="0"/>
            </a:endParaRPr>
          </a:p>
          <a:p>
            <a:endParaRPr lang="en-US"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3"/>
          <a:stretch>
            <a:fillRect/>
          </a:stretch>
        </p:blipFill>
        <p:spPr>
          <a:xfrm>
            <a:off x="0" y="-307794"/>
            <a:ext cx="9144000" cy="5451294"/>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2357778" y="2063910"/>
            <a:ext cx="4428444" cy="707886"/>
          </a:xfrm>
          <a:prstGeom prst="rect">
            <a:avLst/>
          </a:prstGeom>
          <a:noFill/>
        </p:spPr>
        <p:txBody>
          <a:bodyPr wrap="square">
            <a:spAutoFit/>
          </a:bodyPr>
          <a:lstStyle/>
          <a:p>
            <a:pPr algn="ctr"/>
            <a:r>
              <a:rPr lang="en-IN" sz="40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Thank You!!</a:t>
            </a:r>
          </a:p>
        </p:txBody>
      </p:sp>
    </p:spTree>
    <p:extLst>
      <p:ext uri="{BB962C8B-B14F-4D97-AF65-F5344CB8AC3E}">
        <p14:creationId xmlns:p14="http://schemas.microsoft.com/office/powerpoint/2010/main" val="324501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39" y="433880"/>
            <a:ext cx="4123035" cy="572644"/>
          </a:xfrm>
        </p:spPr>
        <p:txBody>
          <a:bodyPr>
            <a:normAutofit fontScale="90000"/>
          </a:bodyPr>
          <a:lstStyle/>
          <a:p>
            <a:r>
              <a:rPr lang="en-US" dirty="0">
                <a:latin typeface="Lucida Sans Unicode" panose="020B0602030504020204" pitchFamily="34" charset="0"/>
                <a:cs typeface="Lucida Sans Unicode" panose="020B0602030504020204" pitchFamily="34" charset="0"/>
              </a:rPr>
              <a:t>Problem Statement</a:t>
            </a:r>
          </a:p>
        </p:txBody>
      </p:sp>
      <p:sp>
        <p:nvSpPr>
          <p:cNvPr id="5" name="Content Placeholder 4"/>
          <p:cNvSpPr>
            <a:spLocks noGrp="1"/>
          </p:cNvSpPr>
          <p:nvPr>
            <p:ph idx="1"/>
          </p:nvPr>
        </p:nvSpPr>
        <p:spPr>
          <a:xfrm>
            <a:off x="2739539" y="1198559"/>
            <a:ext cx="6108201" cy="3511061"/>
          </a:xfrm>
        </p:spPr>
        <p:txBody>
          <a:bodyPr>
            <a:normAutofit fontScale="70000" lnSpcReduction="20000"/>
          </a:bodyPr>
          <a:lstStyle/>
          <a:p>
            <a:pPr marL="0" indent="0">
              <a:buNone/>
            </a:pPr>
            <a:r>
              <a:rPr lang="en-US" b="0" i="0" dirty="0">
                <a:solidFill>
                  <a:schemeClr val="bg1"/>
                </a:solidFill>
                <a:effectLst/>
                <a:latin typeface="Lucida Sans Unicode" panose="020B0602030504020204" pitchFamily="34" charset="0"/>
                <a:cs typeface="Lucida Sans Unicode" panose="020B0602030504020204" pitchFamily="34" charset="0"/>
              </a:rPr>
              <a:t>One of the country’s biggest container terminal is situated in South India. Large number of containers arrive by ships to this container terminal every week. Handling and storing these arrived container is to be done by the terminal staff. Develop a model to simulate the storing and handling of containers in the container terminal. Consider the container arrival rate, time to unload the containers from the vessel, storage facility like storage capacity etc. in the model. Apply both discrete and continuous simulation methodologies and compare the results.</a:t>
            </a:r>
            <a:endParaRPr lang="en-US" dirty="0">
              <a:solidFill>
                <a:schemeClr val="bg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EADEE-5050-4560-BB64-7BAA080C5604}"/>
              </a:ext>
            </a:extLst>
          </p:cNvPr>
          <p:cNvSpPr txBox="1"/>
          <p:nvPr/>
        </p:nvSpPr>
        <p:spPr>
          <a:xfrm>
            <a:off x="1212490" y="128470"/>
            <a:ext cx="2748690" cy="477054"/>
          </a:xfrm>
          <a:prstGeom prst="rect">
            <a:avLst/>
          </a:prstGeom>
          <a:noFill/>
        </p:spPr>
        <p:txBody>
          <a:bodyPr wrap="square" rtlCol="0">
            <a:spAutoFit/>
          </a:bodyPr>
          <a:lstStyle/>
          <a:p>
            <a:r>
              <a:rPr lang="en-IN" sz="2500" dirty="0"/>
              <a:t>Results</a:t>
            </a:r>
          </a:p>
        </p:txBody>
      </p:sp>
      <p:pic>
        <p:nvPicPr>
          <p:cNvPr id="4" name="Picture 3">
            <a:extLst>
              <a:ext uri="{FF2B5EF4-FFF2-40B4-BE49-F238E27FC236}">
                <a16:creationId xmlns:a16="http://schemas.microsoft.com/office/drawing/2014/main" id="{8C186E6B-6A53-45D5-9E2A-AB8253ECD027}"/>
              </a:ext>
            </a:extLst>
          </p:cNvPr>
          <p:cNvPicPr>
            <a:picLocks noChangeAspect="1"/>
          </p:cNvPicPr>
          <p:nvPr/>
        </p:nvPicPr>
        <p:blipFill>
          <a:blip r:embed="rId2"/>
          <a:stretch>
            <a:fillRect/>
          </a:stretch>
        </p:blipFill>
        <p:spPr>
          <a:xfrm>
            <a:off x="0" y="-307795"/>
            <a:ext cx="9144000" cy="5451295"/>
          </a:xfrm>
          <a:prstGeom prst="rect">
            <a:avLst/>
          </a:prstGeom>
        </p:spPr>
      </p:pic>
      <p:sp>
        <p:nvSpPr>
          <p:cNvPr id="6" name="TextBox 5">
            <a:extLst>
              <a:ext uri="{FF2B5EF4-FFF2-40B4-BE49-F238E27FC236}">
                <a16:creationId xmlns:a16="http://schemas.microsoft.com/office/drawing/2014/main" id="{77276FF8-CD73-4AA0-B6F3-5AE06D61990A}"/>
              </a:ext>
            </a:extLst>
          </p:cNvPr>
          <p:cNvSpPr txBox="1"/>
          <p:nvPr/>
        </p:nvSpPr>
        <p:spPr>
          <a:xfrm>
            <a:off x="2198387" y="108355"/>
            <a:ext cx="4428444" cy="584775"/>
          </a:xfrm>
          <a:prstGeom prst="rect">
            <a:avLst/>
          </a:prstGeom>
          <a:noFill/>
        </p:spPr>
        <p:txBody>
          <a:bodyPr wrap="square">
            <a:spAutoFit/>
          </a:bodyPr>
          <a:lstStyle/>
          <a:p>
            <a:pPr algn="ctr"/>
            <a:r>
              <a:rPr lang="en-IN" sz="3200" dirty="0">
                <a:solidFill>
                  <a:schemeClr val="bg1"/>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INTRODUCTION</a:t>
            </a:r>
          </a:p>
        </p:txBody>
      </p:sp>
      <p:sp>
        <p:nvSpPr>
          <p:cNvPr id="7" name="TextBox 6">
            <a:extLst>
              <a:ext uri="{FF2B5EF4-FFF2-40B4-BE49-F238E27FC236}">
                <a16:creationId xmlns:a16="http://schemas.microsoft.com/office/drawing/2014/main" id="{23A0A593-2124-4A01-B62B-C77C215B4A5D}"/>
              </a:ext>
            </a:extLst>
          </p:cNvPr>
          <p:cNvSpPr txBox="1"/>
          <p:nvPr/>
        </p:nvSpPr>
        <p:spPr>
          <a:xfrm>
            <a:off x="209028" y="1081406"/>
            <a:ext cx="4983030" cy="3170099"/>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A container terminal is a facility where cargo containers are transhipped between different transport vehicles for onward transportation.</a:t>
            </a:r>
          </a:p>
          <a:p>
            <a:pPr marL="342900" indent="-342900">
              <a:buFont typeface="Arial" panose="020B0604020202020204" pitchFamily="34" charset="0"/>
              <a:buChar char="•"/>
            </a:pPr>
            <a:endParaRPr lang="en-IN" sz="2000" dirty="0">
              <a:solidFill>
                <a:schemeClr val="bg1"/>
              </a:solidFill>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000" dirty="0">
                <a:solidFill>
                  <a:schemeClr val="bg1"/>
                </a:solidFill>
                <a:latin typeface="Lucida Sans Unicode" panose="020B0602030504020204" pitchFamily="34" charset="0"/>
                <a:cs typeface="Lucida Sans Unicode" panose="020B0602030504020204" pitchFamily="34" charset="0"/>
              </a:rPr>
              <a:t>Chennai Port Tamil Nadu is the largest port in the South India. Hence we have collected data of that port only for our model.</a:t>
            </a:r>
          </a:p>
        </p:txBody>
      </p:sp>
      <p:pic>
        <p:nvPicPr>
          <p:cNvPr id="8" name="Picture 7">
            <a:extLst>
              <a:ext uri="{FF2B5EF4-FFF2-40B4-BE49-F238E27FC236}">
                <a16:creationId xmlns:a16="http://schemas.microsoft.com/office/drawing/2014/main" id="{55A18653-A306-4A58-8A79-4FC03A4D85E1}"/>
              </a:ext>
            </a:extLst>
          </p:cNvPr>
          <p:cNvPicPr>
            <a:picLocks noChangeAspect="1"/>
          </p:cNvPicPr>
          <p:nvPr/>
        </p:nvPicPr>
        <p:blipFill>
          <a:blip r:embed="rId3"/>
          <a:stretch>
            <a:fillRect/>
          </a:stretch>
        </p:blipFill>
        <p:spPr>
          <a:xfrm>
            <a:off x="4977389" y="1169011"/>
            <a:ext cx="3918302" cy="2893083"/>
          </a:xfrm>
          <a:prstGeom prst="rect">
            <a:avLst/>
          </a:prstGeom>
        </p:spPr>
      </p:pic>
    </p:spTree>
    <p:extLst>
      <p:ext uri="{BB962C8B-B14F-4D97-AF65-F5344CB8AC3E}">
        <p14:creationId xmlns:p14="http://schemas.microsoft.com/office/powerpoint/2010/main" val="274310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390" y="473901"/>
            <a:ext cx="6413610" cy="572644"/>
          </a:xfrm>
        </p:spPr>
        <p:txBody>
          <a:bodyPr>
            <a:normAutofit/>
          </a:bodyPr>
          <a:lstStyle/>
          <a:p>
            <a:r>
              <a:rPr lang="en-US" sz="3000" dirty="0">
                <a:latin typeface="Lucida Sans Unicode" panose="020B0602030504020204" pitchFamily="34" charset="0"/>
                <a:cs typeface="Lucida Sans Unicode" panose="020B0602030504020204" pitchFamily="34" charset="0"/>
              </a:rPr>
              <a:t>Picture Visualization of the Model</a:t>
            </a:r>
          </a:p>
        </p:txBody>
      </p:sp>
      <p:pic>
        <p:nvPicPr>
          <p:cNvPr id="3" name="Picture 2">
            <a:extLst>
              <a:ext uri="{FF2B5EF4-FFF2-40B4-BE49-F238E27FC236}">
                <a16:creationId xmlns:a16="http://schemas.microsoft.com/office/drawing/2014/main" id="{C22EBC7E-BB0E-4BD2-88E7-90CCC7BFCB2B}"/>
              </a:ext>
            </a:extLst>
          </p:cNvPr>
          <p:cNvPicPr>
            <a:picLocks noChangeAspect="1"/>
          </p:cNvPicPr>
          <p:nvPr/>
        </p:nvPicPr>
        <p:blipFill>
          <a:blip r:embed="rId2"/>
          <a:stretch>
            <a:fillRect/>
          </a:stretch>
        </p:blipFill>
        <p:spPr>
          <a:xfrm>
            <a:off x="2695150" y="1350110"/>
            <a:ext cx="6152590" cy="3054099"/>
          </a:xfrm>
          <a:prstGeom prst="rect">
            <a:avLst/>
          </a:prstGeom>
        </p:spPr>
      </p:pic>
    </p:spTree>
    <p:extLst>
      <p:ext uri="{BB962C8B-B14F-4D97-AF65-F5344CB8AC3E}">
        <p14:creationId xmlns:p14="http://schemas.microsoft.com/office/powerpoint/2010/main" val="32169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35A8-42FF-4A9E-9250-12A13D48AD96}"/>
              </a:ext>
            </a:extLst>
          </p:cNvPr>
          <p:cNvSpPr>
            <a:spLocks noGrp="1"/>
          </p:cNvSpPr>
          <p:nvPr>
            <p:ph type="title"/>
          </p:nvPr>
        </p:nvSpPr>
        <p:spPr>
          <a:xfrm>
            <a:off x="2128720" y="1808225"/>
            <a:ext cx="2137870" cy="572644"/>
          </a:xfrm>
        </p:spPr>
        <p:txBody>
          <a:bodyPr>
            <a:normAutofit fontScale="90000"/>
          </a:bodyPr>
          <a:lstStyle/>
          <a:p>
            <a:r>
              <a:rPr lang="en-US" sz="3000" dirty="0">
                <a:latin typeface="Lucida Sans Unicode" panose="020B0602030504020204" pitchFamily="34" charset="0"/>
                <a:cs typeface="Lucida Sans Unicode" panose="020B0602030504020204" pitchFamily="34" charset="0"/>
              </a:rPr>
              <a:t>Flowchart-</a:t>
            </a:r>
          </a:p>
        </p:txBody>
      </p:sp>
      <p:pic>
        <p:nvPicPr>
          <p:cNvPr id="7" name="Picture 6">
            <a:extLst>
              <a:ext uri="{FF2B5EF4-FFF2-40B4-BE49-F238E27FC236}">
                <a16:creationId xmlns:a16="http://schemas.microsoft.com/office/drawing/2014/main" id="{AFF7D543-DAA7-4F6A-BF00-881C48F9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884" y="67720"/>
            <a:ext cx="4886561" cy="5008059"/>
          </a:xfrm>
          <a:prstGeom prst="rect">
            <a:avLst/>
          </a:prstGeom>
        </p:spPr>
      </p:pic>
    </p:spTree>
    <p:extLst>
      <p:ext uri="{BB962C8B-B14F-4D97-AF65-F5344CB8AC3E}">
        <p14:creationId xmlns:p14="http://schemas.microsoft.com/office/powerpoint/2010/main" val="98544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0EBC99-3E23-4669-944C-B2F5FF665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960930"/>
            <a:ext cx="8551480" cy="3018263"/>
          </a:xfrm>
          <a:prstGeom prst="rect">
            <a:avLst/>
          </a:prstGeom>
        </p:spPr>
      </p:pic>
      <p:sp>
        <p:nvSpPr>
          <p:cNvPr id="5" name="TextBox 4">
            <a:extLst>
              <a:ext uri="{FF2B5EF4-FFF2-40B4-BE49-F238E27FC236}">
                <a16:creationId xmlns:a16="http://schemas.microsoft.com/office/drawing/2014/main" id="{AD8EF8BF-45A2-4D26-8D60-7AC36423F216}"/>
              </a:ext>
            </a:extLst>
          </p:cNvPr>
          <p:cNvSpPr txBox="1"/>
          <p:nvPr/>
        </p:nvSpPr>
        <p:spPr>
          <a:xfrm>
            <a:off x="983716" y="143042"/>
            <a:ext cx="3512215" cy="584775"/>
          </a:xfrm>
          <a:prstGeom prst="rect">
            <a:avLst/>
          </a:prstGeom>
          <a:noFill/>
        </p:spPr>
        <p:txBody>
          <a:bodyPr wrap="square" rtlCol="0">
            <a:spAutoFit/>
          </a:bodyPr>
          <a:lstStyle/>
          <a:p>
            <a:r>
              <a:rPr lang="en-US" sz="3200" dirty="0">
                <a:solidFill>
                  <a:schemeClr val="accent1">
                    <a:lumMod val="50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Data References</a:t>
            </a:r>
          </a:p>
        </p:txBody>
      </p:sp>
      <p:sp>
        <p:nvSpPr>
          <p:cNvPr id="6" name="TextBox 5">
            <a:extLst>
              <a:ext uri="{FF2B5EF4-FFF2-40B4-BE49-F238E27FC236}">
                <a16:creationId xmlns:a16="http://schemas.microsoft.com/office/drawing/2014/main" id="{C68B5FFB-4385-4780-A7A2-47F03879340A}"/>
              </a:ext>
            </a:extLst>
          </p:cNvPr>
          <p:cNvSpPr txBox="1"/>
          <p:nvPr/>
        </p:nvSpPr>
        <p:spPr>
          <a:xfrm>
            <a:off x="296260" y="1350110"/>
            <a:ext cx="5039265" cy="400110"/>
          </a:xfrm>
          <a:prstGeom prst="rect">
            <a:avLst/>
          </a:prstGeom>
          <a:noFill/>
        </p:spPr>
        <p:txBody>
          <a:bodyPr wrap="square" rtlCol="0">
            <a:spAutoFit/>
          </a:bodyPr>
          <a:lstStyle/>
          <a:p>
            <a:r>
              <a:rPr lang="en-US" sz="2000" dirty="0">
                <a:solidFill>
                  <a:srgbClr val="FF0000"/>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https://www.chennaiport.gov.in/#</a:t>
            </a:r>
          </a:p>
        </p:txBody>
      </p:sp>
    </p:spTree>
    <p:extLst>
      <p:ext uri="{BB962C8B-B14F-4D97-AF65-F5344CB8AC3E}">
        <p14:creationId xmlns:p14="http://schemas.microsoft.com/office/powerpoint/2010/main" val="6324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34D98-C22B-4F9C-9A1F-765E9D50EC3A}"/>
              </a:ext>
            </a:extLst>
          </p:cNvPr>
          <p:cNvSpPr txBox="1"/>
          <p:nvPr/>
        </p:nvSpPr>
        <p:spPr>
          <a:xfrm>
            <a:off x="1212490" y="128470"/>
            <a:ext cx="1221640"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Data</a:t>
            </a:r>
            <a:endParaRPr lang="en-IN"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endParaRPr>
          </a:p>
        </p:txBody>
      </p:sp>
      <p:pic>
        <p:nvPicPr>
          <p:cNvPr id="5" name="Picture 4">
            <a:extLst>
              <a:ext uri="{FF2B5EF4-FFF2-40B4-BE49-F238E27FC236}">
                <a16:creationId xmlns:a16="http://schemas.microsoft.com/office/drawing/2014/main" id="{7DB0B198-3D27-4DDA-8F75-EF60A53EBD4E}"/>
              </a:ext>
            </a:extLst>
          </p:cNvPr>
          <p:cNvPicPr>
            <a:picLocks noChangeAspect="1"/>
          </p:cNvPicPr>
          <p:nvPr/>
        </p:nvPicPr>
        <p:blipFill rotWithShape="1">
          <a:blip r:embed="rId3"/>
          <a:srcRect t="11719"/>
          <a:stretch/>
        </p:blipFill>
        <p:spPr>
          <a:xfrm>
            <a:off x="182499" y="2266340"/>
            <a:ext cx="8779001" cy="2300856"/>
          </a:xfrm>
          <a:prstGeom prst="rect">
            <a:avLst/>
          </a:prstGeom>
        </p:spPr>
      </p:pic>
      <p:sp>
        <p:nvSpPr>
          <p:cNvPr id="8" name="TextBox 7">
            <a:extLst>
              <a:ext uri="{FF2B5EF4-FFF2-40B4-BE49-F238E27FC236}">
                <a16:creationId xmlns:a16="http://schemas.microsoft.com/office/drawing/2014/main" id="{D9F9DF2C-4F8B-46E9-9CD1-937D79AF64DB}"/>
              </a:ext>
            </a:extLst>
          </p:cNvPr>
          <p:cNvSpPr txBox="1"/>
          <p:nvPr/>
        </p:nvSpPr>
        <p:spPr>
          <a:xfrm>
            <a:off x="296261" y="1655520"/>
            <a:ext cx="4886560" cy="400110"/>
          </a:xfrm>
          <a:prstGeom prst="rect">
            <a:avLst/>
          </a:prstGeom>
          <a:noFill/>
        </p:spPr>
        <p:txBody>
          <a:bodyPr wrap="square" rtlCol="0">
            <a:spAutoFit/>
          </a:bodyPr>
          <a:lstStyle/>
          <a:p>
            <a:r>
              <a:rPr lang="en-IN" sz="2000" b="1" dirty="0">
                <a:solidFill>
                  <a:schemeClr val="bg1"/>
                </a:solidFill>
                <a:latin typeface="Lucida Sans Unicode" panose="020B0602030504020204" pitchFamily="34" charset="0"/>
                <a:cs typeface="Lucida Sans Unicode" panose="020B0602030504020204" pitchFamily="34" charset="0"/>
              </a:rPr>
              <a:t>Average Ship Birth Output – In tonnes</a:t>
            </a:r>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154B8C-C62E-4D28-92F0-E5069853506A}"/>
              </a:ext>
            </a:extLst>
          </p:cNvPr>
          <p:cNvPicPr>
            <a:picLocks noChangeAspect="1"/>
          </p:cNvPicPr>
          <p:nvPr/>
        </p:nvPicPr>
        <p:blipFill rotWithShape="1">
          <a:blip r:embed="rId3"/>
          <a:srcRect t="10157" b="5089"/>
          <a:stretch/>
        </p:blipFill>
        <p:spPr>
          <a:xfrm>
            <a:off x="193930" y="2266340"/>
            <a:ext cx="8756139" cy="2137870"/>
          </a:xfrm>
          <a:prstGeom prst="rect">
            <a:avLst/>
          </a:prstGeom>
        </p:spPr>
      </p:pic>
      <p:sp>
        <p:nvSpPr>
          <p:cNvPr id="7" name="TextBox 6">
            <a:extLst>
              <a:ext uri="{FF2B5EF4-FFF2-40B4-BE49-F238E27FC236}">
                <a16:creationId xmlns:a16="http://schemas.microsoft.com/office/drawing/2014/main" id="{842FBCFB-8AC9-4FC6-A9F9-32F22B569811}"/>
              </a:ext>
            </a:extLst>
          </p:cNvPr>
          <p:cNvSpPr txBox="1"/>
          <p:nvPr/>
        </p:nvSpPr>
        <p:spPr>
          <a:xfrm>
            <a:off x="372612" y="1655520"/>
            <a:ext cx="4123035" cy="400110"/>
          </a:xfrm>
          <a:prstGeom prst="rect">
            <a:avLst/>
          </a:prstGeom>
          <a:noFill/>
        </p:spPr>
        <p:txBody>
          <a:bodyPr wrap="square">
            <a:spAutoFit/>
          </a:bodyPr>
          <a:lstStyle/>
          <a:p>
            <a:r>
              <a:rPr lang="en-IN" sz="2000" b="1" dirty="0">
                <a:solidFill>
                  <a:schemeClr val="bg1"/>
                </a:solidFill>
                <a:latin typeface="Lucida Sans Unicode" panose="020B0602030504020204" pitchFamily="34" charset="0"/>
                <a:cs typeface="Lucida Sans Unicode" panose="020B0602030504020204" pitchFamily="34" charset="0"/>
              </a:rPr>
              <a:t>Vessels Handled in Numbers</a:t>
            </a:r>
          </a:p>
        </p:txBody>
      </p:sp>
      <p:sp>
        <p:nvSpPr>
          <p:cNvPr id="9" name="TextBox 8">
            <a:extLst>
              <a:ext uri="{FF2B5EF4-FFF2-40B4-BE49-F238E27FC236}">
                <a16:creationId xmlns:a16="http://schemas.microsoft.com/office/drawing/2014/main" id="{11533F2D-7B28-4EDE-8DC8-1C73069E9AF5}"/>
              </a:ext>
            </a:extLst>
          </p:cNvPr>
          <p:cNvSpPr txBox="1"/>
          <p:nvPr/>
        </p:nvSpPr>
        <p:spPr>
          <a:xfrm>
            <a:off x="1212490" y="154515"/>
            <a:ext cx="1221640" cy="584775"/>
          </a:xfrm>
          <a:prstGeom prst="rect">
            <a:avLst/>
          </a:prstGeom>
          <a:noFill/>
        </p:spPr>
        <p:txBody>
          <a:bodyPr wrap="square">
            <a:spAutoFit/>
          </a:bodyPr>
          <a:lstStyle/>
          <a:p>
            <a:r>
              <a:rPr lang="en-US"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Data</a:t>
            </a:r>
            <a:endParaRPr lang="en-IN" sz="3200"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80999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531</Words>
  <Application>Microsoft Office PowerPoint</Application>
  <PresentationFormat>On-screen Show (16:9)</PresentationFormat>
  <Paragraphs>104</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Dubai</vt:lpstr>
      <vt:lpstr>Lucida Sans Unicode</vt:lpstr>
      <vt:lpstr>Office Theme</vt:lpstr>
      <vt:lpstr>Container Terminal</vt:lpstr>
      <vt:lpstr>Group Members</vt:lpstr>
      <vt:lpstr>Problem Statement</vt:lpstr>
      <vt:lpstr>PowerPoint Presentation</vt:lpstr>
      <vt:lpstr>Picture Visualization of the Model</vt:lpstr>
      <vt:lpstr>Flowchart-</vt:lpstr>
      <vt:lpstr>PowerPoint Presentation</vt:lpstr>
      <vt:lpstr>PowerPoint Presentation</vt:lpstr>
      <vt:lpstr>PowerPoint Presentation</vt:lpstr>
      <vt:lpstr>PowerPoint Presentation</vt:lpstr>
      <vt:lpstr>PowerPoint Presentation</vt:lpstr>
      <vt:lpstr>Berth Assignment to Commodities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Rupesh Garg</cp:lastModifiedBy>
  <cp:revision>206</cp:revision>
  <dcterms:created xsi:type="dcterms:W3CDTF">2013-08-21T19:17:07Z</dcterms:created>
  <dcterms:modified xsi:type="dcterms:W3CDTF">2022-04-01T10:15:59Z</dcterms:modified>
</cp:coreProperties>
</file>