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4" r:id="rId3"/>
    <p:sldId id="257" r:id="rId4"/>
    <p:sldId id="271" r:id="rId5"/>
    <p:sldId id="272" r:id="rId6"/>
    <p:sldId id="265" r:id="rId7"/>
    <p:sldId id="260" r:id="rId8"/>
    <p:sldId id="262" r:id="rId9"/>
    <p:sldId id="266" r:id="rId10"/>
    <p:sldId id="267" r:id="rId11"/>
    <p:sldId id="273" r:id="rId12"/>
    <p:sldId id="268" r:id="rId13"/>
    <p:sldId id="270"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98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8AD4CA-6D22-4CD3-AB35-C98D8C31F16B}" type="datetimeFigureOut">
              <a:rPr lang="en-US" smtClean="0"/>
              <a:t>1/1/2023</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8722B92-7735-4BD7-BC9B-B4B41CA06B70}"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55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AD4CA-6D22-4CD3-AB35-C98D8C31F16B}"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22B92-7735-4BD7-BC9B-B4B41CA06B70}"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804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AD4CA-6D22-4CD3-AB35-C98D8C31F16B}"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22B92-7735-4BD7-BC9B-B4B41CA06B70}"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1162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AD4CA-6D22-4CD3-AB35-C98D8C31F16B}"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22B92-7735-4BD7-BC9B-B4B41CA06B70}"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3941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8AD4CA-6D22-4CD3-AB35-C98D8C31F16B}"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22B92-7735-4BD7-BC9B-B4B41CA06B70}"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8964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8AD4CA-6D22-4CD3-AB35-C98D8C31F16B}"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22B92-7735-4BD7-BC9B-B4B41CA06B70}"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178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8AD4CA-6D22-4CD3-AB35-C98D8C31F16B}" type="datetimeFigureOut">
              <a:rPr lang="en-US" smtClean="0"/>
              <a:t>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722B92-7735-4BD7-BC9B-B4B41CA06B70}"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283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8AD4CA-6D22-4CD3-AB35-C98D8C31F16B}" type="datetimeFigureOut">
              <a:rPr lang="en-US" smtClean="0"/>
              <a:t>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722B92-7735-4BD7-BC9B-B4B41CA06B70}"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0257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AD4CA-6D22-4CD3-AB35-C98D8C31F16B}" type="datetimeFigureOut">
              <a:rPr lang="en-US" smtClean="0"/>
              <a:t>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722B92-7735-4BD7-BC9B-B4B41CA06B70}" type="slidenum">
              <a:rPr lang="en-US" smtClean="0"/>
              <a:t>‹#›</a:t>
            </a:fld>
            <a:endParaRPr lang="en-US"/>
          </a:p>
        </p:txBody>
      </p:sp>
    </p:spTree>
    <p:extLst>
      <p:ext uri="{BB962C8B-B14F-4D97-AF65-F5344CB8AC3E}">
        <p14:creationId xmlns:p14="http://schemas.microsoft.com/office/powerpoint/2010/main" val="701821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AD4CA-6D22-4CD3-AB35-C98D8C31F16B}"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22B92-7735-4BD7-BC9B-B4B41CA06B70}"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9289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568AD4CA-6D22-4CD3-AB35-C98D8C31F16B}" type="datetimeFigureOut">
              <a:rPr lang="en-US" smtClean="0"/>
              <a:t>1/1/2023</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38722B92-7735-4BD7-BC9B-B4B41CA06B70}"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4594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68AD4CA-6D22-4CD3-AB35-C98D8C31F16B}" type="datetimeFigureOut">
              <a:rPr lang="en-US" smtClean="0"/>
              <a:t>1/1/2023</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8722B92-7735-4BD7-BC9B-B4B41CA06B70}"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7929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5DF9-A4A6-9F2E-CE6C-5C65D08F84D5}"/>
              </a:ext>
            </a:extLst>
          </p:cNvPr>
          <p:cNvSpPr>
            <a:spLocks noGrp="1"/>
          </p:cNvSpPr>
          <p:nvPr>
            <p:ph type="ctrTitle"/>
          </p:nvPr>
        </p:nvSpPr>
        <p:spPr>
          <a:xfrm>
            <a:off x="6003234" y="596349"/>
            <a:ext cx="6188766" cy="3939208"/>
          </a:xfrm>
        </p:spPr>
        <p:txBody>
          <a:bodyPr anchor="ctr">
            <a:noAutofit/>
          </a:bodyPr>
          <a:lstStyle/>
          <a:p>
            <a:r>
              <a:rPr lang="en-US" sz="4300" b="1" dirty="0">
                <a:solidFill>
                  <a:schemeClr val="accent1">
                    <a:lumMod val="75000"/>
                  </a:schemeClr>
                </a:solidFill>
                <a:latin typeface="Lucida Sans Unicode" panose="020B0602030504020204" pitchFamily="34" charset="0"/>
                <a:cs typeface="Lucida Sans Unicode" panose="020B0602030504020204" pitchFamily="34" charset="0"/>
              </a:rPr>
              <a:t>Optimization of vehicle routing with inventory allocation problems in Cold Supply Chain Logistics</a:t>
            </a:r>
          </a:p>
        </p:txBody>
      </p:sp>
      <p:pic>
        <p:nvPicPr>
          <p:cNvPr id="5" name="Picture 4">
            <a:extLst>
              <a:ext uri="{FF2B5EF4-FFF2-40B4-BE49-F238E27FC236}">
                <a16:creationId xmlns:a16="http://schemas.microsoft.com/office/drawing/2014/main" id="{440BA068-D52B-D367-C6E9-8E9B7CC6198B}"/>
              </a:ext>
            </a:extLst>
          </p:cNvPr>
          <p:cNvPicPr>
            <a:picLocks noChangeAspect="1"/>
          </p:cNvPicPr>
          <p:nvPr/>
        </p:nvPicPr>
        <p:blipFill rotWithShape="1">
          <a:blip r:embed="rId2">
            <a:extLst>
              <a:ext uri="{28A0092B-C50C-407E-A947-70E740481C1C}">
                <a14:useLocalDpi xmlns:a14="http://schemas.microsoft.com/office/drawing/2010/main" val="0"/>
              </a:ext>
            </a:extLst>
          </a:blip>
          <a:srcRect t="2892"/>
          <a:stretch/>
        </p:blipFill>
        <p:spPr>
          <a:xfrm>
            <a:off x="0" y="0"/>
            <a:ext cx="5499652" cy="6135758"/>
          </a:xfrm>
          <a:prstGeom prst="rect">
            <a:avLst/>
          </a:prstGeom>
        </p:spPr>
      </p:pic>
      <p:sp>
        <p:nvSpPr>
          <p:cNvPr id="3" name="TextBox 2">
            <a:extLst>
              <a:ext uri="{FF2B5EF4-FFF2-40B4-BE49-F238E27FC236}">
                <a16:creationId xmlns:a16="http://schemas.microsoft.com/office/drawing/2014/main" id="{8EBAECDE-4E96-7FBA-3B28-A3C5DA2BE0AC}"/>
              </a:ext>
            </a:extLst>
          </p:cNvPr>
          <p:cNvSpPr txBox="1"/>
          <p:nvPr/>
        </p:nvSpPr>
        <p:spPr>
          <a:xfrm>
            <a:off x="8772939" y="5158567"/>
            <a:ext cx="3419061" cy="977191"/>
          </a:xfrm>
          <a:prstGeom prst="rect">
            <a:avLst/>
          </a:prstGeom>
          <a:noFill/>
        </p:spPr>
        <p:txBody>
          <a:bodyPr wrap="square" rtlCol="0">
            <a:spAutoFit/>
          </a:bodyPr>
          <a:lstStyle/>
          <a:p>
            <a:pPr>
              <a:lnSpc>
                <a:spcPct val="150000"/>
              </a:lnSpc>
            </a:pPr>
            <a:r>
              <a:rPr lang="en-US" sz="2000" dirty="0">
                <a:solidFill>
                  <a:srgbClr val="FF0000"/>
                </a:solidFill>
                <a:latin typeface="Lucida Sans Unicode" panose="020B0602030504020204" pitchFamily="34" charset="0"/>
                <a:cs typeface="Lucida Sans Unicode" panose="020B0602030504020204" pitchFamily="34" charset="0"/>
              </a:rPr>
              <a:t>Name – Rupesh Garg</a:t>
            </a:r>
          </a:p>
          <a:p>
            <a:pPr>
              <a:lnSpc>
                <a:spcPct val="150000"/>
              </a:lnSpc>
            </a:pPr>
            <a:r>
              <a:rPr lang="en-US" sz="2000" dirty="0">
                <a:solidFill>
                  <a:srgbClr val="FF0000"/>
                </a:solidFill>
                <a:latin typeface="Lucida Sans Unicode" panose="020B0602030504020204" pitchFamily="34" charset="0"/>
                <a:cs typeface="Lucida Sans Unicode" panose="020B0602030504020204" pitchFamily="34" charset="0"/>
              </a:rPr>
              <a:t>Roll Number – 19IM30019</a:t>
            </a:r>
          </a:p>
        </p:txBody>
      </p:sp>
    </p:spTree>
    <p:extLst>
      <p:ext uri="{BB962C8B-B14F-4D97-AF65-F5344CB8AC3E}">
        <p14:creationId xmlns:p14="http://schemas.microsoft.com/office/powerpoint/2010/main" val="598155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A0DF749-F5EE-A807-296B-B063F6A03977}"/>
              </a:ext>
            </a:extLst>
          </p:cNvPr>
          <p:cNvPicPr>
            <a:picLocks noChangeAspect="1"/>
          </p:cNvPicPr>
          <p:nvPr/>
        </p:nvPicPr>
        <p:blipFill>
          <a:blip r:embed="rId2"/>
          <a:stretch>
            <a:fillRect/>
          </a:stretch>
        </p:blipFill>
        <p:spPr>
          <a:xfrm>
            <a:off x="106017" y="412732"/>
            <a:ext cx="11979966" cy="5210902"/>
          </a:xfrm>
          <a:prstGeom prst="rect">
            <a:avLst/>
          </a:prstGeom>
        </p:spPr>
      </p:pic>
    </p:spTree>
    <p:extLst>
      <p:ext uri="{BB962C8B-B14F-4D97-AF65-F5344CB8AC3E}">
        <p14:creationId xmlns:p14="http://schemas.microsoft.com/office/powerpoint/2010/main" val="3533403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12FA75D-2692-DCE3-B7AB-6B0BC8DF2A0D}"/>
              </a:ext>
            </a:extLst>
          </p:cNvPr>
          <p:cNvSpPr txBox="1"/>
          <p:nvPr/>
        </p:nvSpPr>
        <p:spPr>
          <a:xfrm>
            <a:off x="119270" y="2890989"/>
            <a:ext cx="2266122" cy="584775"/>
          </a:xfrm>
          <a:prstGeom prst="rect">
            <a:avLst/>
          </a:prstGeom>
          <a:noFill/>
        </p:spPr>
        <p:txBody>
          <a:bodyPr wrap="square" rtlCol="0">
            <a:spAutoFit/>
          </a:bodyPr>
          <a:lstStyle/>
          <a:p>
            <a:r>
              <a:rPr lang="en-US" sz="3200" b="1" dirty="0">
                <a:solidFill>
                  <a:srgbClr val="589830"/>
                </a:solidFill>
              </a:rPr>
              <a:t>Results</a:t>
            </a:r>
          </a:p>
        </p:txBody>
      </p:sp>
      <p:pic>
        <p:nvPicPr>
          <p:cNvPr id="13" name="Picture 12">
            <a:extLst>
              <a:ext uri="{FF2B5EF4-FFF2-40B4-BE49-F238E27FC236}">
                <a16:creationId xmlns:a16="http://schemas.microsoft.com/office/drawing/2014/main" id="{83E21172-F68A-8C03-AC91-1FFD0B86CC69}"/>
              </a:ext>
            </a:extLst>
          </p:cNvPr>
          <p:cNvPicPr>
            <a:picLocks noChangeAspect="1"/>
          </p:cNvPicPr>
          <p:nvPr/>
        </p:nvPicPr>
        <p:blipFill>
          <a:blip r:embed="rId2"/>
          <a:stretch>
            <a:fillRect/>
          </a:stretch>
        </p:blipFill>
        <p:spPr>
          <a:xfrm>
            <a:off x="119270" y="139925"/>
            <a:ext cx="11979965" cy="2094046"/>
          </a:xfrm>
          <a:prstGeom prst="rect">
            <a:avLst/>
          </a:prstGeom>
        </p:spPr>
      </p:pic>
      <p:pic>
        <p:nvPicPr>
          <p:cNvPr id="17" name="Picture 16">
            <a:extLst>
              <a:ext uri="{FF2B5EF4-FFF2-40B4-BE49-F238E27FC236}">
                <a16:creationId xmlns:a16="http://schemas.microsoft.com/office/drawing/2014/main" id="{967F947D-5FF6-D8EE-A71B-1D27584356C7}"/>
              </a:ext>
            </a:extLst>
          </p:cNvPr>
          <p:cNvPicPr>
            <a:picLocks noChangeAspect="1"/>
          </p:cNvPicPr>
          <p:nvPr/>
        </p:nvPicPr>
        <p:blipFill>
          <a:blip r:embed="rId3"/>
          <a:stretch>
            <a:fillRect/>
          </a:stretch>
        </p:blipFill>
        <p:spPr>
          <a:xfrm>
            <a:off x="119270" y="3475764"/>
            <a:ext cx="9421309" cy="2296531"/>
          </a:xfrm>
          <a:prstGeom prst="rect">
            <a:avLst/>
          </a:prstGeom>
        </p:spPr>
      </p:pic>
    </p:spTree>
    <p:extLst>
      <p:ext uri="{BB962C8B-B14F-4D97-AF65-F5344CB8AC3E}">
        <p14:creationId xmlns:p14="http://schemas.microsoft.com/office/powerpoint/2010/main" val="2453841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C48FAB2-8D3E-73DF-DA7C-94D8B11C992D}"/>
              </a:ext>
            </a:extLst>
          </p:cNvPr>
          <p:cNvSpPr>
            <a:spLocks noGrp="1"/>
          </p:cNvSpPr>
          <p:nvPr>
            <p:ph type="title"/>
          </p:nvPr>
        </p:nvSpPr>
        <p:spPr>
          <a:xfrm>
            <a:off x="1328305" y="4210055"/>
            <a:ext cx="3879799" cy="321915"/>
          </a:xfrm>
        </p:spPr>
        <p:txBody>
          <a:bodyPr anchor="ctr">
            <a:noAutofit/>
          </a:bodyPr>
          <a:lstStyle/>
          <a:p>
            <a:r>
              <a:rPr lang="en-US" sz="2400" b="1" dirty="0">
                <a:solidFill>
                  <a:srgbClr val="589830"/>
                </a:solidFill>
              </a:rPr>
              <a:t>Total time taken in CPLEX</a:t>
            </a:r>
          </a:p>
        </p:txBody>
      </p:sp>
      <p:pic>
        <p:nvPicPr>
          <p:cNvPr id="15" name="Picture 14">
            <a:extLst>
              <a:ext uri="{FF2B5EF4-FFF2-40B4-BE49-F238E27FC236}">
                <a16:creationId xmlns:a16="http://schemas.microsoft.com/office/drawing/2014/main" id="{2EA3C2BD-9EC0-B071-0794-4A33F95E58FE}"/>
              </a:ext>
            </a:extLst>
          </p:cNvPr>
          <p:cNvPicPr>
            <a:picLocks noChangeAspect="1"/>
          </p:cNvPicPr>
          <p:nvPr/>
        </p:nvPicPr>
        <p:blipFill rotWithShape="1">
          <a:blip r:embed="rId2"/>
          <a:srcRect b="10072"/>
          <a:stretch/>
        </p:blipFill>
        <p:spPr>
          <a:xfrm>
            <a:off x="1328305" y="145351"/>
            <a:ext cx="9192908" cy="3658024"/>
          </a:xfrm>
          <a:prstGeom prst="rect">
            <a:avLst/>
          </a:prstGeom>
        </p:spPr>
      </p:pic>
      <p:pic>
        <p:nvPicPr>
          <p:cNvPr id="17" name="Picture 16">
            <a:extLst>
              <a:ext uri="{FF2B5EF4-FFF2-40B4-BE49-F238E27FC236}">
                <a16:creationId xmlns:a16="http://schemas.microsoft.com/office/drawing/2014/main" id="{904C3DB3-86B1-F16F-B0B4-52587C620CF3}"/>
              </a:ext>
            </a:extLst>
          </p:cNvPr>
          <p:cNvPicPr>
            <a:picLocks noChangeAspect="1"/>
          </p:cNvPicPr>
          <p:nvPr/>
        </p:nvPicPr>
        <p:blipFill>
          <a:blip r:embed="rId3"/>
          <a:stretch>
            <a:fillRect/>
          </a:stretch>
        </p:blipFill>
        <p:spPr>
          <a:xfrm>
            <a:off x="1328305" y="4624735"/>
            <a:ext cx="4782217" cy="1343212"/>
          </a:xfrm>
          <a:prstGeom prst="rect">
            <a:avLst/>
          </a:prstGeom>
        </p:spPr>
      </p:pic>
    </p:spTree>
    <p:extLst>
      <p:ext uri="{BB962C8B-B14F-4D97-AF65-F5344CB8AC3E}">
        <p14:creationId xmlns:p14="http://schemas.microsoft.com/office/powerpoint/2010/main" val="3542688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3AFC-2743-DB5B-4135-E1BDD44EAC22}"/>
              </a:ext>
            </a:extLst>
          </p:cNvPr>
          <p:cNvSpPr>
            <a:spLocks noGrp="1"/>
          </p:cNvSpPr>
          <p:nvPr>
            <p:ph type="title"/>
          </p:nvPr>
        </p:nvSpPr>
        <p:spPr/>
        <p:txBody>
          <a:bodyPr anchor="ctr"/>
          <a:lstStyle/>
          <a:p>
            <a:r>
              <a:rPr lang="en-US" b="1" dirty="0">
                <a:solidFill>
                  <a:srgbClr val="589830"/>
                </a:solidFill>
              </a:rPr>
              <a:t>Conclusion</a:t>
            </a:r>
          </a:p>
        </p:txBody>
      </p:sp>
      <p:sp>
        <p:nvSpPr>
          <p:cNvPr id="3" name="Content Placeholder 2">
            <a:extLst>
              <a:ext uri="{FF2B5EF4-FFF2-40B4-BE49-F238E27FC236}">
                <a16:creationId xmlns:a16="http://schemas.microsoft.com/office/drawing/2014/main" id="{3D45ED2A-CE15-B129-E8A5-516129C4E3B7}"/>
              </a:ext>
            </a:extLst>
          </p:cNvPr>
          <p:cNvSpPr>
            <a:spLocks noGrp="1"/>
          </p:cNvSpPr>
          <p:nvPr>
            <p:ph idx="1"/>
          </p:nvPr>
        </p:nvSpPr>
        <p:spPr>
          <a:xfrm>
            <a:off x="1534696" y="2015732"/>
            <a:ext cx="9729652" cy="4186285"/>
          </a:xfrm>
        </p:spPr>
        <p:txBody>
          <a:bodyPr>
            <a:normAutofit fontScale="85000" lnSpcReduction="10000"/>
          </a:bodyPr>
          <a:lstStyle/>
          <a:p>
            <a:r>
              <a:rPr lang="en-US" dirty="0"/>
              <a:t>Our goal in this study is to coordinate CSC's logistics while minimizing transportation, penalties, and storage costs. To achieve this goal, a comprehensive optimization model is proposed for coordinating a set of supply and demand nodes. Refrigerated and frozen products are picked up from supply nodes and delivered to demand nodes. Since frozen and chilled products require different degrees of cooling, the cooling costs are also different. We proposed a mixed-integer model that considers detailed vehicle routes, considers inventory costs as storage costs and penalty costs for unmet demand, and solves the cold product distribution problem. </a:t>
            </a:r>
          </a:p>
          <a:p>
            <a:r>
              <a:rPr lang="en-US" dirty="0"/>
              <a:t>CPLEX offers the best solution with an average computation time of 1.29 ticks. Ultimately, many future research opportunities could be achieved. For example, uncertainties in some parameters can be included in the model, and stochastic or robust operational research techniques can be used to solve such modified models. Additionally, you can use multiple targets to provide a Pareto front for your users. This includes many solutions with different target values ​​related to transportation, penalties, or holding costs.</a:t>
            </a:r>
          </a:p>
        </p:txBody>
      </p:sp>
    </p:spTree>
    <p:extLst>
      <p:ext uri="{BB962C8B-B14F-4D97-AF65-F5344CB8AC3E}">
        <p14:creationId xmlns:p14="http://schemas.microsoft.com/office/powerpoint/2010/main" val="1150902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5C71-FB1A-A5EC-15EA-A4F68462E2C4}"/>
              </a:ext>
            </a:extLst>
          </p:cNvPr>
          <p:cNvSpPr>
            <a:spLocks noGrp="1"/>
          </p:cNvSpPr>
          <p:nvPr>
            <p:ph type="title"/>
          </p:nvPr>
        </p:nvSpPr>
        <p:spPr>
          <a:xfrm>
            <a:off x="1534696" y="579232"/>
            <a:ext cx="9520158" cy="1049235"/>
          </a:xfrm>
        </p:spPr>
        <p:txBody>
          <a:bodyPr anchor="ctr"/>
          <a:lstStyle/>
          <a:p>
            <a:r>
              <a:rPr lang="en-US" b="1" dirty="0">
                <a:solidFill>
                  <a:srgbClr val="589830"/>
                </a:solidFill>
                <a:latin typeface="Lucida Sans Unicode" panose="020B0602030504020204" pitchFamily="34" charset="0"/>
                <a:cs typeface="Lucida Sans Unicode" panose="020B0602030504020204" pitchFamily="34" charset="0"/>
              </a:rPr>
              <a:t>References and Related Literature</a:t>
            </a:r>
          </a:p>
        </p:txBody>
      </p:sp>
      <p:sp>
        <p:nvSpPr>
          <p:cNvPr id="3" name="Content Placeholder 2">
            <a:extLst>
              <a:ext uri="{FF2B5EF4-FFF2-40B4-BE49-F238E27FC236}">
                <a16:creationId xmlns:a16="http://schemas.microsoft.com/office/drawing/2014/main" id="{EC8DD933-9979-3BF1-3B35-51A39736FB5F}"/>
              </a:ext>
            </a:extLst>
          </p:cNvPr>
          <p:cNvSpPr>
            <a:spLocks noGrp="1"/>
          </p:cNvSpPr>
          <p:nvPr>
            <p:ph idx="1"/>
          </p:nvPr>
        </p:nvSpPr>
        <p:spPr>
          <a:xfrm>
            <a:off x="1388922" y="1451874"/>
            <a:ext cx="10803078" cy="4710387"/>
          </a:xfrm>
        </p:spPr>
        <p:txBody>
          <a:bodyPr>
            <a:normAutofit/>
          </a:bodyPr>
          <a:lstStyle/>
          <a:p>
            <a:r>
              <a:rPr lang="en-US" sz="1500" dirty="0">
                <a:latin typeface="Lucida Sans Unicode" panose="020B0602030504020204" pitchFamily="34" charset="0"/>
                <a:cs typeface="Lucida Sans Unicode" panose="020B0602030504020204" pitchFamily="34" charset="0"/>
              </a:rPr>
              <a:t>Akkkerman, R., Farahani, P., &amp; Grunow, M. (2010). Quality, safety and sustainability in food distribution: a review of quantitative operations management approaches and challenges. Or Spectrum, 32(4), 863–904</a:t>
            </a:r>
          </a:p>
          <a:p>
            <a:r>
              <a:rPr lang="en-US" sz="1500" dirty="0">
                <a:latin typeface="Lucida Sans Unicode" panose="020B0602030504020204" pitchFamily="34" charset="0"/>
                <a:cs typeface="Lucida Sans Unicode" panose="020B0602030504020204" pitchFamily="34" charset="0"/>
              </a:rPr>
              <a:t>Blackburn, J., &amp; Scudder, G. (2009). Supply chain strategies for perishable products: The case of fresh produce. Production and Operations Management, 18(2), 129–137</a:t>
            </a:r>
          </a:p>
          <a:p>
            <a:r>
              <a:rPr lang="en-US" sz="1500" dirty="0">
                <a:latin typeface="Lucida Sans Unicode" panose="020B0602030504020204" pitchFamily="34" charset="0"/>
                <a:cs typeface="Lucida Sans Unicode" panose="020B0602030504020204" pitchFamily="34" charset="0"/>
              </a:rPr>
              <a:t>Calanche, J., Samayoa, S., Alonso, V., Provincial, L., Roncalés, P., &amp; Beltrán, J. (2013). Assessing the effectiveness of a cold chain for fresh fish salmon (salmo salar) and sardine (sardina pilchardus) in a food processing plant. Food Control, 33(1), 126–135</a:t>
            </a:r>
          </a:p>
          <a:p>
            <a:r>
              <a:rPr lang="en-US" sz="1500" dirty="0">
                <a:effectLst/>
                <a:latin typeface="Lucida Sans Unicode" panose="020B0602030504020204" pitchFamily="34" charset="0"/>
                <a:ea typeface="Calibri" panose="020F0502020204030204" pitchFamily="34" charset="0"/>
              </a:rPr>
              <a:t>Cold Storage Case Study: Increasing Energy Efficiency (written on May 24, 2018. posted in news, solar energy, sustainability)</a:t>
            </a:r>
            <a:endParaRPr lang="en-US" sz="1500" dirty="0">
              <a:latin typeface="Lucida Sans Unicode" panose="020B0602030504020204" pitchFamily="34" charset="0"/>
              <a:cs typeface="Lucida Sans Unicode" panose="020B0602030504020204" pitchFamily="34" charset="0"/>
            </a:endParaRPr>
          </a:p>
          <a:p>
            <a:r>
              <a:rPr lang="en-US" sz="1500" dirty="0">
                <a:latin typeface="Lucida Sans Unicode" panose="020B0602030504020204" pitchFamily="34" charset="0"/>
                <a:cs typeface="Lucida Sans Unicode" panose="020B0602030504020204" pitchFamily="34" charset="0"/>
              </a:rPr>
              <a:t>Ji, Y., Yang, H., &amp; Zhou, Y. (2015). In vehicle routing problem with simultaneous delivery and pickup for cold-chain logistics. Proceedings of the international conference on modeling, simulation and applied mathematics, Phuket, Thailand (pp. 23–24).</a:t>
            </a:r>
          </a:p>
          <a:p>
            <a:r>
              <a:rPr lang="en-US" sz="1500" dirty="0">
                <a:latin typeface="Lucida Sans Unicode" panose="020B0602030504020204" pitchFamily="34" charset="0"/>
                <a:cs typeface="Lucida Sans Unicode" panose="020B0602030504020204" pitchFamily="34" charset="0"/>
              </a:rPr>
              <a:t>SaveJoules.com</a:t>
            </a:r>
          </a:p>
          <a:p>
            <a:r>
              <a:rPr lang="en-US" sz="1500" dirty="0">
                <a:latin typeface="Lucida Sans Unicode" panose="020B0602030504020204" pitchFamily="34" charset="0"/>
                <a:cs typeface="Lucida Sans Unicode" panose="020B0602030504020204" pitchFamily="34" charset="0"/>
              </a:rPr>
              <a:t>UNICEF (2015). Cold-chain: the last child, the last mile. http://www.unicef.org/supply/ index_68352.html</a:t>
            </a:r>
          </a:p>
        </p:txBody>
      </p:sp>
    </p:spTree>
    <p:extLst>
      <p:ext uri="{BB962C8B-B14F-4D97-AF65-F5344CB8AC3E}">
        <p14:creationId xmlns:p14="http://schemas.microsoft.com/office/powerpoint/2010/main" val="26695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56F5-BF64-9BA0-3975-7BF0EA4E7085}"/>
              </a:ext>
            </a:extLst>
          </p:cNvPr>
          <p:cNvSpPr>
            <a:spLocks noGrp="1"/>
          </p:cNvSpPr>
          <p:nvPr>
            <p:ph type="title"/>
          </p:nvPr>
        </p:nvSpPr>
        <p:spPr/>
        <p:txBody>
          <a:bodyPr anchor="ctr"/>
          <a:lstStyle/>
          <a:p>
            <a:r>
              <a:rPr lang="en-US" b="1" dirty="0">
                <a:solidFill>
                  <a:srgbClr val="589830"/>
                </a:solidFill>
                <a:latin typeface="Lucida Sans Unicode" panose="020B0602030504020204" pitchFamily="34" charset="0"/>
                <a:cs typeface="Lucida Sans Unicode" panose="020B0602030504020204" pitchFamily="34" charset="0"/>
              </a:rPr>
              <a:t>Introduction</a:t>
            </a:r>
          </a:p>
        </p:txBody>
      </p:sp>
      <p:sp>
        <p:nvSpPr>
          <p:cNvPr id="3" name="Content Placeholder 2">
            <a:extLst>
              <a:ext uri="{FF2B5EF4-FFF2-40B4-BE49-F238E27FC236}">
                <a16:creationId xmlns:a16="http://schemas.microsoft.com/office/drawing/2014/main" id="{FF2C7C97-046D-53D9-AA0F-60E69B7967B9}"/>
              </a:ext>
            </a:extLst>
          </p:cNvPr>
          <p:cNvSpPr>
            <a:spLocks noGrp="1"/>
          </p:cNvSpPr>
          <p:nvPr>
            <p:ph idx="1"/>
          </p:nvPr>
        </p:nvSpPr>
        <p:spPr>
          <a:xfrm>
            <a:off x="1534696" y="2015732"/>
            <a:ext cx="9520158" cy="3815225"/>
          </a:xfrm>
        </p:spPr>
        <p:txBody>
          <a:bodyPr>
            <a:normAutofit/>
          </a:bodyPr>
          <a:lstStyle/>
          <a:p>
            <a:r>
              <a:rPr lang="en-US" sz="1800" dirty="0">
                <a:effectLst/>
                <a:latin typeface="Lucida Sans Unicode" panose="020B0602030504020204" pitchFamily="34" charset="0"/>
                <a:ea typeface="Calibri" panose="020F0502020204030204" pitchFamily="34" charset="0"/>
                <a:cs typeface="Lucida Sans Unicode" panose="020B0602030504020204" pitchFamily="34" charset="0"/>
              </a:rPr>
              <a:t>A Cold </a:t>
            </a:r>
            <a:r>
              <a:rPr lang="en-US" sz="1800" dirty="0">
                <a:latin typeface="Lucida Sans Unicode" panose="020B0602030504020204" pitchFamily="34" charset="0"/>
                <a:ea typeface="Calibri" panose="020F0502020204030204" pitchFamily="34" charset="0"/>
                <a:cs typeface="Lucida Sans Unicode" panose="020B0602030504020204" pitchFamily="34" charset="0"/>
              </a:rPr>
              <a:t>S</a:t>
            </a:r>
            <a:r>
              <a:rPr lang="en-US" sz="1800" dirty="0">
                <a:effectLst/>
                <a:latin typeface="Lucida Sans Unicode" panose="020B0602030504020204" pitchFamily="34" charset="0"/>
                <a:ea typeface="Calibri" panose="020F0502020204030204" pitchFamily="34" charset="0"/>
                <a:cs typeface="Lucida Sans Unicode" panose="020B0602030504020204" pitchFamily="34" charset="0"/>
              </a:rPr>
              <a:t>upply </a:t>
            </a:r>
            <a:r>
              <a:rPr lang="en-US" sz="1800" dirty="0">
                <a:latin typeface="Lucida Sans Unicode" panose="020B0602030504020204" pitchFamily="34" charset="0"/>
                <a:ea typeface="Calibri" panose="020F0502020204030204" pitchFamily="34" charset="0"/>
                <a:cs typeface="Lucida Sans Unicode" panose="020B0602030504020204" pitchFamily="34" charset="0"/>
              </a:rPr>
              <a:t>C</a:t>
            </a:r>
            <a:r>
              <a:rPr lang="en-US" sz="1800" dirty="0">
                <a:effectLst/>
                <a:latin typeface="Lucida Sans Unicode" panose="020B0602030504020204" pitchFamily="34" charset="0"/>
                <a:ea typeface="Calibri" panose="020F0502020204030204" pitchFamily="34" charset="0"/>
                <a:cs typeface="Lucida Sans Unicode" panose="020B0602030504020204" pitchFamily="34" charset="0"/>
              </a:rPr>
              <a:t>hain is a temperature-controlled supply chain comprising refrigerated production, storage and distribution facilities supported by equipment that can constantly maintain the required low-temperature range</a:t>
            </a:r>
          </a:p>
          <a:p>
            <a:r>
              <a:rPr lang="en-US" sz="1800" dirty="0">
                <a:effectLst/>
                <a:latin typeface="Lucida Sans Unicode" panose="020B0602030504020204" pitchFamily="34" charset="0"/>
                <a:ea typeface="Calibri" panose="020F0502020204030204" pitchFamily="34" charset="0"/>
                <a:cs typeface="Lucida Sans Unicode" panose="020B0602030504020204" pitchFamily="34" charset="0"/>
              </a:rPr>
              <a:t>CSCs needs high costs to maintain, </a:t>
            </a:r>
            <a:r>
              <a:rPr lang="en-US" sz="1800" dirty="0">
                <a:latin typeface="Lucida Sans Unicode" panose="020B0602030504020204" pitchFamily="34" charset="0"/>
                <a:ea typeface="Calibri" panose="020F0502020204030204" pitchFamily="34" charset="0"/>
                <a:cs typeface="Lucida Sans Unicode" panose="020B0602030504020204" pitchFamily="34" charset="0"/>
              </a:rPr>
              <a:t>for e</a:t>
            </a:r>
            <a:r>
              <a:rPr lang="en-US" sz="1800" dirty="0">
                <a:effectLst/>
                <a:latin typeface="Lucida Sans Unicode" panose="020B0602030504020204" pitchFamily="34" charset="0"/>
                <a:ea typeface="Calibri" panose="020F0502020204030204" pitchFamily="34" charset="0"/>
                <a:cs typeface="Lucida Sans Unicode" panose="020B0602030504020204" pitchFamily="34" charset="0"/>
              </a:rPr>
              <a:t>xample, the report by UNICEF, as it spent more than 40 million USD in 2014 for only the CSC of vaccines </a:t>
            </a:r>
            <a:r>
              <a:rPr lang="en-US" sz="1800" dirty="0">
                <a:solidFill>
                  <a:srgbClr val="FF0000"/>
                </a:solidFill>
                <a:effectLst/>
                <a:latin typeface="Lucida Sans Unicode" panose="020B0602030504020204" pitchFamily="34" charset="0"/>
                <a:ea typeface="Calibri" panose="020F0502020204030204" pitchFamily="34" charset="0"/>
                <a:cs typeface="Lucida Sans Unicode" panose="020B0602030504020204" pitchFamily="34" charset="0"/>
              </a:rPr>
              <a:t>(UNICEF, 2015)</a:t>
            </a:r>
          </a:p>
          <a:p>
            <a:r>
              <a:rPr lang="en-US" sz="1800" dirty="0">
                <a:latin typeface="Lucida Sans Unicode" panose="020B0602030504020204" pitchFamily="34" charset="0"/>
                <a:cs typeface="Lucida Sans Unicode" panose="020B0602030504020204" pitchFamily="34" charset="0"/>
              </a:rPr>
              <a:t>Governments and Researchers from all the world have focused on food safety regulations in distribution and storing because of their significance in public health and disease prevention, especially, for products that can deteriorate due to high temperatures </a:t>
            </a:r>
            <a:r>
              <a:rPr lang="en-US" sz="1800" dirty="0">
                <a:solidFill>
                  <a:srgbClr val="FF0000"/>
                </a:solidFill>
                <a:latin typeface="Lucida Sans Unicode" panose="020B0602030504020204" pitchFamily="34" charset="0"/>
                <a:cs typeface="Lucida Sans Unicode" panose="020B0602030504020204" pitchFamily="34" charset="0"/>
              </a:rPr>
              <a:t>(Calanche et al., 2013; LeBlanc et al., 2015)</a:t>
            </a:r>
          </a:p>
        </p:txBody>
      </p:sp>
    </p:spTree>
    <p:extLst>
      <p:ext uri="{BB962C8B-B14F-4D97-AF65-F5344CB8AC3E}">
        <p14:creationId xmlns:p14="http://schemas.microsoft.com/office/powerpoint/2010/main" val="3359494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650-7825-56AE-88F6-D9F05A40287F}"/>
              </a:ext>
            </a:extLst>
          </p:cNvPr>
          <p:cNvSpPr>
            <a:spLocks noGrp="1"/>
          </p:cNvSpPr>
          <p:nvPr>
            <p:ph type="title"/>
          </p:nvPr>
        </p:nvSpPr>
        <p:spPr>
          <a:xfrm>
            <a:off x="1534696" y="713481"/>
            <a:ext cx="9520158" cy="1049235"/>
          </a:xfrm>
        </p:spPr>
        <p:txBody>
          <a:bodyPr>
            <a:normAutofit fontScale="90000"/>
          </a:bodyPr>
          <a:lstStyle/>
          <a:p>
            <a:r>
              <a:rPr lang="en-US" sz="3500" b="1" dirty="0">
                <a:solidFill>
                  <a:srgbClr val="589830"/>
                </a:solidFill>
                <a:latin typeface="Lucida Sans Unicode" panose="020B0602030504020204" pitchFamily="34" charset="0"/>
                <a:cs typeface="Lucida Sans Unicode" panose="020B0602030504020204" pitchFamily="34" charset="0"/>
              </a:rPr>
              <a:t>Why should Cold Supply Chains be handled differently than regular supply chains?</a:t>
            </a:r>
          </a:p>
        </p:txBody>
      </p:sp>
      <p:sp>
        <p:nvSpPr>
          <p:cNvPr id="3" name="Content Placeholder 2">
            <a:extLst>
              <a:ext uri="{FF2B5EF4-FFF2-40B4-BE49-F238E27FC236}">
                <a16:creationId xmlns:a16="http://schemas.microsoft.com/office/drawing/2014/main" id="{1A278ADE-92B7-1810-3A11-AE2E1DF20CF8}"/>
              </a:ext>
            </a:extLst>
          </p:cNvPr>
          <p:cNvSpPr>
            <a:spLocks noGrp="1"/>
          </p:cNvSpPr>
          <p:nvPr>
            <p:ph idx="1"/>
          </p:nvPr>
        </p:nvSpPr>
        <p:spPr>
          <a:xfrm>
            <a:off x="1534696" y="1930329"/>
            <a:ext cx="10326000" cy="4121425"/>
          </a:xfrm>
        </p:spPr>
        <p:txBody>
          <a:bodyPr>
            <a:normAutofit fontScale="92500" lnSpcReduction="20000"/>
          </a:bodyPr>
          <a:lstStyle/>
          <a:p>
            <a:r>
              <a:rPr lang="en-US" sz="1800" dirty="0">
                <a:latin typeface="Lucida Sans Unicode" panose="020B0602030504020204" pitchFamily="34" charset="0"/>
                <a:cs typeface="Lucida Sans Unicode" panose="020B0602030504020204" pitchFamily="34" charset="0"/>
              </a:rPr>
              <a:t>The high cost associated with CSC, as such chains consume additional cost for cooling </a:t>
            </a:r>
          </a:p>
          <a:p>
            <a:r>
              <a:rPr lang="en-US" sz="1800" dirty="0">
                <a:latin typeface="Lucida Sans Unicode" panose="020B0602030504020204" pitchFamily="34" charset="0"/>
                <a:cs typeface="Lucida Sans Unicode" panose="020B0602030504020204" pitchFamily="34" charset="0"/>
              </a:rPr>
              <a:t>The Customers need fresh, refrigerated, and frozen products with maximum efficiency and minimum total cost</a:t>
            </a:r>
          </a:p>
          <a:p>
            <a:r>
              <a:rPr lang="en-US" sz="1800" dirty="0">
                <a:latin typeface="Lucida Sans Unicode" panose="020B0602030504020204" pitchFamily="34" charset="0"/>
                <a:cs typeface="Lucida Sans Unicode" panose="020B0602030504020204" pitchFamily="34" charset="0"/>
              </a:rPr>
              <a:t>Perishable products have limited shelf lives with continuous and significant deterioration in the quality value over time in all stages of the supply chain </a:t>
            </a:r>
            <a:r>
              <a:rPr lang="en-US" sz="1800" dirty="0">
                <a:solidFill>
                  <a:srgbClr val="FF0000"/>
                </a:solidFill>
                <a:latin typeface="Lucida Sans Unicode" panose="020B0602030504020204" pitchFamily="34" charset="0"/>
                <a:cs typeface="Lucida Sans Unicode" panose="020B0602030504020204" pitchFamily="34" charset="0"/>
              </a:rPr>
              <a:t>(Blackburn &amp; Scudder, 2009)</a:t>
            </a:r>
          </a:p>
          <a:p>
            <a:r>
              <a:rPr lang="en-US" sz="1800" dirty="0">
                <a:latin typeface="Lucida Sans Unicode" panose="020B0602030504020204" pitchFamily="34" charset="0"/>
                <a:cs typeface="Lucida Sans Unicode" panose="020B0602030504020204" pitchFamily="34" charset="0"/>
              </a:rPr>
              <a:t>One of the most important considerations in guaranteeing safe food products of high organoleptic quality is the distribution management of food products including all            types </a:t>
            </a:r>
            <a:r>
              <a:rPr lang="en-US" sz="1800" dirty="0">
                <a:solidFill>
                  <a:srgbClr val="FF0000"/>
                </a:solidFill>
                <a:latin typeface="Lucida Sans Unicode" panose="020B0602030504020204" pitchFamily="34" charset="0"/>
                <a:cs typeface="Lucida Sans Unicode" panose="020B0602030504020204" pitchFamily="34" charset="0"/>
              </a:rPr>
              <a:t>(Ji, Yang, &amp; Zhou, 2015; Li, He, Zheng, Huang, &amp; Fan, 2015)</a:t>
            </a:r>
          </a:p>
          <a:p>
            <a:r>
              <a:rPr lang="en-US" sz="1800" dirty="0">
                <a:latin typeface="Lucida Sans Unicode" panose="020B0602030504020204" pitchFamily="34" charset="0"/>
                <a:cs typeface="Lucida Sans Unicode" panose="020B0602030504020204" pitchFamily="34" charset="0"/>
              </a:rPr>
              <a:t>To optimize the product cost for enhancing profit margins for commodity distribution companies as much as possible </a:t>
            </a:r>
            <a:r>
              <a:rPr lang="en-US" sz="1800" dirty="0">
                <a:solidFill>
                  <a:srgbClr val="FF0000"/>
                </a:solidFill>
                <a:latin typeface="Lucida Sans Unicode" panose="020B0602030504020204" pitchFamily="34" charset="0"/>
                <a:cs typeface="Lucida Sans Unicode" panose="020B0602030504020204" pitchFamily="34" charset="0"/>
              </a:rPr>
              <a:t>(Akkerman, Farahani, &amp; Grunow, 2010)</a:t>
            </a:r>
          </a:p>
          <a:p>
            <a:r>
              <a:rPr lang="en-US" sz="1800" dirty="0">
                <a:latin typeface="Lucida Sans Unicode" panose="020B0602030504020204" pitchFamily="34" charset="0"/>
                <a:cs typeface="Lucida Sans Unicode" panose="020B0602030504020204" pitchFamily="34" charset="0"/>
              </a:rPr>
              <a:t>To enable food to be supplied to an increasingly urbanized world and to meet the requirements with regard to high customer expectations</a:t>
            </a:r>
          </a:p>
          <a:p>
            <a:endParaRPr lang="en-US" dirty="0"/>
          </a:p>
        </p:txBody>
      </p:sp>
    </p:spTree>
    <p:extLst>
      <p:ext uri="{BB962C8B-B14F-4D97-AF65-F5344CB8AC3E}">
        <p14:creationId xmlns:p14="http://schemas.microsoft.com/office/powerpoint/2010/main" val="1351991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1F36-7179-F00D-0C4B-3042C08EB0AF}"/>
              </a:ext>
            </a:extLst>
          </p:cNvPr>
          <p:cNvSpPr>
            <a:spLocks noGrp="1"/>
          </p:cNvSpPr>
          <p:nvPr>
            <p:ph type="title"/>
          </p:nvPr>
        </p:nvSpPr>
        <p:spPr/>
        <p:txBody>
          <a:bodyPr anchor="ctr"/>
          <a:lstStyle/>
          <a:p>
            <a:r>
              <a:rPr lang="en-US" b="1" dirty="0">
                <a:solidFill>
                  <a:srgbClr val="589830"/>
                </a:solidFill>
              </a:rPr>
              <a:t>The Cooling costs for refrigeration and deep freezing</a:t>
            </a:r>
          </a:p>
        </p:txBody>
      </p:sp>
      <p:sp>
        <p:nvSpPr>
          <p:cNvPr id="3" name="Content Placeholder 2">
            <a:extLst>
              <a:ext uri="{FF2B5EF4-FFF2-40B4-BE49-F238E27FC236}">
                <a16:creationId xmlns:a16="http://schemas.microsoft.com/office/drawing/2014/main" id="{0C66CF21-6803-8710-A815-BEB0457600F4}"/>
              </a:ext>
            </a:extLst>
          </p:cNvPr>
          <p:cNvSpPr>
            <a:spLocks noGrp="1"/>
          </p:cNvSpPr>
          <p:nvPr>
            <p:ph idx="1"/>
          </p:nvPr>
        </p:nvSpPr>
        <p:spPr>
          <a:xfrm>
            <a:off x="1534696" y="2145490"/>
            <a:ext cx="10538034" cy="3287902"/>
          </a:xfrm>
        </p:spPr>
        <p:txBody>
          <a:bodyPr>
            <a:normAutofit fontScale="85000" lnSpcReduction="10000"/>
          </a:bodyPr>
          <a:lstStyle/>
          <a:p>
            <a:r>
              <a:rPr lang="en-US" dirty="0"/>
              <a:t>On an average, cold supply chains for refrigeration need 25 kwh energy to operate for 1 year for 1 square foot, i.e., 930 cm</a:t>
            </a:r>
            <a:r>
              <a:rPr lang="en-US" baseline="30000" dirty="0"/>
              <a:t>2</a:t>
            </a:r>
            <a:r>
              <a:rPr lang="en-US" dirty="0"/>
              <a:t>. We are considering the packet size of 1 unit of commodity to be 100 cm</a:t>
            </a:r>
            <a:r>
              <a:rPr lang="en-US" baseline="30000" dirty="0"/>
              <a:t>2</a:t>
            </a:r>
            <a:r>
              <a:rPr lang="en-US" dirty="0"/>
              <a:t> = 100/930 ft</a:t>
            </a:r>
            <a:r>
              <a:rPr lang="en-US" baseline="30000" dirty="0"/>
              <a:t>2</a:t>
            </a:r>
            <a:r>
              <a:rPr lang="en-US" dirty="0"/>
              <a:t> = 0.1075 ft</a:t>
            </a:r>
            <a:r>
              <a:rPr lang="en-US" baseline="30000" dirty="0"/>
              <a:t>2</a:t>
            </a:r>
          </a:p>
          <a:p>
            <a:r>
              <a:rPr lang="en-US" dirty="0"/>
              <a:t>Energy needed per hour will be (say C), C = (0.1075*25)/(365*24) = 0.00031 kwh</a:t>
            </a:r>
          </a:p>
          <a:p>
            <a:r>
              <a:rPr lang="en-US" dirty="0"/>
              <a:t>Average cost of 1 kwh energy for all business (which include CSCs) in USA = 0.128 $</a:t>
            </a:r>
          </a:p>
          <a:p>
            <a:r>
              <a:rPr lang="en-US" dirty="0"/>
              <a:t>Cost of cooling per hour per unit for refrigeration(in $) = 0.128*0.00031 = 0.00004 $/hr per unit (approx.)</a:t>
            </a:r>
          </a:p>
          <a:p>
            <a:r>
              <a:rPr lang="en-US" dirty="0"/>
              <a:t>The average energy consumption of deep freezer is 1.8608 kwh (savejoules.com) and of a refrigerator is 1 kwh, so cost of cooling per hour for deep freezing is 1.8 times the cost of cooling  i.e., 0.00004*1.8 = $0.000072 which is approximately 0.00007 $/hr per unit.</a:t>
            </a:r>
          </a:p>
          <a:p>
            <a:endParaRPr lang="en-US" dirty="0"/>
          </a:p>
        </p:txBody>
      </p:sp>
    </p:spTree>
    <p:extLst>
      <p:ext uri="{BB962C8B-B14F-4D97-AF65-F5344CB8AC3E}">
        <p14:creationId xmlns:p14="http://schemas.microsoft.com/office/powerpoint/2010/main" val="1607922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983E9-7386-822D-5B40-5FA2DC015CC8}"/>
              </a:ext>
            </a:extLst>
          </p:cNvPr>
          <p:cNvSpPr>
            <a:spLocks noGrp="1"/>
          </p:cNvSpPr>
          <p:nvPr>
            <p:ph type="title"/>
          </p:nvPr>
        </p:nvSpPr>
        <p:spPr>
          <a:xfrm>
            <a:off x="1508191" y="804519"/>
            <a:ext cx="2401201" cy="1049235"/>
          </a:xfrm>
        </p:spPr>
        <p:txBody>
          <a:bodyPr anchor="ctr">
            <a:normAutofit fontScale="90000"/>
          </a:bodyPr>
          <a:lstStyle/>
          <a:p>
            <a:r>
              <a:rPr lang="en-US" b="1" dirty="0">
                <a:solidFill>
                  <a:srgbClr val="589830"/>
                </a:solidFill>
              </a:rPr>
              <a:t>Cold Supply Chains</a:t>
            </a:r>
          </a:p>
        </p:txBody>
      </p:sp>
      <p:pic>
        <p:nvPicPr>
          <p:cNvPr id="5" name="Picture 4">
            <a:extLst>
              <a:ext uri="{FF2B5EF4-FFF2-40B4-BE49-F238E27FC236}">
                <a16:creationId xmlns:a16="http://schemas.microsoft.com/office/drawing/2014/main" id="{21721F2E-B663-5F40-9DDC-3D1D0FFA2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677" y="188841"/>
            <a:ext cx="7770198" cy="5734879"/>
          </a:xfrm>
          <a:prstGeom prst="rect">
            <a:avLst/>
          </a:prstGeom>
        </p:spPr>
      </p:pic>
    </p:spTree>
    <p:extLst>
      <p:ext uri="{BB962C8B-B14F-4D97-AF65-F5344CB8AC3E}">
        <p14:creationId xmlns:p14="http://schemas.microsoft.com/office/powerpoint/2010/main" val="3801033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170A-A9FD-D96D-3491-82AA271C7C8D}"/>
              </a:ext>
            </a:extLst>
          </p:cNvPr>
          <p:cNvSpPr>
            <a:spLocks noGrp="1"/>
          </p:cNvSpPr>
          <p:nvPr>
            <p:ph type="title"/>
          </p:nvPr>
        </p:nvSpPr>
        <p:spPr/>
        <p:txBody>
          <a:bodyPr anchor="ctr"/>
          <a:lstStyle/>
          <a:p>
            <a:r>
              <a:rPr lang="en-US" b="1" dirty="0">
                <a:solidFill>
                  <a:schemeClr val="accent1">
                    <a:lumMod val="75000"/>
                  </a:schemeClr>
                </a:solidFill>
                <a:latin typeface="Lucida Sans Unicode" panose="020B0602030504020204" pitchFamily="34" charset="0"/>
                <a:cs typeface="Lucida Sans Unicode" panose="020B0602030504020204" pitchFamily="34" charset="0"/>
              </a:rPr>
              <a:t>Problem Statement</a:t>
            </a:r>
            <a:endParaRPr lang="en-US" b="1" dirty="0"/>
          </a:p>
        </p:txBody>
      </p:sp>
      <p:sp>
        <p:nvSpPr>
          <p:cNvPr id="3" name="Content Placeholder 2">
            <a:extLst>
              <a:ext uri="{FF2B5EF4-FFF2-40B4-BE49-F238E27FC236}">
                <a16:creationId xmlns:a16="http://schemas.microsoft.com/office/drawing/2014/main" id="{68D27D42-8004-9E4E-64D5-D8716F48F2A4}"/>
              </a:ext>
            </a:extLst>
          </p:cNvPr>
          <p:cNvSpPr>
            <a:spLocks noGrp="1"/>
          </p:cNvSpPr>
          <p:nvPr>
            <p:ph idx="1"/>
          </p:nvPr>
        </p:nvSpPr>
        <p:spPr>
          <a:xfrm>
            <a:off x="1534696" y="2015732"/>
            <a:ext cx="9520158" cy="3934494"/>
          </a:xfrm>
        </p:spPr>
        <p:txBody>
          <a:bodyPr/>
          <a:lstStyle/>
          <a:p>
            <a:r>
              <a:rPr lang="en-US" dirty="0"/>
              <a:t>We are given a </a:t>
            </a:r>
            <a:r>
              <a:rPr lang="en-US" sz="2000" dirty="0"/>
              <a:t>cold-chain logistic system consisting of multiple distribution centers (supply nodes), refrigerated commodity </a:t>
            </a:r>
            <a:r>
              <a:rPr lang="en-US" dirty="0"/>
              <a:t>and </a:t>
            </a:r>
            <a:r>
              <a:rPr lang="en-US" sz="2000" dirty="0"/>
              <a:t>deep-frozen commodity, and multiple demand nodes and warehouses. </a:t>
            </a:r>
          </a:p>
          <a:p>
            <a:r>
              <a:rPr lang="en-US" dirty="0"/>
              <a:t>The objective function is to minimize the total cost which includes transportation costs, penalty cost for late deliveries, cooling costs per hour, penalty costs for unsatisfied demands at demand nodes and the holding costs of storing both commodity types that remain unsold.</a:t>
            </a:r>
          </a:p>
        </p:txBody>
      </p:sp>
    </p:spTree>
    <p:extLst>
      <p:ext uri="{BB962C8B-B14F-4D97-AF65-F5344CB8AC3E}">
        <p14:creationId xmlns:p14="http://schemas.microsoft.com/office/powerpoint/2010/main" val="2040470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7F86C-EDC6-C3E3-86AC-8A96E127531F}"/>
              </a:ext>
            </a:extLst>
          </p:cNvPr>
          <p:cNvSpPr>
            <a:spLocks noGrp="1"/>
          </p:cNvSpPr>
          <p:nvPr>
            <p:ph type="title"/>
          </p:nvPr>
        </p:nvSpPr>
        <p:spPr/>
        <p:txBody>
          <a:bodyPr anchor="ctr"/>
          <a:lstStyle/>
          <a:p>
            <a:r>
              <a:rPr lang="en-US" b="1" dirty="0">
                <a:solidFill>
                  <a:schemeClr val="accent1">
                    <a:lumMod val="75000"/>
                  </a:schemeClr>
                </a:solidFill>
                <a:latin typeface="Lucida Sans Unicode" panose="020B0602030504020204" pitchFamily="34" charset="0"/>
                <a:cs typeface="Lucida Sans Unicode" panose="020B0602030504020204" pitchFamily="34" charset="0"/>
              </a:rPr>
              <a:t>Model Development</a:t>
            </a:r>
          </a:p>
        </p:txBody>
      </p:sp>
      <p:sp>
        <p:nvSpPr>
          <p:cNvPr id="3" name="Content Placeholder 2">
            <a:extLst>
              <a:ext uri="{FF2B5EF4-FFF2-40B4-BE49-F238E27FC236}">
                <a16:creationId xmlns:a16="http://schemas.microsoft.com/office/drawing/2014/main" id="{EA627BA9-2A1B-E177-B430-0EC57F7B18C5}"/>
              </a:ext>
            </a:extLst>
          </p:cNvPr>
          <p:cNvSpPr>
            <a:spLocks noGrp="1"/>
          </p:cNvSpPr>
          <p:nvPr>
            <p:ph idx="1"/>
          </p:nvPr>
        </p:nvSpPr>
        <p:spPr>
          <a:xfrm>
            <a:off x="1534696" y="1853754"/>
            <a:ext cx="10471774" cy="4504338"/>
          </a:xfrm>
        </p:spPr>
        <p:txBody>
          <a:bodyPr>
            <a:normAutofit lnSpcReduction="10000"/>
          </a:bodyPr>
          <a:lstStyle/>
          <a:p>
            <a:pPr marL="0" indent="0">
              <a:buNone/>
            </a:pPr>
            <a:r>
              <a:rPr lang="en-US" sz="1900" dirty="0"/>
              <a:t>The distribution system of the problem statement can be described as follows :-</a:t>
            </a:r>
          </a:p>
          <a:p>
            <a:endParaRPr lang="en-US" sz="1900" dirty="0"/>
          </a:p>
          <a:p>
            <a:pPr marL="0" indent="0">
              <a:buNone/>
            </a:pPr>
            <a:r>
              <a:rPr lang="en-US" sz="1800" b="1" u="sng" dirty="0">
                <a:solidFill>
                  <a:srgbClr val="FF0000"/>
                </a:solidFill>
              </a:rPr>
              <a:t>The “Knowns”:</a:t>
            </a:r>
          </a:p>
          <a:p>
            <a:r>
              <a:rPr lang="en-US" sz="1600" dirty="0"/>
              <a:t>sup:  Set of supply nodes</a:t>
            </a:r>
          </a:p>
          <a:p>
            <a:r>
              <a:rPr lang="en-US" sz="1600" dirty="0"/>
              <a:t>dmnd:  Set of demand nodes</a:t>
            </a:r>
          </a:p>
          <a:p>
            <a:r>
              <a:rPr lang="en-US" sz="1600" dirty="0"/>
              <a:t>s_r[dmnd]:  The supply of refrigerated commodity at supply node i </a:t>
            </a:r>
            <a:r>
              <a:rPr lang="az-Cyrl-AZ" sz="1600" dirty="0"/>
              <a:t>Є</a:t>
            </a:r>
            <a:r>
              <a:rPr lang="en-US" sz="1600" dirty="0"/>
              <a:t> sup</a:t>
            </a:r>
          </a:p>
          <a:p>
            <a:r>
              <a:rPr lang="en-US" sz="1600" dirty="0"/>
              <a:t>d_r[dmnd]:  The demand of refrigerated commodity at demand node j </a:t>
            </a:r>
            <a:r>
              <a:rPr lang="az-Cyrl-AZ" sz="1600" dirty="0"/>
              <a:t>Є</a:t>
            </a:r>
            <a:r>
              <a:rPr lang="en-US" sz="1600" dirty="0"/>
              <a:t> dmnd</a:t>
            </a:r>
          </a:p>
          <a:p>
            <a:r>
              <a:rPr lang="en-US" sz="1600" dirty="0"/>
              <a:t>s_df[dmnd]:  The supply of deep-frozen commodity at supply node i </a:t>
            </a:r>
            <a:r>
              <a:rPr lang="az-Cyrl-AZ" sz="1600" dirty="0"/>
              <a:t>Є</a:t>
            </a:r>
            <a:r>
              <a:rPr lang="en-US" sz="1600" dirty="0"/>
              <a:t> sup</a:t>
            </a:r>
          </a:p>
          <a:p>
            <a:r>
              <a:rPr lang="en-US" sz="1600" dirty="0"/>
              <a:t>d_df[dmnd]:  The demand of deep-frozen commodity at demand node j </a:t>
            </a:r>
            <a:r>
              <a:rPr lang="az-Cyrl-AZ" sz="1600" dirty="0"/>
              <a:t>Є</a:t>
            </a:r>
            <a:r>
              <a:rPr lang="en-US" sz="1600" dirty="0"/>
              <a:t> dmnd</a:t>
            </a:r>
          </a:p>
          <a:p>
            <a:r>
              <a:rPr lang="en-US" sz="1600" dirty="0"/>
              <a:t>transport_cost[sup][dmnd] :  Transportation cost of 1 unit of commodity to travel from supply node i </a:t>
            </a:r>
            <a:r>
              <a:rPr lang="az-Cyrl-AZ" sz="1600" dirty="0"/>
              <a:t>Є</a:t>
            </a:r>
            <a:r>
              <a:rPr lang="en-US" sz="1600" dirty="0"/>
              <a:t> sup to 			   demand node j </a:t>
            </a:r>
            <a:r>
              <a:rPr lang="az-Cyrl-AZ" sz="1600" dirty="0"/>
              <a:t>Є </a:t>
            </a:r>
            <a:r>
              <a:rPr lang="en-US" sz="1600" dirty="0"/>
              <a:t>N</a:t>
            </a:r>
          </a:p>
        </p:txBody>
      </p:sp>
    </p:spTree>
    <p:extLst>
      <p:ext uri="{BB962C8B-B14F-4D97-AF65-F5344CB8AC3E}">
        <p14:creationId xmlns:p14="http://schemas.microsoft.com/office/powerpoint/2010/main" val="1761835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6FC51E-60D0-D38B-A0D4-818C698D1BA6}"/>
              </a:ext>
            </a:extLst>
          </p:cNvPr>
          <p:cNvSpPr>
            <a:spLocks noGrp="1"/>
          </p:cNvSpPr>
          <p:nvPr>
            <p:ph idx="1"/>
          </p:nvPr>
        </p:nvSpPr>
        <p:spPr>
          <a:xfrm>
            <a:off x="1468434" y="690514"/>
            <a:ext cx="9954939" cy="5378981"/>
          </a:xfrm>
        </p:spPr>
        <p:txBody>
          <a:bodyPr>
            <a:normAutofit/>
          </a:bodyPr>
          <a:lstStyle/>
          <a:p>
            <a:r>
              <a:rPr lang="en-US" sz="1600" dirty="0"/>
              <a:t>holding_cost[j]:  Unit holding cost of inventory stored at demand node j </a:t>
            </a:r>
            <a:r>
              <a:rPr lang="az-Cyrl-AZ" sz="1600" dirty="0"/>
              <a:t>Є</a:t>
            </a:r>
            <a:r>
              <a:rPr lang="en-US" sz="1600" dirty="0"/>
              <a:t> dmnd</a:t>
            </a:r>
          </a:p>
          <a:p>
            <a:r>
              <a:rPr lang="en-US" sz="1600" dirty="0"/>
              <a:t>time[i][j]:  Time period required to travel from supply node i </a:t>
            </a:r>
            <a:r>
              <a:rPr lang="az-Cyrl-AZ" sz="1600" dirty="0"/>
              <a:t>Є</a:t>
            </a:r>
            <a:r>
              <a:rPr lang="en-US" sz="1600" dirty="0"/>
              <a:t> sup to demand node j </a:t>
            </a:r>
            <a:r>
              <a:rPr lang="az-Cyrl-AZ" sz="1600" dirty="0"/>
              <a:t>Є </a:t>
            </a:r>
            <a:r>
              <a:rPr lang="en-US" sz="1600" dirty="0"/>
              <a:t>dmnd</a:t>
            </a:r>
          </a:p>
          <a:p>
            <a:pPr marL="0" indent="0">
              <a:buNone/>
            </a:pPr>
            <a:endParaRPr lang="en-US" sz="1600" dirty="0"/>
          </a:p>
          <a:p>
            <a:pPr marL="0" indent="0">
              <a:buNone/>
            </a:pPr>
            <a:r>
              <a:rPr lang="en-US" sz="1800" b="1" u="sng" dirty="0">
                <a:solidFill>
                  <a:srgbClr val="FF0000"/>
                </a:solidFill>
              </a:rPr>
              <a:t>The “Variables”:</a:t>
            </a:r>
          </a:p>
          <a:p>
            <a:r>
              <a:rPr lang="en-US" sz="1600" dirty="0"/>
              <a:t>q_r[i][j]:  Quantity of refrigerated commodity from supply i to demand node j in thousand kgs</a:t>
            </a:r>
          </a:p>
          <a:p>
            <a:r>
              <a:rPr lang="en-US" sz="1600" dirty="0"/>
              <a:t>q_df[i][j]:  Quantity of deep-frozen commodity from supply i to demand node j in thousand kgs</a:t>
            </a:r>
          </a:p>
          <a:p>
            <a:r>
              <a:rPr lang="en-US" sz="1600" dirty="0"/>
              <a:t>inv_r[j]:  Inventory of refrigerated commodities at demand node j in thousand kgs</a:t>
            </a:r>
          </a:p>
          <a:p>
            <a:r>
              <a:rPr lang="en-US" sz="1600" dirty="0"/>
              <a:t>inv_df[j]:  Inventory of deep-frozen commodities at demand node j in thousand kgs</a:t>
            </a:r>
          </a:p>
          <a:p>
            <a:r>
              <a:rPr lang="en-US" sz="1600" dirty="0"/>
              <a:t>z[i][j]:  Quality factor</a:t>
            </a:r>
          </a:p>
        </p:txBody>
      </p:sp>
    </p:spTree>
    <p:extLst>
      <p:ext uri="{BB962C8B-B14F-4D97-AF65-F5344CB8AC3E}">
        <p14:creationId xmlns:p14="http://schemas.microsoft.com/office/powerpoint/2010/main" val="392285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702D-1075-AB2F-77E7-5FCB06A91D5F}"/>
              </a:ext>
            </a:extLst>
          </p:cNvPr>
          <p:cNvSpPr>
            <a:spLocks noGrp="1"/>
          </p:cNvSpPr>
          <p:nvPr>
            <p:ph type="title"/>
          </p:nvPr>
        </p:nvSpPr>
        <p:spPr>
          <a:xfrm>
            <a:off x="1335921" y="53009"/>
            <a:ext cx="9520158" cy="516834"/>
          </a:xfrm>
        </p:spPr>
        <p:txBody>
          <a:bodyPr anchor="ctr">
            <a:noAutofit/>
          </a:bodyPr>
          <a:lstStyle/>
          <a:p>
            <a:pPr algn="ctr"/>
            <a:r>
              <a:rPr lang="en-US" b="1" dirty="0">
                <a:solidFill>
                  <a:srgbClr val="589830"/>
                </a:solidFill>
              </a:rPr>
              <a:t>CPLEX Code Screenshot</a:t>
            </a:r>
          </a:p>
        </p:txBody>
      </p:sp>
      <p:pic>
        <p:nvPicPr>
          <p:cNvPr id="11" name="Picture 10">
            <a:extLst>
              <a:ext uri="{FF2B5EF4-FFF2-40B4-BE49-F238E27FC236}">
                <a16:creationId xmlns:a16="http://schemas.microsoft.com/office/drawing/2014/main" id="{B4EA9643-CB28-CAD6-53F4-CB973AA6CAA1}"/>
              </a:ext>
            </a:extLst>
          </p:cNvPr>
          <p:cNvPicPr>
            <a:picLocks noChangeAspect="1"/>
          </p:cNvPicPr>
          <p:nvPr/>
        </p:nvPicPr>
        <p:blipFill>
          <a:blip r:embed="rId2"/>
          <a:stretch>
            <a:fillRect/>
          </a:stretch>
        </p:blipFill>
        <p:spPr>
          <a:xfrm>
            <a:off x="132522" y="652075"/>
            <a:ext cx="11953461" cy="5377664"/>
          </a:xfrm>
          <a:prstGeom prst="rect">
            <a:avLst/>
          </a:prstGeom>
        </p:spPr>
      </p:pic>
    </p:spTree>
    <p:extLst>
      <p:ext uri="{BB962C8B-B14F-4D97-AF65-F5344CB8AC3E}">
        <p14:creationId xmlns:p14="http://schemas.microsoft.com/office/powerpoint/2010/main" val="12324433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1832</TotalTime>
  <Words>1284</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Lucida Sans Unicode</vt:lpstr>
      <vt:lpstr>Palatino Linotype</vt:lpstr>
      <vt:lpstr>Gallery</vt:lpstr>
      <vt:lpstr>Optimization of vehicle routing with inventory allocation problems in Cold Supply Chain Logistics</vt:lpstr>
      <vt:lpstr>Introduction</vt:lpstr>
      <vt:lpstr>Why should Cold Supply Chains be handled differently than regular supply chains?</vt:lpstr>
      <vt:lpstr>The Cooling costs for refrigeration and deep freezing</vt:lpstr>
      <vt:lpstr>Cold Supply Chains</vt:lpstr>
      <vt:lpstr>Problem Statement</vt:lpstr>
      <vt:lpstr>Model Development</vt:lpstr>
      <vt:lpstr>PowerPoint Presentation</vt:lpstr>
      <vt:lpstr>CPLEX Code Screenshot</vt:lpstr>
      <vt:lpstr>PowerPoint Presentation</vt:lpstr>
      <vt:lpstr>PowerPoint Presentation</vt:lpstr>
      <vt:lpstr>Total time taken in CPLEX</vt:lpstr>
      <vt:lpstr>Conclusion</vt:lpstr>
      <vt:lpstr>References and Related Literature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vehicle routing with inventory allocation problems in Cold Supply Chain Logistics</dc:title>
  <dc:creator>Rupesh Garg</dc:creator>
  <cp:lastModifiedBy>Rupesh Garg</cp:lastModifiedBy>
  <cp:revision>36</cp:revision>
  <dcterms:created xsi:type="dcterms:W3CDTF">2022-10-25T10:28:55Z</dcterms:created>
  <dcterms:modified xsi:type="dcterms:W3CDTF">2023-01-01T16:38:11Z</dcterms:modified>
</cp:coreProperties>
</file>