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1270" r:id="rId4"/>
    <p:sldId id="1262" r:id="rId5"/>
    <p:sldId id="1251" r:id="rId7"/>
    <p:sldId id="1252" r:id="rId8"/>
    <p:sldId id="1263" r:id="rId9"/>
    <p:sldId id="1264" r:id="rId10"/>
    <p:sldId id="1265" r:id="rId11"/>
    <p:sldId id="1266" r:id="rId12"/>
    <p:sldId id="1267" r:id="rId13"/>
    <p:sldId id="1268" r:id="rId14"/>
    <p:sldId id="1269" r:id="rId15"/>
    <p:sldId id="1271" r:id="rId16"/>
    <p:sldId id="1261" r:id="rId17"/>
    <p:sldId id="1010" r:id="rId18"/>
    <p:sldId id="1011" r:id="rId19"/>
    <p:sldId id="1012" r:id="rId20"/>
    <p:sldId id="1013" r:id="rId21"/>
    <p:sldId id="1014" r:id="rId22"/>
    <p:sldId id="1015" r:id="rId23"/>
    <p:sldId id="1016" r:id="rId24"/>
    <p:sldId id="1017" r:id="rId25"/>
    <p:sldId id="1018" r:id="rId26"/>
    <p:sldId id="1019" r:id="rId27"/>
    <p:sldId id="1020" r:id="rId28"/>
    <p:sldId id="1021" r:id="rId29"/>
    <p:sldId id="1022" r:id="rId30"/>
    <p:sldId id="607" r:id="rId31"/>
    <p:sldId id="345" r:id="rId32"/>
    <p:sldId id="346" r:id="rId33"/>
    <p:sldId id="612" r:id="rId34"/>
    <p:sldId id="347" r:id="rId35"/>
    <p:sldId id="348" r:id="rId36"/>
    <p:sldId id="614" r:id="rId37"/>
    <p:sldId id="613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1272" r:id="rId46"/>
    <p:sldId id="356" r:id="rId47"/>
    <p:sldId id="357" r:id="rId48"/>
    <p:sldId id="608" r:id="rId49"/>
    <p:sldId id="359" r:id="rId50"/>
    <p:sldId id="1273" r:id="rId51"/>
    <p:sldId id="360" r:id="rId52"/>
    <p:sldId id="615" r:id="rId53"/>
    <p:sldId id="616" r:id="rId54"/>
    <p:sldId id="361" r:id="rId55"/>
    <p:sldId id="362" r:id="rId56"/>
    <p:sldId id="363" r:id="rId57"/>
    <p:sldId id="364" r:id="rId58"/>
    <p:sldId id="365" r:id="rId59"/>
    <p:sldId id="609" r:id="rId60"/>
    <p:sldId id="366" r:id="rId61"/>
    <p:sldId id="367" r:id="rId62"/>
    <p:sldId id="368" r:id="rId63"/>
    <p:sldId id="617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543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54D2D5-EEEF-4324-AAC9-9F9E30CA9156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62840F-18CA-4DDB-A59E-E6536963C83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5DD51F-AF46-49EA-9D2D-69918B3A95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5DD51F-AF46-49EA-9D2D-69918B3A95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75D5B2A-49C7-47E7-B4F7-4D1D6273CA6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208C39-6192-4DAF-9C46-5571B0B0C09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4E0A0ED-7260-4222-9D7F-D3CE350654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208C39-6192-4DAF-9C46-5571B0B0C09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4E0A0ED-7260-4222-9D7F-D3CE350654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575B48-341C-4E94-B155-67A593D6AE3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6B84ADB-A47F-44A7-BADC-4239F3114F5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B1BD4AA-36D3-4F14-8CE9-DB76258339D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FE8264-6BDC-4035-95D3-C480D14E5CA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995E39D-BCCA-4E8B-BE82-E62988921EE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62840F-18CA-4DDB-A59E-E6536963C83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5DD51F-AF46-49EA-9D2D-69918B3A95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5DD51F-AF46-49EA-9D2D-69918B3A95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75D5B2A-49C7-47E7-B4F7-4D1D6273CA6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208C39-6192-4DAF-9C46-5571B0B0C09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4E0A0ED-7260-4222-9D7F-D3CE350654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208C39-6192-4DAF-9C46-5571B0B0C09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4E0A0ED-7260-4222-9D7F-D3CE350654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575B48-341C-4E94-B155-67A593D6AE3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6B84ADB-A47F-44A7-BADC-4239F3114F5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B1BD4AA-36D3-4F14-8CE9-DB76258339D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FE8264-6BDC-4035-95D3-C480D14E5CA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995E39D-BCCA-4E8B-BE82-E62988921EE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85E9FD5-42EE-478E-8B6C-E012F805B85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85E9FD5-42EE-478E-8B6C-E012F805B85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955F283-E588-46E7-9FDD-ACB72946B62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422A672-A23D-42C3-900C-261E0D7A664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7ACDE5-2CA9-417F-B1A0-96CEC4BEFE1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7ACDE5-2CA9-417F-B1A0-96CEC4BEFE1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1460E51-D0AB-4A77-8C78-52B6176AA94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D23C277-0532-4B0B-87E7-6EC6D8A84DF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F843068-E94E-4654-BF56-670B49D2165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7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BE59C16-8448-4109-81C0-7D5AF50F5B5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D23C277-0532-4B0B-87E7-6EC6D8A84DF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F843068-E94E-4654-BF56-670B49D2165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A2789D7-8E52-4580-A906-ADEDC515E75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7DF7043-E64D-4898-8E14-A23D2FEFA15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8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36DE32-97FA-4F86-9A44-EE9EB8969EA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2F4E59-EEB1-4CDA-9D4D-0D6372D7892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F67AF64-4C32-4CB3-AC89-0FABCB580B7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F67AF64-4C32-4CB3-AC89-0FABCB580B7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385B1C-4383-4D61-AA55-9F0B2F2D121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E8B7A4C-4E3C-4ED5-A556-5C2A66075C7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9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C3C10D8-3A9A-4731-B230-C5EFAA1314D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0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B17FF13-2811-453E-BF43-F8CDEF081A2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0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1E224DE-B9D5-4656-942D-5A63E1B0717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0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A89E33F-2F61-4487-9C95-6394CD5807A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954AA3A-4760-4374-9461-59C3ED77E72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0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DBF5D8E-EE72-4C41-B3C2-427432D9B34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1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0AE75FE-A3C5-46AB-804D-B585207EA9E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BF66B51-22EE-4632-9D2C-D648F201A2B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1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CD0F7AC-A866-42B5-9106-3BCE63B3998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1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F9A2BE2-5414-41D6-AB0E-B8C3834603B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E71F2A2-FFD0-488D-9B4D-6961FFF368C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2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3136CC-24FB-4867-AC17-4597D2CF6C4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7992000" y="6324480"/>
            <a:ext cx="1121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A733E7-CE6C-4567-A8EF-7BE0A11766A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805520" y="6324480"/>
            <a:ext cx="1265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42C94F1-C342-4AC6-B8EA-D3DF67F1A86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Python 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algn="ctr">
              <a:lnSpc>
                <a:spcPct val="90000"/>
              </a:lnSpc>
            </a:pPr>
            <a:r>
              <a:rPr lang="en-IN" sz="4400" b="0" strike="noStrike" spc="-1">
                <a:latin typeface="Arial" panose="020B0604020202020204"/>
              </a:rPr>
              <a:t>Day -3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- 7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s = "abcdABCD"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(min(s), max(s))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D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d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A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d D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- 8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s = "xyzabcabcdabcde"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(s.find(“abc”), s,rfind(“abc”)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3 3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4 11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- 8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latin typeface="Arial" panose="020B0604020202020204"/>
              </a:rPr>
              <a:t>ax</a:t>
            </a:r>
            <a:r>
              <a:rPr lang="en-IN" sz="2800" b="0" strike="noStrike" spc="-1" baseline="30000" dirty="0">
                <a:latin typeface="Arial" panose="020B0604020202020204"/>
              </a:rPr>
              <a:t>2</a:t>
            </a:r>
            <a:r>
              <a:rPr lang="en-IN" sz="2800" b="0" strike="noStrike" spc="-1" dirty="0">
                <a:latin typeface="Arial" panose="020B0604020202020204"/>
              </a:rPr>
              <a:t> + bx + c = 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latin typeface="Arial" panose="020B0604020202020204"/>
              </a:rPr>
              <a:t>(-b +/- Sqrt(b2 - 4ac))/2a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3 3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4 11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Lists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2064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Sequence of elements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Example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[1,2,3,4]</a:t>
            </a:r>
            <a:endParaRPr lang="en-IN" sz="24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List2 = [“Maths”, “Physics”, “Chemistry”]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List3 = [“John”, “Milton”, 59,  “Bangalore”. 560032]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Operations – access, add, delete, process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Lists are mutable 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 – Creating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Elements in the list can be of same type or different type.</a:t>
            </a:r>
            <a:endParaRPr lang="en-IN" sz="2400" spc="-1" dirty="0">
              <a:solidFill>
                <a:srgbClr val="000000"/>
              </a:solidFill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mylist2 = ["this is a string", 12].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list1 = list()                      # Create an empty list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list2 = list([22, 31, 61])    # Create a list with numbers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list3 = list(["tom", "jerry", "</a:t>
            </a:r>
            <a:r>
              <a:rPr lang="en-IN" sz="2400" spc="-1" dirty="0" err="1">
                <a:solidFill>
                  <a:srgbClr val="000000"/>
                </a:solidFill>
                <a:latin typeface="Arial" panose="020B0604020202020204"/>
              </a:rPr>
              <a:t>spyke</a:t>
            </a: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"]) #  list with strings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list5 = list("python")     # Create a list with characters p, y, t, h, o, n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You can use index operator ( [] ) to access individual elements in the list. List index starts from 0.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190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 – Accessing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operator ( [] ) to access individual elements in the list.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 index starts from 0.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[1,2,3,4,5]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 1, mylist[3] = 4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[“Bangalore”, “Mysore”, “Mandya”]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 “Bangalore”, mylist[2] = “Mandya”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list(“abcdef”)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=‘a’, mylist[3] = ‘d’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26" name="Table 3"/>
          <p:cNvGraphicFramePr/>
          <p:nvPr/>
        </p:nvGraphicFramePr>
        <p:xfrm>
          <a:off x="720000" y="1063800"/>
          <a:ext cx="8187120" cy="4727760"/>
        </p:xfrm>
        <a:graphic>
          <a:graphicData uri="http://schemas.openxmlformats.org/drawingml/2006/table">
            <a:tbl>
              <a:tblPr/>
              <a:tblGrid>
                <a:gridCol w="2915640"/>
                <a:gridCol w="527148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Name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Description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element x is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not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if element x is not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s1+s2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Concatenates two sequences s1 and s2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s*n, n*s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n copies of sequence s concatenated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 panose="020B0604020202020204"/>
                        </a:rPr>
                        <a:t>s[i]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 i</a:t>
                      </a:r>
                      <a:r>
                        <a:rPr lang="en-IN" sz="1800" b="0" strike="noStrike" spc="-1" baseline="33000">
                          <a:latin typeface="Arial" panose="020B0604020202020204"/>
                        </a:rPr>
                        <a:t>th</a:t>
                      </a:r>
                      <a:r>
                        <a:rPr lang="en-IN" sz="1800" b="0" strike="noStrike" spc="-1">
                          <a:latin typeface="Arial" panose="020B0604020202020204"/>
                        </a:rPr>
                        <a:t>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len(s)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 panose="020B0604020202020204"/>
                        </a:rPr>
                        <a:t>Length of sequence s, i.e. the number of elements in s.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min(s)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Smallest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max(s)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Largest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sum(s)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Sum of all numbers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for loop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Traverses elements from left to right in a for loop.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D:\Exercises\list0.py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list0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49360" y="76644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04000" y="81792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800" i="1" spc="-1" dirty="0">
                <a:solidFill>
                  <a:srgbClr val="000000"/>
                </a:solidFill>
              </a:rPr>
              <a:t>list1 = [1,2,3,4,5]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list1[0]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list2 = list(["a", "b"])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list2[0]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list3 = ["John", "Milton", 51, "Bangalore", 560001]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list3[0], list3[3]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list4 = list("</a:t>
            </a:r>
            <a:r>
              <a:rPr lang="en-IN" sz="2800" i="1" spc="-1" dirty="0" err="1">
                <a:solidFill>
                  <a:srgbClr val="000000"/>
                </a:solidFill>
              </a:rPr>
              <a:t>abcd</a:t>
            </a:r>
            <a:r>
              <a:rPr lang="en-IN" sz="2800" i="1" spc="-1" dirty="0">
                <a:solidFill>
                  <a:srgbClr val="000000"/>
                </a:solidFill>
              </a:rPr>
              <a:t>")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list4[3]</a:t>
            </a:r>
            <a:endParaRPr lang="en-IN" sz="1600" i="1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290880" y="25781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What did we learn yesterday?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Datatypes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Strings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String functions - is upper, lower, count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Operators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Complex numbers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s[x:y]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list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49360" y="76644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04000" y="81792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 = [11,33,44,66,788,1]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print(list[0:5]) # this will return list starting from index 0 to index 4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print(list[7:3])  #  If start &gt;= end , list[start : end]  will return an empty list.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print(list[:3])  # start  index is optional, if omitted it will be 0.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print(list[2:]) # end  index is also optional, if omitted it will be set to the last index of the list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[11, 33]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list2 = [1, 9]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list3 = list1 + list2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print(list3)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list4 = [1, 2, 3, 4]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list5 = list4 * 3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print(list5)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list6 = [1,2,3,4,5]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list6: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D:\Exercises\list_operation.py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list_operation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780200" y="1125720"/>
            <a:ext cx="6786360" cy="49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[2, 3, 4, 1, 32]</a:t>
            </a:r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print(2 in 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print(33 not in 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print(len(list1)) # find the number of elements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print(max(list1)) # find the largest element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print(min(list1)) # find the smallest element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print(sum(list1)) # sum of elements in the list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File-&gt;New-&gt;Python File-&gt;myListOps.py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list1 with elements '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abcd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', 786 , 2.23, 'john', 70.2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complete list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first element of the list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2nd till 3rd 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3rd element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list2 with element 123, 'john'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list two times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list1 and list 2 concatenated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4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‘</a:t>
            </a:r>
            <a:r>
              <a:rPr lang="en-IN" sz="2400" i="1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myListOps</a:t>
            </a:r>
            <a:r>
              <a:rPr lang="en-IN" sz="24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916280" y="1125720"/>
            <a:ext cx="6513840" cy="31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 = [ '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abcd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', 786 , 2.23, 'john', 70.2 ]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[123, 'john']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          # Prints complete list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list: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list[0]       # Prints first element of the list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list[1:3]     # Prints elements starting from 2nd till 3rd 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list[2:]      # Prints elements starting from 3rd element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* 2  # Prints list two times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 +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# Prints concatenated lists</a:t>
            </a: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Methods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44" name="Table 3"/>
          <p:cNvGraphicFramePr/>
          <p:nvPr/>
        </p:nvGraphicFramePr>
        <p:xfrm>
          <a:off x="335880" y="1045080"/>
          <a:ext cx="8448120" cy="4928040"/>
        </p:xfrm>
        <a:graphic>
          <a:graphicData uri="http://schemas.openxmlformats.org/drawingml/2006/table">
            <a:tbl>
              <a:tblPr/>
              <a:tblGrid>
                <a:gridCol w="1912320"/>
                <a:gridCol w="1622880"/>
                <a:gridCol w="4912920"/>
              </a:tblGrid>
              <a:tr h="49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Method name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 Return Type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Method Description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append(x:object)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Adds an element x to the end of the list.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count(x:object)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int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 Returns the number of times element x appears in the list.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extend(l:list)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Appends all the elements in l  to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index(x: 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int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Returns the index of the first occurrence of element x in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insert(index: int, x: object)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Inserts an element x at a given index. Note that the first element in the list has index 0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remove(x:object)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Removes the first occurrence of element x from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reverse()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 Reverse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start()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Sorts the elements in the list in ascending order 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pop(i)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Object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 dirty="0">
                          <a:latin typeface="Arial" panose="020B0604020202020204"/>
                        </a:rPr>
                        <a:t>Removes the element at the given position and returns it. The parameter i is optional. If it is not specified, pop() removes and returns the last element in the list</a:t>
                      </a:r>
                      <a:endParaRPr lang="en-IN" sz="15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Lists</a:t>
            </a:r>
            <a:endParaRPr lang="en-IN" sz="4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2064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Sequence of elements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Example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[1,2,3,4]</a:t>
            </a:r>
            <a:endParaRPr lang="en-IN" sz="24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List2 = [“Maths”, “Physics”, “Chemistry”]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List3 = [“John”, “Milton”, 59,  “Bangalore”. 560032]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Operations – access, add, delete, process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Lists are mutable 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 – Creating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Elements in the list can be of same type or different type.</a:t>
            </a:r>
            <a:endParaRPr lang="en-IN" sz="2400" spc="-1" dirty="0">
              <a:solidFill>
                <a:srgbClr val="000000"/>
              </a:solidFill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mylist2 = ["this is a string", 12].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list1 = list()                      # Create an empty list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list2 = list([22, 31, 61])    # Create a list with numbers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list3 = list(["tom", "jerry", "</a:t>
            </a:r>
            <a:r>
              <a:rPr lang="en-IN" sz="2400" spc="-1" dirty="0" err="1">
                <a:solidFill>
                  <a:srgbClr val="000000"/>
                </a:solidFill>
                <a:latin typeface="Arial" panose="020B0604020202020204"/>
              </a:rPr>
              <a:t>spyke</a:t>
            </a: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"]) #  list with strings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list5 = list("python")     # Create a list with characters p, y, t, h, o, n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You can use index operator ( [] ) to access individual elements in the list. List index starts from 0.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190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Session Quiz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 – Accessing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operator ( [] ) to access individual elements in the list.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List index starts from 0.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[1,2,3,4,5]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 1, mylist[3] = 4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[“Bangalore”, “Mysore”, “Mandya”]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 “Bangalore”, mylist[2] = “Mandya” 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 = list(“abcdef”)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</a:rPr>
              <a:t>mylist[0] =‘a’, mylist[3] = ‘d’</a:t>
            </a: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26" name="Table 3"/>
          <p:cNvGraphicFramePr/>
          <p:nvPr/>
        </p:nvGraphicFramePr>
        <p:xfrm>
          <a:off x="720000" y="1063800"/>
          <a:ext cx="8187120" cy="4727760"/>
        </p:xfrm>
        <a:graphic>
          <a:graphicData uri="http://schemas.openxmlformats.org/drawingml/2006/table">
            <a:tbl>
              <a:tblPr/>
              <a:tblGrid>
                <a:gridCol w="2915640"/>
                <a:gridCol w="527148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Name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Description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element x is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not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if element x is not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s1+s2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Concatenates two sequences s1 and s2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s*n, n*s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n copies of sequence s concatenated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 panose="020B0604020202020204"/>
                        </a:rPr>
                        <a:t>s[i]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 i</a:t>
                      </a:r>
                      <a:r>
                        <a:rPr lang="en-IN" sz="1800" b="0" strike="noStrike" spc="-1" baseline="33000">
                          <a:latin typeface="Arial" panose="020B0604020202020204"/>
                        </a:rPr>
                        <a:t>th</a:t>
                      </a:r>
                      <a:r>
                        <a:rPr lang="en-IN" sz="1800" b="0" strike="noStrike" spc="-1">
                          <a:latin typeface="Arial" panose="020B0604020202020204"/>
                        </a:rPr>
                        <a:t>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len(s)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 panose="020B0604020202020204"/>
                        </a:rPr>
                        <a:t>Length of sequence s, i.e. the number of elements in s.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min(s)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Smallest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max(s)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Largest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sum(s)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Sum of all numbers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for loop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Traverses elements from left to right in a for loop.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D:\Exercises\list0.py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list0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49360" y="76644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04000" y="81792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800" i="1" spc="-1" dirty="0">
                <a:solidFill>
                  <a:srgbClr val="000000"/>
                </a:solidFill>
              </a:rPr>
              <a:t>list1 = [1,2,3,4,5]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list1[0]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list2 = list(["a", "b"])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list2[0]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list3 = ["John", "Milton", 51, "Bangalore", 560001]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list3[0], list3[3]</a:t>
            </a:r>
            <a:endParaRPr lang="en-IN" sz="2800" i="1" spc="-1" dirty="0">
              <a:solidFill>
                <a:srgbClr val="000000"/>
              </a:solidFill>
            </a:endParaRPr>
          </a:p>
          <a:p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list4 = list("</a:t>
            </a:r>
            <a:r>
              <a:rPr lang="en-IN" sz="2800" i="1" spc="-1" dirty="0" err="1">
                <a:solidFill>
                  <a:srgbClr val="000000"/>
                </a:solidFill>
              </a:rPr>
              <a:t>abcd</a:t>
            </a:r>
            <a:r>
              <a:rPr lang="en-IN" sz="2800" i="1" spc="-1" dirty="0">
                <a:solidFill>
                  <a:srgbClr val="000000"/>
                </a:solidFill>
              </a:rPr>
              <a:t>")</a:t>
            </a:r>
            <a:endParaRPr lang="en-IN" sz="2800" i="1" spc="-1" dirty="0">
              <a:solidFill>
                <a:srgbClr val="000000"/>
              </a:solidFill>
            </a:endParaRPr>
          </a:p>
          <a:p>
            <a:r>
              <a:rPr lang="en-IN" sz="2800" i="1" spc="-1" dirty="0">
                <a:solidFill>
                  <a:srgbClr val="000000"/>
                </a:solidFill>
              </a:rPr>
              <a:t>print list4[3]</a:t>
            </a:r>
            <a:endParaRPr lang="en-IN" sz="1600" i="1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list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49360" y="76644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04000" y="81792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 = [11,33,44,66,788,1]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print(list[0:5]) # this will return list starting from index 0 to index 4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print(list[7:3])  #  If start &gt;= end , list[start : end]  will return an empty list.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print(list[:3])  # start  index is optional, if omitted it will be 0.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print(list[2:]) # end  index is also optional, if omitted it will be set to the last index of the list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[11, 33]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list2 = [1, 9]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list3 = list1 + list2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print(list3)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list4 = [1, 2, 3, 4]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list5 = list4 * 3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print(list5)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list6 = [1,2,3,4,5]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list6: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D:\Exercises\list_operation.py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list_operation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780200" y="1125720"/>
            <a:ext cx="6786360" cy="49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[2, 3, 4, 1, 32]</a:t>
            </a:r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print(2 in 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print(33 not in list1)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print(len(list1)) # find the number of elements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print(max(list1)) # find the largest element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print(min(list1)) # find the smallest element in the list</a:t>
            </a:r>
            <a:endParaRPr lang="en-IN" sz="2000" b="0" strike="noStrike" spc="-1">
              <a:latin typeface="Arial" panose="020B0604020202020204"/>
            </a:endParaRPr>
          </a:p>
          <a:p>
            <a:endParaRPr lang="en-IN" sz="2000" b="0" strike="noStrike" spc="-1">
              <a:latin typeface="Arial" panose="020B0604020202020204"/>
            </a:endParaRPr>
          </a:p>
          <a:p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print(sum(list1)) # sum of elements in the list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Operations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File-&gt;New-&gt;Python File-&gt;myListOps.py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list1 with elements '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abcd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', 786 , 2.23, 'john', 70.2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complete list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first element of the list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2nd till 3rd 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3rd element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list2 with element 123, 'john'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list two times</a:t>
            </a:r>
            <a:endParaRPr lang="en-IN" sz="24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list1 and list 2 concatenated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4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‘</a:t>
            </a:r>
            <a:r>
              <a:rPr lang="en-IN" sz="2400" i="1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myListOps</a:t>
            </a:r>
            <a:r>
              <a:rPr lang="en-IN" sz="24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Operations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916280" y="1125720"/>
            <a:ext cx="6513840" cy="31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list = [ '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abcd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', 786 , 2.23, 'john', 70.2 ]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[123, 'john']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          # Prints complete list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list: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list[0]       # Prints first element of the list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list[1:3]     # Prints elements starting from 2nd till 3rd 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list[2:]      # Prints elements starting from 3rd element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* 2  # Prints list two times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 +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tinylist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# Prints concatenated lists</a:t>
            </a: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-1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= </a:t>
            </a:r>
            <a:r>
              <a:rPr lang="en-IN" sz="2800" b="0" strike="noStrike" spc="-1" dirty="0">
                <a:latin typeface="Arial" panose="020B0604020202020204"/>
              </a:rPr>
              <a:t>10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20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z = 30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 = x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z = y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(x, y, z)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10 20 30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20 20 20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10 10 10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20 20 20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Methods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44" name="Table 3"/>
          <p:cNvGraphicFramePr/>
          <p:nvPr/>
        </p:nvGraphicFramePr>
        <p:xfrm>
          <a:off x="335880" y="1045080"/>
          <a:ext cx="8448120" cy="4928040"/>
        </p:xfrm>
        <a:graphic>
          <a:graphicData uri="http://schemas.openxmlformats.org/drawingml/2006/table">
            <a:tbl>
              <a:tblPr/>
              <a:tblGrid>
                <a:gridCol w="1912620"/>
                <a:gridCol w="1622580"/>
                <a:gridCol w="4912920"/>
              </a:tblGrid>
              <a:tr h="49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Method name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 Return Type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 strike="noStrike" spc="-1">
                          <a:latin typeface="Arial" panose="020B0604020202020204"/>
                        </a:rPr>
                        <a:t>Method Description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append(x:object)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Adds an element x to the end of the list.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count(x:object)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int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 Returns the number of times element x appears in the list.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extend(l:list)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Appends all the elements in l  to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index(x: 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int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Returns the index of the first occurrence of element x in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insert(index: int, x: object)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Inserts an element x at a given index. Note that the first element in the list has index 0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remove(x:object)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Removes the first occurrence of element x from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reverse()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 Reverse the list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start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None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>
                          <a:latin typeface="Arial" panose="020B0604020202020204"/>
                        </a:rPr>
                        <a:t>Sorts the elements in the list in ascending order </a:t>
                      </a:r>
                      <a:endParaRPr lang="en-IN" sz="15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 dirty="0">
                          <a:latin typeface="Arial" panose="020B0604020202020204"/>
                        </a:rPr>
                        <a:t>pop(i)</a:t>
                      </a:r>
                      <a:endParaRPr lang="en-IN" sz="16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 panose="020B0604020202020204"/>
                        </a:rPr>
                        <a:t>Object</a:t>
                      </a:r>
                      <a:endParaRPr lang="en-IN" sz="16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strike="noStrike" spc="-1" dirty="0">
                          <a:latin typeface="Arial" panose="020B0604020202020204"/>
                        </a:rPr>
                        <a:t>Removes the element at the given position and returns it. The parameter i is optional. If it is not specified, pop() removes and returns the last element in the list</a:t>
                      </a:r>
                      <a:endParaRPr lang="en-IN" sz="15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Method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D:\Exercises\list_method.py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list_method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Method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Define a list1 with 11,22,33,44,55,66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Print the list1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Define list2 with 77, 88, 99, 100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Print </a:t>
            </a:r>
            <a:r>
              <a:rPr lang="en-IN" sz="2800" b="0" strike="noStrike" spc="-1">
                <a:latin typeface="Arial" panose="020B0604020202020204"/>
              </a:rPr>
              <a:t>list2</a:t>
            </a:r>
            <a:endParaRPr lang="en-IN" sz="2800" b="0" strike="noStrike" spc="-1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latin typeface="Arial" panose="020B0604020202020204"/>
              </a:rPr>
              <a:t> Print the length of list1 and list2</a:t>
            </a:r>
            <a:endParaRPr lang="en-IN" sz="2800" b="0" strike="noStrike" spc="-1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Print the sum of the index 1 to 4 in list1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Print the sum of odd indexes in list2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APpend to list1 - 68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Expand list1 with list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list1 and list2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the number of times 22 appears in list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Lists Methods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16000" y="1015560"/>
            <a:ext cx="4390560" cy="4914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[2, 3, 4, 1, 32, 4]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 Append 19 to the list"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list1.append(19)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list1.count(4) # Return the count for number 4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print(count)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list2 = [99, 54]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list1.extend(list2)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list1.index(4) # Return the index of number 4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print(count)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list1.insert(1, 25) # Insert 25 at position index 1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4743360" y="1018800"/>
            <a:ext cx="4246560" cy="49197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 = [2, 25, 3, 4, 1, 32, 4, 19, 99, 54]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list1.pop(2)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print(count)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list1.pop()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print(count)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list1.remove(32) # Remove number 32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print(list1)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List Methods–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D:\Exercises\list_method.py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list values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Click Run-&gt;Run-&gt;</a:t>
            </a:r>
            <a:r>
              <a:rPr lang="en-IN" sz="26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list_method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Tuples</a:t>
            </a:r>
            <a:endParaRPr lang="en-IN" sz="4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45240" y="0"/>
            <a:ext cx="8377920" cy="12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0880" y="1008000"/>
            <a:ext cx="8377920" cy="48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/>
              <a:t>t = (1,2,3)</a:t>
            </a:r>
            <a:endParaRPr lang="en-IN" sz="2400" b="0" strike="noStrike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/>
              <a:t>t = (1,2,3,4)</a:t>
            </a:r>
            <a:endParaRPr lang="en-IN" sz="2400" b="0" strike="noStrike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/>
              <a:t>x = (1, 2, 3)</a:t>
            </a:r>
            <a:endParaRPr lang="en-IN" sz="2400" b="0" strike="noStrike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/>
              <a:t>t = (1,2,3)</a:t>
            </a:r>
            <a:endParaRPr lang="en-IN" sz="2400" b="0" strike="noStrike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400" b="0" strike="noStrike" spc="-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395595" y="1335405"/>
            <a:ext cx="174561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1, 2, 3</a:t>
            </a:r>
            <a:endParaRPr lang="en-IN" alt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4211955" y="1370965"/>
            <a:ext cx="118364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99255" y="189865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Refer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3660775" y="1206500"/>
            <a:ext cx="621030" cy="43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395595" y="2130425"/>
            <a:ext cx="174561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1, 2, 3, 4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7891145" y="1134745"/>
            <a:ext cx="621030" cy="43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x</a:t>
            </a:r>
            <a:endParaRPr lang="en-IN" altLang="en-US"/>
          </a:p>
        </p:txBody>
      </p:sp>
      <p:cxnSp>
        <p:nvCxnSpPr>
          <p:cNvPr id="10" name="Straight Arrow Connector 9"/>
          <p:cNvCxnSpPr>
            <a:endCxn id="11" idx="3"/>
          </p:cNvCxnSpPr>
          <p:nvPr/>
        </p:nvCxnSpPr>
        <p:spPr>
          <a:xfrm flipH="1" flipV="1">
            <a:off x="7141210" y="634365"/>
            <a:ext cx="749935" cy="71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395595" y="399415"/>
            <a:ext cx="174561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1, 2, 3</a:t>
            </a:r>
            <a:endParaRPr lang="en-I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45240" y="0"/>
            <a:ext cx="8377920" cy="12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0880" y="1008000"/>
            <a:ext cx="8377920" cy="48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ea typeface="DejaVu Sans"/>
              </a:rPr>
              <a:t>T</a:t>
            </a: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uple </a:t>
            </a:r>
            <a:r>
              <a:rPr lang="en-IN" sz="2400" spc="-1" dirty="0">
                <a:solidFill>
                  <a:srgbClr val="000000"/>
                </a:solidFill>
                <a:ea typeface="DejaVu Sans"/>
              </a:rPr>
              <a:t>- </a:t>
            </a: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sequence data type that is similar to the list. </a:t>
            </a:r>
            <a:endParaRPr lang="en-IN" sz="2400" b="0" strike="noStrike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ea typeface="DejaVu Sans"/>
              </a:rPr>
              <a:t>T</a:t>
            </a: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uple consists of a number of values separated by commas. </a:t>
            </a:r>
            <a:endParaRPr lang="en-IN" sz="2400" b="0" strike="noStrike" spc="-1" dirty="0">
              <a:solidFill>
                <a:srgbClr val="000000"/>
              </a:solidFill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The main differences between lists and tuples are:</a:t>
            </a:r>
            <a:endParaRPr lang="en-IN" sz="2400" b="0" strike="noStrike" spc="-1" dirty="0">
              <a:solidFill>
                <a:srgbClr val="000000"/>
              </a:solidFill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Lists are enclosed in brackets ( [ ] ). </a:t>
            </a:r>
            <a:r>
              <a:rPr lang="en-IN" sz="2400" spc="-1" dirty="0">
                <a:solidFill>
                  <a:srgbClr val="000000"/>
                </a:solidFill>
                <a:ea typeface="DejaVu Sans"/>
              </a:rPr>
              <a:t>List</a:t>
            </a: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 elements and  size can be changed</a:t>
            </a:r>
            <a:r>
              <a:rPr lang="en-IN" sz="2400" spc="-1" dirty="0">
                <a:solidFill>
                  <a:srgbClr val="000000"/>
                </a:solidFill>
                <a:ea typeface="DejaVu Sans"/>
              </a:rPr>
              <a:t>. T</a:t>
            </a: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uples are enclosed in parentheses (( )). Tuples cannot be updated</a:t>
            </a:r>
            <a:endParaRPr lang="en-IN" sz="2400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Once a tuple is created, you cannot add, delete, replace, reorder elements. </a:t>
            </a:r>
            <a:endParaRPr lang="en-IN" sz="2400" b="0" strike="noStrike" spc="-1" dirty="0">
              <a:solidFill>
                <a:srgbClr val="000000"/>
              </a:solidFill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ea typeface="DejaVu Sans"/>
              </a:rPr>
              <a:t>Tuples can be thought of as read-only lists</a:t>
            </a:r>
            <a:r>
              <a:rPr lang="en-IN" sz="2400" b="0" strike="noStrike" spc="-1" dirty="0">
                <a:solidFill>
                  <a:srgbClr val="000000"/>
                </a:solidFill>
                <a:ea typeface="Times New Roman" panose="02020603050405020304"/>
              </a:rPr>
              <a:t>.</a:t>
            </a:r>
            <a:endParaRPr lang="en-IN" sz="2400" b="0" strike="noStrike" spc="-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- Creation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t1 = () # creates an empty tuple with no data</a:t>
            </a:r>
            <a:endParaRPr lang="en-IN" sz="17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t2 = (11, 22, 33)</a:t>
            </a:r>
            <a:endParaRPr lang="en-IN" sz="17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t3 = tuple([1, 2, 3, 4, 4]) # tuple from array</a:t>
            </a:r>
            <a:endParaRPr lang="en-IN" sz="17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t4 = tuple("abc") # tuple from string</a:t>
            </a:r>
            <a:endParaRPr lang="en-IN" sz="17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You can use index operator ( [] ) to access individual elements in the list. List index starts from 0.</a:t>
            </a:r>
            <a:endParaRPr lang="en-IN" sz="20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e.g. 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mytuple</a:t>
            </a: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(1,2,3,4,5)</a:t>
            </a:r>
            <a:endParaRPr lang="en-IN" sz="20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mytuple</a:t>
            </a: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[1]  will access second element in the list</a:t>
            </a:r>
            <a:endParaRPr lang="en-IN" sz="1700" b="0" strike="noStrike" spc="-1" dirty="0">
              <a:latin typeface="Arial" panose="020B0604020202020204"/>
            </a:endParaRPr>
          </a:p>
          <a:p>
            <a:pPr marL="32385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7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mytuple</a:t>
            </a:r>
            <a:r>
              <a:rPr lang="en-IN" sz="17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[0]  will access first element in the list</a:t>
            </a: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7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D:\Exercises\tuples_0.py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 </a:t>
            </a:r>
            <a:r>
              <a:rPr lang="en-IN" sz="26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tuples_0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- 2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= </a:t>
            </a:r>
            <a:r>
              <a:rPr lang="en-IN" sz="2800" b="0" strike="noStrike" spc="-1" dirty="0">
                <a:latin typeface="Arial" panose="020B0604020202020204"/>
              </a:rPr>
              <a:t>10+ 3j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30 - 2j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j = x + y + 2j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(j)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Invalid syntax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43 + 3j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40 + 3j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40 + 7j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504720" y="79200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600" i="1" spc="-1" dirty="0">
                <a:solidFill>
                  <a:srgbClr val="000000"/>
                </a:solidFill>
              </a:rPr>
              <a:t>t1 = (1, 2, 3, 4, 5, 6)</a:t>
            </a:r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>
                <a:solidFill>
                  <a:srgbClr val="000000"/>
                </a:solidFill>
              </a:rPr>
              <a:t>t2 = ("abc", "</a:t>
            </a:r>
            <a:r>
              <a:rPr lang="fr-FR" sz="1600" i="1" spc="-1" dirty="0" err="1">
                <a:solidFill>
                  <a:srgbClr val="000000"/>
                </a:solidFill>
              </a:rPr>
              <a:t>def</a:t>
            </a:r>
            <a:r>
              <a:rPr lang="fr-FR" sz="1600" i="1" spc="-1" dirty="0">
                <a:solidFill>
                  <a:srgbClr val="000000"/>
                </a:solidFill>
              </a:rPr>
              <a:t>", "</a:t>
            </a:r>
            <a:r>
              <a:rPr lang="fr-FR" sz="1600" i="1" spc="-1" dirty="0" err="1">
                <a:solidFill>
                  <a:srgbClr val="000000"/>
                </a:solidFill>
              </a:rPr>
              <a:t>xyz</a:t>
            </a:r>
            <a:r>
              <a:rPr lang="fr-FR" sz="1600" i="1" spc="-1" dirty="0">
                <a:solidFill>
                  <a:srgbClr val="000000"/>
                </a:solidFill>
              </a:rPr>
              <a:t>")</a:t>
            </a:r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>
                <a:solidFill>
                  <a:srgbClr val="000000"/>
                </a:solidFill>
              </a:rPr>
              <a:t>t3 = ("John", "Milton", 59, "Bangalore", 560001)</a:t>
            </a:r>
            <a:endParaRPr lang="fr-FR" sz="1600" i="1" spc="-1" dirty="0">
              <a:solidFill>
                <a:srgbClr val="000000"/>
              </a:solidFill>
            </a:endParaRPr>
          </a:p>
          <a:p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 err="1">
                <a:solidFill>
                  <a:srgbClr val="000000"/>
                </a:solidFill>
              </a:rPr>
              <a:t>print</a:t>
            </a:r>
            <a:r>
              <a:rPr lang="fr-FR" sz="1600" i="1" spc="-1" dirty="0">
                <a:solidFill>
                  <a:srgbClr val="000000"/>
                </a:solidFill>
              </a:rPr>
              <a:t> t1[0]</a:t>
            </a:r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 err="1">
                <a:solidFill>
                  <a:srgbClr val="000000"/>
                </a:solidFill>
              </a:rPr>
              <a:t>print</a:t>
            </a:r>
            <a:r>
              <a:rPr lang="fr-FR" sz="1600" i="1" spc="-1" dirty="0">
                <a:solidFill>
                  <a:srgbClr val="000000"/>
                </a:solidFill>
              </a:rPr>
              <a:t> t1[2:4]</a:t>
            </a:r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 err="1">
                <a:solidFill>
                  <a:srgbClr val="000000"/>
                </a:solidFill>
              </a:rPr>
              <a:t>print</a:t>
            </a:r>
            <a:r>
              <a:rPr lang="fr-FR" sz="1600" i="1" spc="-1" dirty="0">
                <a:solidFill>
                  <a:srgbClr val="000000"/>
                </a:solidFill>
              </a:rPr>
              <a:t> t2[2]</a:t>
            </a:r>
            <a:endParaRPr lang="fr-FR" sz="1600" i="1" spc="-1" dirty="0">
              <a:solidFill>
                <a:srgbClr val="000000"/>
              </a:solidFill>
            </a:endParaRPr>
          </a:p>
          <a:p>
            <a:r>
              <a:rPr lang="fr-FR" sz="1600" i="1" spc="-1" dirty="0" err="1">
                <a:solidFill>
                  <a:srgbClr val="000000"/>
                </a:solidFill>
              </a:rPr>
              <a:t>print</a:t>
            </a:r>
            <a:r>
              <a:rPr lang="fr-FR" sz="1600" i="1" spc="-1" dirty="0">
                <a:solidFill>
                  <a:srgbClr val="000000"/>
                </a:solidFill>
              </a:rPr>
              <a:t> t3[1:3]</a:t>
            </a:r>
            <a:endParaRPr lang="en-IN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62" name="Table 3"/>
          <p:cNvGraphicFramePr/>
          <p:nvPr/>
        </p:nvGraphicFramePr>
        <p:xfrm>
          <a:off x="691560" y="1370160"/>
          <a:ext cx="8187120" cy="3863760"/>
        </p:xfrm>
        <a:graphic>
          <a:graphicData uri="http://schemas.openxmlformats.org/drawingml/2006/table">
            <a:tbl>
              <a:tblPr/>
              <a:tblGrid>
                <a:gridCol w="2915640"/>
                <a:gridCol w="527148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Name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Description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element x is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not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element x is not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latin typeface="Arial" panose="020B0604020202020204"/>
                        </a:rPr>
                        <a:t>s[i]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 i</a:t>
                      </a:r>
                      <a:r>
                        <a:rPr lang="en-IN" sz="1800" b="0" strike="noStrike" spc="-1" baseline="33000">
                          <a:latin typeface="Arial" panose="020B0604020202020204"/>
                        </a:rPr>
                        <a:t>th</a:t>
                      </a:r>
                      <a:r>
                        <a:rPr lang="en-IN" sz="1800" b="0" strike="noStrike" spc="-1">
                          <a:latin typeface="Arial" panose="020B0604020202020204"/>
                        </a:rPr>
                        <a:t>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len(s)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 panose="020B0604020202020204"/>
                        </a:rPr>
                        <a:t>Length of sequence s, i.e. the number of elements in s.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min(s)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Smallest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max(s)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Largest element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sum(s)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Sum of all numbers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for loop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Traverses elements from left to right in a for loop.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D:\Exercises\tuples.py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 ‘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tuples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504720" y="79200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#creating tuples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t1 = (1, 12, 55, 12, 81) 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print(min(t1))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print(max(t1))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print(sum(t1))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</a:t>
            </a:r>
            <a:r>
              <a:rPr lang="en-IN" sz="1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len</a:t>
            </a:r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(t1))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#Iterating through tuples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 = (11,22,33,44,55)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t: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#Slicing tuples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 = (11,22,33,44,55)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print(t[0:2])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#in  and not in  operator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 = (11,22,33,44,55)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print(22 in t)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print(22 not in t)</a:t>
            </a:r>
            <a:endParaRPr lang="en-IN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Operation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</a:t>
            </a:r>
            <a:r>
              <a:rPr lang="en-IN" sz="22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D:\Exercises\tuples.py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tuple1 with elements '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abcd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', 786 , 2.23, 'john', 70.2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complete tuple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first element of the tuple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2nd till 3rd 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Prints elements starting from 3rd element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tuple2 with element 123, 'john'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tuple1 two times</a:t>
            </a:r>
            <a:endParaRPr lang="en-IN" sz="2200" b="0" strike="noStrike" spc="-1" dirty="0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Concatenate tuple1 and tuple2 and print </a:t>
            </a:r>
            <a:endParaRPr lang="en-IN" sz="22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‘</a:t>
            </a:r>
            <a:r>
              <a:rPr lang="en-IN" sz="22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tuples</a:t>
            </a:r>
            <a:r>
              <a:rPr lang="en-IN" sz="22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89000" y="2856600"/>
            <a:ext cx="18000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Tuples Operations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504720" y="792000"/>
            <a:ext cx="8350560" cy="56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strike="noStrike" spc="-1" dirty="0">
                <a:latin typeface="Arial" panose="020B0604020202020204"/>
              </a:rPr>
              <a:t>Create tuple t1 = 1 to 10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Create tuple 2 with values 91- 100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print t1 and t2 concatenated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prnt the position of 5 in t1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change t1 to have 4 more 2s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print the count of 2s in t1</a:t>
            </a:r>
            <a:endParaRPr lang="en-IN" sz="1600" b="0" strike="noStrike" spc="-1" dirty="0">
              <a:latin typeface="Arial" panose="020B0604020202020204"/>
            </a:endParaRPr>
          </a:p>
          <a:p>
            <a:r>
              <a:rPr lang="en-IN" sz="1600" b="0" strike="noStrike" spc="-1" dirty="0">
                <a:latin typeface="Arial" panose="020B0604020202020204"/>
              </a:rPr>
              <a:t>print the index of 2 in the rane 7 to end in t1</a:t>
            </a:r>
            <a:endParaRPr lang="en-IN" sz="1600" b="0" strike="noStrike" spc="-1" dirty="0">
              <a:latin typeface="Arial" panose="020B0604020202020204"/>
            </a:endParaRPr>
          </a:p>
          <a:p>
            <a:endParaRPr lang="en-IN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Dictionary</a:t>
            </a:r>
            <a:endParaRPr lang="en-IN" sz="44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0880" y="936000"/>
            <a:ext cx="8377920" cy="46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Dictionaries are similar to hash tables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reated using pair of curly braces ( { }  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Consists of elements of following structure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600" spc="-1" dirty="0">
                <a:solidFill>
                  <a:srgbClr val="FF0000"/>
                </a:solidFill>
                <a:latin typeface="Arial" panose="020B0604020202020204"/>
              </a:rPr>
              <a:t>Key : Value</a:t>
            </a:r>
            <a:endParaRPr lang="en-IN" sz="2600" b="0" strike="noStrike" spc="-1" dirty="0">
              <a:solidFill>
                <a:srgbClr val="FF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 is usually number or string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Values, can be any Python object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Each item in Dictionary is separated using commas (,)</a:t>
            </a: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</a:t>
            </a:r>
            <a:r>
              <a:rPr lang="en-IN" sz="2800" spc="-1" dirty="0">
                <a:latin typeface="Arial" panose="020B0604020202020204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'tom' : ‘CSE’, 'jerry’ : ECE’}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Keys : “CSE”, “ECE” 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courses = { “C programming”: “CSE101”, “Data Structures” : “CSE201”</a:t>
            </a:r>
            <a:endParaRPr lang="en-IN" sz="2800" spc="-1" dirty="0"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Keys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: “C Programming”, “Data Structures”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Keys must be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hashable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, value can be of any type.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Each key in the dictionary must be unique</a:t>
            </a: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- Indexing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 Get an item from - use </a:t>
            </a:r>
            <a:r>
              <a:rPr lang="en-IN" sz="2800" spc="-1" dirty="0" err="1">
                <a:solidFill>
                  <a:srgbClr val="FF0000"/>
                </a:solidFill>
              </a:rPr>
              <a:t>dictionary_name</a:t>
            </a:r>
            <a:r>
              <a:rPr lang="en-IN" sz="2800" spc="-1" dirty="0">
                <a:solidFill>
                  <a:srgbClr val="FF0000"/>
                </a:solidFill>
              </a:rPr>
              <a:t>['key’]</a:t>
            </a:r>
            <a:endParaRPr lang="en-IN" sz="2800" spc="-1" dirty="0"/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 branches = {</a:t>
            </a:r>
            <a:r>
              <a:rPr lang="en-IN" sz="2800" spc="-1" dirty="0"/>
              <a:t> </a:t>
            </a:r>
            <a:r>
              <a:rPr lang="en-IN" sz="2800" spc="-1" dirty="0">
                <a:solidFill>
                  <a:srgbClr val="000000"/>
                </a:solidFill>
              </a:rPr>
              <a:t>‘Tom' : ‘CSE’, ‘Jerry’ : ECE’}</a:t>
            </a:r>
            <a:endParaRPr lang="en-IN" sz="2800" spc="-1" dirty="0">
              <a:solidFill>
                <a:srgbClr val="000000"/>
              </a:solidFill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 branches[“Tom”] returns “CSE”</a:t>
            </a:r>
            <a:endParaRPr lang="en-IN" sz="2800" spc="-1" dirty="0">
              <a:solidFill>
                <a:srgbClr val="000000"/>
              </a:solidFill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A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dd an item, use </a:t>
            </a:r>
            <a:r>
              <a:rPr lang="en-IN" sz="28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dictionary_name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['</a:t>
            </a:r>
            <a:r>
              <a:rPr lang="en-IN" sz="28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newkey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'] = '</a:t>
            </a:r>
            <a:r>
              <a:rPr lang="en-IN" sz="28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newvalue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endParaRPr lang="en-IN" sz="2800" b="0" strike="noStrike" spc="-1" dirty="0">
              <a:solidFill>
                <a:srgbClr val="FF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FF0000"/>
                </a:solidFill>
                <a:latin typeface="Arial" panose="020B0604020202020204"/>
              </a:rPr>
              <a:t> branches[“Mike”] = “Civil”</a:t>
            </a:r>
            <a:endParaRPr lang="en-IN" sz="2800" spc="-1" dirty="0">
              <a:solidFill>
                <a:srgbClr val="FF0000"/>
              </a:solidFill>
              <a:latin typeface="Arial" panose="020B0604020202020204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 branches = {</a:t>
            </a:r>
            <a:r>
              <a:rPr lang="en-IN" sz="2800" spc="-1" dirty="0"/>
              <a:t> </a:t>
            </a:r>
            <a:r>
              <a:rPr lang="en-IN" sz="2800" spc="-1" dirty="0">
                <a:solidFill>
                  <a:srgbClr val="000000"/>
                </a:solidFill>
              </a:rPr>
              <a:t>“Tom” : “CSE”, “Jerry”: “ECE”, “</a:t>
            </a:r>
            <a:r>
              <a:rPr lang="en-IN" sz="2800" spc="-1" dirty="0" err="1">
                <a:solidFill>
                  <a:srgbClr val="000000"/>
                </a:solidFill>
              </a:rPr>
              <a:t>Mike”:”Civil</a:t>
            </a:r>
            <a:r>
              <a:rPr lang="en-IN" sz="2800" spc="-1" dirty="0">
                <a:solidFill>
                  <a:srgbClr val="000000"/>
                </a:solidFill>
              </a:rPr>
              <a:t>”}</a:t>
            </a:r>
            <a:endParaRPr lang="en-IN" sz="2800" spc="-1" dirty="0">
              <a:solidFill>
                <a:srgbClr val="000000"/>
              </a:solidFill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spc="-1" dirty="0">
              <a:solidFill>
                <a:srgbClr val="FF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- 3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= </a:t>
            </a:r>
            <a:r>
              <a:rPr lang="en-IN" sz="2800" b="0" strike="noStrike" spc="-1" dirty="0">
                <a:latin typeface="Arial" panose="020B0604020202020204"/>
              </a:rPr>
              <a:t>10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20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z = 30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 = x + z/x+y*2-z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(p)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latin typeface="Arial" panose="020B0604020202020204"/>
                <a:sym typeface="+mn-ea"/>
              </a:rPr>
              <a:t>p = x + z//x+y*2-z</a:t>
            </a:r>
            <a:endParaRPr lang="en-IN" sz="2800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latin typeface="Arial" panose="020B0604020202020204"/>
                <a:sym typeface="+mn-ea"/>
              </a:rPr>
              <a:t>print (p)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Invalid syntax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23.0 23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23 23.0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58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- Indexing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Modify an item, use </a:t>
            </a:r>
            <a:r>
              <a:rPr lang="en-IN" sz="2800" spc="-1" dirty="0" err="1">
                <a:solidFill>
                  <a:srgbClr val="FF0000"/>
                </a:solidFill>
              </a:rPr>
              <a:t>dictionary_name</a:t>
            </a:r>
            <a:r>
              <a:rPr lang="en-IN" sz="2800" spc="-1" dirty="0">
                <a:solidFill>
                  <a:srgbClr val="FF0000"/>
                </a:solidFill>
              </a:rPr>
              <a:t>['key'] = '</a:t>
            </a:r>
            <a:r>
              <a:rPr lang="en-IN" sz="2800" spc="-1" dirty="0" err="1">
                <a:solidFill>
                  <a:srgbClr val="FF0000"/>
                </a:solidFill>
              </a:rPr>
              <a:t>newvalue</a:t>
            </a:r>
            <a:r>
              <a:rPr lang="en-IN" sz="2800" spc="-1" dirty="0">
                <a:solidFill>
                  <a:srgbClr val="FF0000"/>
                </a:solidFill>
              </a:rPr>
              <a:t>’</a:t>
            </a:r>
            <a:endParaRPr lang="en-IN" sz="2800" spc="-1" dirty="0">
              <a:solidFill>
                <a:srgbClr val="FF0000"/>
              </a:solidFill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FF0000"/>
                </a:solidFill>
              </a:rPr>
              <a:t>branches[“Tom”] = “ECE”</a:t>
            </a:r>
            <a:endParaRPr lang="en-IN" sz="2800" spc="-1" dirty="0">
              <a:solidFill>
                <a:srgbClr val="FF0000"/>
              </a:solidFill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branches = {</a:t>
            </a:r>
            <a:r>
              <a:rPr lang="en-IN" sz="2800" spc="-1" dirty="0"/>
              <a:t> </a:t>
            </a:r>
            <a:r>
              <a:rPr lang="en-IN" sz="2800" spc="-1" dirty="0">
                <a:solidFill>
                  <a:srgbClr val="000000"/>
                </a:solidFill>
              </a:rPr>
              <a:t>“Tom” : “ECE”, “Jerry”: “ECE”, “</a:t>
            </a:r>
            <a:r>
              <a:rPr lang="en-IN" sz="2800" spc="-1" dirty="0" err="1">
                <a:solidFill>
                  <a:srgbClr val="000000"/>
                </a:solidFill>
              </a:rPr>
              <a:t>Mike”:”Civil</a:t>
            </a:r>
            <a:r>
              <a:rPr lang="en-IN" sz="2800" spc="-1" dirty="0">
                <a:solidFill>
                  <a:srgbClr val="000000"/>
                </a:solidFill>
              </a:rPr>
              <a:t>”}</a:t>
            </a:r>
            <a:endParaRPr lang="en-IN" sz="2800" spc="-1" dirty="0">
              <a:solidFill>
                <a:srgbClr val="FF0000"/>
              </a:solidFill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FF0000"/>
                </a:solidFill>
              </a:rPr>
              <a:t> </a:t>
            </a:r>
            <a:r>
              <a:rPr lang="en-IN" sz="2800" spc="-1" dirty="0"/>
              <a:t>Delete an item, use </a:t>
            </a:r>
            <a:r>
              <a:rPr lang="en-IN" sz="2800" spc="-1" dirty="0">
                <a:solidFill>
                  <a:srgbClr val="FF0000"/>
                </a:solidFill>
              </a:rPr>
              <a:t>del </a:t>
            </a:r>
            <a:r>
              <a:rPr lang="en-IN" sz="2800" spc="-1" dirty="0" err="1">
                <a:solidFill>
                  <a:srgbClr val="FF0000"/>
                </a:solidFill>
              </a:rPr>
              <a:t>dictionary_name</a:t>
            </a:r>
            <a:r>
              <a:rPr lang="en-IN" sz="2800" spc="-1" dirty="0">
                <a:solidFill>
                  <a:srgbClr val="FF0000"/>
                </a:solidFill>
              </a:rPr>
              <a:t>['key’]</a:t>
            </a:r>
            <a:endParaRPr lang="en-IN" sz="2800" spc="-1" dirty="0">
              <a:solidFill>
                <a:srgbClr val="FF0000"/>
              </a:solidFill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FF0000"/>
                </a:solidFill>
              </a:rPr>
              <a:t>del branches[“Tom”]</a:t>
            </a:r>
            <a:endParaRPr lang="en-IN" sz="2800" spc="-1" dirty="0"/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</a:rPr>
              <a:t>branches = {“Jerry’ : ECE”, “Mike”: ”Civil”}</a:t>
            </a:r>
            <a:endParaRPr lang="en-IN" sz="2800" spc="-1" dirty="0">
              <a:solidFill>
                <a:srgbClr val="000000"/>
              </a:solidFill>
            </a:endParaRPr>
          </a:p>
          <a:p>
            <a:pPr marL="190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spc="-1" dirty="0"/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spc="-1" dirty="0">
              <a:solidFill>
                <a:srgbClr val="FF0000"/>
              </a:solidFill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#Creating the Dictionary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'tom' : '123',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'jerry' : '456'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}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#Accessing the Dictionary item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print(friends['tom'])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#Adding new item in the Dictionary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friends['bob'] = '789'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Deleting the Dictionary items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del friends['bob']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1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D:\Exercises\Dictionary.py</a:t>
            </a:r>
            <a:endParaRPr lang="en-IN" sz="2800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Modify the phone number of “jerry”</a:t>
            </a:r>
            <a:endParaRPr lang="en-IN" sz="2800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the modified phone of “jerry” </a:t>
            </a:r>
            <a:endParaRPr lang="en-IN" sz="2800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‘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80880" y="864000"/>
            <a:ext cx="8377920" cy="43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#Creating the Dictionary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'tom' : '123',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'jerry' : '456'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}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#Accessing the Dictionary item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print(friends['tom'])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#Adding new item in the Dictionary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friends['bob'] = '789'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Deleting the Dictionary items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del friends['bob']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#Modifying jerry contact number in the Dictionary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friends['jerry'] = '12345'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1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45240" y="9108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D:\Exercises\Dictionary.py</a:t>
            </a:r>
            <a:endParaRPr lang="en-IN" sz="2800" b="0" strike="noStrike" spc="-1" dirty="0">
              <a:latin typeface="Arial" panose="020B0604020202020204"/>
            </a:endParaRPr>
          </a:p>
          <a:p>
            <a:pPr marL="25209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new Dictionary with two keys ‘one’ and </a:t>
            </a:r>
            <a:r>
              <a:rPr lang="en-IN" sz="2800" i="1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with their values “This is one” and “This is two” respectively</a:t>
            </a:r>
            <a:endParaRPr lang="en-IN" sz="2800" b="0" strike="noStrike" spc="-1" dirty="0">
              <a:latin typeface="Arial" panose="020B0604020202020204"/>
            </a:endParaRPr>
          </a:p>
          <a:p>
            <a:pPr marL="25209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new Dictionary with three entries  with keys are 'name':, ‘code’  and ‘</a:t>
            </a:r>
            <a:r>
              <a:rPr lang="en-IN" sz="28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dept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’ with values as 'john', 6734, and 'sales' respectively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80880" y="864000"/>
            <a:ext cx="8377920" cy="43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 = {}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dict['one'] = "This is one"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dict[2]     = "This is two"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print(dict)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tinydict = {'name': 'john','code':6734, 'dept': 'sales'}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print(tinydict))</a:t>
            </a:r>
            <a:endParaRPr lang="en-IN" sz="1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1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394" name="Table 3"/>
          <p:cNvGraphicFramePr/>
          <p:nvPr/>
        </p:nvGraphicFramePr>
        <p:xfrm>
          <a:off x="720000" y="1063800"/>
          <a:ext cx="8187120" cy="2999760"/>
        </p:xfrm>
        <a:graphic>
          <a:graphicData uri="http://schemas.openxmlformats.org/drawingml/2006/table">
            <a:tbl>
              <a:tblPr/>
              <a:tblGrid>
                <a:gridCol w="2915640"/>
                <a:gridCol w="527148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Name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latin typeface="Arial" panose="020B0604020202020204"/>
                        </a:rPr>
                        <a:t>Description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element x is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x not in 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if element x is not in sequence s.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len(s)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 panose="020B0604020202020204"/>
                        </a:rPr>
                        <a:t>Length of sequence s, i.e. the number of elements in s.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==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dictionary contains same items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!=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True if dictionary contains different items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for loop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Traverses elements from left to right in a for loop.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Operation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D:\Exercises\Dictionary_operation.py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Dictionary_operation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Operations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576000" y="1125720"/>
            <a:ext cx="8377920" cy="47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44000" y="1030320"/>
            <a:ext cx="4678560" cy="44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'tom' : '111-222-333',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'jerry' : '666-33-111'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}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key in friends: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print(key, ":", friends[key])</a:t>
            </a:r>
            <a:endParaRPr lang="en-IN" sz="1800" b="0" strike="noStrike" spc="-1">
              <a:latin typeface="Arial" panose="020B0604020202020204"/>
            </a:endParaRPr>
          </a:p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print(len(friends))</a:t>
            </a:r>
            <a:endParaRPr lang="en-IN" sz="1800" b="0" strike="noStrike" spc="-1">
              <a:latin typeface="Arial" panose="020B0604020202020204"/>
            </a:endParaRPr>
          </a:p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print('tom' in friends)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print('tom' not in friends)</a:t>
            </a:r>
            <a:endParaRPr lang="en-IN" sz="1800" b="0" strike="noStrike" spc="-1">
              <a:latin typeface="Arial" panose="020B0604020202020204"/>
            </a:endParaRPr>
          </a:p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d1 = {"mike":41, "bob":3}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d2 = {"bob":3, "mike":41}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print(d1 == d2)</a:t>
            </a:r>
            <a:endParaRPr lang="en-IN" sz="1800" b="0" strike="noStrike" spc="-1">
              <a:latin typeface="Arial" panose="020B0604020202020204"/>
            </a:endParaRPr>
          </a:p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print(d1 != d2)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- 4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= </a:t>
            </a:r>
            <a:r>
              <a:rPr lang="en-IN" sz="2800" b="0" strike="noStrike" spc="-1" dirty="0">
                <a:latin typeface="Arial" panose="020B0604020202020204"/>
              </a:rPr>
              <a:t>10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20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z = 30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 = not x &gt; y and z &gt; y or y &gt; x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latin typeface="Arial" panose="020B0604020202020204"/>
                <a:sym typeface="+mn-ea"/>
              </a:rPr>
              <a:t>q = not (x &lt; y and z &gt; y) or y &lt; x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(p, q)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False False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False True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True False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True True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Method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2800" b="0" strike="noStrike" spc="-1">
              <a:latin typeface="Arial" panose="020B0604020202020204"/>
            </a:endParaRPr>
          </a:p>
        </p:txBody>
      </p:sp>
      <p:graphicFrame>
        <p:nvGraphicFramePr>
          <p:cNvPr id="402" name="Table 3"/>
          <p:cNvGraphicFramePr/>
          <p:nvPr/>
        </p:nvGraphicFramePr>
        <p:xfrm>
          <a:off x="1037160" y="1125720"/>
          <a:ext cx="7268760" cy="4566240"/>
        </p:xfrm>
        <a:graphic>
          <a:graphicData uri="http://schemas.openxmlformats.org/drawingml/2006/table">
            <a:tbl>
              <a:tblPr/>
              <a:tblGrid>
                <a:gridCol w="2537640"/>
                <a:gridCol w="4731120"/>
              </a:tblGrid>
              <a:tr h="46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latin typeface="Arial" panose="020B0604020202020204"/>
                        </a:rPr>
                        <a:t>Method Name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latin typeface="Arial" panose="020B0604020202020204"/>
                        </a:rPr>
                        <a:t>Description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popitem()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Returns randomly select item from dictionary and also remove the selected item.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clear()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Delete everything from dictionary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keys()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Return keys in dictionary as tuples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values()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Return values in dictionary as tuples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get(key,KeyError)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Return value of key, if key is not found it returns None, instead on throwing KeyError exception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 panose="020B0604020202020204"/>
                        </a:rPr>
                        <a:t>pop(key,KeyError)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Remove the item from the dictionary, if key is not found KeyError will be thrown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Method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D:\Exercises\Dictionary_method.py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6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Dictionary_method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Method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16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1600" b="0" strike="noStrike" spc="-1" dirty="0">
              <a:latin typeface="Arial" panose="020B0604020202020204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956520" y="1008000"/>
            <a:ext cx="7331400" cy="52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{'tom': '111-222-333', 'bob': '888-999-666', 'jerry': '666-33-111'}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print(friends.popitem())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print(friends.clear())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friends = {'tom': '111-222-333', 'bob': '888-999-666', 'jerry': '666-33-111'}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print(friends.keys())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print(friends.values())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print(friends.get('tom'))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print(friends.get('mike', 'Not Exists'))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print(friends.pop('bob'))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print(friends)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Method – Further Practice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45240" y="9147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</a:t>
            </a:r>
            <a:r>
              <a:rPr lang="en-IN" sz="20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D:\Exercises\Dictionary_method.py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Create new Dictionary with two keys ‘one’ and 2 with their values “This is one” and “This is two” respectively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Create new Dictionary with three entries  with keys are 'name':, ‘code’  and ‘dept’ with values as 'john', 6734, and 'sales' respectively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Prints value for 'one' key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Prints value for 2 key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Prints all the keys</a:t>
            </a:r>
            <a:endParaRPr lang="en-IN" sz="2000" b="0" strike="noStrike" spc="-1">
              <a:latin typeface="Arial" panose="020B0604020202020204"/>
            </a:endParaRPr>
          </a:p>
          <a:p>
            <a:pPr marL="28829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Prints all the values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0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0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Dictionary_method</a:t>
            </a:r>
            <a:r>
              <a:rPr lang="en-IN" sz="20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Dictionary Method - 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8088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1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16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</a:t>
            </a:r>
            <a:endParaRPr lang="en-IN" sz="1600" b="0" strike="noStrike" spc="-1" dirty="0">
              <a:latin typeface="Arial" panose="020B0604020202020204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956520" y="1008000"/>
            <a:ext cx="7331400" cy="52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 = {}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dict['one'] = "This is one"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dict[2]     = "This is two"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tinydict = {'name': 'john','code':6734, 'dept': 'sales'}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dict['one']       # Prints value for 'one' key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dict[2]           # Prints value for 2 key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tinydict          # Prints complete dictionary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tinydict.keys()   # Prints all the keys</a:t>
            </a:r>
            <a:endParaRPr lang="en-IN" sz="1600" b="0" strike="noStrike" spc="-1">
              <a:latin typeface="Arial" panose="020B0604020202020204"/>
            </a:endParaRPr>
          </a:p>
          <a:p>
            <a:r>
              <a:rPr lang="en-IN" sz="1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tinydict.values() # Prints all the values</a:t>
            </a:r>
            <a:endParaRPr lang="en-IN" sz="1600" b="0" strike="noStrike" spc="-1">
              <a:latin typeface="Arial" panose="020B0604020202020204"/>
            </a:endParaRPr>
          </a:p>
          <a:p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1143000" y="225180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- 5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x = 10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20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z = 30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x,y,z = z, y, x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(x, y,z)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10 20 30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30 20 10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30 20 30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30 20 10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- 6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52254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s = "0123456789"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x = 3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5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(s[x:y])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075680" y="168910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345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234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2345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19350</Words>
  <Application>WPS Presentation</Application>
  <PresentationFormat>On-screen Show (4:3)</PresentationFormat>
  <Paragraphs>1462</Paragraphs>
  <Slides>75</Slides>
  <Notes>349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Arial</vt:lpstr>
      <vt:lpstr>SimSun</vt:lpstr>
      <vt:lpstr>Wingdings</vt:lpstr>
      <vt:lpstr>Calibri</vt:lpstr>
      <vt:lpstr>DejaVu Sans</vt:lpstr>
      <vt:lpstr>Arial</vt:lpstr>
      <vt:lpstr>Calibri</vt:lpstr>
      <vt:lpstr>Symbol</vt:lpstr>
      <vt:lpstr>Times New Roman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Subramanian</dc:creator>
  <cp:lastModifiedBy>Ravi Subramanian</cp:lastModifiedBy>
  <cp:revision>1379</cp:revision>
  <dcterms:created xsi:type="dcterms:W3CDTF">2020-12-02T03:09:00Z</dcterms:created>
  <dcterms:modified xsi:type="dcterms:W3CDTF">2020-12-03T08:15:52Z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KSOProductBuildVer">
    <vt:lpwstr>1033-11.2.0.9747</vt:lpwstr>
  </property>
</Properties>
</file>