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1010" r:id="rId4"/>
    <p:sldId id="1011" r:id="rId5"/>
    <p:sldId id="1012" r:id="rId7"/>
    <p:sldId id="1013" r:id="rId8"/>
    <p:sldId id="1014" r:id="rId9"/>
    <p:sldId id="1023" r:id="rId10"/>
    <p:sldId id="1024" r:id="rId11"/>
    <p:sldId id="1015" r:id="rId12"/>
    <p:sldId id="1016" r:id="rId13"/>
    <p:sldId id="1026" r:id="rId14"/>
    <p:sldId id="1027" r:id="rId15"/>
    <p:sldId id="1022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618" r:id="rId26"/>
    <p:sldId id="61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621" r:id="rId40"/>
    <p:sldId id="622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624" r:id="rId52"/>
    <p:sldId id="623" r:id="rId53"/>
    <p:sldId id="432" r:id="rId54"/>
    <p:sldId id="433" r:id="rId55"/>
    <p:sldId id="434" r:id="rId56"/>
    <p:sldId id="626" r:id="rId57"/>
    <p:sldId id="437" r:id="rId58"/>
    <p:sldId id="627" r:id="rId59"/>
    <p:sldId id="628" r:id="rId60"/>
    <p:sldId id="629" r:id="rId61"/>
    <p:sldId id="438" r:id="rId62"/>
    <p:sldId id="631" r:id="rId63"/>
    <p:sldId id="632" r:id="rId64"/>
    <p:sldId id="630" r:id="rId65"/>
    <p:sldId id="633" r:id="rId66"/>
    <p:sldId id="440" r:id="rId67"/>
    <p:sldId id="441" r:id="rId68"/>
    <p:sldId id="442" r:id="rId69"/>
    <p:sldId id="443" r:id="rId70"/>
    <p:sldId id="444" r:id="rId71"/>
    <p:sldId id="445" r:id="rId72"/>
    <p:sldId id="446" r:id="rId73"/>
    <p:sldId id="635" r:id="rId74"/>
    <p:sldId id="634" r:id="rId75"/>
    <p:sldId id="448" r:id="rId76"/>
    <p:sldId id="449" r:id="rId77"/>
    <p:sldId id="637" r:id="rId78"/>
    <p:sldId id="636" r:id="rId79"/>
    <p:sldId id="450" r:id="rId80"/>
    <p:sldId id="638" r:id="rId81"/>
    <p:sldId id="451" r:id="rId82"/>
    <p:sldId id="452" r:id="rId83"/>
    <p:sldId id="453" r:id="rId84"/>
    <p:sldId id="639" r:id="rId85"/>
    <p:sldId id="454" r:id="rId86"/>
    <p:sldId id="455" r:id="rId87"/>
    <p:sldId id="456" r:id="rId88"/>
    <p:sldId id="457" r:id="rId89"/>
    <p:sldId id="458" r:id="rId90"/>
    <p:sldId id="459" r:id="rId91"/>
    <p:sldId id="460" r:id="rId92"/>
    <p:sldId id="461" r:id="rId93"/>
    <p:sldId id="462" r:id="rId94"/>
    <p:sldId id="463" r:id="rId95"/>
    <p:sldId id="464" r:id="rId96"/>
    <p:sldId id="640" r:id="rId97"/>
    <p:sldId id="465" r:id="rId98"/>
    <p:sldId id="466" r:id="rId99"/>
    <p:sldId id="467" r:id="rId100"/>
    <p:sldId id="468" r:id="rId101"/>
    <p:sldId id="469" r:id="rId102"/>
    <p:sldId id="470" r:id="rId103"/>
    <p:sldId id="641" r:id="rId104"/>
    <p:sldId id="471" r:id="rId105"/>
    <p:sldId id="472" r:id="rId106"/>
    <p:sldId id="473" r:id="rId107"/>
    <p:sldId id="474" r:id="rId108"/>
    <p:sldId id="475" r:id="rId109"/>
    <p:sldId id="476" r:id="rId110"/>
    <p:sldId id="477" r:id="rId111"/>
    <p:sldId id="478" r:id="rId112"/>
    <p:sldId id="479" r:id="rId113"/>
    <p:sldId id="480" r:id="rId114"/>
    <p:sldId id="481" r:id="rId115"/>
    <p:sldId id="482" r:id="rId116"/>
    <p:sldId id="483" r:id="rId117"/>
    <p:sldId id="642" r:id="rId118"/>
    <p:sldId id="484" r:id="rId119"/>
    <p:sldId id="485" r:id="rId120"/>
    <p:sldId id="486" r:id="rId121"/>
    <p:sldId id="487" r:id="rId122"/>
    <p:sldId id="488" r:id="rId123"/>
    <p:sldId id="489" r:id="rId124"/>
    <p:sldId id="490" r:id="rId125"/>
    <p:sldId id="644" r:id="rId126"/>
    <p:sldId id="643" r:id="rId127"/>
    <p:sldId id="491" r:id="rId128"/>
    <p:sldId id="492" r:id="rId129"/>
    <p:sldId id="493" r:id="rId130"/>
    <p:sldId id="494" r:id="rId131"/>
    <p:sldId id="495" r:id="rId132"/>
    <p:sldId id="496" r:id="rId133"/>
    <p:sldId id="497" r:id="rId134"/>
    <p:sldId id="498" r:id="rId135"/>
    <p:sldId id="499" r:id="rId136"/>
    <p:sldId id="500" r:id="rId137"/>
    <p:sldId id="501" r:id="rId138"/>
    <p:sldId id="502" r:id="rId139"/>
    <p:sldId id="503" r:id="rId140"/>
    <p:sldId id="504" r:id="rId141"/>
    <p:sldId id="505" r:id="rId142"/>
    <p:sldId id="506" r:id="rId143"/>
    <p:sldId id="507" r:id="rId144"/>
    <p:sldId id="508" r:id="rId145"/>
    <p:sldId id="509" r:id="rId146"/>
    <p:sldId id="510" r:id="rId147"/>
    <p:sldId id="511" r:id="rId148"/>
    <p:sldId id="512" r:id="rId149"/>
    <p:sldId id="513" r:id="rId150"/>
    <p:sldId id="514" r:id="rId151"/>
    <p:sldId id="515" r:id="rId152"/>
    <p:sldId id="516" r:id="rId153"/>
    <p:sldId id="517" r:id="rId154"/>
    <p:sldId id="518" r:id="rId155"/>
    <p:sldId id="519" r:id="rId156"/>
    <p:sldId id="520" r:id="rId157"/>
    <p:sldId id="521" r:id="rId158"/>
    <p:sldId id="522" r:id="rId159"/>
    <p:sldId id="523" r:id="rId160"/>
    <p:sldId id="524" r:id="rId161"/>
    <p:sldId id="525" r:id="rId162"/>
    <p:sldId id="526" r:id="rId163"/>
    <p:sldId id="527" r:id="rId164"/>
    <p:sldId id="528" r:id="rId165"/>
    <p:sldId id="529" r:id="rId166"/>
    <p:sldId id="530" r:id="rId167"/>
    <p:sldId id="531" r:id="rId168"/>
    <p:sldId id="532" r:id="rId169"/>
    <p:sldId id="533" r:id="rId170"/>
    <p:sldId id="534" r:id="rId171"/>
    <p:sldId id="535" r:id="rId172"/>
    <p:sldId id="536" r:id="rId173"/>
    <p:sldId id="537" r:id="rId174"/>
    <p:sldId id="538" r:id="rId175"/>
    <p:sldId id="539" r:id="rId176"/>
    <p:sldId id="540" r:id="rId177"/>
    <p:sldId id="541" r:id="rId178"/>
    <p:sldId id="542" r:id="rId179"/>
    <p:sldId id="543" r:id="rId1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3" Type="http://schemas.openxmlformats.org/officeDocument/2006/relationships/tableStyles" Target="tableStyles.xml"/><Relationship Id="rId182" Type="http://schemas.openxmlformats.org/officeDocument/2006/relationships/viewProps" Target="viewProps.xml"/><Relationship Id="rId181" Type="http://schemas.openxmlformats.org/officeDocument/2006/relationships/presProps" Target="presProps.xml"/><Relationship Id="rId180" Type="http://schemas.openxmlformats.org/officeDocument/2006/relationships/slide" Target="slides/slide176.xml"/><Relationship Id="rId18" Type="http://schemas.openxmlformats.org/officeDocument/2006/relationships/slide" Target="slides/slide14.xml"/><Relationship Id="rId179" Type="http://schemas.openxmlformats.org/officeDocument/2006/relationships/slide" Target="slides/slide175.xml"/><Relationship Id="rId178" Type="http://schemas.openxmlformats.org/officeDocument/2006/relationships/slide" Target="slides/slide174.xml"/><Relationship Id="rId177" Type="http://schemas.openxmlformats.org/officeDocument/2006/relationships/slide" Target="slides/slide173.xml"/><Relationship Id="rId176" Type="http://schemas.openxmlformats.org/officeDocument/2006/relationships/slide" Target="slides/slide172.xml"/><Relationship Id="rId175" Type="http://schemas.openxmlformats.org/officeDocument/2006/relationships/slide" Target="slides/slide171.xml"/><Relationship Id="rId174" Type="http://schemas.openxmlformats.org/officeDocument/2006/relationships/slide" Target="slides/slide170.xml"/><Relationship Id="rId173" Type="http://schemas.openxmlformats.org/officeDocument/2006/relationships/slide" Target="slides/slide169.xml"/><Relationship Id="rId172" Type="http://schemas.openxmlformats.org/officeDocument/2006/relationships/slide" Target="slides/slide168.xml"/><Relationship Id="rId171" Type="http://schemas.openxmlformats.org/officeDocument/2006/relationships/slide" Target="slides/slide167.xml"/><Relationship Id="rId170" Type="http://schemas.openxmlformats.org/officeDocument/2006/relationships/slide" Target="slides/slide166.xml"/><Relationship Id="rId17" Type="http://schemas.openxmlformats.org/officeDocument/2006/relationships/slide" Target="slides/slide13.xml"/><Relationship Id="rId169" Type="http://schemas.openxmlformats.org/officeDocument/2006/relationships/slide" Target="slides/slide165.xml"/><Relationship Id="rId168" Type="http://schemas.openxmlformats.org/officeDocument/2006/relationships/slide" Target="slides/slide164.xml"/><Relationship Id="rId167" Type="http://schemas.openxmlformats.org/officeDocument/2006/relationships/slide" Target="slides/slide163.xml"/><Relationship Id="rId166" Type="http://schemas.openxmlformats.org/officeDocument/2006/relationships/slide" Target="slides/slide162.xml"/><Relationship Id="rId165" Type="http://schemas.openxmlformats.org/officeDocument/2006/relationships/slide" Target="slides/slide161.xml"/><Relationship Id="rId164" Type="http://schemas.openxmlformats.org/officeDocument/2006/relationships/slide" Target="slides/slide160.xml"/><Relationship Id="rId163" Type="http://schemas.openxmlformats.org/officeDocument/2006/relationships/slide" Target="slides/slide159.xml"/><Relationship Id="rId162" Type="http://schemas.openxmlformats.org/officeDocument/2006/relationships/slide" Target="slides/slide158.xml"/><Relationship Id="rId161" Type="http://schemas.openxmlformats.org/officeDocument/2006/relationships/slide" Target="slides/slide157.xml"/><Relationship Id="rId160" Type="http://schemas.openxmlformats.org/officeDocument/2006/relationships/slide" Target="slides/slide156.xml"/><Relationship Id="rId16" Type="http://schemas.openxmlformats.org/officeDocument/2006/relationships/slide" Target="slides/slide12.xml"/><Relationship Id="rId159" Type="http://schemas.openxmlformats.org/officeDocument/2006/relationships/slide" Target="slides/slide155.xml"/><Relationship Id="rId158" Type="http://schemas.openxmlformats.org/officeDocument/2006/relationships/slide" Target="slides/slide154.xml"/><Relationship Id="rId157" Type="http://schemas.openxmlformats.org/officeDocument/2006/relationships/slide" Target="slides/slide153.xml"/><Relationship Id="rId156" Type="http://schemas.openxmlformats.org/officeDocument/2006/relationships/slide" Target="slides/slide152.xml"/><Relationship Id="rId155" Type="http://schemas.openxmlformats.org/officeDocument/2006/relationships/slide" Target="slides/slide151.xml"/><Relationship Id="rId154" Type="http://schemas.openxmlformats.org/officeDocument/2006/relationships/slide" Target="slides/slide150.xml"/><Relationship Id="rId153" Type="http://schemas.openxmlformats.org/officeDocument/2006/relationships/slide" Target="slides/slide149.xml"/><Relationship Id="rId152" Type="http://schemas.openxmlformats.org/officeDocument/2006/relationships/slide" Target="slides/slide148.xml"/><Relationship Id="rId151" Type="http://schemas.openxmlformats.org/officeDocument/2006/relationships/slide" Target="slides/slide147.xml"/><Relationship Id="rId150" Type="http://schemas.openxmlformats.org/officeDocument/2006/relationships/slide" Target="slides/slide146.xml"/><Relationship Id="rId15" Type="http://schemas.openxmlformats.org/officeDocument/2006/relationships/slide" Target="slides/slide11.xml"/><Relationship Id="rId149" Type="http://schemas.openxmlformats.org/officeDocument/2006/relationships/slide" Target="slides/slide145.xml"/><Relationship Id="rId148" Type="http://schemas.openxmlformats.org/officeDocument/2006/relationships/slide" Target="slides/slide144.xml"/><Relationship Id="rId147" Type="http://schemas.openxmlformats.org/officeDocument/2006/relationships/slide" Target="slides/slide143.xml"/><Relationship Id="rId146" Type="http://schemas.openxmlformats.org/officeDocument/2006/relationships/slide" Target="slides/slide142.xml"/><Relationship Id="rId145" Type="http://schemas.openxmlformats.org/officeDocument/2006/relationships/slide" Target="slides/slide141.xml"/><Relationship Id="rId144" Type="http://schemas.openxmlformats.org/officeDocument/2006/relationships/slide" Target="slides/slide140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14" Type="http://schemas.openxmlformats.org/officeDocument/2006/relationships/slide" Target="slides/slide10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" Type="http://schemas.openxmlformats.org/officeDocument/2006/relationships/slide" Target="slides/slide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125" Type="http://schemas.openxmlformats.org/officeDocument/2006/relationships/slide" Target="slides/slide121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" Type="http://schemas.openxmlformats.org/officeDocument/2006/relationships/slide" Target="slides/slide8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54D2D5-EEEF-4324-AAC9-9F9E30CA9156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4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5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6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7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0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2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3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4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5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6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7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9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0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2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3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5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6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7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8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0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2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3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4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5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FD702B1-2DFB-4570-AA88-FDB549573AE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0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FF0A399-89E2-4630-989C-5EAAD5E529F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0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3AC4A3-07A3-4A60-A394-0629AEFE829E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0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BA9571-B2FC-4D7F-8B8B-66AE5CF37F3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0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CE5C4B1-4B36-40E3-8F83-97A999F5662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0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CB75DE2-F910-44CB-8EAA-9793742A9C3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1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F4ADA54-5946-4136-83D8-A22323C038D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0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CB75DE2-F910-44CB-8EAA-9793742A9C3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1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5274365-6370-46C0-AFE0-84F1CCCCC0A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1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E7B376-BF61-49C9-B745-D07F46C039F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1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8AAFD44-4333-44C3-BF79-DB9C3345D2E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5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FAE2BA7-59A8-424A-82FB-2A6C335883B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1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AF296FE-7546-4B2F-B9EF-5297D2652FA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2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DD22CCB-1107-469F-9E2B-4E86B707393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2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1830107-2E7C-4CD5-8D0D-196CA880FB0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2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C908901-6BF4-4682-987A-D2515E6D143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2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1830107-2E7C-4CD5-8D0D-196CA880FB0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2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C908901-6BF4-4682-987A-D2515E6D143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2CC6151-5EF2-42AC-8694-EC7A2DDC961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2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C774558-A0A5-418C-B2B0-FC0FD175A93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3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997E52-74FF-4657-9405-42960FAB616A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3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D0A8FB9-292D-4D4B-8235-D8FA3A30595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5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1E62737-AB2A-4234-B71D-A612C930968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3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E361096-BE2D-4889-BCD1-AC573E469EE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3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707C4F4-D1FE-4E5D-9E31-44D65C6AB31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3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4A8B68C-2E1A-4F68-AB81-17FD5D5FE85A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4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ACB13F2-34D2-484F-AC35-101758EA4F27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4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C565A00-1C1C-442E-8D28-D9398C69BDF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4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70983DF-327D-48FC-BBAF-EB979D400DD5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4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D955CDA-6A7B-41B4-A112-3DBC7D796433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4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7EDC6A2-C98C-444F-9F0C-04525F31FF9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5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6E6D3B8-B34F-4DB1-89E8-4CA712ABC245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5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5DF74D6-8DEB-4B89-A852-258534B7A0F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6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5F38B2F-280F-4695-942A-50ECE36C60EE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5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AEC02A1-BA81-44A7-A002-99E4C32C3BF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5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C696805-847C-41E3-9EF8-715F7B20D56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5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5F093F7-0574-4A1A-824C-97F5E204D06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6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A958ACF-A208-4159-97D9-BEE2FF9CA8A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6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4C8D70B-1CF4-4A66-8DA4-60BB170CA733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6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D4557F0-0EAF-4712-93C0-27613A38D25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6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45970AD-B48F-43B9-B83F-4E6F5C596D3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6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8DAEFB9-0874-4102-BDE4-07418787E63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7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4E0CCA6-7CEF-4832-B177-E06E6D06A37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7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DCEB8AD-C08E-43F4-937F-2A09DBE1FDC5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6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D4CCB6B-108D-4C6A-A537-AA0061335A7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7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ECC93AE-FE10-440D-B4BD-503D8889FAD7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7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8C4FB8C-7295-4973-92BB-49EC0F1A939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7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5F2F61D-9A69-483F-BEBC-3906E15ADD63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8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2ED0366-86C8-4B64-9DF6-271D6440925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8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10260C9-66FC-49F0-A051-7E6F1C14B29E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8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2DE9D5A-E6A8-449E-BB42-08DF8BB90137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8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CE2408E-9154-47E9-B36B-4B022404E5AE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8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2EEFA30-D7F5-4674-99FE-60CB1D4DA8A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9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25CEE85-AB29-4ECF-BCC5-DFEC8CB8025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9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C3D63F8-358B-4F7E-8785-A7ACE8B8ED3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6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61039C7-97F3-4D1A-8622-5041C8597B9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9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62BFD3F-C78D-4433-92E5-6C83C19AA315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9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A1E6FB3-550E-4AC8-937D-F7B83197E10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9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DB3FCF7-632F-4EF7-89AD-69A1C3D05CC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30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ABB84E3-0FB7-4B99-B108-DB804D7A8A3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30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F7B85D1-5499-46CB-9FEB-C1A8E13CC215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30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DAAF680-8E0B-4585-9391-BF3AD8E140E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30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BD16A5A-060A-443E-A672-502B81644C6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30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686D06E-C7FC-4361-9C25-A4FFA48F2E5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31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D6FBFA4-3988-4072-90CB-4C5D4582CA97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31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CA0DB2E-4E8A-40EE-9867-4EC3AF67DD0E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6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804293D-8EDE-4794-B2DC-E46A8F35E13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AD6776D-CEB9-4A24-977F-9DE2E899607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31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4F92906-97C8-4468-8309-41774C08610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31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51CCBED-F850-4EDE-9EC1-5453D461530E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32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39DE903-D870-4D6E-B3B6-8B360AE6E6C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32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034E7BA-5818-4632-A381-416EB0D16CD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32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55F00D6-E8F3-42EB-A517-5629B8030A7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6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F393CE2-840E-4431-8458-2E9E5FC7FB3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7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1283994-53F9-40A0-9725-8CCA0D42921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6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F393CE2-840E-4431-8458-2E9E5FC7FB3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6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804293D-8EDE-4794-B2DC-E46A8F35E13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7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4B2B15D-A31C-4424-ADD3-C9E21C8F88C3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7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27842A3-2A0C-48F5-A0C7-72E903E35EC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7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FBD88BA-8876-4EB1-AD65-01B367BF9E8E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7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5051259-EE45-4E78-8100-3DCFA52572E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8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EC8DB97-226F-4AD9-BD35-1D3C813BCD2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8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B1EBE1-FD10-4CFC-9B27-D6C69323E35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8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C6981E5-033F-4043-BC65-D65C60F0388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8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146C3F4-8C0D-4566-B7D1-EC245F2E47D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8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B4113E9-D754-4F1D-A078-420C9E035CA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9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9ADA5BE-EFC4-4449-BE55-F6D6B743BF1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9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0332C2D-5AE1-4035-8419-6BE977036E4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9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9ADA5BE-EFC4-4449-BE55-F6D6B743BF1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9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0332C2D-5AE1-4035-8419-6BE977036E4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9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2AA46F8-6E6D-47AF-8E8C-D7C6266F28A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9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1984344-31D6-4EDD-82CE-5CA5D338431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09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019215E-0813-4AC2-BD93-A60B54DE7C0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0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1ACF426-C684-43EB-A76B-AA01E6DF4D2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0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BF691F0-3CA9-4922-9B34-56A6B423037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0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6AF7481-32D9-45B6-9643-11165607F6D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0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44ED065-C26E-4167-9D9A-42491A8C8443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0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B52E48E-6E5E-46F9-8F2D-158147EBB535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1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CAA4829-B297-468F-A232-B7F284513F8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1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D1810FD-658E-4106-ACDE-AEA04EB8F59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1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FFCF0EC-DCD4-4C6B-ABB9-29B07D0F598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1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D1810FD-658E-4106-ACDE-AEA04EB8F59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1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FFCF0EC-DCD4-4C6B-ABB9-29B07D0F598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1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1B63C97-2F7A-4158-A3C2-C9A14EFE533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1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3856BB7-4285-49FC-8E8F-5D357E5EDE0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2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61B763F-7FA0-4269-AE6D-5E0D8824B85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1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D1810FD-658E-4106-ACDE-AEA04EB8F59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1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3856BB7-4285-49FC-8E8F-5D357E5EDE0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1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D1810FD-658E-4106-ACDE-AEA04EB8F59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3D4E5A2-7341-4379-ACB1-4A1C441FBC8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1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3856BB7-4285-49FC-8E8F-5D357E5EDE0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1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D1810FD-658E-4106-ACDE-AEA04EB8F59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3D4E5A2-7341-4379-ACB1-4A1C441FBC8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1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3856BB7-4285-49FC-8E8F-5D357E5EDE0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3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B7F15E9-23FA-4AF7-B270-F23183E8AD7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3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727612E-2296-4138-BE4B-0BAC6CE4CCF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3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AB29486-B699-4DE1-BC87-A96B72C7ADE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3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D0D6DE2-7306-4A7F-8217-C27684B56A6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3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9E75B84-13C3-440D-8342-BFE4C5914C7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F419F5F-9607-4C89-828E-91EA1E4B95AA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3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9E75B84-13C3-440D-8342-BFE4C5914C7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9FD9059-4F5B-4D7B-B634-2D17AFE9D03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6EF1939-6134-44D8-A060-B05AD5C9ACD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15C14C9-1AA8-46CB-B338-08A47C357C1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AC92001-9646-4ADB-9D05-53B635BC28D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15C14C9-1AA8-46CB-B338-08A47C357C1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AC92001-9646-4ADB-9D05-53B635BC28D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15C14C9-1AA8-46CB-B338-08A47C357C1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5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599B71F-F892-480E-B5EC-3E8C4FC5ED3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5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529D324-74A7-4183-8639-FB56F4FCA30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5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74D99F6-5501-44D4-87C4-288688AFC785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5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599B71F-F892-480E-B5EC-3E8C4FC5ED3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5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D567F0E-310D-4AD4-AB16-B0E5F05F6D0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5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D4940E8-7E84-4FB5-AE7E-3627BBADBA0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6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584C0C9-5C21-42C1-B899-D8522C4511D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6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4F88F07-07ED-4A95-9FEC-D96C01C3E05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6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8DD6E53-9266-4759-AFB9-6D9DFBD5DFB3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6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5F57FA8-24A1-4506-9071-7C93FA18569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6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34748CF-D11A-41D8-8C7C-8DAE04A0FB0A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7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CC7B5BE-97D2-404A-855B-17625EED3CB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7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4C24933-C96F-46F9-9D06-9E9BC7BD460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7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E4F66F4-FF0B-4DC6-BC81-1DED3252687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7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E4F66F4-FF0B-4DC6-BC81-1DED3252687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7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81281B5-0304-4DBB-BD43-E9B2E1F75A0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7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4E9339-A7C8-48B0-BC14-198CE63CD7FE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8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F4C9DFB-3669-419C-AD7A-F46AFDD6F8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8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00260D3-8B9C-447A-8759-DE9152E95E2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8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D964C8D-1288-4E88-983C-65380B58854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8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2DF4231-A56F-4A30-B107-3F4BA6D9FBD3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8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D964C8D-1288-4E88-983C-65380B58854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8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6D175D5-D537-4878-A44F-C906A06292A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9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B84F188-C512-4DC9-9C61-16E33BB6969E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9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D08BD54-0343-4DA6-80FD-6A15733955D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9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C7D38DA-290B-4622-A5DB-47257CC2E7C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9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0860D5D-6969-4CEE-8E20-83B7754D886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9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0BC98F4-5DB2-490A-829E-014F0E63EC0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5"/>
          <p:cNvPicPr/>
          <p:nvPr/>
        </p:nvPicPr>
        <p:blipFill>
          <a:blip r:embed="rId14"/>
          <a:stretch>
            <a:fillRect/>
          </a:stretch>
        </p:blipFill>
        <p:spPr>
          <a:xfrm>
            <a:off x="-15840" y="6006960"/>
            <a:ext cx="9155880" cy="84528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7992000" y="6324480"/>
            <a:ext cx="1121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FA733E7-CE6C-4567-A8EF-7BE0A11766A6}" type="slidenum">
              <a:rPr lang="en-IN" sz="1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</a:fld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76320" y="6366960"/>
            <a:ext cx="190116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1893960" y="6322320"/>
            <a:ext cx="51580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Fun with Python  © Ravi Subramanian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5"/>
          <p:cNvPicPr/>
          <p:nvPr/>
        </p:nvPicPr>
        <p:blipFill>
          <a:blip r:embed="rId14"/>
          <a:stretch>
            <a:fillRect/>
          </a:stretch>
        </p:blipFill>
        <p:spPr>
          <a:xfrm>
            <a:off x="-15840" y="6006960"/>
            <a:ext cx="9155880" cy="8452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7805520" y="6324480"/>
            <a:ext cx="1265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42C94F1-C342-4AC6-B8EA-D3DF67F1A866}" type="slidenum">
              <a:rPr lang="en-IN" sz="1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</a:fld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6320" y="6366960"/>
            <a:ext cx="190116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1893960" y="6322320"/>
            <a:ext cx="51580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Fun with Python  © Ravi Subramanian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Python </a:t>
            </a:r>
            <a:endParaRPr lang="en-IN" sz="44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algn="ctr">
              <a:lnSpc>
                <a:spcPct val="90000"/>
              </a:lnSpc>
            </a:pPr>
            <a:r>
              <a:rPr lang="en-IN" sz="4400" b="0" strike="noStrike" spc="-1">
                <a:latin typeface="Arial" panose="020B0604020202020204"/>
              </a:rPr>
              <a:t>Day -3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- 7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4862830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is true about tuples?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t = (1, 2, 3, [[4,5],[6,7]], 8)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x = t[1] + t[4]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y = t[3][0][1] + t[3][1][0]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print (x, y)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000" b="0" strike="noStrike" spc="-1" dirty="0">
              <a:latin typeface="Arial" panose="020B0604020202020204"/>
            </a:endParaRPr>
          </a:p>
          <a:p>
            <a:pPr marL="573405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 dirty="0">
              <a:latin typeface="Arial" panose="020B0604020202020204"/>
              <a:sym typeface="+mn-ea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735955" y="1501775"/>
            <a:ext cx="283400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10 11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6 13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5 9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Invalid Syntax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Variable Length Argument -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60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D:\Exercises\variable_arg.py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Modify the program to print set of strings *instead of numbers)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‘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variable_arg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Returning multiple values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380880" y="936000"/>
            <a:ext cx="8377920" cy="55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345240" y="98244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We can return multiple values </a:t>
            </a: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from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function 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Use the return statement 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S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eparate the return values with  a comma ( ,)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Multiple values are returned as tuples.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returning multiple value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07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D:\Exercises\function_return_multiple.py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function_return_multiple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Returning multiple values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09" name="CustomShape 2"/>
          <p:cNvSpPr/>
          <p:nvPr/>
        </p:nvSpPr>
        <p:spPr>
          <a:xfrm>
            <a:off x="380880" y="936000"/>
            <a:ext cx="8377920" cy="55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345240" y="98244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	def bigger(a, b):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if a &gt; b: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a, b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else: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b, a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 = bigger(12, 100)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print(s)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print(type(s))</a:t>
            </a: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 = bigger(200, 100)</a:t>
            </a:r>
            <a:endParaRPr lang="en-IN" sz="20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print(s)</a:t>
            </a:r>
            <a:endParaRPr lang="en-IN" sz="20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print(type(s)</a:t>
            </a:r>
            <a:endParaRPr lang="en-IN" sz="20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returning multiple value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12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D:\Exercises\function_return_multiple.py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Modify the code to return value passed </a:t>
            </a: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bigger number first) and its difference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‘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function_return_multiple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Returning multiple values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380880" y="936000"/>
            <a:ext cx="8377920" cy="55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380880" y="936000"/>
            <a:ext cx="8377920" cy="46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def bigger(a, b):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if a &gt; b: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a, b, a-b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else: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b, a , b-a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 = bigger(12, 100)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print(s)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print(type(s))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 = bigger(200, 100)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print(s)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print(type(s))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I/O</a:t>
            </a:r>
            <a:endParaRPr lang="en-IN" sz="4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Open Function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Syntax: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file_object</a:t>
            </a: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= open(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file_name</a:t>
            </a: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, mode)</a:t>
            </a: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1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filename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is a string argument which specify filename  along with it’s path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1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mode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is also a string argument which is used to specify how file will be used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i.e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for reading or writing.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1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file_object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is a file handler object also known as file pointer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Open Modes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graphicFrame>
        <p:nvGraphicFramePr>
          <p:cNvPr id="622" name="Table 3"/>
          <p:cNvGraphicFramePr/>
          <p:nvPr/>
        </p:nvGraphicFramePr>
        <p:xfrm>
          <a:off x="1867680" y="1455840"/>
          <a:ext cx="6786360" cy="3938760"/>
        </p:xfrm>
        <a:graphic>
          <a:graphicData uri="http://schemas.openxmlformats.org/drawingml/2006/table">
            <a:tbl>
              <a:tblPr/>
              <a:tblGrid>
                <a:gridCol w="1928160"/>
                <a:gridCol w="4858200"/>
              </a:tblGrid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latin typeface="Arial" panose="020B0604020202020204"/>
                        </a:rPr>
                        <a:t>Mode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latin typeface="Arial" panose="020B0604020202020204"/>
                        </a:rPr>
                        <a:t>Description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6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latin typeface="Arial" panose="020B0604020202020204"/>
                        </a:rPr>
                        <a:t>“r”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Open a file for read only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59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latin typeface="Arial" panose="020B0604020202020204"/>
                        </a:rPr>
                        <a:t>“w”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Open a file for writing. If file already exists its data will be cleared before opening. Otherwise new file will be created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latin typeface="Arial" panose="020B0604020202020204"/>
                        </a:rPr>
                        <a:t>“a”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 dirty="0">
                          <a:latin typeface="Arial" panose="020B0604020202020204"/>
                        </a:rPr>
                        <a:t>Opens a file in append mode i.e. to write a data to the end of the file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latin typeface="Arial" panose="020B0604020202020204"/>
                        </a:rPr>
                        <a:t>“rb”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Open a file to read in binary mode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4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latin typeface="Arial" panose="020B0604020202020204"/>
                        </a:rPr>
                        <a:t>“wb”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latin typeface="Arial" panose="020B0604020202020204"/>
                        </a:rPr>
                        <a:t>Open a file to write in binary mode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Close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After you have finished reading/writing to the file you need to close the file using close()  method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Syntax: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 		</a:t>
            </a: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file_object.close() </a:t>
            </a:r>
            <a:endParaRPr lang="en-IN" sz="22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1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file_object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is a file handler object also known as file pointer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- 8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6151880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be the output?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32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d1 = {“K1”:1, </a:t>
            </a:r>
            <a:r>
              <a:rPr lang="en-IN" sz="32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“K2”:2, “K3”:3}</a:t>
            </a:r>
            <a:endParaRPr lang="en-IN" sz="3200" spc="-1" dirty="0">
              <a:solidFill>
                <a:srgbClr val="000000"/>
              </a:solidFill>
              <a:latin typeface="Arial" panose="020B0604020202020204"/>
              <a:ea typeface="DejaVu Sans"/>
              <a:sym typeface="+mn-ea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32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d2 = {“D1”:4, “D2”:5 ,“D3”:6}</a:t>
            </a:r>
            <a:endParaRPr lang="en-IN" sz="3200" spc="-1" dirty="0">
              <a:solidFill>
                <a:srgbClr val="000000"/>
              </a:solidFill>
              <a:latin typeface="Arial" panose="020B0604020202020204"/>
              <a:ea typeface="DejaVu Sans"/>
              <a:sym typeface="+mn-ea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32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d1.update(d2)</a:t>
            </a:r>
            <a:endParaRPr lang="en-IN" sz="3200" spc="-1" dirty="0">
              <a:solidFill>
                <a:srgbClr val="000000"/>
              </a:solidFill>
              <a:latin typeface="Arial" panose="020B0604020202020204"/>
              <a:ea typeface="DejaVu Sans"/>
              <a:sym typeface="+mn-ea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3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(len(d1), d1[“K1”] + d1[“D3”])</a:t>
            </a:r>
            <a:endParaRPr lang="en-IN" sz="32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73405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 dirty="0">
              <a:latin typeface="Arial" panose="020B0604020202020204"/>
              <a:sym typeface="+mn-ea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6309995" y="447040"/>
            <a:ext cx="283400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6 7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3 4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Invalid Syntax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Write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D:\Exercises\file_write.py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file_write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Write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open file for writing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 = open("myfile.txt", "w")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write a line to the file 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fo.write( "this first line\n")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write one more line to the file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fo.write( "this second line\n")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Close the file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fo.close()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D:\Exercises\file_read.py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file_read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32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 = open('myfile.txt', 'r')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read entire content of file at once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str = fo.read();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Print the read data on monitor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str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Close the file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fo.close()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D:\Exercises\file_read.py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Change the file name to file_read.py 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file_read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 Function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34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D:\Exercises\file_read.py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Modify code to read 10 character from file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‘file_read’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 Function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 = open('myfile.txt', 'r')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read 10 character of file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str = fo.read(10);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Print the read data on monitor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str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Close the file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fo.close()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ReadLine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D:\Exercises\file_readline.py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file_readline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Readline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 = open('myfile.txt', 'r')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read one line of file at once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str = fo.readline();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Print the read data on monitor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str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Close the file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fo.close()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Readline Function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D:\Exercises\file_readline_1.py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Modify code to read 3 character of a line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‘file_readline_1’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Decision Making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Readline Function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44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 = open('myfile.txt', 'r')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read 3 character of first line from file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str = fo.readline(3);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Print the read data on monitor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str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Close the file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fo.close()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Readlines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D:\Exercises\file_readline2.py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file_readline2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Readline Function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44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800" i="1" spc="-1" dirty="0" err="1">
                <a:solidFill>
                  <a:srgbClr val="000000"/>
                </a:solidFill>
              </a:rPr>
              <a:t>fo</a:t>
            </a:r>
            <a:r>
              <a:rPr lang="en-US" sz="2800" i="1" spc="-1" dirty="0">
                <a:solidFill>
                  <a:srgbClr val="000000"/>
                </a:solidFill>
              </a:rPr>
              <a:t> = open('myfile.txt', 'r')</a:t>
            </a:r>
            <a:endParaRPr lang="en-US" sz="2800" i="1" spc="-1" dirty="0">
              <a:solidFill>
                <a:srgbClr val="000000"/>
              </a:solidFill>
            </a:endParaRPr>
          </a:p>
          <a:p>
            <a:endParaRPr lang="en-US" sz="2800" i="1" spc="-1" dirty="0">
              <a:solidFill>
                <a:srgbClr val="000000"/>
              </a:solidFill>
            </a:endParaRPr>
          </a:p>
          <a:p>
            <a:r>
              <a:rPr lang="en-US" sz="2800" i="1" spc="-1" dirty="0">
                <a:solidFill>
                  <a:srgbClr val="000000"/>
                </a:solidFill>
              </a:rPr>
              <a:t># read entire content of file line by line and print</a:t>
            </a:r>
            <a:endParaRPr lang="en-US" sz="2800" i="1" spc="-1" dirty="0">
              <a:solidFill>
                <a:srgbClr val="000000"/>
              </a:solidFill>
            </a:endParaRPr>
          </a:p>
          <a:p>
            <a:r>
              <a:rPr lang="en-US" sz="2800" i="1" spc="-1" dirty="0">
                <a:solidFill>
                  <a:srgbClr val="000000"/>
                </a:solidFill>
              </a:rPr>
              <a:t>while True:</a:t>
            </a:r>
            <a:endParaRPr lang="en-US" sz="2800" i="1" spc="-1" dirty="0">
              <a:solidFill>
                <a:srgbClr val="000000"/>
              </a:solidFill>
            </a:endParaRPr>
          </a:p>
          <a:p>
            <a:r>
              <a:rPr lang="en-US" sz="2800" i="1" spc="-1" dirty="0">
                <a:solidFill>
                  <a:srgbClr val="000000"/>
                </a:solidFill>
              </a:rPr>
              <a:t>    str = </a:t>
            </a:r>
            <a:r>
              <a:rPr lang="en-US" sz="2800" i="1" spc="-1" dirty="0" err="1">
                <a:solidFill>
                  <a:srgbClr val="000000"/>
                </a:solidFill>
              </a:rPr>
              <a:t>fo.readline</a:t>
            </a:r>
            <a:r>
              <a:rPr lang="en-US" sz="2800" i="1" spc="-1" dirty="0">
                <a:solidFill>
                  <a:srgbClr val="000000"/>
                </a:solidFill>
              </a:rPr>
              <a:t>()</a:t>
            </a:r>
            <a:endParaRPr lang="en-US" sz="2800" i="1" spc="-1" dirty="0">
              <a:solidFill>
                <a:srgbClr val="000000"/>
              </a:solidFill>
            </a:endParaRPr>
          </a:p>
          <a:p>
            <a:r>
              <a:rPr lang="en-US" sz="2800" i="1" spc="-1" dirty="0">
                <a:solidFill>
                  <a:srgbClr val="000000"/>
                </a:solidFill>
              </a:rPr>
              <a:t>    if not str:</a:t>
            </a:r>
            <a:endParaRPr lang="en-US" sz="2800" i="1" spc="-1" dirty="0">
              <a:solidFill>
                <a:srgbClr val="000000"/>
              </a:solidFill>
            </a:endParaRPr>
          </a:p>
          <a:p>
            <a:r>
              <a:rPr lang="en-US" sz="2800" i="1" spc="-1" dirty="0">
                <a:solidFill>
                  <a:srgbClr val="000000"/>
                </a:solidFill>
              </a:rPr>
              <a:t>        break;</a:t>
            </a:r>
            <a:endParaRPr lang="en-US" sz="2800" i="1" spc="-1" dirty="0">
              <a:solidFill>
                <a:srgbClr val="000000"/>
              </a:solidFill>
            </a:endParaRPr>
          </a:p>
          <a:p>
            <a:r>
              <a:rPr lang="en-US" sz="2800" i="1" spc="-1" dirty="0">
                <a:solidFill>
                  <a:srgbClr val="000000"/>
                </a:solidFill>
              </a:rPr>
              <a:t>    # Print the read data on monitor</a:t>
            </a:r>
            <a:endParaRPr lang="en-US" sz="2800" i="1" spc="-1" dirty="0">
              <a:solidFill>
                <a:srgbClr val="000000"/>
              </a:solidFill>
            </a:endParaRPr>
          </a:p>
          <a:p>
            <a:r>
              <a:rPr lang="en-US" sz="2800" i="1" spc="-1" dirty="0">
                <a:solidFill>
                  <a:srgbClr val="000000"/>
                </a:solidFill>
              </a:rPr>
              <a:t>    print str</a:t>
            </a:r>
            <a:endParaRPr lang="en-US" sz="2800" i="1" spc="-1" dirty="0">
              <a:solidFill>
                <a:srgbClr val="000000"/>
              </a:solidFill>
            </a:endParaRPr>
          </a:p>
          <a:p>
            <a:r>
              <a:rPr lang="en-US" sz="2800" i="1" spc="-1" dirty="0">
                <a:solidFill>
                  <a:srgbClr val="000000"/>
                </a:solidFill>
              </a:rPr>
              <a:t># Close the file</a:t>
            </a:r>
            <a:endParaRPr lang="en-US" sz="2800" i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Readlines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D:\Exercises\file_readlines.py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file_readlines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Readlines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 = open('myfile.txt', 'r')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read one line at a time of file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str = fo.readlines();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Print the read data on monitor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str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Close the file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fo.close()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writelines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5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D:\Exercises\file_writelines.py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file_writelines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writelines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52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 = open('Hello.txt', 'w')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file_to_write = [" how ", " are ", " you ", " today? "]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f.writelines(file_to_write)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file_to_write = [" today ", " is ", " Saturday "]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f.writelines(file_to_write)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f.close()</a:t>
            </a:r>
            <a:endParaRPr lang="en-IN" sz="2800" b="0" strike="noStrike" spc="-1">
              <a:latin typeface="Arial" panose="020B0604020202020204"/>
            </a:endParaRPr>
          </a:p>
          <a:p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 = open('Hello.txt', 'r') 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f.readlines()</a:t>
            </a:r>
            <a:endParaRPr lang="en-IN" sz="2800" b="0" strike="noStrike" spc="-1">
              <a:latin typeface="Arial" panose="020B0604020202020204"/>
            </a:endParaRPr>
          </a:p>
          <a:p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f.close()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Append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54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D:\Exercises\file_append.py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file_append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Appending the Data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380880" y="864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open file for writing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 = open("myfile.txt", "a")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write a line to the file  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fo.write( "this is third line\n");  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Close the file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fo.close()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 = open('myfile.txt', 'r')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read entire content of file at once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str = fo.read();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Print the read data on monitor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str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Close the file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fo.close()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Read Function using Looping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5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D:\Exercises\file_read_looping.py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file_read_looping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If Statements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80880" y="1411560"/>
            <a:ext cx="523368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 syntax of If statement  is:</a:t>
            </a:r>
            <a:endParaRPr lang="en-IN" sz="28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boolean-expression:</a:t>
            </a:r>
            <a:endParaRPr lang="en-IN" sz="28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#statements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Each statements in the if block must be indented using the same number of spaces, otherwise it will lead to syntax error.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  <p:pic>
        <p:nvPicPr>
          <p:cNvPr id="460" name="Picture 459"/>
          <p:cNvPicPr/>
          <p:nvPr/>
        </p:nvPicPr>
        <p:blipFill>
          <a:blip r:embed="rId1"/>
          <a:stretch>
            <a:fillRect/>
          </a:stretch>
        </p:blipFill>
        <p:spPr>
          <a:xfrm>
            <a:off x="6192000" y="1694880"/>
            <a:ext cx="2417400" cy="305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Looping Through the Data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60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open file for reading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 = open('myfile.txt', 'r')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for line in fo: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print(line)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Close the file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fo.close()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Read and Write Function using with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62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D:\Exercises\file_read_write_usingwith.py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file_read_write_usingwith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Read and Write using with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64" name="CustomShape 2"/>
          <p:cNvSpPr/>
          <p:nvPr/>
        </p:nvSpPr>
        <p:spPr>
          <a:xfrm>
            <a:off x="380880" y="838440"/>
            <a:ext cx="8377920" cy="520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with open('Hello.txt', 'w') as f: 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f.write("Hello World")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file_to_write = [" how ", " are ", " you ", " today? "]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f.writelines(file_to_write)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file_to_write = [" today ", " is ", " Saturday "]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f.writelines(file_to_write)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f.close()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with open('Hello.txt', 'r') as f: 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 f.readlines()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f.close()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with open('Hello.txt', 'r') as f: 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 f.read()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f.close()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with open('Hello.txt', 'r') as f: 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 f.readline()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f.close()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Binary Write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D:\Exercises\file_write_binary.py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file_write_binary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Binary Writing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380880" y="1152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import pickle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open file for writing in Binary Mode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 = open('pick.dat', 'wb')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#Use dump method to write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pickle.dump(11, fo)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write one more line to the file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pickle.dump("this is a line", fo)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write array of data to the file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pickle.dump([1, 2, 3, 4], fo) 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Close the file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fo.close()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Binary Read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7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D:\Exercises\file_read_binary.py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file_read_binary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Binary Reading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380880" y="1152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import pickle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#open the file for reading in Binary Mode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 = open('pick.dat', 'rb')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#Use load method to read the data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data = pickle.load(fo)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data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data = pickle.load(fo)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data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data = pickle.load(fo)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data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#close the file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fo.close(</a:t>
            </a: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Position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380880" y="1152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 tell() method tells the current position within the file</a:t>
            </a:r>
            <a:endParaRPr lang="en-IN" sz="24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The seek(offset[, from]) method changes the current file position. </a:t>
            </a:r>
            <a:endParaRPr lang="en-IN" sz="2400" b="0" strike="noStrike" spc="-1">
              <a:latin typeface="Arial" panose="020B0604020202020204"/>
            </a:endParaRPr>
          </a:p>
          <a:p>
            <a:pPr marL="39624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 </a:t>
            </a:r>
            <a:r>
              <a:rPr lang="en-IN" sz="22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offset</a:t>
            </a: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argument indicates the number of bytes to be moved.</a:t>
            </a:r>
            <a:endParaRPr lang="en-IN" sz="2200" b="0" strike="noStrike" spc="-1">
              <a:latin typeface="Arial" panose="020B0604020202020204"/>
            </a:endParaRPr>
          </a:p>
          <a:p>
            <a:pPr marL="4318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</a:t>
            </a:r>
            <a:r>
              <a:rPr lang="en-IN" sz="22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from</a:t>
            </a: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is set to 0, it means use the beginning of the file as the reference position</a:t>
            </a:r>
            <a:endParaRPr lang="en-IN" sz="2200" b="0" strike="noStrike" spc="-1">
              <a:latin typeface="Arial" panose="020B0604020202020204"/>
            </a:endParaRPr>
          </a:p>
          <a:p>
            <a:pPr marL="4318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If </a:t>
            </a:r>
            <a:r>
              <a:rPr lang="en-IN" sz="22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from</a:t>
            </a: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is set to 1 means use the current position as the reference position</a:t>
            </a:r>
            <a:endParaRPr lang="en-IN" sz="2200" b="0" strike="noStrike" spc="-1">
              <a:latin typeface="Arial" panose="020B0604020202020204"/>
            </a:endParaRPr>
          </a:p>
          <a:p>
            <a:pPr marL="4318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If </a:t>
            </a:r>
            <a:r>
              <a:rPr lang="en-IN" sz="22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from</a:t>
            </a: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is set to 2 then the end of the file would be taken as the reference position.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Position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76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D:\Exercises\file_position.py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file_position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Position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78" name="CustomShape 2"/>
          <p:cNvSpPr/>
          <p:nvPr/>
        </p:nvSpPr>
        <p:spPr>
          <a:xfrm rot="21597600">
            <a:off x="287280" y="861840"/>
            <a:ext cx="7702920" cy="474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Open a file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 = open("myfile.txt", "r")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str = fo.read(10);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"Read String is : ", str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Check current position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position = fo.tell();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"Current file position : ", position</a:t>
            </a:r>
            <a:endParaRPr lang="en-IN" sz="2200" b="0" strike="noStrike" spc="-1">
              <a:latin typeface="Arial" panose="020B0604020202020204"/>
            </a:endParaRPr>
          </a:p>
          <a:p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Reposition pointer at the  beginning once again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position = fo.seek(0, 0);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str = fo.read(10);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"Again read String is : ", str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Close the file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fo.close()</a:t>
            </a:r>
            <a:endParaRPr lang="en-IN" sz="2200" b="0" strike="noStrike" spc="-1">
              <a:latin typeface="Arial" panose="020B0604020202020204"/>
            </a:endParaRPr>
          </a:p>
          <a:p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If-else Statements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380880" y="1224000"/>
            <a:ext cx="537768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 syntax of if-else statement  is:</a:t>
            </a:r>
            <a:endParaRPr lang="en-IN" sz="28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boolean-expression:</a:t>
            </a:r>
            <a:endParaRPr lang="en-IN" sz="28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#statements</a:t>
            </a:r>
            <a:endParaRPr lang="en-IN" sz="28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else:</a:t>
            </a:r>
            <a:endParaRPr lang="en-IN" sz="28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#statements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Each statements in the if block and else block must be indented using the same number of spaces, otherwise it will lead to syntax error.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  <p:pic>
        <p:nvPicPr>
          <p:cNvPr id="463" name="Picture 462"/>
          <p:cNvPicPr/>
          <p:nvPr/>
        </p:nvPicPr>
        <p:blipFill>
          <a:blip r:embed="rId1"/>
          <a:stretch>
            <a:fillRect/>
          </a:stretch>
        </p:blipFill>
        <p:spPr>
          <a:xfrm>
            <a:off x="5968080" y="1326960"/>
            <a:ext cx="2901960" cy="371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Position Function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8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4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4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</a:t>
            </a:r>
            <a:r>
              <a:rPr lang="en-IN" sz="24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D:\Exercises\file_position.py</a:t>
            </a:r>
            <a:endParaRPr lang="en-IN" sz="24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Modify the code to read first 13 character from file</a:t>
            </a:r>
            <a:endParaRPr lang="en-IN" sz="24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Modify the code to change the file location to 12 character back from end of the file</a:t>
            </a:r>
            <a:endParaRPr lang="en-IN" sz="24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Modify the code to read 12 character from file </a:t>
            </a:r>
            <a:endParaRPr lang="en-IN" sz="24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</a:t>
            </a:r>
            <a:r>
              <a:rPr lang="en-IN" sz="24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‘file_position’</a:t>
            </a: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4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File Position Function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82" name="CustomShape 2"/>
          <p:cNvSpPr/>
          <p:nvPr/>
        </p:nvSpPr>
        <p:spPr>
          <a:xfrm rot="21597600">
            <a:off x="287280" y="862920"/>
            <a:ext cx="7558560" cy="49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# Open a file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fo = open("myfile.txt", "r")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str = fo.read(13);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print "Read String is : ", str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# Check current position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position = fo.tell();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print "Current file position : ", position</a:t>
            </a:r>
            <a:endParaRPr lang="en-IN" sz="2200" b="0" strike="noStrike" spc="-1">
              <a:latin typeface="Arial" panose="020B0604020202020204"/>
            </a:endParaRPr>
          </a:p>
          <a:p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# Reposition pointer at the  beginning once again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position = fo.seek(-12, 2);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str = fo.read(12);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print "Again read String is : ", str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# Close the file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fo.close()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Class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Defining Class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380880" y="1152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 user-defined prototype 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D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efines a set of attributes that characterize any object of the class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Syntax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</a:rPr>
              <a:t>Class </a:t>
            </a:r>
            <a:r>
              <a:rPr lang="en-IN" sz="2600" spc="-1" dirty="0" err="1">
                <a:solidFill>
                  <a:srgbClr val="000000"/>
                </a:solidFill>
                <a:latin typeface="Arial" panose="020B0604020202020204"/>
              </a:rPr>
              <a:t>class_name</a:t>
            </a:r>
            <a:r>
              <a:rPr lang="en-IN" sz="2600" spc="-1" dirty="0">
                <a:solidFill>
                  <a:srgbClr val="000000"/>
                </a:solidFill>
                <a:latin typeface="Arial" panose="020B0604020202020204"/>
              </a:rPr>
              <a:t>”:</a:t>
            </a:r>
            <a:endParaRPr lang="en-IN" sz="26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1257300" lvl="2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</a:rPr>
              <a:t>d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</a:rPr>
              <a:t>ata fields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1257300" lvl="2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</a:rPr>
              <a:t>methods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pecial method called initializer (__</a:t>
            </a:r>
            <a:r>
              <a:rPr lang="en-IN" sz="26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init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__) - gets invoked automatically every time new object is created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Creation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8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D:\Exercises\class_person_name.py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‘class_person_name’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Creation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90" name="CustomShape 2"/>
          <p:cNvSpPr/>
          <p:nvPr/>
        </p:nvSpPr>
        <p:spPr>
          <a:xfrm>
            <a:off x="345240" y="864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class Person: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constructor or initializer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def __init__(self, name):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name is data field also commonly known as instance variables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self.name = name 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method which returns a string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def whoami(self):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return "You are " + self.name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p1 = Person('tom')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p1.whoami()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Creating Class Instance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92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93" name="CustomShape 3"/>
          <p:cNvSpPr/>
          <p:nvPr/>
        </p:nvSpPr>
        <p:spPr>
          <a:xfrm>
            <a:off x="380880" y="117504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Syntax to create a new person object p1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            p1 = Person('tom')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All methods have first parameter </a:t>
            </a:r>
            <a:r>
              <a:rPr lang="en-IN" sz="2600" b="0" strike="noStrike" spc="-1" dirty="0">
                <a:solidFill>
                  <a:schemeClr val="accent2"/>
                </a:solidFill>
                <a:latin typeface="Arial" panose="020B0604020202020204"/>
                <a:ea typeface="DejaVu Sans"/>
              </a:rPr>
              <a:t>self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. 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i="1" spc="-1" dirty="0">
                <a:solidFill>
                  <a:schemeClr val="accent2"/>
                </a:solidFill>
                <a:latin typeface="Arial" panose="020B0604020202020204"/>
                <a:ea typeface="DejaVu Sans"/>
              </a:rPr>
              <a:t>s</a:t>
            </a:r>
            <a:r>
              <a:rPr lang="en-IN" sz="2600" b="0" i="1" strike="noStrike" spc="-1" dirty="0">
                <a:solidFill>
                  <a:schemeClr val="accent2"/>
                </a:solidFill>
                <a:latin typeface="Arial" panose="020B0604020202020204"/>
                <a:ea typeface="DejaVu Sans"/>
              </a:rPr>
              <a:t>elf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refers to the object which invokes the method. 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When a new object is created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self parameter in the __</a:t>
            </a:r>
            <a:r>
              <a:rPr lang="en-IN" sz="26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init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__  method is automatically set to reference the object created.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Accessing Class Attribute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95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380880" y="117504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Syntax to access the Attribute of class</a:t>
            </a: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		</a:t>
            </a:r>
            <a:r>
              <a:rPr lang="en-IN" sz="28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p1.whoami()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When you call a method you don’t need to pass anything to self  parameter, python automatically does that for you behind the scenes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Creation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9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D:\Exercises\class_EmpData.py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 ‘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class_EmpData’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 Example – Employee Database</a:t>
            </a:r>
            <a:endParaRPr lang="en-IN" sz="36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endParaRPr lang="en-IN" sz="36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00" name="CustomShape 2"/>
          <p:cNvSpPr/>
          <p:nvPr/>
        </p:nvSpPr>
        <p:spPr>
          <a:xfrm>
            <a:off x="347400" y="120204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class Employee: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'Common base class for all employees'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empCount = 0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def __init__(self, name, salary):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self.name = name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self.salary = salary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Employee.empCount += 1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def displayCount(self):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print "Total Employee %d" % Employee.empCount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def displayEmployee(self):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 "Name : ", self.name,  ", Salary: ", self.salary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if-else Statements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D:\Exercises\if_else.py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if_else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Example – Employee DataBase</a:t>
            </a:r>
            <a:endParaRPr lang="en-IN" sz="36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endParaRPr lang="en-IN" sz="36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02" name="CustomShape 2"/>
          <p:cNvSpPr/>
          <p:nvPr/>
        </p:nvSpPr>
        <p:spPr>
          <a:xfrm>
            <a:off x="347400" y="120204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"This would create first object of Employee class"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emp1 = Employee("Zara", 2000)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"This would create second object of Employee class"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emp2 = Employee("Manni", 5000)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emp1.displayEmployee()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emp2.displayEmployee()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"Total Employee %d" % Employee.empCount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Hiding Data Field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04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D:\Exercises\class_hiding_data.py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‘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class_hiding_data’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Hiding Data Field</a:t>
            </a:r>
            <a:endParaRPr lang="en-IN" sz="36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endParaRPr lang="en-IN" sz="36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345240" y="792000"/>
            <a:ext cx="8377920" cy="49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class BankAccount: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__init__(self, name, money):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self.__name = name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self.__balance = money  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deposit(self, money):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self.__balance += money   # __balance is private now, so it is only accessible inside the class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withdraw(self, money):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if self.__balance &gt; money 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    self.__balance -= money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    return money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else: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    return "Insufficient funds"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checkbalance(self):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return self.__balance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Hiding Data Field</a:t>
            </a:r>
            <a:endParaRPr lang="en-IN" sz="36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endParaRPr lang="en-IN" sz="36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08" name="CustomShape 2"/>
          <p:cNvSpPr/>
          <p:nvPr/>
        </p:nvSpPr>
        <p:spPr>
          <a:xfrm>
            <a:off x="347400" y="120204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#Create the instance of BankAccount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b1 = BankAccount('tim', 400)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#Access class attribute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print(b1.withdraw(500))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b1.deposit(500)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print(b1.checkbalance())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print(b1.withdraw(800))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print(b1.checkbalance())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Inheritance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10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 general class can be inherited by a specialized class</a:t>
            </a:r>
            <a:endParaRPr lang="en-IN" sz="2400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</a:t>
            </a: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nherit all access data fields and methods, </a:t>
            </a:r>
            <a:endParaRPr lang="en-IN" sz="20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</a:t>
            </a: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dd your own methods and fields</a:t>
            </a:r>
            <a:endParaRPr lang="en-IN" sz="20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0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X is general class and Y is specialized</a:t>
            </a:r>
            <a:endParaRPr lang="en-IN" sz="2000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X : Super</a:t>
            </a:r>
            <a:r>
              <a:rPr lang="en-IN" sz="20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class or base class</a:t>
            </a:r>
            <a:endParaRPr lang="en-IN" sz="2000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Y : subclass or derived class</a:t>
            </a:r>
            <a:endParaRPr lang="en-IN" sz="20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</a:t>
            </a: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ata fields and methods which are not private are accessible by derived class, </a:t>
            </a:r>
            <a:endParaRPr lang="en-IN" sz="20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private data fields and methods are accessible only inside the base class</a:t>
            </a: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Inheritance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12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D:\Exercises\class_inheritance.py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class_inheritance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Inheritance - Example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14" name="CustomShape 2"/>
          <p:cNvSpPr/>
          <p:nvPr/>
        </p:nvSpPr>
        <p:spPr>
          <a:xfrm>
            <a:off x="380880" y="1152000"/>
            <a:ext cx="8377920" cy="48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15" name="CustomShape 3"/>
          <p:cNvSpPr/>
          <p:nvPr/>
        </p:nvSpPr>
        <p:spPr>
          <a:xfrm>
            <a:off x="216000" y="1125720"/>
            <a:ext cx="8377920" cy="50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class Parent:        # define parent class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parentAttr = 100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def __init__(self):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 "Calling parent constructor"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def parentMethod(self):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 'Calling parent method'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def setAttr(self, attr):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Parent.parentAttr = attr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def getAttr(self):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 "Parent attribute :", Parent.parentAttr</a:t>
            </a:r>
            <a:endParaRPr lang="en-IN" sz="2200" b="0" strike="noStrike" spc="-1">
              <a:latin typeface="Arial" panose="020B0604020202020204"/>
            </a:endParaRPr>
          </a:p>
          <a:p>
            <a:endParaRPr lang="en-IN" sz="2200" b="0" strike="noStrike" spc="-1">
              <a:latin typeface="Arial" panose="020B0604020202020204"/>
            </a:endParaRPr>
          </a:p>
          <a:p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Inheritance - Example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17" name="CustomShape 2"/>
          <p:cNvSpPr/>
          <p:nvPr/>
        </p:nvSpPr>
        <p:spPr>
          <a:xfrm>
            <a:off x="380880" y="1152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IN" sz="18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class Child(Parent): # define child class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def __init__(self):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 "Calling child constructor"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def childMethod(self):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 'Calling child method'</a:t>
            </a:r>
            <a:endParaRPr lang="en-IN" sz="2200" b="0" strike="noStrike" spc="-1">
              <a:latin typeface="Arial" panose="020B0604020202020204"/>
            </a:endParaRPr>
          </a:p>
          <a:p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 = Child()          # instance of child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c.childMethod()      # child calls its method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c.parentMethod()     # calls parent's method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c.setAttr(200)       # again call parent's method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c.getAttr()          # again call parent's method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Inheritance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19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D:\Exercises\class_inheritance_car.py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‘class_inheritance_car’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Inheritance - Example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380880" y="1152000"/>
            <a:ext cx="8377920" cy="48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class Vehicle: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def __init__(self, name, color):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self.__name = name      # __name is private to Vehicle class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self.__color = color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getColor(self):         # getColor() function is accessible to class Car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self.__color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setColor(self, color):  # setColor is accessible outside the class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self.__color = color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getName(self):          # getName() is accessible outside the class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self.__name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If-else Statements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432000" y="864000"/>
            <a:ext cx="849456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var1 = 100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var1: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"1 - Got a true expression value"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var1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else: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"1 - Got a false expression value"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var1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var2 = 0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var2: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"2 - Got a true expression value"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var2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else: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"2 - Got a false expression value"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var2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Inheritance - Example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23" name="CustomShape 2"/>
          <p:cNvSpPr/>
          <p:nvPr/>
        </p:nvSpPr>
        <p:spPr>
          <a:xfrm>
            <a:off x="380880" y="1152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class Car(Vehicle):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__init__(self, name, color, model):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# call parent constructor to set name and color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Vehicle.__init__(self,name, color)    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self.__model = model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getDescription(self):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self.getName() + self.__model + " in " + self.getColor()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in method getDescrition we are able to call getName(), getColor() because they are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accessible to child class through inheritance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 = Car("Ford Mustang", "red", "GT350")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print(c.getDescription())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print(c.getName()) # car has no method getName() but it is accessible through class Vehicle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Inheritance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25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D:\Exercises\class_inheritance_polygon.py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class_inheritance_polygon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Inheritance - Example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27" name="CustomShape 2"/>
          <p:cNvSpPr/>
          <p:nvPr/>
        </p:nvSpPr>
        <p:spPr>
          <a:xfrm>
            <a:off x="380880" y="1152000"/>
            <a:ext cx="8377920" cy="48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class Polygon:</a:t>
            </a: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def __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init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__(self, 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no_of_sides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):</a:t>
            </a: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self.n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= 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no_of_sides</a:t>
            </a: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self.sides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= [0 for i in range(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no_of_sides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)]</a:t>
            </a: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def 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inputSides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(self):</a:t>
            </a: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self.sides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= [float(input("Enter side "+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str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(i+1)+" : ")) for i in range(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self.n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)]</a:t>
            </a: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def 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dispSides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(self):</a:t>
            </a: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for i in range(</a:t>
            </a:r>
            <a:r>
              <a:rPr lang="en-IN" sz="20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self.n</a:t>
            </a: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):</a:t>
            </a: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   print("Side",i+1,"is",self.sides[i])</a:t>
            </a: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Class Inheritance - Example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29" name="CustomShape 2"/>
          <p:cNvSpPr/>
          <p:nvPr/>
        </p:nvSpPr>
        <p:spPr>
          <a:xfrm>
            <a:off x="380880" y="1152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class Triangle(Polygon):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__init__(self):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Polygon.__init__(self,3)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findArea(self):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a, b, c = self.sides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# calculate the semi-perimeter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s = (a + b + c) / 2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area = (s*(s-a)*(s-b)*(s-c)) ** 0.5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print('The area of the triangle is %0.2f' %area)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 = Triangle()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t.inputSides()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t.dispSides()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t.findArea()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Operator Overloading 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Operator Overloading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33" name="CustomShape 2"/>
          <p:cNvSpPr/>
          <p:nvPr/>
        </p:nvSpPr>
        <p:spPr>
          <a:xfrm>
            <a:off x="380880" y="1224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import math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class Circle: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def __</a:t>
            </a:r>
            <a:r>
              <a:rPr lang="en-IN" sz="22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init</a:t>
            </a: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__(self, radius):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</a:t>
            </a:r>
            <a:r>
              <a:rPr lang="en-IN" sz="22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self.__radius</a:t>
            </a: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= radius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def </a:t>
            </a:r>
            <a:r>
              <a:rPr lang="en-IN" sz="22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getRadius</a:t>
            </a: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(self):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</a:t>
            </a:r>
            <a:r>
              <a:rPr lang="en-IN" sz="22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self.__radius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c1 = Circle(4)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c2 = Circle(5)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c3 = c1 + c2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print(c3.getRadius())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Operator Overloading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35" name="CustomShape 2"/>
          <p:cNvSpPr/>
          <p:nvPr/>
        </p:nvSpPr>
        <p:spPr>
          <a:xfrm>
            <a:off x="380880" y="1152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We can use +  operator for adding numbers and at the same time to concatenate strings.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It is possible because +  operator is overloaded by both int  class and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str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class.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The operators are actually methods defined in respective classes.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Defining methods for operators is known as operator overloading. For e.g. To use +  operator with custom objects  we need to define a method called __add__  .</a:t>
            </a: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28829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Operator Overloading</a:t>
            </a:r>
            <a:endParaRPr lang="en-IN" sz="3600" b="0" strike="noStrike" spc="-1">
              <a:latin typeface="Arial" panose="020B0604020202020204"/>
            </a:endParaRPr>
          </a:p>
        </p:txBody>
      </p:sp>
      <p:graphicFrame>
        <p:nvGraphicFramePr>
          <p:cNvPr id="737" name="Table 2"/>
          <p:cNvGraphicFramePr/>
          <p:nvPr/>
        </p:nvGraphicFramePr>
        <p:xfrm>
          <a:off x="864000" y="1116000"/>
          <a:ext cx="7488000" cy="4774680"/>
        </p:xfrm>
        <a:graphic>
          <a:graphicData uri="http://schemas.openxmlformats.org/drawingml/2006/table">
            <a:tbl>
              <a:tblPr/>
              <a:tblGrid>
                <a:gridCol w="1721160"/>
                <a:gridCol w="3270600"/>
                <a:gridCol w="2496240"/>
              </a:tblGrid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Operator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Function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Method Description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+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 __add__(self,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</a:rPr>
                        <a:t>Addition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*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__mul__(self,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</a:rPr>
                        <a:t>Multiplication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-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__sub__(self,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</a:rPr>
                        <a:t>Subtraction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/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__truediv__(self,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</a:rPr>
                        <a:t>Division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%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__mod__(self,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</a:rPr>
                        <a:t>Remainder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&lt;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__lt__(self,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</a:rPr>
                        <a:t>Less Than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&lt;=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__le__(self,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</a:rPr>
                        <a:t>Less Than or Equal to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==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__eq__(self,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</a:rPr>
                        <a:t>Equal to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!=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__ne__(self,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</a:rPr>
                        <a:t>Not Equal to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&gt;=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__ge__(self,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</a:rPr>
                        <a:t>Greater Than or Equal to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in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__contains__(self,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</a:rPr>
                        <a:t>Checks membership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len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__len__(self,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The number of elements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str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__str__(self,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  <a:ea typeface="Microsoft YaHei" panose="020B0503020204020204" charset="-122"/>
                        </a:rPr>
                        <a:t>The string representation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latin typeface="Arial" panose="020B0604020202020204"/>
                        </a:rPr>
                        <a:t>[index]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</a:rPr>
                        <a:t>__getitems__(self, other) 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strike="noStrike" spc="-1">
                          <a:latin typeface="Arial" panose="020B0604020202020204"/>
                        </a:rPr>
                        <a:t>Index Operator</a:t>
                      </a:r>
                      <a:endParaRPr lang="en-IN" sz="1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Operator Overloading – __add__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D:\Exercises\operator_overloading_add.py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operator_overloading_add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__add__ Operator Overloading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380880" y="1224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import math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class Circle: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__init__(self, radius):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self.__radius = radius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getRadius(self):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self.__radius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__add__(self, another_circle):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Circle( self.__radius + another_circle.__radius 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c1 = Circle(4)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c2 = Circle(5)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c3 = c1 + c2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print(c3.getRadius())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if-else Statements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D:\Exercises\if_else.py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Create var1 as “false” and var2 as “true”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Modify the code to print </a:t>
            </a: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"1 - Got a false expression value"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Modify the code to print </a:t>
            </a: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"2 - Got a true expression value"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‘if_else’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Operator Overloading – __lt__ 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D:\Exercises\operator_overloading_lt.py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operator_overloading_lt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__lt__ Operator Overloading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45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import math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class Circle: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__init__(self, radius):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self.__radius = radius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getRadius(self):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self.__radius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__lt__(self, another_circle):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self.__radius &lt; another_circle.__radius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c1 = Circle(4)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c2 = Circle(5)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 c1 &lt; c2)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Operator Overloading – __gt__ 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47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D:\Exercises\operator_overloading_gt.py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operator_overloading_gt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__gt__ Operator Overloading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49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import math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class Circle: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__init__(self, radius):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self.__radius = radius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getRadius(self):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self.__radius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__gt__(self, another_circle):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self.__radius &gt; another_circle.__radius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c1 = Circle(4)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c2 = Circle(5)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 c1 &gt; c2)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Operator Overloading – __str__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51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D:\Exercises\operator_overloading_string.py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operator_overloading_string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__str__ Operator Overloading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753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import math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class Circle: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__init__(self, radius):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self.__radius = radius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getRadius(self):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self.__radius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def __str__(self):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"Circle with radius " + str(self.__radius)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c1 = Circle(4)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c2 = Circle(5)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 c1)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 c2)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1143000" y="225180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Thank You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If-else Statements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432000" y="864000"/>
            <a:ext cx="849456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var1 = “false”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var1 == ‘true’: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"1 - Got a true expression value"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var1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else: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"1 - Got a false expression value"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var1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var2 = “true”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var2 ==  ‘true’: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"2 - Got a true expression value"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var2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else: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"2 - Got a false expression value"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var2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If-elif-else Statements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432000" y="1269720"/>
            <a:ext cx="849456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 syntax of if-elif-else statement  is:</a:t>
            </a:r>
            <a:endParaRPr lang="en-IN" sz="28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boolean-expression1:</a:t>
            </a:r>
            <a:endParaRPr lang="en-IN" sz="22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#statements</a:t>
            </a:r>
            <a:endParaRPr lang="en-IN" sz="22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elif boolean-expression2:</a:t>
            </a:r>
            <a:endParaRPr lang="en-IN" sz="22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#statements</a:t>
            </a:r>
            <a:endParaRPr lang="en-IN" sz="22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elif boolean-expression3:</a:t>
            </a:r>
            <a:endParaRPr lang="en-IN" sz="22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#statements</a:t>
            </a:r>
            <a:endParaRPr lang="en-IN" sz="22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else:</a:t>
            </a:r>
            <a:endParaRPr lang="en-IN" sz="2200" b="0" strike="noStrike" spc="-1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#statements</a:t>
            </a:r>
            <a:endParaRPr lang="en-IN" sz="22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Each statements in the if block, elif block and else block must be indented using the same number of spaces, otherwise it will lead to syntax error.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290880" y="25781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What did we learn yesterday?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if-elif-else Statements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D:\Exercises\if_elif_else.py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if_elif_else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If-elif-else Statements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432000" y="1053720"/>
            <a:ext cx="8494560" cy="49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today = "monday"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today == "monday":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print("this is monday")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elif today == "tuesday":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print("this is tuesday")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elif today == "wednesday":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print("this is wednesday")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elif today == "thursday":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print("this is thursday")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elif today == "friday":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print("this is friday")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elif today == "saturday":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print("this is saturday")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elif today == "sunday":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print("this is sunday")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else:</a:t>
            </a:r>
            <a:endParaRPr lang="en-IN" sz="1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1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print("something else")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if-</a:t>
            </a:r>
            <a:r>
              <a:rPr lang="en-IN" sz="3600" b="0" strike="noStrike" spc="-1" dirty="0" err="1">
                <a:solidFill>
                  <a:srgbClr val="2E59B0"/>
                </a:solidFill>
                <a:latin typeface="Calibri" panose="020F0502020204030204"/>
                <a:ea typeface="DejaVu Sans"/>
              </a:rPr>
              <a:t>elif</a:t>
            </a: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-else Statements – Further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D:\Exercises\if_elif_else.py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Change value of today and check the output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Click Run-&gt;Run-&gt;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if_elif_else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If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432000" y="1269720"/>
            <a:ext cx="849456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The syntax of if-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elif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-else statement  is:</a:t>
            </a:r>
            <a:endParaRPr lang="en-IN" sz="2800" b="0" strike="noStrike" spc="-1" dirty="0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if boolean-expression1:</a:t>
            </a:r>
            <a:endParaRPr lang="en-IN" sz="2200" spc="-1" dirty="0">
              <a:latin typeface="Arial" panose="020B0604020202020204"/>
            </a:endParaRPr>
          </a:p>
          <a:p>
            <a:pPr marL="1033145" lvl="1" indent="-340995"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i="1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</a:t>
            </a: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 boolean-expression2:</a:t>
            </a:r>
            <a:endParaRPr lang="en-IN" sz="2200" spc="-1" dirty="0">
              <a:latin typeface="Arial" panose="020B0604020202020204"/>
            </a:endParaRPr>
          </a:p>
          <a:p>
            <a:pPr marL="1490345" lvl="2" indent="-340995"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#statements</a:t>
            </a:r>
            <a:endParaRPr lang="en-IN" sz="2200" spc="-1" dirty="0">
              <a:latin typeface="Arial" panose="020B0604020202020204"/>
            </a:endParaRPr>
          </a:p>
          <a:p>
            <a:pPr marL="1033145" lvl="1" indent="-340995"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else boolean-expression3:</a:t>
            </a:r>
            <a:endParaRPr lang="en-IN" sz="2200" spc="-1" dirty="0">
              <a:latin typeface="Arial" panose="020B0604020202020204"/>
            </a:endParaRPr>
          </a:p>
          <a:p>
            <a:pPr marL="1490345" lvl="2" indent="-340995"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#statements</a:t>
            </a:r>
            <a:endParaRPr lang="en-IN" sz="2200" b="0" strike="noStrike" spc="-1" dirty="0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else:</a:t>
            </a:r>
            <a:endParaRPr lang="en-IN" sz="2200" b="0" strike="noStrike" spc="-1" dirty="0">
              <a:latin typeface="Arial" panose="020B0604020202020204"/>
            </a:endParaRPr>
          </a:p>
          <a:p>
            <a:pPr marL="57594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#statements</a:t>
            </a:r>
            <a:endParaRPr lang="en-IN" sz="22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Each statements in the if block, else blocks must be indented using the same number of spaces, otherwise it will lead to syntax error.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if Statements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D:\Exercises\nested_if.py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nested_if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If Statements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today = "holiday"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bank_balance</a:t>
            </a: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= 25000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if today == "holiday":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if </a:t>
            </a:r>
            <a:r>
              <a:rPr lang="en-IN" sz="28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bank_balance</a:t>
            </a: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&gt; 20000: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print("Go for shopping")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else: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print("Watch TV")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else: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print("normal working day")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if Statements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D:\Exercises\nested_if.py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Modify the if condition to Print </a:t>
            </a:r>
            <a:r>
              <a:rPr lang="en-IN" sz="28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Watch TV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‘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nested_if’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If Statements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today = "holiday"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bank_balance</a:t>
            </a: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= 15000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if today == "holiday":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if </a:t>
            </a:r>
            <a:r>
              <a:rPr lang="en-IN" sz="28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bank_balance</a:t>
            </a: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&gt; 20000: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print("Go for shopping")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else: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print("Watch TV")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else: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IN" sz="28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print("normal working day")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if Statements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D:\Exercises\nested_if_1.py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Click Run-&gt;Run-&gt;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nested_if_1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If Statements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380880" y="1053720"/>
            <a:ext cx="8377920" cy="477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var = 100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var &lt; 200: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 "Expression value is less than 200"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if var == 150: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 "Which is 150"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elif var == 100: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 "Which is 100"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elif var == 50: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 "Which is 50"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elif var &lt; 50: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print "Expression value is less than 50"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else:</a:t>
            </a: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print "Could not find true expression"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"Good bye!"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Session Quiz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Loops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while Loop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380880" y="1411560"/>
            <a:ext cx="537768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Repeats a statement or group of statements while a given condition is TRUE.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Tests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the condition before executing the loop body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Syntax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:</a:t>
            </a:r>
            <a:endParaRPr lang="en-IN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while expression: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   </a:t>
            </a: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statement(s) 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pic>
        <p:nvPicPr>
          <p:cNvPr id="494" name="Picture 493"/>
          <p:cNvPicPr/>
          <p:nvPr/>
        </p:nvPicPr>
        <p:blipFill>
          <a:blip r:embed="rId1"/>
          <a:stretch>
            <a:fillRect/>
          </a:stretch>
        </p:blipFill>
        <p:spPr>
          <a:xfrm>
            <a:off x="6207120" y="1552320"/>
            <a:ext cx="2503440" cy="384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while Loops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D:\Exercises\while_loop.py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while_loop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while Loop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380880" y="1411560"/>
            <a:ext cx="537768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count = 0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while (count &lt; 9):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'The count is:', count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count = count + 1</a:t>
            </a:r>
            <a:endParaRPr lang="en-IN" sz="2600" b="0" strike="noStrike" spc="-1">
              <a:latin typeface="Arial" panose="020B0604020202020204"/>
            </a:endParaRPr>
          </a:p>
          <a:p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"Good bye!"</a:t>
            </a:r>
            <a:endParaRPr lang="en-IN" sz="2600" b="0" strike="noStrike" spc="-1">
              <a:latin typeface="Arial" panose="020B0604020202020204"/>
            </a:endParaRPr>
          </a:p>
          <a:p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while Loops – Further Practice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D:\Exercises\while_loop.py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Modify the code to print from 5 to 20 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while_loop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while Loop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380880" y="1411560"/>
            <a:ext cx="537768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count = 5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while (count &lt;= 20):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'The count is:', count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count = count + 1</a:t>
            </a:r>
            <a:endParaRPr lang="en-IN" sz="2600" b="0" strike="noStrike" spc="-1">
              <a:latin typeface="Arial" panose="020B0604020202020204"/>
            </a:endParaRPr>
          </a:p>
          <a:p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"Good bye!"</a:t>
            </a:r>
            <a:endParaRPr lang="en-IN" sz="2600" b="0" strike="noStrike" spc="-1">
              <a:latin typeface="Arial" panose="020B0604020202020204"/>
            </a:endParaRPr>
          </a:p>
          <a:p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while Loops – Further Practice 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Create File-&gt;New-&gt;Python File-&gt;while_loop2.py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Input into two variables min and max</a:t>
            </a:r>
            <a:endParaRPr lang="en-IN" sz="2600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Create a while loop to print from min to max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Run-&gt;Run-&gt;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while_loop</a:t>
            </a:r>
            <a:r>
              <a:rPr lang="en-IN" sz="2800" i="1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2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while Loop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380880" y="1411560"/>
            <a:ext cx="537768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600" i="1" spc="-1" dirty="0">
                <a:solidFill>
                  <a:srgbClr val="000000"/>
                </a:solidFill>
              </a:rPr>
              <a:t>min = input("Enter min : ")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max = input("Enter max : ")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count = min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while (count &gt;= min and count &lt;= max):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print 'The count is:', count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count = count + 1</a:t>
            </a:r>
            <a:endParaRPr lang="en-US" sz="2600" i="1" spc="-1" dirty="0">
              <a:solidFill>
                <a:srgbClr val="000000"/>
              </a:solidFill>
            </a:endParaRPr>
          </a:p>
          <a:p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print "Good bye!"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for Loops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380880" y="1226160"/>
            <a:ext cx="4657680" cy="45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Executes a sequence of statements multiple times for a range of values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Loop variable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Syntax</a:t>
            </a:r>
            <a:r>
              <a:rPr lang="en-IN" sz="1400" b="0" strike="noStrike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:</a:t>
            </a:r>
            <a:endParaRPr lang="en-IN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for </a:t>
            </a:r>
            <a:r>
              <a:rPr lang="en-IN" sz="2800" b="0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iterating_var</a:t>
            </a: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in sequence: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   </a:t>
            </a: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statements(s) 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pic>
        <p:nvPicPr>
          <p:cNvPr id="505" name="Picture 504"/>
          <p:cNvPicPr/>
          <p:nvPr/>
        </p:nvPicPr>
        <p:blipFill>
          <a:blip r:embed="rId1"/>
          <a:stretch>
            <a:fillRect/>
          </a:stretch>
        </p:blipFill>
        <p:spPr>
          <a:xfrm>
            <a:off x="5184000" y="1728000"/>
            <a:ext cx="3693960" cy="334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for Loops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D:\Exercises\for_loop.py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for_loop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-1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97230" y="1244600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Which of the following are true?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73405" indent="-5715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roman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Strings are immutable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73405" indent="-5715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romanUcPeriod"/>
            </a:pPr>
            <a:r>
              <a:rPr lang="en-IN" sz="2800" b="0" strike="noStrike" spc="-1" dirty="0">
                <a:latin typeface="Arial" panose="020B0604020202020204"/>
              </a:rPr>
              <a:t>Tuples are immutable</a:t>
            </a:r>
            <a:endParaRPr lang="en-IN" sz="2800" b="0" strike="noStrike" spc="-1" dirty="0">
              <a:latin typeface="Arial" panose="020B0604020202020204"/>
            </a:endParaRPr>
          </a:p>
          <a:p>
            <a:pPr marL="573405" indent="-5715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romanUcPeriod"/>
            </a:pPr>
            <a:r>
              <a:rPr lang="en-IN" sz="2800" b="0" strike="noStrike" spc="-1" dirty="0">
                <a:latin typeface="Arial" panose="020B0604020202020204"/>
              </a:rPr>
              <a:t>Lists are immutable</a:t>
            </a:r>
            <a:endParaRPr lang="en-IN" sz="2800" b="0" strike="noStrike" spc="-1" dirty="0">
              <a:latin typeface="Arial" panose="020B0604020202020204"/>
            </a:endParaRPr>
          </a:p>
          <a:p>
            <a:pPr marL="573405" indent="-5715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romanUcPeriod"/>
            </a:pPr>
            <a:r>
              <a:rPr lang="en-IN" sz="2800" b="0" strike="noStrike" spc="-1" dirty="0">
                <a:latin typeface="Arial" panose="020B0604020202020204"/>
              </a:rPr>
              <a:t>Dictionaries are immutable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985385" y="175958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 and II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 only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I, II and III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II and III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for Loops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1584000" y="1326960"/>
            <a:ext cx="676656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First Example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for letter in 'Python':     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'Current Letter :', letter</a:t>
            </a:r>
            <a:endParaRPr lang="en-IN" sz="2600" b="0" strike="noStrike" spc="-1">
              <a:latin typeface="Arial" panose="020B0604020202020204"/>
            </a:endParaRPr>
          </a:p>
          <a:p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fruits = ['banana', 'apple',  'mango']</a:t>
            </a:r>
            <a:endParaRPr lang="en-IN" sz="2600" b="0" strike="noStrike" spc="-1">
              <a:latin typeface="Arial" panose="020B0604020202020204"/>
            </a:endParaRPr>
          </a:p>
          <a:p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Second Example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for fruit in fruits:        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'Current fruit :', fruit</a:t>
            </a:r>
            <a:endParaRPr lang="en-IN" sz="2600" b="0" strike="noStrike" spc="-1">
              <a:latin typeface="Arial" panose="020B0604020202020204"/>
            </a:endParaRPr>
          </a:p>
          <a:p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 "Good bye!"</a:t>
            </a:r>
            <a:endParaRPr lang="en-IN" sz="2600" b="0" strike="noStrike" spc="-1">
              <a:latin typeface="Arial" panose="020B0604020202020204"/>
            </a:endParaRPr>
          </a:p>
          <a:p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for Loops using range(a,b)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380880" y="1226160"/>
            <a:ext cx="8329680" cy="45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range(a, b)  functions returns sequence of integers from a , a + 1 , a+ 2  …. , b - 2 , b - 1</a:t>
            </a:r>
            <a:endParaRPr lang="en-IN" sz="2400" b="0" strike="noStrike" spc="-1" dirty="0">
              <a:latin typeface="Arial" panose="020B0604020202020204"/>
            </a:endParaRPr>
          </a:p>
          <a:p>
            <a:pPr marL="504190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for i in range(1, 10):</a:t>
            </a:r>
            <a:endParaRPr lang="en-IN" sz="2400" b="0" strike="noStrike" spc="-1" dirty="0">
              <a:latin typeface="Arial" panose="020B0604020202020204"/>
            </a:endParaRPr>
          </a:p>
          <a:p>
            <a:pPr marL="504190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   print(i)</a:t>
            </a:r>
            <a:endParaRPr lang="en-IN" sz="24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You can also use range()  function by supplying only one argument like this:</a:t>
            </a:r>
            <a:endParaRPr lang="en-IN" sz="2400" b="0" strike="noStrike" spc="-1" dirty="0">
              <a:latin typeface="Arial" panose="020B0604020202020204"/>
            </a:endParaRPr>
          </a:p>
          <a:p>
            <a:pPr marL="720090" indent="-340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for i in range(10):</a:t>
            </a:r>
            <a:endParaRPr lang="en-IN" sz="2400" b="0" strike="noStrike" spc="-1" dirty="0">
              <a:latin typeface="Arial" panose="020B0604020202020204"/>
            </a:endParaRPr>
          </a:p>
          <a:p>
            <a:pPr marL="720090" indent="-34099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  print(i)</a:t>
            </a:r>
            <a:endParaRPr lang="en-IN" sz="24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range(a, b)  function has an optional third parameter to specify the step size. For e.g.</a:t>
            </a:r>
            <a:endParaRPr lang="en-IN" sz="2400" b="0" strike="noStrike" spc="-1" dirty="0">
              <a:latin typeface="Arial" panose="020B0604020202020204"/>
            </a:endParaRPr>
          </a:p>
          <a:p>
            <a:pPr marL="5397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for i in range(1, 20, 2):</a:t>
            </a:r>
            <a:endParaRPr lang="en-IN" sz="2400" b="0" strike="noStrike" spc="-1" dirty="0">
              <a:latin typeface="Arial" panose="020B0604020202020204"/>
            </a:endParaRPr>
          </a:p>
          <a:p>
            <a:pPr marL="53975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   print(i)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for Loops using range(a,b)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D:\Exercises\for_loop_range.py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for_loop_range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for Loop using range(a,b)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1512000" y="936000"/>
            <a:ext cx="676656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One parameter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range(5):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print(i)</a:t>
            </a:r>
            <a:endParaRPr lang="en-IN" sz="2000" b="0" strike="noStrike" spc="-1" dirty="0">
              <a:latin typeface="Arial" panose="020B0604020202020204"/>
            </a:endParaRPr>
          </a:p>
          <a:p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Two parameters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range(3, 6):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print(i)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Three parameters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range(4, 10, 2):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print(i)</a:t>
            </a:r>
            <a:endParaRPr lang="en-IN" sz="2000" b="0" strike="noStrike" spc="-1" dirty="0">
              <a:latin typeface="Arial" panose="020B0604020202020204"/>
            </a:endParaRPr>
          </a:p>
          <a:p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Going backwards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range(0, -10, -2):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print(i)</a:t>
            </a:r>
            <a:endParaRPr lang="en-IN" sz="2000" b="0" strike="noStrike" spc="-1" dirty="0">
              <a:latin typeface="Arial" panose="020B0604020202020204"/>
            </a:endParaRPr>
          </a:p>
          <a:p>
            <a:endParaRPr lang="en-IN" sz="2000" b="0" strike="noStrike" spc="-1" dirty="0">
              <a:latin typeface="Arial" panose="020B0604020202020204"/>
            </a:endParaRPr>
          </a:p>
          <a:p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for Loops using range(a,b)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D:\Exercises\for_loop_range.py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from 1 to 9 using for loop and range(1,10)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from 0 to 9 using for loop and range(10)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from 0 to 8 using for loop and range(0,10,2)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from 10 to 1 using for loop and range(10,0,-1)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‘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for_loop_range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for Loop using range(a,b) - 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1512000" y="936000"/>
            <a:ext cx="676656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One parameter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range(1,10):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print(i)</a:t>
            </a:r>
            <a:endParaRPr lang="en-IN" sz="2000" b="0" strike="noStrike" spc="-1" dirty="0">
              <a:latin typeface="Arial" panose="020B0604020202020204"/>
            </a:endParaRPr>
          </a:p>
          <a:p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Two parameters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range(10):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print(i)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Three parameters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range(0, 10, 2):</a:t>
            </a:r>
            <a:endParaRPr lang="en-IN" sz="2000" b="0" strike="noStrike" spc="-1" dirty="0">
              <a:latin typeface="Arial" panose="020B0604020202020204"/>
            </a:endParaRPr>
          </a:p>
          <a:p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print(i)</a:t>
            </a:r>
            <a:endParaRPr lang="en-IN" sz="2000" b="0" i="1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endParaRPr lang="en-IN" sz="2000" i="1" spc="-1" dirty="0">
              <a:solidFill>
                <a:srgbClr val="000000"/>
              </a:solidFill>
              <a:latin typeface="Arial" panose="020B0604020202020204"/>
            </a:endParaRPr>
          </a:p>
          <a:p>
            <a:r>
              <a:rPr lang="en-IN" sz="2000" i="1" spc="-1" dirty="0">
                <a:solidFill>
                  <a:srgbClr val="000000"/>
                </a:solidFill>
              </a:rPr>
              <a:t># Three parameters</a:t>
            </a:r>
            <a:endParaRPr lang="en-IN" sz="2000" spc="-1" dirty="0"/>
          </a:p>
          <a:p>
            <a:r>
              <a:rPr lang="en-IN" sz="2000" i="1" spc="-1" dirty="0">
                <a:solidFill>
                  <a:srgbClr val="000000"/>
                </a:solidFill>
              </a:rPr>
              <a:t>for i in range(10, 0, -1):</a:t>
            </a:r>
            <a:endParaRPr lang="en-IN" sz="2000" spc="-1" dirty="0"/>
          </a:p>
          <a:p>
            <a:r>
              <a:rPr lang="en-IN" sz="2000" i="1" spc="-1" dirty="0">
                <a:solidFill>
                  <a:srgbClr val="000000"/>
                </a:solidFill>
              </a:rPr>
              <a:t>   print(i)</a:t>
            </a:r>
            <a:endParaRPr lang="en-IN" sz="2000" spc="-1" dirty="0"/>
          </a:p>
          <a:p>
            <a:endParaRPr lang="en-IN" sz="2000" b="0" strike="noStrike" spc="-1" dirty="0">
              <a:latin typeface="Arial" panose="020B0604020202020204"/>
            </a:endParaRPr>
          </a:p>
          <a:p>
            <a:endParaRPr lang="en-IN" sz="2000" b="0" strike="noStrike" spc="-1" dirty="0">
              <a:latin typeface="Arial" panose="020B0604020202020204"/>
            </a:endParaRPr>
          </a:p>
          <a:p>
            <a:endParaRPr lang="en-IN" sz="2000" b="0" strike="noStrike" spc="-1" dirty="0">
              <a:latin typeface="Arial" panose="020B0604020202020204"/>
            </a:endParaRPr>
          </a:p>
          <a:p>
            <a:endParaRPr lang="en-IN" sz="2000" b="0" strike="noStrike" spc="-1" dirty="0">
              <a:latin typeface="Arial" panose="020B0604020202020204"/>
            </a:endParaRPr>
          </a:p>
          <a:p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Loops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345240" y="112572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Nested for loop S</a:t>
            </a: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yntax </a:t>
            </a:r>
            <a:endParaRPr lang="en-IN" sz="22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459105" lvl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iterating_var in sequence:</a:t>
            </a:r>
            <a:endParaRPr lang="en-IN" sz="2200" spc="-1" dirty="0">
              <a:latin typeface="Arial" panose="020B0604020202020204"/>
            </a:endParaRPr>
          </a:p>
          <a:p>
            <a:pPr marL="916305" lvl="2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iterating_var in sequence:</a:t>
            </a:r>
            <a:endParaRPr lang="en-IN" sz="2200" spc="-1" dirty="0">
              <a:latin typeface="Arial" panose="020B0604020202020204"/>
            </a:endParaRPr>
          </a:p>
          <a:p>
            <a:pPr marL="1373505" lvl="3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statements(s)</a:t>
            </a:r>
            <a:endParaRPr lang="en-IN" sz="2200" spc="-1" dirty="0">
              <a:latin typeface="Arial" panose="020B0604020202020204"/>
            </a:endParaRPr>
          </a:p>
          <a:p>
            <a:pPr marL="916305" lvl="2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statements(s)</a:t>
            </a:r>
            <a:endParaRPr lang="en-IN" sz="22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Nested while loop syntax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</a:t>
            </a: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while expression: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 while expression: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     statement(s)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statement(s)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Loop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D:\Exercises\nested_loop_0.py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‘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nested_loop_0’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Loop -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1584000" y="1326960"/>
            <a:ext cx="676656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600" i="1" spc="-1" dirty="0">
                <a:solidFill>
                  <a:srgbClr val="000000"/>
                </a:solidFill>
              </a:rPr>
              <a:t>#Print multiples of 2,3 and 4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for </a:t>
            </a:r>
            <a:r>
              <a:rPr lang="en-US" sz="2600" i="1" spc="-1" dirty="0" err="1">
                <a:solidFill>
                  <a:srgbClr val="000000"/>
                </a:solidFill>
              </a:rPr>
              <a:t>i</a:t>
            </a:r>
            <a:r>
              <a:rPr lang="en-US" sz="2600" i="1" spc="-1" dirty="0">
                <a:solidFill>
                  <a:srgbClr val="000000"/>
                </a:solidFill>
              </a:rPr>
              <a:t> in range (2,5):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for j in range(1,5):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   print </a:t>
            </a:r>
            <a:r>
              <a:rPr lang="en-US" sz="2600" i="1" spc="-1" dirty="0" err="1">
                <a:solidFill>
                  <a:srgbClr val="000000"/>
                </a:solidFill>
              </a:rPr>
              <a:t>i</a:t>
            </a:r>
            <a:r>
              <a:rPr lang="en-US" sz="2600" i="1" spc="-1" dirty="0">
                <a:solidFill>
                  <a:srgbClr val="000000"/>
                </a:solidFill>
              </a:rPr>
              <a:t> * j</a:t>
            </a:r>
            <a:endParaRPr lang="en-US" sz="2600" i="1" spc="-1" dirty="0">
              <a:solidFill>
                <a:srgbClr val="000000"/>
              </a:solidFill>
            </a:endParaRPr>
          </a:p>
          <a:p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print "Good bye!"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Loop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D:\Exercises\nested_loop.py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‘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nested_loop’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- 2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x = </a:t>
            </a:r>
            <a:r>
              <a:rPr lang="en-IN" sz="2800" b="0" strike="noStrike" spc="-1" dirty="0">
                <a:latin typeface="Arial" panose="020B0604020202020204"/>
              </a:rPr>
              <a:t>1+ 2j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y = str(x)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strike="noStrike" spc="-1" dirty="0">
                <a:latin typeface="Arial" panose="020B0604020202020204"/>
              </a:rPr>
              <a:t>print (x, y)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985385" y="175958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 + 2j  '1+2j'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1 + 2j  1 + 2j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'1+2j'   '1+2j'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Syntax Error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Loop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1584000" y="1326960"/>
            <a:ext cx="676656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i="1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print prime numbers less than 100</a:t>
            </a:r>
            <a:endParaRPr lang="en-IN" sz="2600" b="0" i="1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 = 2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while(i &lt; 100):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j = 2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while(j &lt;= (i/j)):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   if not(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i%j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): break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   j = j + 1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if (j &gt; i/j) : print i, " is prime"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i = i + 1</a:t>
            </a:r>
            <a:endParaRPr lang="en-IN" sz="2600" b="0" strike="noStrike" spc="-1" dirty="0">
              <a:latin typeface="Arial" panose="020B0604020202020204"/>
            </a:endParaRPr>
          </a:p>
          <a:p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"Good bye!"</a:t>
            </a:r>
            <a:endParaRPr lang="en-IN" sz="2600" b="0" strike="noStrike" spc="-1" dirty="0">
              <a:latin typeface="Arial" panose="020B0604020202020204"/>
            </a:endParaRPr>
          </a:p>
          <a:p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Loop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i="1" spc="-1" dirty="0" err="1">
                <a:solidFill>
                  <a:srgbClr val="FF0000"/>
                </a:solidFill>
                <a:latin typeface="Arial" panose="020B0604020202020204"/>
                <a:ea typeface="DejaVu Sans"/>
                <a:sym typeface="+mn-ea"/>
              </a:rPr>
              <a:t>IDLE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D:\Exercises\nested_loop_1.py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Use nested </a:t>
            </a:r>
            <a:r>
              <a:rPr lang="en-IN" sz="2600" b="1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for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loop to print 1, 22, 333, 4444, 55555, 666666, 7777777, 88888888 and 999999999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‘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nested_loop_1’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Nested Loop - 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1584000" y="1326960"/>
            <a:ext cx="676656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range(1, 10):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val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=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str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()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for j in range(i):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val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+=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str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(i)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print(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val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)</a:t>
            </a:r>
            <a:endParaRPr lang="en-IN" sz="2600" b="0" strike="noStrike" spc="-1" dirty="0">
              <a:latin typeface="Arial" panose="020B0604020202020204"/>
            </a:endParaRPr>
          </a:p>
          <a:p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Loop Control Statements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Loop Control Statements - break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345240" y="1189440"/>
            <a:ext cx="5557320" cy="44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break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statement allows to breakout out of the loop </a:t>
            </a:r>
            <a:endParaRPr lang="en-IN" sz="2800" b="0" strike="noStrike" spc="-1">
              <a:latin typeface="Arial" panose="020B0604020202020204"/>
            </a:endParaRPr>
          </a:p>
          <a:p>
            <a:pPr marL="575945">
              <a:lnSpc>
                <a:spcPct val="100000"/>
              </a:lnSpc>
            </a:pPr>
            <a:r>
              <a:rPr lang="en-IN" sz="21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count = 0</a:t>
            </a:r>
            <a:endParaRPr lang="en-IN" sz="2100" b="0" strike="noStrike" spc="-1">
              <a:latin typeface="Arial" panose="020B0604020202020204"/>
            </a:endParaRPr>
          </a:p>
          <a:p>
            <a:pPr marL="575945">
              <a:lnSpc>
                <a:spcPct val="100000"/>
              </a:lnSpc>
            </a:pPr>
            <a:r>
              <a:rPr lang="en-IN" sz="21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endParaRPr lang="en-IN" sz="2100" b="0" strike="noStrike" spc="-1">
              <a:latin typeface="Arial" panose="020B0604020202020204"/>
            </a:endParaRPr>
          </a:p>
          <a:p>
            <a:pPr marL="575945">
              <a:lnSpc>
                <a:spcPct val="100000"/>
              </a:lnSpc>
            </a:pPr>
            <a:r>
              <a:rPr lang="en-IN" sz="21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while count &lt; 10:</a:t>
            </a:r>
            <a:endParaRPr lang="en-IN" sz="2100" b="0" strike="noStrike" spc="-1">
              <a:latin typeface="Arial" panose="020B0604020202020204"/>
            </a:endParaRPr>
          </a:p>
          <a:p>
            <a:pPr marL="575945">
              <a:lnSpc>
                <a:spcPct val="100000"/>
              </a:lnSpc>
            </a:pPr>
            <a:r>
              <a:rPr lang="en-IN" sz="21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   count += 1</a:t>
            </a:r>
            <a:endParaRPr lang="en-IN" sz="2100" b="0" strike="noStrike" spc="-1">
              <a:latin typeface="Arial" panose="020B0604020202020204"/>
            </a:endParaRPr>
          </a:p>
          <a:p>
            <a:pPr marL="575945">
              <a:lnSpc>
                <a:spcPct val="100000"/>
              </a:lnSpc>
            </a:pPr>
            <a:r>
              <a:rPr lang="en-IN" sz="21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   if count == 5:</a:t>
            </a:r>
            <a:endParaRPr lang="en-IN" sz="2100" b="0" strike="noStrike" spc="-1">
              <a:latin typeface="Arial" panose="020B0604020202020204"/>
            </a:endParaRPr>
          </a:p>
          <a:p>
            <a:pPr marL="575945">
              <a:lnSpc>
                <a:spcPct val="100000"/>
              </a:lnSpc>
            </a:pPr>
            <a:r>
              <a:rPr lang="en-IN" sz="21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        break    </a:t>
            </a:r>
            <a:endParaRPr lang="en-IN" sz="2100" b="0" strike="noStrike" spc="-1">
              <a:latin typeface="Arial" panose="020B0604020202020204"/>
            </a:endParaRPr>
          </a:p>
          <a:p>
            <a:pPr marL="575945">
              <a:lnSpc>
                <a:spcPct val="100000"/>
              </a:lnSpc>
            </a:pPr>
            <a:r>
              <a:rPr lang="en-IN" sz="21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   print("inside loop", count)</a:t>
            </a:r>
            <a:endParaRPr lang="en-IN" sz="2100" b="0" strike="noStrike" spc="-1">
              <a:latin typeface="Arial" panose="020B0604020202020204"/>
            </a:endParaRPr>
          </a:p>
          <a:p>
            <a:pPr marL="575945">
              <a:lnSpc>
                <a:spcPct val="100000"/>
              </a:lnSpc>
            </a:pPr>
            <a:r>
              <a:rPr lang="en-IN" sz="21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endParaRPr lang="en-IN" sz="2100" b="0" strike="noStrike" spc="-1">
              <a:latin typeface="Arial" panose="020B0604020202020204"/>
            </a:endParaRPr>
          </a:p>
          <a:p>
            <a:pPr marL="575945">
              <a:lnSpc>
                <a:spcPct val="100000"/>
              </a:lnSpc>
            </a:pPr>
            <a:r>
              <a:rPr lang="en-IN" sz="21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endParaRPr lang="en-IN" sz="2100" b="0" strike="noStrike" spc="-1">
              <a:latin typeface="Arial" panose="020B0604020202020204"/>
            </a:endParaRPr>
          </a:p>
          <a:p>
            <a:pPr marL="575945">
              <a:lnSpc>
                <a:spcPct val="100000"/>
              </a:lnSpc>
            </a:pPr>
            <a:r>
              <a:rPr lang="en-IN" sz="21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print("out of while loop") </a:t>
            </a:r>
            <a:r>
              <a:rPr lang="en-IN" sz="21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1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>
              <a:latin typeface="Arial" panose="020B0604020202020204"/>
            </a:endParaRPr>
          </a:p>
        </p:txBody>
      </p:sp>
      <p:pic>
        <p:nvPicPr>
          <p:cNvPr id="536" name="Picture 535"/>
          <p:cNvPicPr/>
          <p:nvPr/>
        </p:nvPicPr>
        <p:blipFill>
          <a:blip r:embed="rId1"/>
          <a:stretch>
            <a:fillRect/>
          </a:stretch>
        </p:blipFill>
        <p:spPr>
          <a:xfrm>
            <a:off x="6141600" y="1584000"/>
            <a:ext cx="2712960" cy="315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Loop - Break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</a:t>
            </a: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loop_break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‘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loop_break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Loop Break -  Further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1584000" y="1326960"/>
            <a:ext cx="676656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i="1" spc="-1" dirty="0">
                <a:solidFill>
                  <a:srgbClr val="000000"/>
                </a:solidFill>
              </a:rPr>
              <a:t># Print input value multiplied by 2. </a:t>
            </a:r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IN" sz="2600" i="1" spc="-1" dirty="0">
                <a:solidFill>
                  <a:srgbClr val="000000"/>
                </a:solidFill>
              </a:rPr>
              <a:t># Program ends of 0 is given as input</a:t>
            </a:r>
            <a:endParaRPr lang="en-IN" sz="2600" i="1" spc="-1" dirty="0">
              <a:solidFill>
                <a:srgbClr val="000000"/>
              </a:solidFill>
            </a:endParaRPr>
          </a:p>
          <a:p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IN" sz="2600" i="1" spc="-1" dirty="0">
                <a:solidFill>
                  <a:srgbClr val="000000"/>
                </a:solidFill>
              </a:rPr>
              <a:t>while True:</a:t>
            </a:r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IN" sz="2600" i="1" spc="-1" dirty="0">
                <a:solidFill>
                  <a:srgbClr val="000000"/>
                </a:solidFill>
              </a:rPr>
              <a:t>    </a:t>
            </a:r>
            <a:r>
              <a:rPr lang="en-IN" sz="2600" i="1" spc="-1" dirty="0" err="1">
                <a:solidFill>
                  <a:srgbClr val="000000"/>
                </a:solidFill>
              </a:rPr>
              <a:t>val</a:t>
            </a:r>
            <a:r>
              <a:rPr lang="en-IN" sz="2600" i="1" spc="-1" dirty="0">
                <a:solidFill>
                  <a:srgbClr val="000000"/>
                </a:solidFill>
              </a:rPr>
              <a:t> = input("Enter Value : ")</a:t>
            </a:r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IN" sz="2600" i="1" spc="-1" dirty="0">
                <a:solidFill>
                  <a:srgbClr val="000000"/>
                </a:solidFill>
              </a:rPr>
              <a:t>    if (</a:t>
            </a:r>
            <a:r>
              <a:rPr lang="en-IN" sz="2600" i="1" spc="-1" dirty="0" err="1">
                <a:solidFill>
                  <a:srgbClr val="000000"/>
                </a:solidFill>
              </a:rPr>
              <a:t>val</a:t>
            </a:r>
            <a:r>
              <a:rPr lang="en-IN" sz="2600" i="1" spc="-1" dirty="0">
                <a:solidFill>
                  <a:srgbClr val="000000"/>
                </a:solidFill>
              </a:rPr>
              <a:t> == 0):</a:t>
            </a:r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IN" sz="2600" i="1" spc="-1" dirty="0">
                <a:solidFill>
                  <a:srgbClr val="000000"/>
                </a:solidFill>
              </a:rPr>
              <a:t>        break</a:t>
            </a:r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IN" sz="2600" i="1" spc="-1" dirty="0">
                <a:solidFill>
                  <a:srgbClr val="000000"/>
                </a:solidFill>
              </a:rPr>
              <a:t>    </a:t>
            </a:r>
            <a:r>
              <a:rPr lang="en-IN" sz="2600" i="1" spc="-1" dirty="0" err="1">
                <a:solidFill>
                  <a:srgbClr val="000000"/>
                </a:solidFill>
              </a:rPr>
              <a:t>val</a:t>
            </a:r>
            <a:r>
              <a:rPr lang="en-IN" sz="2600" i="1" spc="-1" dirty="0">
                <a:solidFill>
                  <a:srgbClr val="000000"/>
                </a:solidFill>
              </a:rPr>
              <a:t> *= 2</a:t>
            </a:r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IN" sz="2600" i="1" spc="-1" dirty="0">
                <a:solidFill>
                  <a:srgbClr val="000000"/>
                </a:solidFill>
              </a:rPr>
              <a:t>    print </a:t>
            </a:r>
            <a:r>
              <a:rPr lang="en-IN" sz="2600" i="1" spc="-1" dirty="0" err="1">
                <a:solidFill>
                  <a:srgbClr val="000000"/>
                </a:solidFill>
              </a:rPr>
              <a:t>val</a:t>
            </a:r>
            <a:endParaRPr lang="en-IN" sz="2600" i="1" spc="-1" dirty="0">
              <a:solidFill>
                <a:srgbClr val="000000"/>
              </a:solidFill>
            </a:endParaRPr>
          </a:p>
          <a:p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IN" sz="2600" i="1" spc="-1" dirty="0">
                <a:solidFill>
                  <a:srgbClr val="000000"/>
                </a:solidFill>
              </a:rPr>
              <a:t>print "Good Bye"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Loop – Break – Further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Create File-&gt;New-&gt;Python File myLoopBreak.py</a:t>
            </a:r>
            <a:endParaRPr lang="en-IN" sz="2600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 Modify the program to exit if input value is -1</a:t>
            </a:r>
            <a:endParaRPr lang="en-IN" sz="28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</a:rPr>
              <a:t> Program </a:t>
            </a: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should print 2 to the power input value</a:t>
            </a:r>
            <a:endParaRPr lang="en-IN" sz="28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</a:rPr>
              <a:t> If </a:t>
            </a: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value 5 is input, program should print 32 (2</a:t>
            </a:r>
            <a:r>
              <a:rPr lang="en-IN" sz="2800" spc="-1" baseline="30000" dirty="0">
                <a:solidFill>
                  <a:srgbClr val="000000"/>
                </a:solidFill>
                <a:latin typeface="Arial" panose="020B0604020202020204"/>
              </a:rPr>
              <a:t>5</a:t>
            </a: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)</a:t>
            </a:r>
            <a:endParaRPr lang="en-IN" sz="28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</a:rPr>
              <a:t> You must include math module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Loop Control Statements - Continue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345240" y="118944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The 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continue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statement takes the control to beginning  of loop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</a:rPr>
              <a:t> Open</a:t>
            </a:r>
            <a:r>
              <a:rPr lang="en-IN" sz="2400" i="1" spc="-1" dirty="0">
                <a:solidFill>
                  <a:srgbClr val="FF0000"/>
                </a:solidFill>
              </a:rPr>
              <a:t> </a:t>
            </a:r>
            <a:r>
              <a:rPr lang="en-IN" sz="2400" spc="-1" dirty="0">
                <a:solidFill>
                  <a:srgbClr val="000000"/>
                </a:solidFill>
              </a:rPr>
              <a:t>file D:\Exercises\loop_continue.py</a:t>
            </a:r>
            <a:endParaRPr lang="en-IN" sz="2400" spc="-1" dirty="0"/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</a:rPr>
              <a:t> Run the file by clicking Run-&gt;Run ‘</a:t>
            </a:r>
            <a:r>
              <a:rPr lang="en-IN" sz="2400" i="1" spc="-1" dirty="0" err="1">
                <a:solidFill>
                  <a:srgbClr val="FF0000"/>
                </a:solidFill>
              </a:rPr>
              <a:t>loop_continue</a:t>
            </a:r>
            <a:r>
              <a:rPr lang="en-IN" sz="2400" i="1" spc="-1" dirty="0">
                <a:solidFill>
                  <a:srgbClr val="FF0000"/>
                </a:solidFill>
              </a:rPr>
              <a:t>’</a:t>
            </a:r>
            <a:r>
              <a:rPr lang="en-IN" sz="2400" spc="-1" dirty="0">
                <a:solidFill>
                  <a:srgbClr val="000000"/>
                </a:solidFill>
              </a:rPr>
              <a:t> </a:t>
            </a:r>
            <a:endParaRPr lang="en-IN" sz="2400" spc="-1" dirty="0"/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</a:rPr>
              <a:t> What do you see as output?</a:t>
            </a:r>
            <a:endParaRPr lang="en-IN" sz="2400" spc="-1" dirty="0"/>
          </a:p>
          <a:p>
            <a:pPr marL="431800">
              <a:lnSpc>
                <a:spcPct val="100000"/>
              </a:lnSpc>
            </a:pPr>
            <a:endParaRPr lang="en-IN" sz="2200" b="0" strike="noStrike" spc="-1" dirty="0">
              <a:latin typeface="Arial" panose="020B0604020202020204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Loop Break -  Further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1584000" y="1326960"/>
            <a:ext cx="676656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i="1" spc="-1" dirty="0">
                <a:solidFill>
                  <a:srgbClr val="000000"/>
                </a:solidFill>
              </a:rPr>
              <a:t># Print 2 to the power of input value</a:t>
            </a:r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IN" sz="2600" i="1" spc="-1" dirty="0">
                <a:solidFill>
                  <a:srgbClr val="000000"/>
                </a:solidFill>
              </a:rPr>
              <a:t># Don’t do anything for negative values</a:t>
            </a:r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IN" sz="2600" i="1" spc="-1" dirty="0">
                <a:solidFill>
                  <a:srgbClr val="000000"/>
                </a:solidFill>
              </a:rPr>
              <a:t># if input value is 0, quit</a:t>
            </a:r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import math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while True: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 </a:t>
            </a:r>
            <a:r>
              <a:rPr lang="en-US" sz="2600" i="1" spc="-1" dirty="0" err="1">
                <a:solidFill>
                  <a:srgbClr val="000000"/>
                </a:solidFill>
              </a:rPr>
              <a:t>val</a:t>
            </a:r>
            <a:r>
              <a:rPr lang="en-US" sz="2600" i="1" spc="-1" dirty="0">
                <a:solidFill>
                  <a:srgbClr val="000000"/>
                </a:solidFill>
              </a:rPr>
              <a:t> = input("Enter Value : ")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 if (</a:t>
            </a:r>
            <a:r>
              <a:rPr lang="en-US" sz="2600" i="1" spc="-1" dirty="0" err="1">
                <a:solidFill>
                  <a:srgbClr val="000000"/>
                </a:solidFill>
              </a:rPr>
              <a:t>val</a:t>
            </a:r>
            <a:r>
              <a:rPr lang="en-US" sz="2600" i="1" spc="-1" dirty="0">
                <a:solidFill>
                  <a:srgbClr val="000000"/>
                </a:solidFill>
              </a:rPr>
              <a:t> &lt; 0):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     continue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 if (</a:t>
            </a:r>
            <a:r>
              <a:rPr lang="en-US" sz="2600" i="1" spc="-1" dirty="0" err="1">
                <a:solidFill>
                  <a:srgbClr val="000000"/>
                </a:solidFill>
              </a:rPr>
              <a:t>val</a:t>
            </a:r>
            <a:r>
              <a:rPr lang="en-US" sz="2600" i="1" spc="-1" dirty="0">
                <a:solidFill>
                  <a:srgbClr val="000000"/>
                </a:solidFill>
              </a:rPr>
              <a:t> == 0):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     break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 print </a:t>
            </a:r>
            <a:r>
              <a:rPr lang="en-US" sz="2600" i="1" spc="-1" dirty="0" err="1">
                <a:solidFill>
                  <a:srgbClr val="000000"/>
                </a:solidFill>
              </a:rPr>
              <a:t>math.pow</a:t>
            </a:r>
            <a:r>
              <a:rPr lang="en-US" sz="2600" i="1" spc="-1" dirty="0">
                <a:solidFill>
                  <a:srgbClr val="000000"/>
                </a:solidFill>
              </a:rPr>
              <a:t>(2, </a:t>
            </a:r>
            <a:r>
              <a:rPr lang="en-US" sz="2600" i="1" spc="-1" dirty="0" err="1">
                <a:solidFill>
                  <a:srgbClr val="000000"/>
                </a:solidFill>
              </a:rPr>
              <a:t>val</a:t>
            </a:r>
            <a:r>
              <a:rPr lang="en-US" sz="2600" i="1" spc="-1" dirty="0">
                <a:solidFill>
                  <a:srgbClr val="000000"/>
                </a:solidFill>
              </a:rPr>
              <a:t>)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print "Good Bye"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- 3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438086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lst = [[1, 2, 3, 4], [5, 6, 7, 8]]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print (sum(lst[0], sum(lst[1])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985385" y="175958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10 26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Syntax Error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10 36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1 5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Loop – Break – Further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Create File-&gt;New-&gt;Python File myLoopContinue.py</a:t>
            </a:r>
            <a:endParaRPr lang="en-IN" sz="2600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 Modify the program to exit if input value is -1</a:t>
            </a:r>
            <a:endParaRPr lang="en-IN" sz="28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 Don’t do anything if the value is more than 10</a:t>
            </a:r>
            <a:endParaRPr lang="en-IN" sz="28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</a:rPr>
              <a:t> Program </a:t>
            </a: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should print 2 to the power input value</a:t>
            </a:r>
            <a:endParaRPr lang="en-IN" sz="28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</a:rPr>
              <a:t> If </a:t>
            </a: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value 5 is input, program should print 32 (2</a:t>
            </a:r>
            <a:r>
              <a:rPr lang="en-IN" sz="2800" spc="-1" baseline="30000" dirty="0">
                <a:solidFill>
                  <a:srgbClr val="000000"/>
                </a:solidFill>
                <a:latin typeface="Arial" panose="020B0604020202020204"/>
              </a:rPr>
              <a:t>5</a:t>
            </a: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)</a:t>
            </a:r>
            <a:endParaRPr lang="en-IN" sz="28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</a:rPr>
              <a:t> You must include math module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Loop Control Statements - pass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345240" y="118944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The 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pass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statement in Python is used when a statement is required syntactically but you do not want any command or code to execute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</a:rPr>
              <a:t>File-&gt;Open-&gt;loop_pass.py</a:t>
            </a:r>
            <a:endParaRPr lang="en-IN" sz="26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</a:rPr>
              <a:t>Run-&gt;</a:t>
            </a:r>
            <a:r>
              <a:rPr lang="en-IN" sz="2600" spc="-1" dirty="0" err="1">
                <a:solidFill>
                  <a:srgbClr val="000000"/>
                </a:solidFill>
                <a:latin typeface="Arial" panose="020B0604020202020204"/>
              </a:rPr>
              <a:t>loop_pass</a:t>
            </a:r>
            <a:endParaRPr lang="en-IN" sz="2200" b="0" strike="noStrike" spc="-1" dirty="0">
              <a:latin typeface="Arial" panose="020B0604020202020204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 marL="431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Loop Break -  Further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1584000" y="1326960"/>
            <a:ext cx="676656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i="1" spc="-1" dirty="0">
                <a:solidFill>
                  <a:srgbClr val="000000"/>
                </a:solidFill>
              </a:rPr>
              <a:t># Print 2 to the power of input value</a:t>
            </a:r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IN" sz="2600" i="1" spc="-1" dirty="0">
                <a:solidFill>
                  <a:srgbClr val="000000"/>
                </a:solidFill>
              </a:rPr>
              <a:t># Quit if -1 is input</a:t>
            </a:r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IN" sz="2600" i="1" spc="-1" dirty="0">
                <a:solidFill>
                  <a:srgbClr val="000000"/>
                </a:solidFill>
              </a:rPr>
              <a:t># if input value is 0, quit, pass if -2 is input</a:t>
            </a:r>
            <a:endParaRPr lang="en-IN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import math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while True: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 </a:t>
            </a:r>
            <a:r>
              <a:rPr lang="en-US" sz="2600" i="1" spc="-1" dirty="0" err="1">
                <a:solidFill>
                  <a:srgbClr val="000000"/>
                </a:solidFill>
              </a:rPr>
              <a:t>val</a:t>
            </a:r>
            <a:r>
              <a:rPr lang="en-US" sz="2600" i="1" spc="-1" dirty="0">
                <a:solidFill>
                  <a:srgbClr val="000000"/>
                </a:solidFill>
              </a:rPr>
              <a:t> = input("Enter Value : ")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 if (</a:t>
            </a:r>
            <a:r>
              <a:rPr lang="en-US" sz="2600" i="1" spc="-1" dirty="0" err="1">
                <a:solidFill>
                  <a:srgbClr val="000000"/>
                </a:solidFill>
              </a:rPr>
              <a:t>val</a:t>
            </a:r>
            <a:r>
              <a:rPr lang="en-US" sz="2600" i="1" spc="-1" dirty="0">
                <a:solidFill>
                  <a:srgbClr val="000000"/>
                </a:solidFill>
              </a:rPr>
              <a:t> == -1):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     break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 if (</a:t>
            </a:r>
            <a:r>
              <a:rPr lang="en-US" sz="2600" i="1" spc="-1" dirty="0" err="1">
                <a:solidFill>
                  <a:srgbClr val="000000"/>
                </a:solidFill>
              </a:rPr>
              <a:t>val</a:t>
            </a:r>
            <a:r>
              <a:rPr lang="en-US" sz="2600" i="1" spc="-1" dirty="0">
                <a:solidFill>
                  <a:srgbClr val="000000"/>
                </a:solidFill>
              </a:rPr>
              <a:t> == -2):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     pass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    print </a:t>
            </a:r>
            <a:r>
              <a:rPr lang="en-US" sz="2600" i="1" spc="-1" dirty="0" err="1">
                <a:solidFill>
                  <a:srgbClr val="000000"/>
                </a:solidFill>
              </a:rPr>
              <a:t>math.pow</a:t>
            </a:r>
            <a:r>
              <a:rPr lang="en-US" sz="2600" i="1" spc="-1" dirty="0">
                <a:solidFill>
                  <a:srgbClr val="000000"/>
                </a:solidFill>
              </a:rPr>
              <a:t>(2, </a:t>
            </a:r>
            <a:r>
              <a:rPr lang="en-US" sz="2600" i="1" spc="-1" dirty="0" err="1">
                <a:solidFill>
                  <a:srgbClr val="000000"/>
                </a:solidFill>
              </a:rPr>
              <a:t>val</a:t>
            </a:r>
            <a:r>
              <a:rPr lang="en-US" sz="2600" i="1" spc="-1" dirty="0">
                <a:solidFill>
                  <a:srgbClr val="000000"/>
                </a:solidFill>
              </a:rPr>
              <a:t>)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print "Good Bye"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Functions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Defining a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44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Re-usable pieces of code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H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elps us to structure the code.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set of statements multiple times during in the program without repeating the code text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Syntax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367920" y="1144800"/>
            <a:ext cx="8377920" cy="461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def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keyword to start a function</a:t>
            </a:r>
            <a:endParaRPr lang="en-IN" sz="2400" b="0" strike="noStrike" spc="-1" dirty="0">
              <a:latin typeface="Arial" panose="020B0604020202020204"/>
            </a:endParaRPr>
          </a:p>
          <a:p>
            <a:pPr marL="17970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def </a:t>
            </a:r>
            <a:r>
              <a:rPr lang="en-IN" sz="2400" b="0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function_name</a:t>
            </a: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(arg1, arg2, arg3, .... </a:t>
            </a:r>
            <a:r>
              <a:rPr lang="en-IN" sz="2400" b="0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argN</a:t>
            </a: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):</a:t>
            </a:r>
            <a:endParaRPr lang="en-IN" sz="2400" b="0" strike="noStrike" spc="-1" dirty="0">
              <a:latin typeface="Arial" panose="020B0604020202020204"/>
            </a:endParaRPr>
          </a:p>
          <a:p>
            <a:pPr marL="17970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    #statements inside function</a:t>
            </a:r>
            <a:endParaRPr lang="en-IN" sz="24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tatements should be indented using equal spaces</a:t>
            </a:r>
            <a:endParaRPr lang="en-IN" sz="2400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Z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ero or more arguments enclosed in parentheses. </a:t>
            </a:r>
            <a:endParaRPr lang="en-IN" sz="24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mit the body of the function using the  pass keyword</a:t>
            </a:r>
            <a:endParaRPr lang="en-IN" sz="2400" b="0" strike="noStrike" spc="-1" dirty="0">
              <a:latin typeface="Arial" panose="020B0604020202020204"/>
            </a:endParaRPr>
          </a:p>
          <a:p>
            <a:pPr marL="17970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def </a:t>
            </a:r>
            <a:r>
              <a:rPr lang="en-IN" sz="2400" b="0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myfunc</a:t>
            </a: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():</a:t>
            </a:r>
            <a:endParaRPr lang="en-IN" sz="2400" b="0" strike="noStrike" spc="-1" dirty="0">
              <a:latin typeface="Arial" panose="020B0604020202020204"/>
            </a:endParaRPr>
          </a:p>
          <a:p>
            <a:pPr marL="17970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   pass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call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D:\Exercises\function_call.py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python ‘function_call’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Calling a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Function definition is here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def printme( str ):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"This prints a passed string into this function"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str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return;</a:t>
            </a:r>
            <a:endParaRPr lang="en-IN" sz="2600" b="0" strike="noStrike" spc="-1">
              <a:latin typeface="Arial" panose="020B0604020202020204"/>
            </a:endParaRPr>
          </a:p>
          <a:p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Now you can call printme function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printme("I'm first call to user defined function!")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printme("Again second call to the same function")</a:t>
            </a: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with return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D:\Exercises\function_call_return.py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‘function_call_return’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with Return Value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def sum(start, end):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result = 0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for i in range(start, end + 1):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result += i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return result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 = sum(1, 10)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print(s)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- 4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010" y="1115695"/>
            <a:ext cx="4065270" cy="47745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s1 = [1, 2]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s2 = [5, 6]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s3 = [8, 9]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s1.append(3)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print(s1)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s1.extend(s2)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spc="-1" dirty="0">
                <a:latin typeface="Arial" panose="020B0604020202020204"/>
                <a:sym typeface="+mn-ea"/>
              </a:rPr>
              <a:t>print(s1)</a:t>
            </a:r>
            <a:endParaRPr lang="en-IN" sz="2800" spc="-1" dirty="0">
              <a:latin typeface="Arial" panose="020B0604020202020204"/>
              <a:sym typeface="+mn-ea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spc="-1" dirty="0">
                <a:latin typeface="Arial" panose="020B0604020202020204"/>
                <a:sym typeface="+mn-ea"/>
              </a:rPr>
              <a:t>s2.append(s3)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latin typeface="Arial" panose="020B0604020202020204"/>
              </a:rPr>
              <a:t>print (s2)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3569335" y="1689735"/>
            <a:ext cx="556196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[1,2,3] [1,2,3,5,6] [5,6,[8,9]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[1,2,3] [1,2,3,[5,6] [5,6,8,9]</a:t>
            </a:r>
            <a:endParaRPr lang="en-IN" sz="2800" b="0" strike="noStrike" spc="-1" dirty="0">
              <a:latin typeface="Arial" panose="020B0604020202020204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[1,2,3] [1,2,3,5,6] </a:t>
            </a:r>
            <a:r>
              <a:rPr lang="en-IN" sz="2800" spc="-1" dirty="0">
                <a:latin typeface="Arial" panose="020B0604020202020204"/>
                <a:sym typeface="+mn-ea"/>
              </a:rPr>
              <a:t>[5,6,8,9]</a:t>
            </a:r>
            <a:endParaRPr lang="en-IN" sz="2800" spc="-1" dirty="0">
              <a:latin typeface="Arial" panose="020B0604020202020204"/>
              <a:sym typeface="+mn-ea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latin typeface="Arial" panose="020B0604020202020204"/>
                <a:sym typeface="+mn-ea"/>
              </a:rPr>
              <a:t>Syntax Error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with return -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Load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D:\Exercises\function_call_return.py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Modify  the file to return the product of the numbers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‘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function_call_return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with Return Value -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D:\Exercises\function_call_return_1.py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‘function_call_return_1’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with Return Value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380880" y="1008000"/>
            <a:ext cx="8377920" cy="46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You can also use the return statement without a return value.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def sum(start, end):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if(start &gt; end):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print("start should be less than end")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return    # here we are not returning any value so a special value None is returned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result = 0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for i in range(start, end + 1):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result += i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return result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 = sum(110, 50)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print(s)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Pass by Value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D:\Exercises\function_call_value.py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‘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function_call_value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Pass by Value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383040" y="835827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600" i="1" spc="-1" dirty="0">
                <a:solidFill>
                  <a:schemeClr val="accent2"/>
                </a:solidFill>
              </a:rPr>
              <a:t># Function definition is here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chemeClr val="accent2"/>
                </a:solidFill>
              </a:rPr>
              <a:t>def changeme(x, y, str):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chemeClr val="accent2"/>
                </a:solidFill>
              </a:rPr>
              <a:t>   x += 1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chemeClr val="accent2"/>
                </a:solidFill>
              </a:rPr>
              <a:t>   y += 2.0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chemeClr val="accent2"/>
                </a:solidFill>
              </a:rPr>
              <a:t>   str = str + "name"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chemeClr val="accent2"/>
                </a:solidFill>
              </a:rPr>
              <a:t>   print "Values inside the function  : ", x, y, str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chemeClr val="accent2"/>
                </a:solidFill>
              </a:rPr>
              <a:t>   return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# Now you can call changeme function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x = 10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y = 10.3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str = "my string"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changeme(x, y, str);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print "Values outside the function : ", x, y, str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Pass by Reference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D:\Exercises\function_call_reference.py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‘function_call_reference’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Pass by Reference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Function definition is here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def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changeme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 mylist ):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"This changes a passed list into this function"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mylist.append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([1,2,3,4]);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"Values inside the function: ", mylist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return</a:t>
            </a:r>
            <a:endParaRPr lang="en-IN" sz="2600" b="0" strike="noStrike" spc="-1" dirty="0">
              <a:latin typeface="Arial" panose="020B0604020202020204"/>
            </a:endParaRPr>
          </a:p>
          <a:p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Now you can call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changeme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function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mylist = [10,20,30];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changeme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 mylist );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"Values outside the function: ", mylist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Pass by </a:t>
            </a:r>
            <a:r>
              <a:rPr lang="en-IN" sz="3600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Value and Reference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Pass by Value – value is passed  to the function.  Any change to th</a:t>
            </a: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 value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in the function is not reflected outside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 for immutable objects – int, float, string, tuple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Pass by Reference - </a:t>
            </a:r>
            <a:r>
              <a:rPr lang="en-IN" sz="2400" spc="-1" dirty="0">
                <a:solidFill>
                  <a:srgbClr val="000000"/>
                </a:solidFill>
              </a:rPr>
              <a:t>Reference is passed  to the function.  Any change to the value in the function is reflected outside</a:t>
            </a:r>
            <a:endParaRPr lang="en-IN" sz="2400" spc="-1" dirty="0">
              <a:solidFill>
                <a:srgbClr val="000000"/>
              </a:solidFill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latin typeface="Arial" panose="020B0604020202020204"/>
              </a:rPr>
              <a:t>For mutable objects – lists, dictionaries</a:t>
            </a:r>
            <a:endParaRPr lang="en-IN" sz="26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Global Variable and Local Variable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380880" y="1224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Global variables: Variables that are not bound to any function , but can be accessed inside as well as outside the function are called global variables.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Local variables: Variables which are declared inside a function are called local variables.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Local Variable and Global Variable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D:\Exercises\localvar_globalvar.py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localvar_globalvar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- 5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 = (1, 2, 3, 2, 5, 2, 7, 9, 2)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(t.index(2))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(t.index(2,4))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 dirty="0">
              <a:latin typeface="Arial" panose="020B0604020202020204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985385" y="175958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1 5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1 3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5 8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2 8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Global Variable and Local Variable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380880" y="1224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= 100  //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is a Global Variable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 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def cool():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    #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local variable - different from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outside the function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   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= 200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    # This will print local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variable </a:t>
            </a:r>
            <a:r>
              <a:rPr lang="en-US" sz="2200" i="1" spc="-1" dirty="0" err="1">
                <a:solidFill>
                  <a:srgbClr val="000000"/>
                </a:solidFill>
              </a:rPr>
              <a:t>i.e</a:t>
            </a:r>
            <a:r>
              <a:rPr lang="en-US" sz="2200" i="1" spc="-1" dirty="0">
                <a:solidFill>
                  <a:srgbClr val="000000"/>
                </a:solidFill>
              </a:rPr>
              <a:t> 200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    print "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in the function : ",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 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cool()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print "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outside the function : ",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 # this will print global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variable </a:t>
            </a:r>
            <a:r>
              <a:rPr lang="en-US" sz="2200" i="1" spc="-1" dirty="0" err="1">
                <a:solidFill>
                  <a:srgbClr val="000000"/>
                </a:solidFill>
              </a:rPr>
              <a:t>i.e</a:t>
            </a:r>
            <a:r>
              <a:rPr lang="en-US" sz="2200" i="1" spc="-1" dirty="0">
                <a:solidFill>
                  <a:srgbClr val="000000"/>
                </a:solidFill>
              </a:rPr>
              <a:t> 100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Global Variable and Local Variable – Sc</a:t>
            </a:r>
            <a:r>
              <a:rPr lang="en-IN" sz="3600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ope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380880" y="1224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Local variable – scope is restricted to the function. It cannot be accessed outside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Local variable with the same name as global – global variable cannot be accessed inside the function.</a:t>
            </a:r>
            <a:endParaRPr lang="en-IN" sz="28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</a:rPr>
              <a:t>Global var</a:t>
            </a: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iables with unique name can be accessed inside a function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Local Variable and Global Variable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D:\Exercises\localvar_globalvar_1.py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‘localvar_globalvar_1’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Global Variable and Local Variable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380880" y="1224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0840" y="889844"/>
            <a:ext cx="76055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global_var = 12         # a global variable</a:t>
            </a:r>
            <a:endParaRPr lang="en-IN" dirty="0"/>
          </a:p>
          <a:p>
            <a:r>
              <a:rPr lang="en-IN" dirty="0"/>
              <a:t>print "global_var before </a:t>
            </a:r>
            <a:r>
              <a:rPr lang="en-IN" dirty="0" err="1"/>
              <a:t>func</a:t>
            </a:r>
            <a:r>
              <a:rPr lang="en-IN" dirty="0"/>
              <a:t> call : ", global_var</a:t>
            </a:r>
            <a:endParaRPr lang="en-IN" dirty="0"/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func</a:t>
            </a:r>
            <a:r>
              <a:rPr lang="en-IN" dirty="0"/>
              <a:t>():</a:t>
            </a:r>
            <a:endParaRPr lang="en-IN" dirty="0"/>
          </a:p>
          <a:p>
            <a:r>
              <a:rPr lang="en-IN" dirty="0"/>
              <a:t>    local_var = 100     # this is local variable</a:t>
            </a:r>
            <a:endParaRPr lang="en-IN" dirty="0"/>
          </a:p>
          <a:p>
            <a:r>
              <a:rPr lang="en-IN" dirty="0"/>
              <a:t>    global global_var</a:t>
            </a:r>
            <a:endParaRPr lang="en-IN" dirty="0"/>
          </a:p>
          <a:p>
            <a:r>
              <a:rPr lang="en-IN" dirty="0"/>
              <a:t>    global_var = 200</a:t>
            </a:r>
            <a:endParaRPr lang="en-IN" dirty="0"/>
          </a:p>
          <a:p>
            <a:r>
              <a:rPr lang="en-IN" dirty="0"/>
              <a:t>    print "local_var = ", local_var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func</a:t>
            </a:r>
            <a:r>
              <a:rPr lang="en-IN" dirty="0"/>
              <a:t>()                        # calling function </a:t>
            </a:r>
            <a:r>
              <a:rPr lang="en-IN" dirty="0" err="1"/>
              <a:t>func</a:t>
            </a:r>
            <a:r>
              <a:rPr lang="en-IN" dirty="0"/>
              <a:t>()</a:t>
            </a:r>
            <a:endParaRPr lang="en-IN" dirty="0"/>
          </a:p>
          <a:p>
            <a:r>
              <a:rPr lang="en-IN" dirty="0"/>
              <a:t>print "global_var after </a:t>
            </a:r>
            <a:r>
              <a:rPr lang="en-IN" dirty="0" err="1"/>
              <a:t>func</a:t>
            </a:r>
            <a:r>
              <a:rPr lang="en-IN" dirty="0"/>
              <a:t> call : ", global_var</a:t>
            </a:r>
            <a:endParaRPr lang="en-IN" dirty="0"/>
          </a:p>
          <a:p>
            <a:r>
              <a:rPr lang="en-IN" dirty="0"/>
              <a:t>#print(local_var)        # you can't access local_var outside the function, because as soon as function ends local_var is destroyed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Functions Argument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Required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Required arguments are the arguments passed to a function in correct positional order.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Required Argument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D:\Exercises\required_arg.py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required_arg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Required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80" name="CustomShape 2"/>
          <p:cNvSpPr/>
          <p:nvPr/>
        </p:nvSpPr>
        <p:spPr>
          <a:xfrm>
            <a:off x="380880" y="1080000"/>
            <a:ext cx="8377920" cy="45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Function definition is here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def printme( str ):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"This prints a passed string into this function"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str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return;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Now you can call printme function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printme("python")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Required Argument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D:\Exercises\required_arg.py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Define function for greet(name, msg)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</a:rPr>
              <a:t>Concatenate Hello with name and msg inside greet() function</a:t>
            </a:r>
            <a:endParaRPr lang="en-IN" sz="2600" spc="-1" dirty="0"/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Call greet(“</a:t>
            </a:r>
            <a:r>
              <a:rPr lang="en-IN" sz="26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Monica”,”Good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Morning”)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‘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required_arg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Required Arguments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380880" y="1080000"/>
            <a:ext cx="8377920" cy="45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i="1" spc="-1" dirty="0">
                <a:solidFill>
                  <a:srgbClr val="000000"/>
                </a:solidFill>
              </a:rPr>
              <a:t>def </a:t>
            </a:r>
            <a:r>
              <a:rPr lang="en-US" sz="2400" i="1" spc="-1" dirty="0" err="1">
                <a:solidFill>
                  <a:srgbClr val="000000"/>
                </a:solidFill>
              </a:rPr>
              <a:t>fn</a:t>
            </a:r>
            <a:r>
              <a:rPr lang="en-US" sz="2400" i="1" spc="-1" dirty="0">
                <a:solidFill>
                  <a:srgbClr val="000000"/>
                </a:solidFill>
              </a:rPr>
              <a:t>(name, msg):</a:t>
            </a:r>
            <a:endParaRPr lang="en-US" sz="2400" i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i="1" spc="-1" dirty="0">
                <a:solidFill>
                  <a:srgbClr val="000000"/>
                </a:solidFill>
              </a:rPr>
              <a:t>    print  "Hello " + name + " " + msg</a:t>
            </a:r>
            <a:endParaRPr lang="en-US" sz="2400" i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400" i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i="1" spc="-1" dirty="0" err="1">
                <a:solidFill>
                  <a:srgbClr val="000000"/>
                </a:solidFill>
              </a:rPr>
              <a:t>fn</a:t>
            </a:r>
            <a:r>
              <a:rPr lang="en-US" sz="2400" i="1" spc="-1" dirty="0">
                <a:solidFill>
                  <a:srgbClr val="000000"/>
                </a:solidFill>
              </a:rPr>
              <a:t>("John", "Good Morning")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- 6 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4862830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is true about tuples?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73405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No limit on the number of elements</a:t>
            </a:r>
            <a:endParaRPr lang="en-IN" sz="20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73405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Tuple can contain any type of element but it cannot contain a tuple</a:t>
            </a:r>
            <a:endParaRPr lang="en-IN" sz="20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73405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All elements in a tuple must be of the same type</a:t>
            </a:r>
            <a:endParaRPr lang="en-IN" sz="20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73405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An object in a tuple may appear more than once</a:t>
            </a:r>
            <a:endParaRPr lang="en-IN" sz="20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73405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Following elements are same</a:t>
            </a:r>
            <a:endParaRPr lang="en-IN" sz="20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030605" lvl="1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(1, 2, 3)</a:t>
            </a:r>
            <a:endParaRPr lang="en-IN" sz="20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030605" lvl="1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IN" sz="20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(3, 2, 1)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 dirty="0">
              <a:latin typeface="Arial" panose="020B0604020202020204"/>
              <a:sym typeface="+mn-ea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735955" y="1501775"/>
            <a:ext cx="283400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1, 4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1, 2, 3, 4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1, 2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1,5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Keyword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Keyword arguments are related to the function calls.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When you use keyword arguments in a function call, the caller identifies the arguments by the parameter name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Keyword arguments allows you to pass each arguments using name value pairs like    name=value</a:t>
            </a: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Keyword Argument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8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D:\Exercises\keyword_arg.py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keyword_arg’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Keyword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Function definition is here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def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 name, age ):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"This prints a passed info into this function"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"Name: ", name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"Age ", age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return;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Now you can call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function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 age = 50, name = "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miki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" )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Keyword Arguments – Further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Define a function with two arguments a and b</a:t>
            </a:r>
            <a:endParaRPr lang="en-IN" sz="2600" b="0" i="1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i="1" spc="-1" dirty="0">
                <a:solidFill>
                  <a:srgbClr val="000000"/>
                </a:solidFill>
                <a:latin typeface="Arial" panose="020B0604020202020204"/>
              </a:rPr>
              <a:t>Function should add a and b and print the sum</a:t>
            </a:r>
            <a:endParaRPr lang="en-IN" sz="2600" i="1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</a:rPr>
              <a:t>Call f</a:t>
            </a:r>
            <a:r>
              <a:rPr lang="en-IN" sz="2600" i="1" spc="-1" dirty="0">
                <a:solidFill>
                  <a:srgbClr val="000000"/>
                </a:solidFill>
                <a:latin typeface="Arial" panose="020B0604020202020204"/>
              </a:rPr>
              <a:t>unction with arguments as (a = 10, b = 20)</a:t>
            </a:r>
            <a:endParaRPr lang="en-IN" sz="2600" i="1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i="1" spc="-1" dirty="0">
                <a:solidFill>
                  <a:srgbClr val="000000"/>
                </a:solidFill>
                <a:latin typeface="Arial" panose="020B0604020202020204"/>
              </a:rPr>
              <a:t>Run your program and see the output</a:t>
            </a:r>
            <a:endParaRPr lang="en-IN" sz="2600" i="1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</a:rPr>
              <a:t>Change values of a and b and see the output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Default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92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 default argument is an argument that assumes a default value if a value is not provided in the function call for that argument.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To specify default values of argument, you just need to assign a value using assignment operator.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Default Argument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D:\Exercises\default_arg.py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‘default_arg’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Default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Function definition is here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def printinfo( name, age = 35 ):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"This prints a passed info into this function"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"Name: ", name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"Age ", age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return;</a:t>
            </a:r>
            <a:endParaRPr lang="en-IN" sz="2200" b="0" strike="noStrike" spc="-1">
              <a:latin typeface="Arial" panose="020B0604020202020204"/>
            </a:endParaRPr>
          </a:p>
          <a:p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Now you can call printinfo function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printinfo( age=50, name="miki" )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printinfo( name="miki" )</a:t>
            </a:r>
            <a:endParaRPr lang="en-IN" sz="22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Variable Length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367920" y="1195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You may need to process a function for more arguments than you specified while defining the function. </a:t>
            </a:r>
            <a:endParaRPr lang="en-IN" sz="24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These arguments are called variable-length arguments and are not named in the function definition, unlike required and default arguments.</a:t>
            </a:r>
            <a:endParaRPr lang="en-IN" sz="24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Syntax of function with non-keyword variable arguments is this</a:t>
            </a:r>
            <a:r>
              <a:rPr lang="en-IN" sz="24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endParaRPr lang="en-IN" sz="2400" b="0" strike="noStrike" spc="-1">
              <a:latin typeface="Arial" panose="020B0604020202020204"/>
            </a:endParaRPr>
          </a:p>
          <a:p>
            <a:pPr marL="647700" lvl="2" indent="-2146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def functionname([formal_args,] 	*var_args_tuple ):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FF0000"/>
                </a:solidFill>
                <a:latin typeface="Arial" panose="020B0604020202020204"/>
                <a:ea typeface="Times New Roman" panose="02020603050405020304"/>
              </a:rPr>
              <a:t>   		"function_docstring"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FF0000"/>
                </a:solidFill>
                <a:latin typeface="Arial" panose="020B0604020202020204"/>
                <a:ea typeface="Times New Roman" panose="02020603050405020304"/>
              </a:rPr>
              <a:t>   		function_suite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b="0" i="1" strike="noStrike" spc="-1">
                <a:solidFill>
                  <a:srgbClr val="FF0000"/>
                </a:solidFill>
                <a:latin typeface="Arial" panose="020B0604020202020204"/>
                <a:ea typeface="Times New Roman" panose="02020603050405020304"/>
              </a:rPr>
              <a:t>  		 return [expression]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Variable Length Argument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0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D:\Exercises\variable_arg.py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‘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variable_arg’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Variable Length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367920" y="1195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Function definition is here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def printinfo( arg1, *vartuple ):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"This prints a variable passed arguments"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"Output is: "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arg1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for var in vartuple: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   print var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return;</a:t>
            </a:r>
            <a:endParaRPr lang="en-IN" sz="2400" b="0" strike="noStrike" spc="-1">
              <a:latin typeface="Arial" panose="020B0604020202020204"/>
            </a:endParaRPr>
          </a:p>
          <a:p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Now you can call printinfo function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printinfo( 10 )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printinfo( 70, 60, 50 )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39508</Words>
  <Application>WPS Presentation</Application>
  <PresentationFormat>On-screen Show (4:3)</PresentationFormat>
  <Paragraphs>3049</Paragraphs>
  <Slides>176</Slides>
  <Notes>349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176</vt:i4>
      </vt:variant>
    </vt:vector>
  </HeadingPairs>
  <TitlesOfParts>
    <vt:vector size="189" baseType="lpstr">
      <vt:lpstr>Arial</vt:lpstr>
      <vt:lpstr>SimSun</vt:lpstr>
      <vt:lpstr>Wingdings</vt:lpstr>
      <vt:lpstr>Calibri</vt:lpstr>
      <vt:lpstr>DejaVu Sans</vt:lpstr>
      <vt:lpstr>Arial</vt:lpstr>
      <vt:lpstr>Calibri</vt:lpstr>
      <vt:lpstr>Symbol</vt:lpstr>
      <vt:lpstr>Times New Roman</vt:lpstr>
      <vt:lpstr>Microsoft YaHei</vt:lpstr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Subramanian</dc:creator>
  <cp:lastModifiedBy>Ravi Subramanian</cp:lastModifiedBy>
  <cp:revision>1375</cp:revision>
  <dcterms:created xsi:type="dcterms:W3CDTF">2020-12-02T03:09:00Z</dcterms:created>
  <dcterms:modified xsi:type="dcterms:W3CDTF">2020-12-03T12:29:03Z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KSOProductBuildVer">
    <vt:lpwstr>1033-11.2.0.9747</vt:lpwstr>
  </property>
</Properties>
</file>