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1010" r:id="rId4"/>
    <p:sldId id="1011" r:id="rId5"/>
    <p:sldId id="1012" r:id="rId7"/>
    <p:sldId id="1013" r:id="rId8"/>
    <p:sldId id="1021" r:id="rId9"/>
    <p:sldId id="1014" r:id="rId10"/>
    <p:sldId id="1023" r:id="rId11"/>
    <p:sldId id="1022" r:id="rId12"/>
    <p:sldId id="1024" r:id="rId13"/>
    <p:sldId id="1025" r:id="rId14"/>
    <p:sldId id="1015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635" r:id="rId23"/>
    <p:sldId id="634" r:id="rId24"/>
    <p:sldId id="448" r:id="rId25"/>
    <p:sldId id="449" r:id="rId26"/>
    <p:sldId id="637" r:id="rId27"/>
    <p:sldId id="636" r:id="rId28"/>
    <p:sldId id="450" r:id="rId29"/>
    <p:sldId id="638" r:id="rId30"/>
    <p:sldId id="451" r:id="rId31"/>
    <p:sldId id="452" r:id="rId32"/>
    <p:sldId id="453" r:id="rId33"/>
    <p:sldId id="639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640" r:id="rId46"/>
    <p:sldId id="465" r:id="rId47"/>
    <p:sldId id="466" r:id="rId48"/>
    <p:sldId id="467" r:id="rId49"/>
    <p:sldId id="468" r:id="rId50"/>
    <p:sldId id="469" r:id="rId51"/>
    <p:sldId id="470" r:id="rId52"/>
    <p:sldId id="641" r:id="rId53"/>
    <p:sldId id="471" r:id="rId54"/>
    <p:sldId id="472" r:id="rId55"/>
    <p:sldId id="473" r:id="rId56"/>
    <p:sldId id="474" r:id="rId57"/>
    <p:sldId id="475" r:id="rId58"/>
    <p:sldId id="54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54D2D5-EEEF-4324-AAC9-9F9E30CA9156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B7F15E9-23FA-4AF7-B270-F23183E8AD7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727612E-2296-4138-BE4B-0BAC6CE4CCF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AB29486-B699-4DE1-BC87-A96B72C7ADEB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0D6DE2-7306-4A7F-8217-C27684B56A69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E75B84-13C3-440D-8342-BFE4C5914C7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F419F5F-9607-4C89-828E-91EA1E4B95A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3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E75B84-13C3-440D-8342-BFE4C5914C7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9FD9059-4F5B-4D7B-B634-2D17AFE9D03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6EF1939-6134-44D8-A060-B05AD5C9ACD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C92001-9646-4ADB-9D05-53B635BC28D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AC92001-9646-4ADB-9D05-53B635BC28D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4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15C14C9-1AA8-46CB-B338-08A47C357C11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99B71F-F892-480E-B5EC-3E8C4FC5ED3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529D324-74A7-4183-8639-FB56F4FCA30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74D99F6-5501-44D4-87C4-288688AFC785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599B71F-F892-480E-B5EC-3E8C4FC5ED3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567F0E-310D-4AD4-AB16-B0E5F05F6D0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5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D4940E8-7E84-4FB5-AE7E-3627BBADBA0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584C0C9-5C21-42C1-B899-D8522C4511D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F88F07-07ED-4A95-9FEC-D96C01C3E05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8DD6E53-9266-4759-AFB9-6D9DFBD5DFB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5F57FA8-24A1-4506-9071-7C93FA18569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6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34748CF-D11A-41D8-8C7C-8DAE04A0FB0A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CC7B5BE-97D2-404A-855B-17625EED3CB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4C24933-C96F-46F9-9D06-9E9BC7BD460C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E4F66F4-FF0B-4DC6-BC81-1DED3252687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E4F66F4-FF0B-4DC6-BC81-1DED32526872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81281B5-0304-4DBB-BD43-E9B2E1F75A00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7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4E9339-A7C8-48B0-BC14-198CE63CD7F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F4C9DFB-3669-419C-AD7A-F46AFDD6F8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00260D3-8B9C-447A-8759-DE9152E95E2D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964C8D-1288-4E88-983C-65380B58854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2DF4231-A56F-4A30-B107-3F4BA6D9FBD3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964C8D-1288-4E88-983C-65380B588544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88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6D175D5-D537-4878-A44F-C906A06292A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0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B84F188-C512-4DC9-9C61-16E33BB6969E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2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D08BD54-0343-4DA6-80FD-6A15733955D6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4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C7D38DA-290B-4622-A5DB-47257CC2E7CF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119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0860D5D-6969-4CEE-8E20-83B7754D886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AA6BB87-0B1B-4396-97BC-675BC52CABB8}" type="slidenum"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IN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7992000" y="6324480"/>
            <a:ext cx="1121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A733E7-CE6C-4567-A8EF-7BE0A11766A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5"/>
          <p:cNvPicPr/>
          <p:nvPr/>
        </p:nvPicPr>
        <p:blipFill>
          <a:blip r:embed="rId14"/>
          <a:stretch>
            <a:fillRect/>
          </a:stretch>
        </p:blipFill>
        <p:spPr>
          <a:xfrm>
            <a:off x="-15840" y="6006960"/>
            <a:ext cx="9155880" cy="8452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805520" y="6324480"/>
            <a:ext cx="126576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42C94F1-C342-4AC6-B8EA-D3DF67F1A866}" type="slidenum"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</a:fld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6320" y="6366960"/>
            <a:ext cx="190116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1893960" y="6322320"/>
            <a:ext cx="51580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 with Python  © Ravi Subramanian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Python 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algn="ctr">
              <a:lnSpc>
                <a:spcPct val="90000"/>
              </a:lnSpc>
            </a:pPr>
            <a:r>
              <a:rPr lang="en-IN" sz="4400" b="0" strike="noStrike" spc="-1">
                <a:latin typeface="Arial" panose="020B0604020202020204"/>
              </a:rPr>
              <a:t>Day - 5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- 7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855345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lst = [0, 1,2,3,4,5,6,7,8]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range(1,4):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916305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j in range(1,3):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373505" lvl="3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print(lst[i] * lst[j])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420995" y="2780030"/>
            <a:ext cx="3408045" cy="2500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Syntax Error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1 2 2 4 3 6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1 2 3 6</a:t>
            </a:r>
            <a:endParaRPr lang="en-IN" sz="2800" spc="-1" dirty="0">
              <a:solidFill>
                <a:srgbClr val="000000"/>
              </a:solidFill>
              <a:latin typeface="Arial" panose="020B0604020202020204"/>
              <a:ea typeface="DejaVu Sans"/>
              <a:sym typeface="+mn-ea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1 2 2 3 3 6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- 8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463994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How many times print will get executed?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i in range (1, 10, 2):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for j in range (1, 6):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	print(“Hello”)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454015" y="1630680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60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25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30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54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Functions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Defining a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Re-usable pieces of code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H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elps us to structure the code.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set of statements multiple times during in the program without repeating the code text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Syntax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367920" y="1144800"/>
            <a:ext cx="8377920" cy="461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keyword to start a function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function_name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(arg1, arg2, arg3, ....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argN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):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 #statements inside function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tatements should be indented using equal spaces</a:t>
            </a:r>
            <a:endParaRPr lang="en-IN" sz="2400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Z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ero or more arguments enclosed in parentheses. </a:t>
            </a:r>
            <a:endParaRPr lang="en-IN" sz="24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4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mit the body of the function using the  pass keyword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myfunc</a:t>
            </a: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():</a:t>
            </a:r>
            <a:endParaRPr lang="en-IN" sz="2400" b="0" strike="noStrike" spc="-1" dirty="0">
              <a:latin typeface="Arial" panose="020B0604020202020204"/>
            </a:endParaRPr>
          </a:p>
          <a:p>
            <a:pPr marL="179705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   pass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call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python ‘function_call’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Calling a Function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printme( str ):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string into this function"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str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600" b="0" strike="noStrike" spc="-1">
              <a:latin typeface="Arial" panose="020B0604020202020204"/>
            </a:endParaRPr>
          </a:p>
          <a:p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printme function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printme("I'm first call to user defined function!")</a:t>
            </a:r>
            <a:endParaRPr lang="en-IN" sz="2600" b="0" strike="noStrike" spc="-1">
              <a:latin typeface="Arial" panose="020B0604020202020204"/>
            </a:endParaRPr>
          </a:p>
          <a:p>
            <a:r>
              <a:rPr lang="en-IN" sz="26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printme("Again second call to the same function")</a:t>
            </a: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D:\Exercises\function_call_return.py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‘function_call_return’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sum(start, end):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result = 0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for i in range(start, end + 1):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result += i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return result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sum(1, 10)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Load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D:\Exercises\function_call_return.py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Modify  the file to return the product of the numbers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function_call_return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290880" y="25781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What did we learn yesterday?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Decision making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then else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elif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nested if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how do we identify block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loops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257300" lvl="2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while and for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257300" lvl="2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range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257300" lvl="2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D:\Exercises\function_call_return_1.py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‘function_call_return_1’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with Return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380880" y="1008000"/>
            <a:ext cx="8377920" cy="46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You can also use the return statement without a return value.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sum(start, end):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if(start &gt; end):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print("start should be less than end")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return    # here we are not returning any value so a special value None is returned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result = 0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for i in range(start, end + 1):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result += i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return result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sum(110, 50)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2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Value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D:\Exercises\function_call_value.py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function_call_value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Value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383040" y="835827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600" i="1" spc="-1" dirty="0">
                <a:solidFill>
                  <a:schemeClr val="accent2"/>
                </a:solidFill>
              </a:rPr>
              <a:t># Function definition is here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def changeme(x, y, str):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x += 1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y += 2.0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str = str + "name"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print "Values inside the function  : ", x, y, str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chemeClr val="accent2"/>
                </a:solidFill>
              </a:rPr>
              <a:t>   return</a:t>
            </a:r>
            <a:endParaRPr lang="en-US" sz="2600" i="1" spc="-1" dirty="0">
              <a:solidFill>
                <a:schemeClr val="accent2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# Now you can call changeme function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x = 10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y = 10.3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str = "my string"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changeme(x, y, str);</a:t>
            </a:r>
            <a:endParaRPr lang="en-US" sz="2600" i="1" spc="-1" dirty="0">
              <a:solidFill>
                <a:srgbClr val="000000"/>
              </a:solidFill>
            </a:endParaRPr>
          </a:p>
          <a:p>
            <a:r>
              <a:rPr lang="en-US" sz="2600" i="1" spc="-1" dirty="0">
                <a:solidFill>
                  <a:srgbClr val="000000"/>
                </a:solidFill>
              </a:rPr>
              <a:t>print "Values outside the function : ", x, y, str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D:\Exercises\function_call_reference.py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‘function_call_reference’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mylist ):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changes a passed list into this function"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mylist.append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([1,2,3,4]);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"Values inside the function: ", mylist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</a:t>
            </a:r>
            <a:endParaRPr lang="en-IN" sz="2600" b="0" strike="noStrike" spc="-1" dirty="0">
              <a:latin typeface="Arial" panose="020B0604020202020204"/>
            </a:endParaRPr>
          </a:p>
          <a:p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function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mylist = [10,20,30];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changeme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mylist );</a:t>
            </a:r>
            <a:endParaRPr lang="en-IN" sz="2600" b="0" strike="noStrike" spc="-1" dirty="0">
              <a:latin typeface="Arial" panose="020B0604020202020204"/>
            </a:endParaRPr>
          </a:p>
          <a:p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"Values outside the function: ", mylist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Pass by </a:t>
            </a:r>
            <a:r>
              <a:rPr lang="en-IN" sz="3600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Value and Reference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Pass by Value – value is passed  to the function.  Any change to th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 value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in the function is not reflected outside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 for immutable objects – int, float, string, tuple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Pass by Reference - </a:t>
            </a:r>
            <a:r>
              <a:rPr lang="en-IN" sz="2400" spc="-1" dirty="0">
                <a:solidFill>
                  <a:srgbClr val="000000"/>
                </a:solidFill>
              </a:rPr>
              <a:t>Reference is passed  to the function.  Any change to the value in the function is reflected outside</a:t>
            </a:r>
            <a:endParaRPr lang="en-IN" sz="2400" spc="-1" dirty="0">
              <a:solidFill>
                <a:srgbClr val="000000"/>
              </a:solidFill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latin typeface="Arial" panose="020B0604020202020204"/>
              </a:rPr>
              <a:t>For mutable objects – lists, dictionaries</a:t>
            </a:r>
            <a:endParaRPr lang="en-IN" sz="26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Global variables: Variables that are not bound to any function , but can be accessed inside as well as outside the function are called global variables.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Local variables: Variables which are declared inside a function are called local variables.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Local Variable and Global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D:\Exercises\localvar_globalvar.py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localvar_globalvar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= 100  //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is a Global Variable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def cool():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#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local variable - different from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outside the function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= 200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# This will print local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variable </a:t>
            </a:r>
            <a:r>
              <a:rPr lang="en-US" sz="2200" i="1" spc="-1" dirty="0" err="1">
                <a:solidFill>
                  <a:srgbClr val="000000"/>
                </a:solidFill>
              </a:rPr>
              <a:t>i.e</a:t>
            </a:r>
            <a:r>
              <a:rPr lang="en-US" sz="2200" i="1" spc="-1" dirty="0">
                <a:solidFill>
                  <a:srgbClr val="000000"/>
                </a:solidFill>
              </a:rPr>
              <a:t> 200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   print "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in the function : ",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 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cool()</a:t>
            </a:r>
            <a:endParaRPr lang="en-US" sz="2200" i="1" spc="-1" dirty="0">
              <a:solidFill>
                <a:srgbClr val="000000"/>
              </a:solidFill>
            </a:endParaRPr>
          </a:p>
          <a:p>
            <a:pPr marL="1905">
              <a:lnSpc>
                <a:spcPct val="100000"/>
              </a:lnSpc>
              <a:buClr>
                <a:srgbClr val="000000"/>
              </a:buClr>
            </a:pPr>
            <a:r>
              <a:rPr lang="en-US" sz="2200" i="1" spc="-1" dirty="0">
                <a:solidFill>
                  <a:srgbClr val="000000"/>
                </a:solidFill>
              </a:rPr>
              <a:t>print "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outside the function : ",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 # this will print global </a:t>
            </a:r>
            <a:r>
              <a:rPr lang="en-US" sz="2200" i="1" spc="-1" dirty="0" err="1">
                <a:solidFill>
                  <a:srgbClr val="000000"/>
                </a:solidFill>
              </a:rPr>
              <a:t>xy</a:t>
            </a:r>
            <a:r>
              <a:rPr lang="en-US" sz="2200" i="1" spc="-1" dirty="0">
                <a:solidFill>
                  <a:srgbClr val="000000"/>
                </a:solidFill>
              </a:rPr>
              <a:t> variable </a:t>
            </a:r>
            <a:r>
              <a:rPr lang="en-US" sz="2200" i="1" spc="-1" dirty="0" err="1">
                <a:solidFill>
                  <a:srgbClr val="000000"/>
                </a:solidFill>
              </a:rPr>
              <a:t>i.e</a:t>
            </a:r>
            <a:r>
              <a:rPr lang="en-US" sz="2200" i="1" spc="-1" dirty="0">
                <a:solidFill>
                  <a:srgbClr val="000000"/>
                </a:solidFill>
              </a:rPr>
              <a:t> 100</a:t>
            </a: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Session Quiz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 – Sc</a:t>
            </a:r>
            <a:r>
              <a:rPr lang="en-IN" sz="3600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ope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Local variable – scope is restricted to the function. It cannot be accessed outside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Local variable with the same name as global – global variable cannot be accessed inside the function.</a:t>
            </a:r>
            <a:endParaRPr lang="en-IN" sz="2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</a:rPr>
              <a:t>Global var</a:t>
            </a:r>
            <a:r>
              <a:rPr lang="en-IN" sz="2800" spc="-1" dirty="0">
                <a:solidFill>
                  <a:srgbClr val="000000"/>
                </a:solidFill>
                <a:latin typeface="Arial" panose="020B0604020202020204"/>
              </a:rPr>
              <a:t>iables with unique name can be accessed inside a function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Local Variable and Global Variable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D:\Exercises\localvar_globalvar_1.py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‘localvar_globalvar_1’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Global Variable and Local Variable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380880" y="1224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200" b="0" strike="noStrike" spc="-1" dirty="0"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0840" y="889844"/>
            <a:ext cx="7605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global_var = 12         # a global variable</a:t>
            </a:r>
            <a:endParaRPr lang="en-IN" dirty="0"/>
          </a:p>
          <a:p>
            <a:r>
              <a:rPr lang="en-IN" dirty="0"/>
              <a:t>print "global_var before </a:t>
            </a:r>
            <a:r>
              <a:rPr lang="en-IN" dirty="0" err="1"/>
              <a:t>func</a:t>
            </a:r>
            <a:r>
              <a:rPr lang="en-IN" dirty="0"/>
              <a:t> call : ", global_var</a:t>
            </a:r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func</a:t>
            </a:r>
            <a:r>
              <a:rPr lang="en-IN" dirty="0"/>
              <a:t>():</a:t>
            </a:r>
            <a:endParaRPr lang="en-IN" dirty="0"/>
          </a:p>
          <a:p>
            <a:r>
              <a:rPr lang="en-IN" dirty="0"/>
              <a:t>    local_var = 100     # this is local variable</a:t>
            </a:r>
            <a:endParaRPr lang="en-IN" dirty="0"/>
          </a:p>
          <a:p>
            <a:r>
              <a:rPr lang="en-IN" dirty="0"/>
              <a:t>    global global_var</a:t>
            </a:r>
            <a:endParaRPr lang="en-IN" dirty="0"/>
          </a:p>
          <a:p>
            <a:r>
              <a:rPr lang="en-IN" dirty="0"/>
              <a:t>    global_var = 200</a:t>
            </a:r>
            <a:endParaRPr lang="en-IN" dirty="0"/>
          </a:p>
          <a:p>
            <a:r>
              <a:rPr lang="en-IN" dirty="0"/>
              <a:t>    print "local_var = ", local_var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func</a:t>
            </a:r>
            <a:r>
              <a:rPr lang="en-IN" dirty="0"/>
              <a:t>()                        # calling function </a:t>
            </a:r>
            <a:r>
              <a:rPr lang="en-IN" dirty="0" err="1"/>
              <a:t>func</a:t>
            </a:r>
            <a:r>
              <a:rPr lang="en-IN" dirty="0"/>
              <a:t>()</a:t>
            </a:r>
            <a:endParaRPr lang="en-IN" dirty="0"/>
          </a:p>
          <a:p>
            <a:r>
              <a:rPr lang="en-IN" dirty="0"/>
              <a:t>print "global_var after </a:t>
            </a:r>
            <a:r>
              <a:rPr lang="en-IN" dirty="0" err="1"/>
              <a:t>func</a:t>
            </a:r>
            <a:r>
              <a:rPr lang="en-IN" dirty="0"/>
              <a:t> call : ", global_var</a:t>
            </a:r>
            <a:endParaRPr lang="en-IN" dirty="0"/>
          </a:p>
          <a:p>
            <a:r>
              <a:rPr lang="en-IN" dirty="0"/>
              <a:t>#print(local_var)        # you can't access local_var outside the function, because as soon as function ends local_var is destroyed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134360" y="160452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Functions Argument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Required arguments are the arguments passed to a function in correct positional order.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D:\Exercises\required_arg.py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required_arg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380880" y="1080000"/>
            <a:ext cx="837792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printme( str 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string into this function"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str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printme function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printme("python")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D:\Exercises\required_arg.py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Define function for greet(name, msg)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</a:rPr>
              <a:t>Concatenate Hello with name and msg inside greet() function</a:t>
            </a:r>
            <a:endParaRPr lang="en-IN" sz="2600" spc="-1" dirty="0"/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Call greet(“</a:t>
            </a:r>
            <a:r>
              <a:rPr lang="en-IN" sz="2600" b="0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Monica”,”Good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Morning”)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required_arg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Required Arguments – Further Practice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380880" y="1080000"/>
            <a:ext cx="8377920" cy="453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>
                <a:solidFill>
                  <a:srgbClr val="000000"/>
                </a:solidFill>
              </a:rPr>
              <a:t>def </a:t>
            </a:r>
            <a:r>
              <a:rPr lang="en-US" sz="2400" i="1" spc="-1" dirty="0" err="1">
                <a:solidFill>
                  <a:srgbClr val="000000"/>
                </a:solidFill>
              </a:rPr>
              <a:t>fn</a:t>
            </a:r>
            <a:r>
              <a:rPr lang="en-US" sz="2400" i="1" spc="-1" dirty="0">
                <a:solidFill>
                  <a:srgbClr val="000000"/>
                </a:solidFill>
              </a:rPr>
              <a:t>(name, msg):</a:t>
            </a: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>
                <a:solidFill>
                  <a:srgbClr val="000000"/>
                </a:solidFill>
              </a:rPr>
              <a:t>    print  "Hello " + name + " " + msg</a:t>
            </a: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2400" i="1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1" spc="-1" dirty="0" err="1">
                <a:solidFill>
                  <a:srgbClr val="000000"/>
                </a:solidFill>
              </a:rPr>
              <a:t>fn</a:t>
            </a:r>
            <a:r>
              <a:rPr lang="en-US" sz="2400" i="1" spc="-1" dirty="0">
                <a:solidFill>
                  <a:srgbClr val="000000"/>
                </a:solidFill>
              </a:rPr>
              <a:t>("John", "Good Morning")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Keyword arguments are related to the function calls.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When you use keyword arguments in a function call, the caller identifies the arguments by the parameter name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Keyword arguments allows you to pass each arguments using name value pairs like    name=value</a:t>
            </a: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-1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7230" y="1244600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be the output 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m, n , p = 10, 100, 200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m &lt; n and m &lt; p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q = n - m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p = n + m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else 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q = m -   n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  = m + n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(p, q)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90 110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100, 110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110, 90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100, 100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D:\Exercises\keyword_arg.py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keyword_arg’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name, age ):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info into this function"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"Name: ", name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"Age ", age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function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 age = 50, name = "</a:t>
            </a:r>
            <a:r>
              <a:rPr lang="en-IN" sz="2600" b="0" i="1" strike="noStrike" spc="-1" dirty="0" err="1">
                <a:solidFill>
                  <a:srgbClr val="000000"/>
                </a:solidFill>
                <a:latin typeface="Arial" panose="020B0604020202020204"/>
                <a:ea typeface="DejaVu Sans"/>
              </a:rPr>
              <a:t>miki</a:t>
            </a: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" )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Keyword Arguments – Further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Define a function with two arguments a and b</a:t>
            </a:r>
            <a:endParaRPr lang="en-IN" sz="2600" b="0" i="1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Function should add a and b and print the sum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</a:rPr>
              <a:t>Call f</a:t>
            </a: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unction with arguments as (a = 10, b = 20)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i="1" spc="-1" dirty="0">
                <a:solidFill>
                  <a:srgbClr val="000000"/>
                </a:solidFill>
                <a:latin typeface="Arial" panose="020B0604020202020204"/>
              </a:rPr>
              <a:t>Run your program and see the output</a:t>
            </a:r>
            <a:endParaRPr lang="en-IN" sz="2600" i="1" spc="-1" dirty="0">
              <a:solidFill>
                <a:srgbClr val="000000"/>
              </a:solidFill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i="1" strike="noStrike" spc="-1" dirty="0">
                <a:solidFill>
                  <a:srgbClr val="000000"/>
                </a:solidFill>
                <a:latin typeface="Arial" panose="020B0604020202020204"/>
              </a:rPr>
              <a:t>Change values of a and b and see the output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A default argument is an argument that assumes a default value if a value is not provided in the function call for that argument.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To specify default values of argument, you just need to assign a value using assignment operator.</a:t>
            </a:r>
            <a:endParaRPr lang="en-IN" sz="2800" b="0" strike="noStrike" spc="-1" dirty="0">
              <a:latin typeface="Arial" panose="020B0604020202020204"/>
            </a:endParaRPr>
          </a:p>
          <a:p>
            <a:pPr marL="190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D:\Exercises\default_arg.py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‘default_arg’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Default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380880" y="1411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printinfo( name, age = 35 ):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passed info into this function"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"Name: ", name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"Age ", age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200" b="0" strike="noStrike" spc="-1">
              <a:latin typeface="Arial" panose="020B0604020202020204"/>
            </a:endParaRPr>
          </a:p>
          <a:p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printinfo function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age=50, name="miki" )</a:t>
            </a:r>
            <a:endParaRPr lang="en-IN" sz="2200" b="0" strike="noStrike" spc="-1">
              <a:latin typeface="Arial" panose="020B0604020202020204"/>
            </a:endParaRPr>
          </a:p>
          <a:p>
            <a:r>
              <a:rPr lang="en-IN" sz="22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name="miki" )</a:t>
            </a:r>
            <a:endParaRPr lang="en-IN" sz="22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367920" y="1195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You may need to process a function for more arguments than you specified while defining the function. 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These arguments are called variable-length arguments and are not named in the function definition, unlike required and default arguments.</a:t>
            </a:r>
            <a:endParaRPr lang="en-IN" sz="24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Syntax of function with non-keyword variable arguments is this</a:t>
            </a:r>
            <a:r>
              <a:rPr lang="en-IN" sz="2400" b="0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endParaRPr lang="en-IN" sz="2400" b="0" strike="noStrike" spc="-1">
              <a:latin typeface="Arial" panose="020B0604020202020204"/>
            </a:endParaRPr>
          </a:p>
          <a:p>
            <a:pPr marL="647700" lvl="2" indent="-21463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def functionname([formal_args,] 	*var_args_tuple ):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 		"function_docstring"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 		function_suite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0" i="1" strike="noStrike" spc="-1">
                <a:solidFill>
                  <a:srgbClr val="FF0000"/>
                </a:solidFill>
                <a:latin typeface="Arial" panose="020B0604020202020204"/>
                <a:ea typeface="Times New Roman" panose="02020603050405020304"/>
              </a:rPr>
              <a:t>  		 return [expression]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D:\Exercises\variable_arg.py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‘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variable_arg’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367920" y="119556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Function definition is here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printinfo( arg1, *vartuple ):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"This prints a variable passed arguments"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"Output is: "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print arg1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for var in vartuple: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   print var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Times New Roman" panose="02020603050405020304"/>
              </a:rPr>
              <a:t>   return;</a:t>
            </a:r>
            <a:endParaRPr lang="en-IN" sz="2400" b="0" strike="noStrike" spc="-1">
              <a:latin typeface="Arial" panose="020B0604020202020204"/>
            </a:endParaRPr>
          </a:p>
          <a:p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# Now you can call printinfo function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printinfo( 10 )</a:t>
            </a:r>
            <a:endParaRPr lang="en-IN" sz="2400" b="0" strike="noStrike" spc="-1">
              <a:latin typeface="Arial" panose="020B0604020202020204"/>
            </a:endParaRPr>
          </a:p>
          <a:p>
            <a:r>
              <a:rPr lang="en-IN" sz="24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printinfo( 70, 60, 50 )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Variable Length Argument - Practice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600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D:\Exercises\variable_arg.py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program to print set of strings *instead of numbers)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Run the file by clicking Run-&gt;Run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variable_arg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-2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97230" y="1244600"/>
            <a:ext cx="4158615" cy="47161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905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be the output 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'a' &lt; 'A'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print (1)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elif ('a' &gt; 'B')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459105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print (2)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+mj-lt"/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 (3)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985385" y="1759585"/>
            <a:ext cx="4158615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1 3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2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2 3</a:t>
            </a:r>
            <a:endParaRPr lang="en-IN" sz="2800" b="0" strike="noStrike" spc="-1" dirty="0">
              <a:latin typeface="Arial" panose="020B0604020202020204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1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345240" y="982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We can return multiple values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from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function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Use the return statement </a:t>
            </a:r>
            <a:endParaRPr lang="en-IN" sz="26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S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eparate the return values with  a comma ( ,)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Multiple values are returned as tuples.</a:t>
            </a: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D:\Exercises\function_return_multiple.py</a:t>
            </a:r>
            <a:endParaRPr lang="en-IN" sz="26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Run-&gt;Run-&gt; </a:t>
            </a:r>
            <a:r>
              <a:rPr lang="en-IN" sz="2800" b="0" i="1" strike="noStrike" spc="-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function_return_multiple</a:t>
            </a: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345240" y="98244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	def bigger(a, b):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if a &gt; b: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a, b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else: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b, a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bigger(12, 100)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522605">
              <a:lnSpc>
                <a:spcPct val="100000"/>
              </a:lnSpc>
              <a:buClr>
                <a:srgbClr val="000000"/>
              </a:buClr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bigger(200, 100)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</a:pPr>
            <a:r>
              <a:rPr lang="en-IN" sz="2000" b="0" i="1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</a:t>
            </a:r>
            <a:endParaRPr lang="en-IN" sz="20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 marL="8280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345240" y="1080000"/>
            <a:ext cx="8377920" cy="42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Open 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PyCharm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O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pen</a:t>
            </a:r>
            <a:r>
              <a:rPr lang="en-IN" sz="26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file D:\Exercises\function_return_multiple.py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Modify the code to return value passed </a:t>
            </a:r>
            <a:r>
              <a:rPr lang="en-IN" sz="2600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(</a:t>
            </a: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bigger number first) and its difference</a:t>
            </a:r>
            <a:endParaRPr lang="en-IN" sz="26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6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Run the file by clicking Run-&gt;Run 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 ‘</a:t>
            </a:r>
            <a:r>
              <a:rPr lang="en-IN" sz="2800" b="0" i="1" strike="noStrike" spc="-1" dirty="0" err="1">
                <a:solidFill>
                  <a:srgbClr val="FF0000"/>
                </a:solidFill>
                <a:latin typeface="Arial" panose="020B0604020202020204"/>
                <a:ea typeface="DejaVu Sans"/>
              </a:rPr>
              <a:t>function_return_multiple</a:t>
            </a:r>
            <a:r>
              <a:rPr lang="en-IN" sz="2800" b="0" i="1" strike="noStrike" spc="-1" dirty="0">
                <a:solidFill>
                  <a:srgbClr val="FF0000"/>
                </a:solidFill>
                <a:latin typeface="Arial" panose="020B0604020202020204"/>
                <a:ea typeface="DejaVu Sans"/>
              </a:rPr>
              <a:t>’</a:t>
            </a: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What do you see as output?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>
                <a:solidFill>
                  <a:srgbClr val="2E59B0"/>
                </a:solidFill>
                <a:latin typeface="Calibri" panose="020F0502020204030204"/>
                <a:ea typeface="DejaVu Sans"/>
              </a:rPr>
              <a:t>Function Returning multiple values</a:t>
            </a:r>
            <a:endParaRPr lang="en-IN" sz="3600" b="0" strike="noStrike" spc="-1">
              <a:latin typeface="Arial" panose="020B0604020202020204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380880" y="936000"/>
            <a:ext cx="8377920" cy="55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0880" y="936000"/>
            <a:ext cx="8377920" cy="46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def bigger(a, b):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if a &gt; b: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a, b, a-b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else: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       return b, a , b-a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bigger(12, 100)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s = bigger(200, 100)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print(s)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000" b="0" i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print(type(s))</a:t>
            </a:r>
            <a:endParaRPr lang="en-IN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 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1143000" y="2251800"/>
            <a:ext cx="6856200" cy="23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- 3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855345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if 'mango' in  {'mango': 1, 'apple': 2, 'orange': 3}: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print(1)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if 1 not in [1, 2, 3]: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print(2)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if 'a' in 'aux':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        		print(3)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1905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print(4)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4660900" y="2657475"/>
            <a:ext cx="3408045" cy="2500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1 3 4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2 3 4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Syntax Error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1 2 3 4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- 4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855345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lst = []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for x in range(1,6):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800100" lvl="1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latin typeface="Arial" panose="020B0604020202020204"/>
              </a:rPr>
              <a:t>lst.append(2**x)</a:t>
            </a:r>
            <a:endParaRPr lang="en-IN" sz="2800" b="0" strike="noStrike" spc="-1" dirty="0">
              <a:latin typeface="Arial" panose="020B0604020202020204"/>
            </a:endParaRPr>
          </a:p>
          <a:p>
            <a:pPr marL="342900" lvl="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latin typeface="Arial" panose="020B0604020202020204"/>
              </a:rPr>
              <a:t>print (lst)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175885" y="2780030"/>
            <a:ext cx="3408045" cy="2500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Syntax Error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[2 4 8 16 32]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[1,2,3,4,5]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b="0" strike="noStrike" spc="-1" dirty="0">
                <a:latin typeface="Arial" panose="020B0604020202020204"/>
              </a:rPr>
              <a:t>[0 1 2 3 4]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- 5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855345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lst = [2**x for x in range(1,10)]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latin typeface="Arial" panose="020B0604020202020204"/>
              </a:rPr>
              <a:t>print(lst)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45440" y="2997200"/>
            <a:ext cx="3408045" cy="2500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Syntax Error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[2 4 8 16]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[1,2,3,4,5]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latin typeface="Arial" panose="020B0604020202020204"/>
                <a:sym typeface="+mn-ea"/>
              </a:rPr>
              <a:t>[0 1 2 3 4]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45240" y="0"/>
            <a:ext cx="8377920" cy="13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90000"/>
              </a:lnSpc>
            </a:pPr>
            <a:r>
              <a:rPr lang="en-IN" sz="3600" b="0" strike="noStrike" spc="-1" dirty="0">
                <a:solidFill>
                  <a:srgbClr val="2E59B0"/>
                </a:solidFill>
                <a:latin typeface="Calibri" panose="020F0502020204030204"/>
                <a:ea typeface="DejaVu Sans"/>
              </a:rPr>
              <a:t>Question - 6 </a:t>
            </a:r>
            <a:endParaRPr lang="en-IN" sz="3600" b="0" strike="noStrike" spc="-1" dirty="0">
              <a:latin typeface="Arial" panose="020B0604020202020204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45440" y="1080135"/>
            <a:ext cx="8553450" cy="4200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What will the output of the following code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Arial" panose="020B0604020202020204"/>
                <a:ea typeface="DejaVu Sans"/>
              </a:rPr>
              <a:t>lst = [3**x for x in range(6) if x%2]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342900" indent="-34099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"/>
            </a:pPr>
            <a:r>
              <a:rPr lang="en-IN" sz="2800" b="0" strike="noStrike" spc="-1" dirty="0">
                <a:latin typeface="Arial" panose="020B0604020202020204"/>
              </a:rPr>
              <a:t>print(lst)</a:t>
            </a:r>
            <a:endParaRPr lang="en-IN" sz="2800" b="0" strike="noStrike" spc="-1" dirty="0">
              <a:latin typeface="Arial" panose="020B0604020202020204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45440" y="2997200"/>
            <a:ext cx="3408045" cy="2500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Syntax Error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[3 6 9 12]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solidFill>
                  <a:srgbClr val="000000"/>
                </a:solidFill>
                <a:latin typeface="Arial" panose="020B0604020202020204"/>
                <a:ea typeface="DejaVu Sans"/>
                <a:sym typeface="+mn-ea"/>
              </a:rPr>
              <a:t>[3 27 243]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  <a:ea typeface="DejaVu Sans"/>
            </a:endParaRPr>
          </a:p>
          <a:p>
            <a:pPr marL="516255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+mj-lt"/>
              <a:buAutoNum type="alphaUcPeriod"/>
            </a:pPr>
            <a:r>
              <a:rPr lang="en-IN" sz="2800" spc="-1" dirty="0">
                <a:latin typeface="Arial" panose="020B0604020202020204"/>
                <a:sym typeface="+mn-ea"/>
              </a:rPr>
              <a:t>[3 9 12 15]</a:t>
            </a: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11095</Words>
  <Application>WPS Presentation</Application>
  <PresentationFormat>On-screen Show (4:3)</PresentationFormat>
  <Paragraphs>849</Paragraphs>
  <Slides>55</Slides>
  <Notes>349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SimSun</vt:lpstr>
      <vt:lpstr>Wingdings</vt:lpstr>
      <vt:lpstr>Calibri</vt:lpstr>
      <vt:lpstr>DejaVu Sans</vt:lpstr>
      <vt:lpstr>Arial</vt:lpstr>
      <vt:lpstr>Calibri</vt:lpstr>
      <vt:lpstr>Symbol</vt:lpstr>
      <vt:lpstr>Times New Roman</vt:lpstr>
      <vt:lpstr>Microsoft YaHei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Subramanian</dc:creator>
  <cp:lastModifiedBy>ABC</cp:lastModifiedBy>
  <cp:revision>1376</cp:revision>
  <dcterms:created xsi:type="dcterms:W3CDTF">2020-12-02T03:09:00Z</dcterms:created>
  <dcterms:modified xsi:type="dcterms:W3CDTF">2020-12-05T07:40:05Z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KSOProductBuildVer">
    <vt:lpwstr>1033-11.2.0.9747</vt:lpwstr>
  </property>
</Properties>
</file>