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Masters/slideMaster3.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howSpecialPlsOnTitleSld="0">
  <p:sldMasterIdLst>
    <p:sldMasterId id="2147483648" r:id="rId1"/>
    <p:sldMasterId id="2147483652" r:id="rId2"/>
    <p:sldMasterId id="2147483662" r:id="rId3"/>
  </p:sldMasterIdLst>
  <p:notesMasterIdLst>
    <p:notesMasterId r:id="rId25"/>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3" d="100"/>
          <a:sy n="103" d="100"/>
        </p:scale>
        <p:origin x="1500" y="108"/>
      </p:cViewPr>
      <p:guideLst>
        <p:guide pos="288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theme" Target="theme/them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F4922F1-39CD-4C9A-9692-24B7EF2BA6FD}" type="datetime1">
              <a:rPr lang="en-IN"/>
              <a:t>23-07-2024</a:t>
            </a:fld>
            <a:endParaRPr lang="de-DE"/>
          </a:p>
        </p:txBody>
      </p:sp>
      <p:sp>
        <p:nvSpPr>
          <p:cNvPr id="4" name="Folienbildplatzhalter 3"/>
          <p:cNvSpPr>
            <a:spLocks noChangeAspect="1" noGrp="1" noRot="1"/>
          </p:cNvSpPr>
          <p:nvPr>
            <p:ph type="sldImg" idx="2"/>
          </p:nvPr>
        </p:nvSpPr>
        <p:spPr bwMode="auto">
          <a:xfrm>
            <a:off x="1371600" y="1143000"/>
            <a:ext cx="41148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r>
              <a:rPr lang="de-DE"/>
              <a:t>123</a:t>
            </a:r>
            <a:endParaRPr lang="de-DE"/>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F774A5CD-718D-E149-8B3E-0E74E0E018BA}" type="slidenum">
              <a:rPr lang="de-DE"/>
              <a:t>‹#›</a:t>
            </a:fld>
            <a:endParaRPr lang="de-DE"/>
          </a:p>
        </p:txBody>
      </p:sp>
    </p:spTree>
  </p:cSld>
  <p:clrMap bg1="lt1" tx1="dk1" bg2="lt2" tx2="dk2" accent1="accent1" accent2="accent2" accent3="accent3" accent4="accent4" accent5="accent5" accent6="accent6" hlink="hlink" folHlink="folHlink"/>
  <p:hf dt="0" ftr="0" hdr="0" sldNum="0"/>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6862ED-1C7A-2FB4-6F70-671D3D0EFF62}"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01F70D-CDA5-A3DE-7688-24FE547A18FD}"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BF21DA-BDF4-C8AB-2604-3473F2A1DE6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FA3F60-2EE0-C70B-8940-3BFF3FB64DD9}"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15850E-24E0-04CC-BCC0-A2DCF6CE7124}"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45663F-5E75-C493-6539-A7029F5A85AD}"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5A446B-A136-1D3A-99D5-A5C8F061599D}"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6709A2-6977-A6C5-0991-0E237FCCD693}"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43A50A-20CF-297A-1177-8B75E95C46E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81D298-05CA-9E0F-53A3-CEFFA2D5F7C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IN"/>
              <a:t>Dipeptide -2 , Tripeptide-3, </a:t>
            </a:r>
            <a:endParaRPr/>
          </a:p>
          <a:p>
            <a:pPr>
              <a:defRPr/>
            </a:pPr>
            <a:r>
              <a:rPr lang="en-IN"/>
              <a:t>Protein- one or more </a:t>
            </a:r>
            <a:r>
              <a:rPr lang="en-IN"/>
              <a:t>polypetide</a:t>
            </a:r>
            <a:endParaRPr lang="en-IN"/>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E8C2FE-1C9D-7CF5-19B8-0725927CB764}"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DC505A-06AB-5789-3DD0-FFD1A2E5925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6388B6-202F-F559-D5FD-2098C563270A}"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E43B37-C149-54B1-373B-7AD3BBBF6B0B}"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CB4554-5A2A-73F4-B0FD-E8EC6F1D8C5F}"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A2B809-9CF8-034A-8898-4EB5BCCC279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emf"/></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em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emf"/><Relationship Id="rId4" Type="http://schemas.openxmlformats.org/officeDocument/2006/relationships/image" Target="../media/image1.emf"/></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emf"/><Relationship Id="rId4" Type="http://schemas.openxmlformats.org/officeDocument/2006/relationships/image" Target="../media/image1.emf"/></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 und Inhalt">
    <p:spTree>
      <p:nvGrpSpPr>
        <p:cNvPr id="1" name=""/>
        <p:cNvGrpSpPr/>
        <p:nvPr/>
      </p:nvGrpSpPr>
      <p:grpSpPr bwMode="auto">
        <a:xfrm>
          <a:off x="0" y="0"/>
          <a:ext cx="0" cy="0"/>
          <a:chOff x="0" y="0"/>
          <a:chExt cx="0" cy="0"/>
        </a:xfrm>
      </p:grpSpPr>
      <p:sp>
        <p:nvSpPr>
          <p:cNvPr id="5" name="Rechteck 4"/>
          <p:cNvSpPr/>
          <p:nvPr userDrawn="1"/>
        </p:nvSpPr>
        <p:spPr bwMode="white">
          <a:xfrm>
            <a:off x="-1" y="3429000"/>
            <a:ext cx="8819637"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Titel 1"/>
          <p:cNvSpPr>
            <a:spLocks noGrp="1"/>
          </p:cNvSpPr>
          <p:nvPr>
            <p:ph type="title" hasCustomPrompt="1"/>
          </p:nvPr>
        </p:nvSpPr>
        <p:spPr bwMode="black">
          <a:xfrm>
            <a:off x="572703" y="3574741"/>
            <a:ext cx="7555297"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a:t>
            </a:r>
            <a:br>
              <a:rPr lang="de-DE"/>
            </a:br>
            <a:r>
              <a:rPr lang="de-DE"/>
              <a:t>zwei Zeilen</a:t>
            </a:r>
            <a:endParaRPr/>
          </a:p>
        </p:txBody>
      </p:sp>
      <p:pic>
        <p:nvPicPr>
          <p:cNvPr id="9" name="Grafik 8"/>
          <p:cNvPicPr>
            <a:picLocks noChangeAspect="1"/>
          </p:cNvPicPr>
          <p:nvPr userDrawn="1"/>
        </p:nvPicPr>
        <p:blipFill>
          <a:blip r:embed="rId2"/>
          <a:stretch/>
        </p:blipFill>
        <p:spPr bwMode="black">
          <a:xfrm>
            <a:off x="6816973" y="335518"/>
            <a:ext cx="2000378" cy="595089"/>
          </a:xfrm>
          <a:prstGeom prst="rect">
            <a:avLst/>
          </a:prstGeom>
        </p:spPr>
      </p:pic>
      <p:pic>
        <p:nvPicPr>
          <p:cNvPr id="10" name="Grafik 9"/>
          <p:cNvPicPr>
            <a:picLocks noChangeAspect="1"/>
          </p:cNvPicPr>
          <p:nvPr userDrawn="1"/>
        </p:nvPicPr>
        <p:blipFill>
          <a:blip r:embed="rId3"/>
          <a:stretch/>
        </p:blipFill>
        <p:spPr bwMode="black">
          <a:xfrm>
            <a:off x="101103" y="3913055"/>
            <a:ext cx="370497" cy="403606"/>
          </a:xfrm>
          <a:prstGeom prst="rect">
            <a:avLst/>
          </a:prstGeom>
        </p:spPr>
      </p:pic>
      <p:sp>
        <p:nvSpPr>
          <p:cNvPr id="8" name="Textplatzhalter 2"/>
          <p:cNvSpPr>
            <a:spLocks noGrp="1"/>
          </p:cNvSpPr>
          <p:nvPr>
            <p:ph type="body" sz="quarter" idx="10" hasCustomPrompt="1"/>
          </p:nvPr>
        </p:nvSpPr>
        <p:spPr bwMode="white">
          <a:xfrm>
            <a:off x="573088" y="5815012"/>
            <a:ext cx="3998912" cy="1042988"/>
          </a:xfrm>
          <a:prstGeom prst="rect">
            <a:avLst/>
          </a:prstGeom>
        </p:spPr>
        <p:txBody>
          <a:bodyPr/>
          <a:lstStyle>
            <a:lvl1pPr>
              <a:defRPr sz="1400">
                <a:solidFill>
                  <a:schemeClr val="bg1"/>
                </a:solidFill>
              </a:defRPr>
            </a:lvl1pPr>
            <a:lvl2pPr>
              <a:defRPr sz="1400"/>
            </a:lvl2pPr>
            <a:lvl3pPr>
              <a:defRPr sz="1400"/>
            </a:lvl3pPr>
            <a:lvl4pPr>
              <a:defRPr sz="1400"/>
            </a:lvl4pPr>
            <a:lvl5pPr>
              <a:defRPr sz="1400"/>
            </a:lvl5pPr>
          </a:lstStyle>
          <a:p>
            <a:pPr lvl="0">
              <a:defRPr/>
            </a:pPr>
            <a:r>
              <a:rPr lang="de-DE"/>
              <a:t>Name Referent*in</a:t>
            </a:r>
            <a:endParaRPr/>
          </a:p>
          <a:p>
            <a:pPr>
              <a:defRPr/>
            </a:pPr>
            <a:r>
              <a:rPr lang="de-DE">
                <a:latin typeface="Open Sans"/>
                <a:ea typeface="Open Sans"/>
                <a:cs typeface="Open Sans"/>
              </a:rPr>
              <a:t>18. Februar 2022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5_Benutzerdefiniertes Layout">
    <p:spTree>
      <p:nvGrpSpPr>
        <p:cNvPr id="1" name=""/>
        <p:cNvGrpSpPr/>
        <p:nvPr/>
      </p:nvGrpSpPr>
      <p:grpSpPr bwMode="auto">
        <a:xfrm>
          <a:off x="0" y="0"/>
          <a:ext cx="0" cy="0"/>
          <a:chOff x="0" y="0"/>
          <a:chExt cx="0" cy="0"/>
        </a:xfrm>
      </p:grpSpPr>
      <p:sp>
        <p:nvSpPr>
          <p:cNvPr id="10" name="Medienplatzhalter 9"/>
          <p:cNvSpPr>
            <a:spLocks noGrp="1"/>
          </p:cNvSpPr>
          <p:nvPr>
            <p:ph type="media" sz="quarter" idx="10" hasCustomPrompt="1"/>
          </p:nvPr>
        </p:nvSpPr>
        <p:spPr bwMode="auto">
          <a:xfrm>
            <a:off x="469832" y="1512667"/>
            <a:ext cx="7886700" cy="4069986"/>
          </a:xfrm>
          <a:prstGeom prst="rect">
            <a:avLst/>
          </a:prstGeom>
        </p:spPr>
        <p:txBody>
          <a:bodyPr/>
          <a:lstStyle>
            <a:lvl1pPr>
              <a:defRPr>
                <a:latin typeface="+mn-lt"/>
              </a:defRPr>
            </a:lvl1pPr>
          </a:lstStyle>
          <a:p>
            <a:pPr>
              <a:defRPr/>
            </a:pPr>
            <a:r>
              <a:rPr lang="de-DE"/>
              <a:t>Durch Klicken Video hinzufügen</a:t>
            </a:r>
            <a:endParaRPr/>
          </a:p>
        </p:txBody>
      </p:sp>
      <p:sp>
        <p:nvSpPr>
          <p:cNvPr id="5" name="Textplatzhalter 6"/>
          <p:cNvSpPr>
            <a:spLocks noGrp="1"/>
          </p:cNvSpPr>
          <p:nvPr>
            <p:ph type="body" sz="quarter" idx="13" hasCustomPrompt="1"/>
          </p:nvPr>
        </p:nvSpPr>
        <p:spPr bwMode="auto">
          <a:xfrm>
            <a:off x="469832" y="839188"/>
            <a:ext cx="78867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
        <p:nvSpPr>
          <p:cNvPr id="6" name="Titel 1"/>
          <p:cNvSpPr>
            <a:spLocks noGrp="1"/>
          </p:cNvSpPr>
          <p:nvPr>
            <p:ph type="title" hasCustomPrompt="1"/>
          </p:nvPr>
        </p:nvSpPr>
        <p:spPr bwMode="auto">
          <a:xfrm>
            <a:off x="469832" y="365129"/>
            <a:ext cx="78867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Gliederung">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469832" y="365129"/>
            <a:ext cx="78867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6" name="Textplatzhalter 5"/>
          <p:cNvSpPr>
            <a:spLocks noGrp="1"/>
          </p:cNvSpPr>
          <p:nvPr>
            <p:ph type="body" sz="quarter" idx="10"/>
          </p:nvPr>
        </p:nvSpPr>
        <p:spPr bwMode="auto">
          <a:xfrm>
            <a:off x="469900" y="1436688"/>
            <a:ext cx="5983288" cy="4151312"/>
          </a:xfrm>
          <a:prstGeom prst="rect">
            <a:avLst/>
          </a:prstGeom>
        </p:spPr>
        <p:txBody>
          <a:bodyPr anchor="t"/>
          <a:lstStyle>
            <a:lvl1pPr>
              <a:lnSpc>
                <a:spcPct val="200000"/>
              </a:lnSpc>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en-US"/>
              <a:t>Click to edit Master text styles</a:t>
            </a:r>
            <a:endParaRPr/>
          </a:p>
        </p:txBody>
      </p:sp>
      <p:sp>
        <p:nvSpPr>
          <p:cNvPr id="7" name="Textplatzhalter 5"/>
          <p:cNvSpPr>
            <a:spLocks noGrp="1"/>
          </p:cNvSpPr>
          <p:nvPr>
            <p:ph type="body" sz="quarter" idx="11" hasCustomPrompt="1"/>
          </p:nvPr>
        </p:nvSpPr>
        <p:spPr bwMode="auto">
          <a:xfrm>
            <a:off x="6705601" y="1436688"/>
            <a:ext cx="2141126" cy="4151312"/>
          </a:xfrm>
          <a:prstGeom prst="rect">
            <a:avLst/>
          </a:prstGeom>
        </p:spPr>
        <p:txBody>
          <a:bodyPr anchor="t"/>
          <a:lstStyle>
            <a:lvl1pPr algn="l">
              <a:lnSpc>
                <a:spcPct val="200000"/>
              </a:lnSpc>
              <a:defRPr sz="1800" b="1">
                <a:solidFill>
                  <a:schemeClr val="tx2"/>
                </a:solidFill>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de-DE"/>
              <a:t>123</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Beispielfolie ohne Text">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469832" y="365129"/>
            <a:ext cx="78867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Hervorgehobene Information">
    <p:spTree>
      <p:nvGrpSpPr>
        <p:cNvPr id="1" name=""/>
        <p:cNvGrpSpPr/>
        <p:nvPr/>
      </p:nvGrpSpPr>
      <p:grpSpPr bwMode="auto">
        <a:xfrm>
          <a:off x="0" y="0"/>
          <a:ext cx="0" cy="0"/>
          <a:chOff x="0" y="0"/>
          <a:chExt cx="0" cy="0"/>
        </a:xfrm>
      </p:grpSpPr>
      <p:sp>
        <p:nvSpPr>
          <p:cNvPr id="2" name="Titel 1"/>
          <p:cNvSpPr>
            <a:spLocks noGrp="1"/>
          </p:cNvSpPr>
          <p:nvPr>
            <p:ph type="title" hasCustomPrompt="1"/>
          </p:nvPr>
        </p:nvSpPr>
        <p:spPr bwMode="auto">
          <a:xfrm>
            <a:off x="467837" y="361362"/>
            <a:ext cx="7886700" cy="750887"/>
          </a:xfrm>
          <a:prstGeom prst="rect">
            <a:avLst/>
          </a:prstGeom>
        </p:spPr>
        <p:txBody>
          <a:bodyPr/>
          <a:lstStyle>
            <a:lvl1pPr>
              <a:defRPr sz="2800">
                <a:solidFill>
                  <a:schemeClr val="bg1"/>
                </a:solidFill>
              </a:defRPr>
            </a:lvl1pPr>
          </a:lstStyle>
          <a:p>
            <a:pPr>
              <a:defRPr/>
            </a:pPr>
            <a:r>
              <a:rPr lang="de-DE"/>
              <a:t>Titel</a:t>
            </a:r>
            <a:endParaRPr/>
          </a:p>
        </p:txBody>
      </p:sp>
      <p:sp>
        <p:nvSpPr>
          <p:cNvPr id="6" name="Bildplatzhalter 5"/>
          <p:cNvSpPr>
            <a:spLocks noGrp="1"/>
          </p:cNvSpPr>
          <p:nvPr>
            <p:ph type="pic" sz="quarter" idx="10"/>
          </p:nvPr>
        </p:nvSpPr>
        <p:spPr bwMode="auto">
          <a:xfrm>
            <a:off x="5110480" y="2000883"/>
            <a:ext cx="3402836" cy="3598358"/>
          </a:xfrm>
          <a:prstGeom prst="rect">
            <a:avLst/>
          </a:prstGeom>
          <a:ln>
            <a:noFill/>
          </a:ln>
        </p:spPr>
        <p:txBody>
          <a:bodyPr/>
          <a:lstStyle/>
          <a:p>
            <a:pPr>
              <a:defRPr/>
            </a:pPr>
            <a:endParaRPr lang="de-DE"/>
          </a:p>
        </p:txBody>
      </p:sp>
      <p:sp>
        <p:nvSpPr>
          <p:cNvPr id="5" name="Textplatzhalter 17"/>
          <p:cNvSpPr>
            <a:spLocks noGrp="1"/>
          </p:cNvSpPr>
          <p:nvPr>
            <p:ph type="body" sz="quarter" idx="13" hasCustomPrompt="1"/>
          </p:nvPr>
        </p:nvSpPr>
        <p:spPr bwMode="auto">
          <a:xfrm>
            <a:off x="467837" y="2000883"/>
            <a:ext cx="4104163" cy="3598358"/>
          </a:xfrm>
          <a:prstGeom prst="rect">
            <a:avLst/>
          </a:prstGeom>
        </p:spPr>
        <p:txBody>
          <a:bodyPr/>
          <a:lstStyle>
            <a:lvl1pPr marL="284400" marR="0" indent="-284400" algn="l" defTabSz="914400">
              <a:lnSpc>
                <a:spcPct val="100000"/>
              </a:lnSpc>
              <a:spcBef>
                <a:spcPts val="1200"/>
              </a:spcBef>
              <a:spcAft>
                <a:spcPts val="0"/>
              </a:spcAft>
              <a:buClr>
                <a:schemeClr val="bg1"/>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bg1"/>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bg1"/>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Zwischen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572703" y="3574741"/>
            <a:ext cx="8194190"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Zwischenseite</a:t>
            </a:r>
            <a:endParaRPr/>
          </a:p>
        </p:txBody>
      </p:sp>
      <p:pic>
        <p:nvPicPr>
          <p:cNvPr id="5" name="Grafik 4"/>
          <p:cNvPicPr>
            <a:picLocks noChangeAspect="1"/>
          </p:cNvPicPr>
          <p:nvPr userDrawn="1"/>
        </p:nvPicPr>
        <p:blipFill>
          <a:blip r:embed="rId2"/>
          <a:stretch/>
        </p:blipFill>
        <p:spPr bwMode="auto">
          <a:xfrm>
            <a:off x="138903" y="3675701"/>
            <a:ext cx="370497" cy="40360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Danke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572703" y="3574742"/>
            <a:ext cx="8194190" cy="643298"/>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Dankeseite</a:t>
            </a:r>
            <a:endParaRPr lang="de-DE"/>
          </a:p>
        </p:txBody>
      </p:sp>
      <p:pic>
        <p:nvPicPr>
          <p:cNvPr id="5" name="Grafik 4"/>
          <p:cNvPicPr>
            <a:picLocks noChangeAspect="1"/>
          </p:cNvPicPr>
          <p:nvPr userDrawn="1"/>
        </p:nvPicPr>
        <p:blipFill>
          <a:blip r:embed="rId2"/>
          <a:stretch/>
        </p:blipFill>
        <p:spPr bwMode="auto">
          <a:xfrm>
            <a:off x="138903" y="3675701"/>
            <a:ext cx="370497" cy="403606"/>
          </a:xfrm>
          <a:prstGeom prst="rect">
            <a:avLst/>
          </a:prstGeom>
        </p:spPr>
      </p:pic>
      <p:sp>
        <p:nvSpPr>
          <p:cNvPr id="4" name="Textplatzhalter 3"/>
          <p:cNvSpPr>
            <a:spLocks noGrp="1"/>
          </p:cNvSpPr>
          <p:nvPr>
            <p:ph type="body" sz="quarter" idx="10" hasCustomPrompt="1"/>
          </p:nvPr>
        </p:nvSpPr>
        <p:spPr bwMode="auto">
          <a:xfrm>
            <a:off x="573088" y="4379913"/>
            <a:ext cx="8193087" cy="1223962"/>
          </a:xfrm>
          <a:prstGeom prst="rect">
            <a:avLst/>
          </a:prstGeom>
          <a:noFill/>
          <a:ln>
            <a:noFill/>
          </a:ln>
        </p:spPr>
        <p:style>
          <a:lnRef idx="0">
            <a:srgbClr val="000000"/>
          </a:lnRef>
          <a:fillRef idx="0">
            <a:srgbClr val="000000"/>
          </a:fillRef>
          <a:effectRef idx="0">
            <a:srgbClr val="000000"/>
          </a:effectRef>
          <a:fontRef idx="minor">
            <a:schemeClr val="dk1"/>
          </a:fontRef>
        </p:style>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defRPr/>
            </a:pPr>
            <a:r>
              <a:rPr lang="de-DE"/>
              <a:t>Vielen Dank für Ihre Aufmerksamkeit!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Titel und Inhalt">
    <p:spTree>
      <p:nvGrpSpPr>
        <p:cNvPr id="1" name=""/>
        <p:cNvGrpSpPr/>
        <p:nvPr/>
      </p:nvGrpSpPr>
      <p:grpSpPr bwMode="auto">
        <a:xfrm>
          <a:off x="0" y="0"/>
          <a:ext cx="0" cy="0"/>
          <a:chOff x="0" y="0"/>
          <a:chExt cx="0" cy="0"/>
        </a:xfrm>
      </p:grpSpPr>
      <p:pic>
        <p:nvPicPr>
          <p:cNvPr id="6" name="Grafik 5" descr="Ein Bild, das Wand, Ziegelstein, gefliest, Kachel enthält.&#10;&#10;Automatisch generierte Beschreibung"/>
          <p:cNvPicPr>
            <a:picLocks noChangeAspect="1"/>
          </p:cNvPicPr>
          <p:nvPr userDrawn="1"/>
        </p:nvPicPr>
        <p:blipFill>
          <a:blip r:embed="rId2"/>
          <a:srcRect l="4947" t="15099" r="10150" b="5039"/>
          <a:stretch/>
        </p:blipFill>
        <p:spPr bwMode="auto">
          <a:xfrm>
            <a:off x="0" y="1120875"/>
            <a:ext cx="9144000" cy="5737125"/>
          </a:xfrm>
          <a:prstGeom prst="rect">
            <a:avLst/>
          </a:prstGeom>
        </p:spPr>
      </p:pic>
      <p:sp>
        <p:nvSpPr>
          <p:cNvPr id="2" name="Rechteck 1"/>
          <p:cNvSpPr/>
          <p:nvPr userDrawn="1"/>
        </p:nvSpPr>
        <p:spPr bwMode="black">
          <a:xfrm>
            <a:off x="0" y="3429000"/>
            <a:ext cx="1145406"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3" name="Titel 1"/>
          <p:cNvSpPr>
            <a:spLocks noGrp="1"/>
          </p:cNvSpPr>
          <p:nvPr>
            <p:ph type="title" hasCustomPrompt="1"/>
          </p:nvPr>
        </p:nvSpPr>
        <p:spPr bwMode="white">
          <a:xfrm>
            <a:off x="572703" y="3574741"/>
            <a:ext cx="8194190" cy="643297"/>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 eine Zeile</a:t>
            </a:r>
            <a:endParaRPr/>
          </a:p>
        </p:txBody>
      </p:sp>
      <p:pic>
        <p:nvPicPr>
          <p:cNvPr id="4" name="Grafik 3"/>
          <p:cNvPicPr>
            <a:picLocks noChangeAspect="1"/>
          </p:cNvPicPr>
          <p:nvPr userDrawn="1"/>
        </p:nvPicPr>
        <p:blipFill>
          <a:blip r:embed="rId3"/>
          <a:stretch/>
        </p:blipFill>
        <p:spPr bwMode="white">
          <a:xfrm>
            <a:off x="138903" y="3675701"/>
            <a:ext cx="370497" cy="403606"/>
          </a:xfrm>
          <a:prstGeom prst="rect">
            <a:avLst/>
          </a:prstGeom>
        </p:spPr>
      </p:pic>
      <p:pic>
        <p:nvPicPr>
          <p:cNvPr id="12" name="Grafik 11"/>
          <p:cNvPicPr>
            <a:picLocks noChangeAspect="1"/>
          </p:cNvPicPr>
          <p:nvPr userDrawn="1"/>
        </p:nvPicPr>
        <p:blipFill>
          <a:blip r:embed="rId4"/>
          <a:stretch/>
        </p:blipFill>
        <p:spPr bwMode="auto">
          <a:xfrm>
            <a:off x="6816973" y="335518"/>
            <a:ext cx="2000378" cy="595089"/>
          </a:xfrm>
          <a:prstGeom prst="rect">
            <a:avLst/>
          </a:prstGeom>
        </p:spPr>
      </p:pic>
      <p:sp>
        <p:nvSpPr>
          <p:cNvPr id="20" name="Textplatzhalter 19"/>
          <p:cNvSpPr>
            <a:spLocks noGrp="1"/>
          </p:cNvSpPr>
          <p:nvPr>
            <p:ph type="body" sz="quarter" idx="10" hasCustomPrompt="1"/>
          </p:nvPr>
        </p:nvSpPr>
        <p:spPr bwMode="white">
          <a:xfrm>
            <a:off x="565167" y="4329286"/>
            <a:ext cx="8254469" cy="1001713"/>
          </a:xfrm>
          <a:prstGeom prst="rect">
            <a:avLst/>
          </a:prstGeom>
        </p:spPr>
        <p:txBody>
          <a:bodyPr/>
          <a:lstStyle>
            <a:lvl1pPr marL="0" indent="0">
              <a:buFontTx/>
              <a:buNone/>
              <a:defRPr sz="2400" b="1" i="0">
                <a:solidFill>
                  <a:schemeClr val="bg1"/>
                </a:solidFill>
                <a:latin typeface="Open Sans Semibold"/>
                <a:ea typeface="Open Sans Semibold"/>
                <a:cs typeface="Open Sans Semibold"/>
              </a:defRPr>
            </a:lvl1pPr>
          </a:lstStyle>
          <a:p>
            <a:pPr lvl="0">
              <a:defRPr/>
            </a:pPr>
            <a:r>
              <a:rPr lang="de-DE"/>
              <a:t>Hier steht eine Unterüberschrift</a:t>
            </a:r>
            <a:endParaRPr/>
          </a:p>
        </p:txBody>
      </p:sp>
      <p:sp>
        <p:nvSpPr>
          <p:cNvPr id="9" name="Textplatzhalter 2"/>
          <p:cNvSpPr>
            <a:spLocks noGrp="1"/>
          </p:cNvSpPr>
          <p:nvPr>
            <p:ph type="body" sz="quarter" idx="11" hasCustomPrompt="1"/>
          </p:nvPr>
        </p:nvSpPr>
        <p:spPr bwMode="white">
          <a:xfrm>
            <a:off x="573088" y="5815012"/>
            <a:ext cx="3998912" cy="1042988"/>
          </a:xfrm>
          <a:prstGeom prst="rect">
            <a:avLst/>
          </a:prstGeom>
        </p:spPr>
        <p:txBody>
          <a:bodyPr/>
          <a:lstStyle>
            <a:lvl1pPr>
              <a:defRPr sz="1400">
                <a:solidFill>
                  <a:schemeClr val="bg1"/>
                </a:solidFill>
              </a:defRPr>
            </a:lvl1pPr>
            <a:lvl2pPr>
              <a:defRPr sz="1400"/>
            </a:lvl2pPr>
            <a:lvl3pPr>
              <a:defRPr sz="1400"/>
            </a:lvl3pPr>
            <a:lvl4pPr>
              <a:defRPr sz="1400"/>
            </a:lvl4pPr>
            <a:lvl5pPr>
              <a:defRPr sz="1400"/>
            </a:lvl5pPr>
          </a:lstStyle>
          <a:p>
            <a:pPr lvl="0">
              <a:defRPr/>
            </a:pPr>
            <a:r>
              <a:rPr lang="de-DE"/>
              <a:t>Name Referent*in</a:t>
            </a:r>
            <a:endParaRPr/>
          </a:p>
          <a:p>
            <a:pPr>
              <a:defRPr/>
            </a:pPr>
            <a:r>
              <a:rPr lang="de-DE">
                <a:latin typeface="Open Sans"/>
                <a:ea typeface="Open Sans"/>
                <a:cs typeface="Open Sans"/>
              </a:rPr>
              <a:t>18. Februar 2022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Titel und Inhalt">
    <p:spTree>
      <p:nvGrpSpPr>
        <p:cNvPr id="1" name=""/>
        <p:cNvGrpSpPr/>
        <p:nvPr/>
      </p:nvGrpSpPr>
      <p:grpSpPr bwMode="auto">
        <a:xfrm>
          <a:off x="0" y="0"/>
          <a:ext cx="0" cy="0"/>
          <a:chOff x="0" y="0"/>
          <a:chExt cx="0" cy="0"/>
        </a:xfrm>
      </p:grpSpPr>
      <p:pic>
        <p:nvPicPr>
          <p:cNvPr id="6" name="Grafik 5"/>
          <p:cNvPicPr>
            <a:picLocks noChangeAspect="1"/>
          </p:cNvPicPr>
          <p:nvPr userDrawn="1"/>
        </p:nvPicPr>
        <p:blipFill>
          <a:blip r:embed="rId2"/>
          <a:srcRect l="5607" t="0" r="5606" b="0"/>
          <a:stretch/>
        </p:blipFill>
        <p:spPr bwMode="auto">
          <a:xfrm>
            <a:off x="0" y="-6001"/>
            <a:ext cx="9144000" cy="6866001"/>
          </a:xfrm>
          <a:prstGeom prst="rect">
            <a:avLst/>
          </a:prstGeom>
        </p:spPr>
      </p:pic>
      <p:sp>
        <p:nvSpPr>
          <p:cNvPr id="7" name="Rechteck 6"/>
          <p:cNvSpPr/>
          <p:nvPr userDrawn="1"/>
        </p:nvSpPr>
        <p:spPr bwMode="black">
          <a:xfrm>
            <a:off x="0" y="3429000"/>
            <a:ext cx="1145406"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9" name="Grafik 8"/>
          <p:cNvPicPr>
            <a:picLocks noChangeAspect="1"/>
          </p:cNvPicPr>
          <p:nvPr userDrawn="1"/>
        </p:nvPicPr>
        <p:blipFill>
          <a:blip r:embed="rId3"/>
          <a:stretch/>
        </p:blipFill>
        <p:spPr bwMode="auto">
          <a:xfrm>
            <a:off x="138903" y="3675701"/>
            <a:ext cx="370497" cy="403606"/>
          </a:xfrm>
          <a:prstGeom prst="rect">
            <a:avLst/>
          </a:prstGeom>
        </p:spPr>
      </p:pic>
      <p:pic>
        <p:nvPicPr>
          <p:cNvPr id="11" name="Grafik 10"/>
          <p:cNvPicPr>
            <a:picLocks noChangeAspect="1"/>
          </p:cNvPicPr>
          <p:nvPr userDrawn="1"/>
        </p:nvPicPr>
        <p:blipFill>
          <a:blip r:embed="rId4"/>
          <a:stretch/>
        </p:blipFill>
        <p:spPr bwMode="black">
          <a:xfrm>
            <a:off x="6816973" y="335518"/>
            <a:ext cx="2000378" cy="595089"/>
          </a:xfrm>
          <a:prstGeom prst="rect">
            <a:avLst/>
          </a:prstGeom>
        </p:spPr>
      </p:pic>
      <p:sp>
        <p:nvSpPr>
          <p:cNvPr id="10" name="Textplatzhalter 2"/>
          <p:cNvSpPr>
            <a:spLocks noGrp="1"/>
          </p:cNvSpPr>
          <p:nvPr>
            <p:ph type="body" sz="quarter" idx="10" hasCustomPrompt="1"/>
          </p:nvPr>
        </p:nvSpPr>
        <p:spPr bwMode="white">
          <a:xfrm>
            <a:off x="573088" y="5815012"/>
            <a:ext cx="3372270" cy="1042988"/>
          </a:xfrm>
          <a:prstGeom prst="rect">
            <a:avLst/>
          </a:prstGeom>
        </p:spPr>
        <p:txBody>
          <a:bodyPr wrap="none">
            <a:noAutofit/>
          </a:bodyPr>
          <a:lstStyle>
            <a:lvl1pPr>
              <a:defRPr sz="1400">
                <a:solidFill>
                  <a:schemeClr val="bg1"/>
                </a:solidFill>
              </a:defRPr>
            </a:lvl1pPr>
            <a:lvl2pPr>
              <a:defRPr sz="1400"/>
            </a:lvl2pPr>
            <a:lvl3pPr>
              <a:defRPr sz="1400"/>
            </a:lvl3pPr>
            <a:lvl4pPr>
              <a:defRPr sz="1400"/>
            </a:lvl4pPr>
            <a:lvl5pPr>
              <a:defRPr sz="1400"/>
            </a:lvl5pPr>
          </a:lstStyle>
          <a:p>
            <a:pPr>
              <a:defRPr/>
            </a:pPr>
            <a:r>
              <a:rPr lang="de-DE">
                <a:latin typeface="Open Sans"/>
                <a:ea typeface="Open Sans"/>
                <a:cs typeface="Open Sans"/>
              </a:rPr>
              <a:t>Name Referent*in</a:t>
            </a:r>
            <a:endParaRPr/>
          </a:p>
          <a:p>
            <a:pPr>
              <a:defRPr/>
            </a:pPr>
            <a:r>
              <a:rPr lang="de-DE">
                <a:latin typeface="Open Sans"/>
                <a:ea typeface="Open Sans"/>
                <a:cs typeface="Open Sans"/>
              </a:rPr>
              <a:t>18. Februar 2022 </a:t>
            </a:r>
            <a:endParaRPr/>
          </a:p>
        </p:txBody>
      </p:sp>
      <p:sp>
        <p:nvSpPr>
          <p:cNvPr id="12" name="Titel 1"/>
          <p:cNvSpPr>
            <a:spLocks noGrp="1"/>
          </p:cNvSpPr>
          <p:nvPr>
            <p:ph type="title" hasCustomPrompt="1"/>
          </p:nvPr>
        </p:nvSpPr>
        <p:spPr bwMode="white">
          <a:xfrm>
            <a:off x="572703" y="3574741"/>
            <a:ext cx="8194190" cy="643297"/>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 eine Zeile</a:t>
            </a:r>
            <a:endParaRPr/>
          </a:p>
        </p:txBody>
      </p:sp>
      <p:sp>
        <p:nvSpPr>
          <p:cNvPr id="8" name="Textplatzhalter 19"/>
          <p:cNvSpPr>
            <a:spLocks noGrp="1"/>
          </p:cNvSpPr>
          <p:nvPr>
            <p:ph type="body" sz="quarter" idx="11" hasCustomPrompt="1"/>
          </p:nvPr>
        </p:nvSpPr>
        <p:spPr bwMode="white">
          <a:xfrm>
            <a:off x="565167" y="4329286"/>
            <a:ext cx="8254469" cy="1001713"/>
          </a:xfrm>
          <a:prstGeom prst="rect">
            <a:avLst/>
          </a:prstGeom>
        </p:spPr>
        <p:txBody>
          <a:bodyPr/>
          <a:lstStyle>
            <a:lvl1pPr marL="0" indent="0">
              <a:buFontTx/>
              <a:buNone/>
              <a:defRPr sz="2400" b="1" i="0">
                <a:solidFill>
                  <a:schemeClr val="bg1"/>
                </a:solidFill>
                <a:latin typeface="Open Sans Semibold"/>
                <a:ea typeface="Open Sans Semibold"/>
                <a:cs typeface="Open Sans Semibold"/>
              </a:defRPr>
            </a:lvl1pPr>
          </a:lstStyle>
          <a:p>
            <a:pPr lvl="0">
              <a:defRPr/>
            </a:pPr>
            <a:r>
              <a:rPr lang="de-DE"/>
              <a:t>Hier steht eine Unterüberschrift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Bild links &amp; Aufzählung">
    <p:spTree>
      <p:nvGrpSpPr>
        <p:cNvPr id="1" name=""/>
        <p:cNvGrpSpPr/>
        <p:nvPr/>
      </p:nvGrpSpPr>
      <p:grpSpPr bwMode="auto">
        <a:xfrm>
          <a:off x="0" y="0"/>
          <a:ext cx="0" cy="0"/>
          <a:chOff x="0" y="0"/>
          <a:chExt cx="0" cy="0"/>
        </a:xfrm>
      </p:grpSpPr>
      <p:sp>
        <p:nvSpPr>
          <p:cNvPr id="3" name="Titel 1"/>
          <p:cNvSpPr>
            <a:spLocks noGrp="1"/>
          </p:cNvSpPr>
          <p:nvPr>
            <p:ph type="title"/>
          </p:nvPr>
        </p:nvSpPr>
        <p:spPr bwMode="auto">
          <a:xfrm>
            <a:off x="469832" y="365129"/>
            <a:ext cx="78867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en-US"/>
              <a:t>Click to edit Master title style</a:t>
            </a:r>
            <a:endParaRPr lang="de-DE"/>
          </a:p>
        </p:txBody>
      </p:sp>
      <p:sp>
        <p:nvSpPr>
          <p:cNvPr id="5" name="Bildplatzhalter 4"/>
          <p:cNvSpPr>
            <a:spLocks noGrp="1"/>
          </p:cNvSpPr>
          <p:nvPr>
            <p:ph type="pic" sz="quarter" idx="10"/>
          </p:nvPr>
        </p:nvSpPr>
        <p:spPr bwMode="auto">
          <a:xfrm>
            <a:off x="575332" y="1468390"/>
            <a:ext cx="3314700" cy="2945920"/>
          </a:xfrm>
          <a:prstGeom prst="rect">
            <a:avLst/>
          </a:prstGeom>
        </p:spPr>
        <p:txBody>
          <a:bodyPr/>
          <a:lstStyle>
            <a:lvl1pPr>
              <a:defRPr>
                <a:latin typeface="+mn-lt"/>
              </a:defRPr>
            </a:lvl1pPr>
          </a:lstStyle>
          <a:p>
            <a:pPr>
              <a:defRPr/>
            </a:pPr>
            <a:r>
              <a:rPr lang="en-US"/>
              <a:t>Click icon to add picture</a:t>
            </a:r>
            <a:endParaRPr lang="de-DE"/>
          </a:p>
        </p:txBody>
      </p:sp>
      <p:sp>
        <p:nvSpPr>
          <p:cNvPr id="7" name="Textplatzhalter 6"/>
          <p:cNvSpPr>
            <a:spLocks noGrp="1"/>
          </p:cNvSpPr>
          <p:nvPr>
            <p:ph type="body" sz="quarter" idx="11" hasCustomPrompt="1"/>
          </p:nvPr>
        </p:nvSpPr>
        <p:spPr bwMode="auto">
          <a:xfrm>
            <a:off x="469900" y="4569876"/>
            <a:ext cx="3314700" cy="552450"/>
          </a:xfrm>
          <a:prstGeom prst="rect">
            <a:avLst/>
          </a:prstGeom>
        </p:spPr>
        <p:txBody>
          <a:bodyPr/>
          <a:lstStyle>
            <a:lvl1pPr>
              <a:defRPr sz="1200" b="0" i="0">
                <a:latin typeface="Open Sans Light"/>
                <a:ea typeface="Open Sans Light"/>
                <a:cs typeface="Open Sans Light"/>
              </a:defRPr>
            </a:lvl1pPr>
          </a:lstStyle>
          <a:p>
            <a:pPr lvl="0">
              <a:defRPr/>
            </a:pPr>
            <a:r>
              <a:rPr lang="de-DE"/>
              <a:t>Bildunterschrift</a:t>
            </a:r>
            <a:endParaRPr/>
          </a:p>
        </p:txBody>
      </p:sp>
      <p:sp>
        <p:nvSpPr>
          <p:cNvPr id="10" name="Textplatzhalter 8"/>
          <p:cNvSpPr>
            <a:spLocks noGrp="1"/>
          </p:cNvSpPr>
          <p:nvPr>
            <p:ph type="body" sz="quarter" idx="13" hasCustomPrompt="1"/>
          </p:nvPr>
        </p:nvSpPr>
        <p:spPr bwMode="auto">
          <a:xfrm>
            <a:off x="4075045" y="1468391"/>
            <a:ext cx="4294187" cy="2945919"/>
          </a:xfrm>
          <a:prstGeom prst="rect">
            <a:avLst/>
          </a:prstGeom>
        </p:spPr>
        <p:txBody>
          <a:bodyPr anchor="t"/>
          <a:lstStyle>
            <a:lvl1pPr marL="285750" indent="-285750">
              <a:lnSpc>
                <a:spcPct val="100000"/>
              </a:lnSpc>
              <a:spcBef>
                <a:spcPts val="0"/>
              </a:spcBef>
              <a:spcAft>
                <a:spcPts val="1200"/>
              </a:spcAft>
              <a:buClr>
                <a:schemeClr val="accent1"/>
              </a:buClr>
              <a:buFont typeface="Wingdings"/>
              <a:buChar char="§"/>
              <a:defRPr sz="1800">
                <a:latin typeface="+mn-lt"/>
              </a:defRPr>
            </a:lvl1pPr>
            <a:lvl2pPr marL="628650" indent="-285750">
              <a:lnSpc>
                <a:spcPct val="100000"/>
              </a:lnSpc>
              <a:spcBef>
                <a:spcPts val="0"/>
              </a:spcBef>
              <a:spcAft>
                <a:spcPts val="1200"/>
              </a:spcAft>
              <a:buClr>
                <a:schemeClr val="accent1"/>
              </a:buClr>
              <a:buFont typeface="Wingdings"/>
              <a:buChar char="§"/>
              <a:defRPr sz="1600">
                <a:latin typeface="+mn-lt"/>
              </a:defRPr>
            </a:lvl2pPr>
            <a:lvl3pPr marL="971550" indent="-285750">
              <a:lnSpc>
                <a:spcPct val="100000"/>
              </a:lnSpc>
              <a:spcBef>
                <a:spcPts val="0"/>
              </a:spcBef>
              <a:spcAft>
                <a:spcPts val="1200"/>
              </a:spcAft>
              <a:buClr>
                <a:schemeClr val="accent1"/>
              </a:buClr>
              <a:buFont typeface="Wingdings"/>
              <a:buChar char="§"/>
              <a:defRPr sz="1400">
                <a:latin typeface="+mn-lt"/>
              </a:defRPr>
            </a:lvl3pPr>
            <a:lvl4pPr marL="1028700" indent="0">
              <a:lnSpc>
                <a:spcPct val="100000"/>
              </a:lnSpc>
              <a:buClr>
                <a:schemeClr val="accent1"/>
              </a:buClr>
              <a:buNone/>
              <a:defRPr>
                <a:latin typeface="+mn-lt"/>
              </a:defRPr>
            </a:lvl4pPr>
            <a:lvl5pPr>
              <a:lnSpc>
                <a:spcPct val="100000"/>
              </a:lnSpc>
              <a:buClr>
                <a:schemeClr val="accent1"/>
              </a:buClr>
              <a:defRPr>
                <a:latin typeface="+mn-l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Benutzerdefiniertes Layout">
    <p:spTree>
      <p:nvGrpSpPr>
        <p:cNvPr id="1" name=""/>
        <p:cNvGrpSpPr/>
        <p:nvPr/>
      </p:nvGrpSpPr>
      <p:grpSpPr bwMode="auto">
        <a:xfrm>
          <a:off x="0" y="0"/>
          <a:ext cx="0" cy="0"/>
          <a:chOff x="0" y="0"/>
          <a:chExt cx="0" cy="0"/>
        </a:xfrm>
      </p:grpSpPr>
      <p:sp>
        <p:nvSpPr>
          <p:cNvPr id="12" name="Titel 1"/>
          <p:cNvSpPr>
            <a:spLocks noGrp="1"/>
          </p:cNvSpPr>
          <p:nvPr>
            <p:ph type="title"/>
          </p:nvPr>
        </p:nvSpPr>
        <p:spPr bwMode="auto">
          <a:xfrm>
            <a:off x="469832" y="365129"/>
            <a:ext cx="7886700" cy="985207"/>
          </a:xfrm>
          <a:prstGeom prst="rect">
            <a:avLst/>
          </a:prstGeom>
        </p:spPr>
        <p:txBody>
          <a:bodyPr/>
          <a:lstStyle>
            <a:lvl1pPr>
              <a:defRPr sz="2800" b="1" i="0">
                <a:solidFill>
                  <a:srgbClr val="C51926"/>
                </a:solidFill>
                <a:latin typeface="Open Sans"/>
                <a:ea typeface="Open Sans"/>
                <a:cs typeface="Open Sans"/>
              </a:defRPr>
            </a:lvl1pPr>
          </a:lstStyle>
          <a:p>
            <a:pPr>
              <a:defRPr/>
            </a:pPr>
            <a:r>
              <a:rPr lang="en-US"/>
              <a:t>Click to edit Master title style</a:t>
            </a:r>
            <a:endParaRPr lang="de-DE"/>
          </a:p>
        </p:txBody>
      </p:sp>
      <p:sp>
        <p:nvSpPr>
          <p:cNvPr id="7" name="Textplatzhalter 9"/>
          <p:cNvSpPr>
            <a:spLocks noGrp="1"/>
          </p:cNvSpPr>
          <p:nvPr>
            <p:ph type="body" sz="quarter" idx="11" hasCustomPrompt="1"/>
          </p:nvPr>
        </p:nvSpPr>
        <p:spPr bwMode="auto">
          <a:xfrm>
            <a:off x="469832" y="1461600"/>
            <a:ext cx="78867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ipsum</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dolor</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sit</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amet</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consectetuer</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adipiscing</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elit</a:t>
            </a:r>
            <a:r>
              <a:rPr lang="de-DE" sz="1600" b="0" i="0" u="none" strike="noStrike" cap="none" spc="0">
                <a:ln>
                  <a:noFill/>
                </a:ln>
                <a:solidFill>
                  <a:srgbClr val="000000"/>
                </a:solidFill>
                <a:latin typeface="Open Sans"/>
                <a:ea typeface="Open Sans"/>
                <a:cs typeface="Open Sans"/>
              </a:rPr>
              <a:t>.</a:t>
            </a:r>
            <a:endParaRPr/>
          </a:p>
        </p:txBody>
      </p:sp>
      <p:sp>
        <p:nvSpPr>
          <p:cNvPr id="8" name="Textplatzhalter 17"/>
          <p:cNvSpPr>
            <a:spLocks noGrp="1"/>
          </p:cNvSpPr>
          <p:nvPr>
            <p:ph type="body" sz="quarter" idx="13" hasCustomPrompt="1"/>
          </p:nvPr>
        </p:nvSpPr>
        <p:spPr bwMode="auto">
          <a:xfrm>
            <a:off x="469899" y="2155825"/>
            <a:ext cx="7886633" cy="3427942"/>
          </a:xfrm>
          <a:prstGeom prst="rect">
            <a:avLst/>
          </a:prstGeom>
        </p:spPr>
        <p:txBody>
          <a:bodyPr/>
          <a:lstStyle>
            <a:lvl1pPr marL="400050" marR="0" indent="-285750" algn="l" defTabSz="914400">
              <a:lnSpc>
                <a:spcPct val="100000"/>
              </a:lnSpc>
              <a:spcBef>
                <a:spcPts val="0"/>
              </a:spcBef>
              <a:spcAft>
                <a:spcPts val="1200"/>
              </a:spcAft>
              <a:buClr>
                <a:schemeClr val="tx2"/>
              </a:buClr>
              <a:buSzTx/>
              <a:buFont typeface="Wingdings"/>
              <a:buChar char="§"/>
              <a:defRPr sz="1800" b="0" i="0">
                <a:latin typeface="Open Sans"/>
                <a:ea typeface="Open Sans"/>
                <a:cs typeface="Open Sans"/>
              </a:defRPr>
            </a:lvl1pPr>
            <a:lvl2pPr marL="514350" marR="0" indent="-171450" algn="l" defTabSz="685800">
              <a:lnSpc>
                <a:spcPct val="100000"/>
              </a:lnSpc>
              <a:spcBef>
                <a:spcPts val="0"/>
              </a:spcBef>
              <a:spcAft>
                <a:spcPts val="1200"/>
              </a:spcAft>
              <a:buClr>
                <a:schemeClr val="tx2"/>
              </a:buClr>
              <a:buSzTx/>
              <a:buFont typeface="Wingdings"/>
              <a:buChar char="§"/>
              <a:defRPr sz="1600" b="0" i="0">
                <a:latin typeface="+mn-lt"/>
                <a:ea typeface="Open Sans Light"/>
                <a:cs typeface="Open Sans Light"/>
              </a:defRPr>
            </a:lvl2pPr>
            <a:lvl3pPr marL="857250" marR="0" indent="-171450" algn="l" defTabSz="685800">
              <a:lnSpc>
                <a:spcPct val="100000"/>
              </a:lnSpc>
              <a:spcBef>
                <a:spcPts val="0"/>
              </a:spcBef>
              <a:spcAft>
                <a:spcPts val="120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4_Benutzerdefiniertes Layout">
    <p:spTree>
      <p:nvGrpSpPr>
        <p:cNvPr id="1" name=""/>
        <p:cNvGrpSpPr/>
        <p:nvPr/>
      </p:nvGrpSpPr>
      <p:grpSpPr bwMode="auto">
        <a:xfrm>
          <a:off x="0" y="0"/>
          <a:ext cx="0" cy="0"/>
          <a:chOff x="0" y="0"/>
          <a:chExt cx="0" cy="0"/>
        </a:xfrm>
      </p:grpSpPr>
      <p:sp>
        <p:nvSpPr>
          <p:cNvPr id="11" name="Titel 1"/>
          <p:cNvSpPr>
            <a:spLocks noGrp="1"/>
          </p:cNvSpPr>
          <p:nvPr>
            <p:ph type="title" hasCustomPrompt="1"/>
          </p:nvPr>
        </p:nvSpPr>
        <p:spPr bwMode="auto">
          <a:xfrm>
            <a:off x="469832" y="365129"/>
            <a:ext cx="7886700" cy="432894"/>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10" name="Textplatzhalter 9"/>
          <p:cNvSpPr>
            <a:spLocks noGrp="1"/>
          </p:cNvSpPr>
          <p:nvPr>
            <p:ph type="body" sz="quarter" idx="10" hasCustomPrompt="1"/>
          </p:nvPr>
        </p:nvSpPr>
        <p:spPr bwMode="auto">
          <a:xfrm>
            <a:off x="469832" y="839188"/>
            <a:ext cx="7886700" cy="608012"/>
          </a:xfrm>
          <a:prstGeom prst="rect">
            <a:avLst/>
          </a:prstGeom>
        </p:spPr>
        <p:txBody>
          <a:bodyPr/>
          <a:lstStyle>
            <a:lvl1pPr>
              <a:defRPr sz="2000" b="1" i="0">
                <a:latin typeface="+mn-lt"/>
                <a:ea typeface="Open Sans Semibold"/>
                <a:cs typeface="Open Sans Semibold"/>
              </a:defRPr>
            </a:lvl1pPr>
          </a:lstStyle>
          <a:p>
            <a:pPr lvl="0">
              <a:defRPr/>
            </a:pPr>
            <a:r>
              <a:rPr lang="de-DE" sz="2400" b="1" i="0">
                <a:solidFill>
                  <a:schemeClr val="tx1"/>
                </a:solidFill>
                <a:latin typeface="Open Sans Semibold"/>
                <a:ea typeface="Open Sans Semibold"/>
                <a:cs typeface="Open Sans Semibold"/>
              </a:rPr>
              <a:t>Unterüberschrift</a:t>
            </a:r>
            <a:endParaRPr lang="de-DE"/>
          </a:p>
        </p:txBody>
      </p:sp>
      <p:sp>
        <p:nvSpPr>
          <p:cNvPr id="12" name="Textplatzhalter 9"/>
          <p:cNvSpPr>
            <a:spLocks noGrp="1"/>
          </p:cNvSpPr>
          <p:nvPr>
            <p:ph type="body" sz="quarter" idx="11" hasCustomPrompt="1"/>
          </p:nvPr>
        </p:nvSpPr>
        <p:spPr bwMode="auto">
          <a:xfrm>
            <a:off x="469832" y="1461600"/>
            <a:ext cx="78867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ipsum</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dolor</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sit</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amet</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consectetuer</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adipiscing</a:t>
            </a:r>
            <a:r>
              <a:rPr lang="de-DE" sz="1600" b="0" i="0" u="none" strike="noStrike" cap="none" spc="0">
                <a:ln>
                  <a:noFill/>
                </a:ln>
                <a:solidFill>
                  <a:srgbClr val="000000"/>
                </a:solidFill>
                <a:latin typeface="Open Sans"/>
                <a:ea typeface="Open Sans"/>
                <a:cs typeface="Open Sans"/>
              </a:rPr>
              <a:t> </a:t>
            </a:r>
            <a:r>
              <a:rPr lang="de-DE" sz="1600" b="0" i="0" u="none" strike="noStrike" cap="none" spc="0">
                <a:ln>
                  <a:noFill/>
                </a:ln>
                <a:solidFill>
                  <a:srgbClr val="000000"/>
                </a:solidFill>
                <a:latin typeface="Open Sans"/>
                <a:ea typeface="Open Sans"/>
                <a:cs typeface="Open Sans"/>
              </a:rPr>
              <a:t>elit</a:t>
            </a:r>
            <a:r>
              <a:rPr lang="de-DE" sz="1600" b="0" i="0" u="none" strike="noStrike" cap="none" spc="0">
                <a:ln>
                  <a:noFill/>
                </a:ln>
                <a:solidFill>
                  <a:srgbClr val="000000"/>
                </a:solidFill>
                <a:latin typeface="Open Sans"/>
                <a:ea typeface="Open Sans"/>
                <a:cs typeface="Open Sans"/>
              </a:rPr>
              <a:t>.</a:t>
            </a:r>
            <a:endParaRPr/>
          </a:p>
        </p:txBody>
      </p:sp>
      <p:sp>
        <p:nvSpPr>
          <p:cNvPr id="3" name="Bildplatzhalter 2"/>
          <p:cNvSpPr>
            <a:spLocks noGrp="1"/>
          </p:cNvSpPr>
          <p:nvPr>
            <p:ph type="pic" sz="quarter" idx="14"/>
          </p:nvPr>
        </p:nvSpPr>
        <p:spPr bwMode="auto">
          <a:xfrm>
            <a:off x="4610033" y="2155824"/>
            <a:ext cx="3746500" cy="3430838"/>
          </a:xfrm>
          <a:prstGeom prst="rect">
            <a:avLst/>
          </a:prstGeom>
        </p:spPr>
        <p:txBody>
          <a:bodyPr/>
          <a:lstStyle>
            <a:lvl1pPr>
              <a:defRPr>
                <a:latin typeface="+mn-lt"/>
              </a:defRPr>
            </a:lvl1pPr>
          </a:lstStyle>
          <a:p>
            <a:pPr>
              <a:defRPr/>
            </a:pPr>
            <a:r>
              <a:rPr lang="en-US"/>
              <a:t>Click icon to add picture</a:t>
            </a:r>
            <a:endParaRPr lang="de-DE"/>
          </a:p>
        </p:txBody>
      </p:sp>
      <p:sp>
        <p:nvSpPr>
          <p:cNvPr id="9" name="Textplatzhalter 17"/>
          <p:cNvSpPr>
            <a:spLocks noGrp="1"/>
          </p:cNvSpPr>
          <p:nvPr>
            <p:ph type="body" sz="quarter" idx="13" hasCustomPrompt="1"/>
          </p:nvPr>
        </p:nvSpPr>
        <p:spPr bwMode="auto">
          <a:xfrm>
            <a:off x="469900" y="2155825"/>
            <a:ext cx="3873500" cy="3430837"/>
          </a:xfrm>
          <a:prstGeom prst="rect">
            <a:avLst/>
          </a:prstGeom>
        </p:spPr>
        <p:txBody>
          <a:bodyPr/>
          <a:lstStyle>
            <a:lvl1pPr marL="284400" marR="0" indent="-284400" algn="l" defTabSz="914400">
              <a:lnSpc>
                <a:spcPct val="100000"/>
              </a:lnSpc>
              <a:spcBef>
                <a:spcPts val="1200"/>
              </a:spcBef>
              <a:spcAft>
                <a:spcPts val="0"/>
              </a:spcAft>
              <a:buClr>
                <a:schemeClr val="tx2"/>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tx2"/>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Benutzerdefiniertes Layout">
    <p:spTree>
      <p:nvGrpSpPr>
        <p:cNvPr id="1" name=""/>
        <p:cNvGrpSpPr/>
        <p:nvPr/>
      </p:nvGrpSpPr>
      <p:grpSpPr bwMode="auto">
        <a:xfrm>
          <a:off x="0" y="0"/>
          <a:ext cx="0" cy="0"/>
          <a:chOff x="0" y="0"/>
          <a:chExt cx="0" cy="0"/>
        </a:xfrm>
      </p:grpSpPr>
      <p:sp>
        <p:nvSpPr>
          <p:cNvPr id="8" name="Titel 1"/>
          <p:cNvSpPr>
            <a:spLocks noGrp="1"/>
          </p:cNvSpPr>
          <p:nvPr>
            <p:ph type="title"/>
          </p:nvPr>
        </p:nvSpPr>
        <p:spPr bwMode="auto">
          <a:xfrm>
            <a:off x="469832" y="365129"/>
            <a:ext cx="78867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en-US"/>
              <a:t>Click to edit Master title style</a:t>
            </a:r>
            <a:endParaRPr lang="de-DE"/>
          </a:p>
        </p:txBody>
      </p:sp>
      <p:sp>
        <p:nvSpPr>
          <p:cNvPr id="5" name="Textplatzhalter 10"/>
          <p:cNvSpPr>
            <a:spLocks noGrp="1"/>
          </p:cNvSpPr>
          <p:nvPr>
            <p:ph type="body" sz="quarter" idx="14" hasCustomPrompt="1"/>
          </p:nvPr>
        </p:nvSpPr>
        <p:spPr bwMode="auto">
          <a:xfrm>
            <a:off x="469832" y="1447202"/>
            <a:ext cx="6357685" cy="4139461"/>
          </a:xfrm>
          <a:prstGeom prst="rect">
            <a:avLst/>
          </a:prstGeom>
        </p:spPr>
        <p:txBody>
          <a:bodyPr/>
          <a:lstStyle>
            <a:lvl1pPr marL="0" marR="0" indent="0" algn="l" defTabSz="914400">
              <a:lnSpc>
                <a:spcPct val="100000"/>
              </a:lnSpc>
              <a:spcBef>
                <a:spcPts val="0"/>
              </a:spcBef>
              <a:spcAft>
                <a:spcPts val="0"/>
              </a:spcAft>
              <a:buClrTx/>
              <a:buSzTx/>
              <a:buFont typeface="Arial"/>
              <a:buNone/>
              <a:defRPr sz="1800" b="0" i="0">
                <a:latin typeface="+mn-lt"/>
                <a:ea typeface="Open Sans"/>
                <a:cs typeface="Open Sans"/>
              </a:defRPr>
            </a:lvl1pPr>
            <a:lvl2pPr marL="342900" indent="0">
              <a:buNone/>
              <a:defRPr sz="1400">
                <a:latin typeface="Open Sans"/>
                <a:ea typeface="Open Sans"/>
                <a:cs typeface="Open Sans"/>
              </a:defRPr>
            </a:lvl2pPr>
            <a:lvl3pPr marL="685800" indent="0">
              <a:buNone/>
              <a:defRPr sz="1400">
                <a:latin typeface="Open Sans"/>
                <a:ea typeface="Open Sans"/>
                <a:cs typeface="Open Sans"/>
              </a:defRPr>
            </a:lvl3pPr>
            <a:lvl4pPr marL="1028700" indent="0">
              <a:buNone/>
              <a:defRPr sz="1400">
                <a:latin typeface="Open Sans"/>
                <a:ea typeface="Open Sans"/>
                <a:cs typeface="Open Sans"/>
              </a:defRPr>
            </a:lvl4pPr>
            <a:lvl5pPr marL="1371600" indent="0">
              <a:buNone/>
              <a:defRPr sz="1400">
                <a:latin typeface="Open Sans"/>
                <a:ea typeface="Open Sans"/>
                <a:cs typeface="Open Sans"/>
              </a:defRPr>
            </a:lvl5pPr>
          </a:lstStyle>
          <a:p>
            <a:pPr lvl="0">
              <a:defRPr/>
            </a:pPr>
            <a:r>
              <a:rPr lang="de-DE"/>
              <a:t>Platz für viel Text</a:t>
            </a:r>
            <a:endParaRPr/>
          </a:p>
          <a:p>
            <a:pPr lvl="0">
              <a:defRPr/>
            </a:pPr>
            <a:endParaRPr lang="de-DE"/>
          </a:p>
          <a:p>
            <a:pPr marL="0" marR="0" lvl="0" indent="0" algn="l" defTabSz="914400">
              <a:lnSpc>
                <a:spcPts val="2860"/>
              </a:lnSpc>
              <a:spcBef>
                <a:spcPts val="0"/>
              </a:spcBef>
              <a:spcAft>
                <a:spcPts val="0"/>
              </a:spcAft>
              <a:buClrTx/>
              <a:buSzTx/>
              <a:buFont typeface="Arial"/>
              <a:buNone/>
              <a:defRPr/>
            </a:pPr>
            <a:r>
              <a:rPr lang="de-DE"/>
              <a:t>Lorem</a:t>
            </a:r>
            <a:r>
              <a:rPr lang="de-DE"/>
              <a:t> </a:t>
            </a:r>
            <a:r>
              <a:rPr lang="de-DE"/>
              <a:t>ipsum</a:t>
            </a:r>
            <a:r>
              <a:rPr lang="de-DE"/>
              <a:t> </a:t>
            </a:r>
            <a:r>
              <a:rPr lang="de-DE"/>
              <a:t>dolor</a:t>
            </a:r>
            <a:r>
              <a:rPr lang="de-DE"/>
              <a:t> </a:t>
            </a:r>
            <a:r>
              <a:rPr lang="de-DE"/>
              <a:t>sit</a:t>
            </a:r>
            <a:r>
              <a:rPr lang="de-DE"/>
              <a:t> </a:t>
            </a:r>
            <a:r>
              <a:rPr lang="de-DE"/>
              <a:t>amet</a:t>
            </a:r>
            <a:r>
              <a:rPr lang="de-DE"/>
              <a:t>, </a:t>
            </a:r>
            <a:r>
              <a:rPr lang="de-DE"/>
              <a:t>consetetur</a:t>
            </a:r>
            <a:r>
              <a:rPr lang="de-DE"/>
              <a:t> </a:t>
            </a:r>
            <a:r>
              <a:rPr lang="de-DE"/>
              <a:t>sadipscing</a:t>
            </a:r>
            <a:r>
              <a:rPr lang="de-DE"/>
              <a:t> </a:t>
            </a:r>
            <a:r>
              <a:rPr lang="de-DE"/>
              <a:t>elitr</a:t>
            </a:r>
            <a:r>
              <a:rPr lang="de-DE"/>
              <a:t>, </a:t>
            </a:r>
            <a:r>
              <a:rPr lang="de-DE"/>
              <a:t>sed</a:t>
            </a:r>
            <a:r>
              <a:rPr lang="de-DE"/>
              <a:t> </a:t>
            </a:r>
            <a:r>
              <a:rPr lang="de-DE"/>
              <a:t>diam</a:t>
            </a:r>
            <a:r>
              <a:rPr lang="de-DE"/>
              <a:t> </a:t>
            </a:r>
            <a:r>
              <a:rPr lang="de-DE"/>
              <a:t>nonumy</a:t>
            </a:r>
            <a:r>
              <a:rPr lang="de-DE"/>
              <a:t> </a:t>
            </a:r>
            <a:r>
              <a:rPr lang="de-DE"/>
              <a:t>eirmod</a:t>
            </a:r>
            <a:r>
              <a:rPr lang="de-DE"/>
              <a:t> </a:t>
            </a:r>
            <a:r>
              <a:rPr lang="de-DE"/>
              <a:t>tempor</a:t>
            </a:r>
            <a:r>
              <a:rPr lang="de-DE"/>
              <a:t> </a:t>
            </a:r>
            <a:r>
              <a:rPr lang="de-DE"/>
              <a:t>invidunt</a:t>
            </a:r>
            <a:r>
              <a:rPr lang="de-DE"/>
              <a:t> </a:t>
            </a:r>
            <a:r>
              <a:rPr lang="de-DE"/>
              <a:t>ut</a:t>
            </a:r>
            <a:r>
              <a:rPr lang="de-DE"/>
              <a:t> </a:t>
            </a:r>
            <a:r>
              <a:rPr lang="de-DE"/>
              <a:t>labore</a:t>
            </a:r>
            <a:r>
              <a:rPr lang="de-DE"/>
              <a:t> et </a:t>
            </a:r>
            <a:r>
              <a:rPr lang="de-DE"/>
              <a:t>dolore</a:t>
            </a:r>
            <a:r>
              <a:rPr lang="de-DE"/>
              <a:t> …</a:t>
            </a:r>
            <a:endParaRPr/>
          </a:p>
          <a:p>
            <a:pPr lvl="0">
              <a:defRPr/>
            </a:pPr>
            <a:endParaRPr lang="de-DE"/>
          </a:p>
          <a:p>
            <a:pPr marL="0" marR="0" lvl="0" indent="0" algn="l" defTabSz="914400">
              <a:lnSpc>
                <a:spcPct val="100000"/>
              </a:lnSpc>
              <a:spcBef>
                <a:spcPts val="0"/>
              </a:spcBef>
              <a:spcAft>
                <a:spcPts val="0"/>
              </a:spcAft>
              <a:buClrTx/>
              <a:buSzTx/>
              <a:buFont typeface="Arial"/>
              <a:buNone/>
              <a:defRPr/>
            </a:pPr>
            <a:endParaRPr lang="de-DE"/>
          </a:p>
          <a:p>
            <a:pPr marL="0" marR="0" lvl="0" indent="0" algn="l" defTabSz="914400">
              <a:lnSpc>
                <a:spcPct val="100000"/>
              </a:lnSpc>
              <a:spcBef>
                <a:spcPts val="0"/>
              </a:spcBef>
              <a:spcAft>
                <a:spcPts val="0"/>
              </a:spcAft>
              <a:buClrTx/>
              <a:buSzTx/>
              <a:buFont typeface="Arial"/>
              <a:buNone/>
              <a:defRPr/>
            </a:pPr>
            <a:endParaRPr lang="de-DE"/>
          </a:p>
          <a:p>
            <a:pPr lvl="0">
              <a:defRPr/>
            </a:pP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Benutzerdefiniertes Layout">
    <p:spTree>
      <p:nvGrpSpPr>
        <p:cNvPr id="1" name=""/>
        <p:cNvGrpSpPr/>
        <p:nvPr/>
      </p:nvGrpSpPr>
      <p:grpSpPr bwMode="auto">
        <a:xfrm>
          <a:off x="0" y="0"/>
          <a:ext cx="0" cy="0"/>
          <a:chOff x="0" y="0"/>
          <a:chExt cx="0" cy="0"/>
        </a:xfrm>
      </p:grpSpPr>
      <p:sp>
        <p:nvSpPr>
          <p:cNvPr id="8" name="Titel 1"/>
          <p:cNvSpPr>
            <a:spLocks noGrp="1"/>
          </p:cNvSpPr>
          <p:nvPr>
            <p:ph type="title" hasCustomPrompt="1"/>
          </p:nvPr>
        </p:nvSpPr>
        <p:spPr bwMode="auto">
          <a:xfrm>
            <a:off x="469832" y="365129"/>
            <a:ext cx="7886700" cy="496517"/>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endParaRPr lang="de-DE"/>
          </a:p>
        </p:txBody>
      </p:sp>
      <p:sp>
        <p:nvSpPr>
          <p:cNvPr id="3" name="Diagrammplatzhalter 2"/>
          <p:cNvSpPr>
            <a:spLocks noGrp="1"/>
          </p:cNvSpPr>
          <p:nvPr>
            <p:ph type="chart" sz="quarter" idx="12" hasCustomPrompt="1"/>
          </p:nvPr>
        </p:nvSpPr>
        <p:spPr bwMode="auto">
          <a:xfrm>
            <a:off x="469832" y="1921261"/>
            <a:ext cx="7886633" cy="3665402"/>
          </a:xfrm>
          <a:prstGeom prst="rect">
            <a:avLst/>
          </a:prstGeom>
        </p:spPr>
        <p:txBody>
          <a:bodyPr/>
          <a:lstStyle>
            <a:lvl1pPr>
              <a:defRPr>
                <a:latin typeface="+mn-lt"/>
              </a:defRPr>
            </a:lvl1pPr>
          </a:lstStyle>
          <a:p>
            <a:pPr>
              <a:defRPr/>
            </a:pPr>
            <a:r>
              <a:rPr lang="de-DE">
                <a:latin typeface="+mn-lt"/>
              </a:rPr>
              <a:t>Durch Klicken ein Diagramm </a:t>
            </a:r>
            <a:r>
              <a:rPr lang="de-DE"/>
              <a:t>einfügen</a:t>
            </a:r>
            <a:endParaRPr/>
          </a:p>
        </p:txBody>
      </p:sp>
      <p:sp>
        <p:nvSpPr>
          <p:cNvPr id="7" name="Textplatzhalter 6"/>
          <p:cNvSpPr>
            <a:spLocks noGrp="1"/>
          </p:cNvSpPr>
          <p:nvPr>
            <p:ph type="body" sz="quarter" idx="13" hasCustomPrompt="1"/>
          </p:nvPr>
        </p:nvSpPr>
        <p:spPr bwMode="auto">
          <a:xfrm>
            <a:off x="469832" y="839188"/>
            <a:ext cx="78867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_Benutzerdefiniertes Layout">
    <p:spTree>
      <p:nvGrpSpPr>
        <p:cNvPr id="1" name=""/>
        <p:cNvGrpSpPr/>
        <p:nvPr/>
      </p:nvGrpSpPr>
      <p:grpSpPr bwMode="auto">
        <a:xfrm>
          <a:off x="0" y="0"/>
          <a:ext cx="0" cy="0"/>
          <a:chOff x="0" y="0"/>
          <a:chExt cx="0" cy="0"/>
        </a:xfrm>
      </p:grpSpPr>
      <p:sp>
        <p:nvSpPr>
          <p:cNvPr id="7" name="Titel 1"/>
          <p:cNvSpPr>
            <a:spLocks noGrp="1"/>
          </p:cNvSpPr>
          <p:nvPr>
            <p:ph type="title" hasCustomPrompt="1"/>
          </p:nvPr>
        </p:nvSpPr>
        <p:spPr bwMode="auto">
          <a:xfrm>
            <a:off x="469832" y="365129"/>
            <a:ext cx="78867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9" name="Textplatzhalter 6"/>
          <p:cNvSpPr>
            <a:spLocks noGrp="1"/>
          </p:cNvSpPr>
          <p:nvPr>
            <p:ph type="body" sz="quarter" idx="13" hasCustomPrompt="1"/>
          </p:nvPr>
        </p:nvSpPr>
        <p:spPr bwMode="auto">
          <a:xfrm>
            <a:off x="469832" y="839188"/>
            <a:ext cx="78867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
        <p:nvSpPr>
          <p:cNvPr id="17" name="Tabellenplatzhalter 13"/>
          <p:cNvSpPr>
            <a:spLocks noGrp="1"/>
          </p:cNvSpPr>
          <p:nvPr>
            <p:ph type="tbl" sz="quarter" idx="14" hasCustomPrompt="1"/>
          </p:nvPr>
        </p:nvSpPr>
        <p:spPr bwMode="auto">
          <a:xfrm>
            <a:off x="469900" y="1921261"/>
            <a:ext cx="7886700" cy="3661392"/>
          </a:xfrm>
          <a:prstGeom prst="rect">
            <a:avLst/>
          </a:prstGeom>
        </p:spPr>
        <p:txBody>
          <a:bodyPr/>
          <a:lstStyle>
            <a:lvl1pPr>
              <a:defRPr>
                <a:latin typeface="+mn-lt"/>
              </a:defRPr>
            </a:lvl1pPr>
          </a:lstStyle>
          <a:p>
            <a:pPr>
              <a:defRPr/>
            </a:pPr>
            <a:r>
              <a:rPr lang="de-DE"/>
              <a:t>Durch Klicken Tabelle einfügen</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theme" Target="../theme/theme2.xml"/><Relationship Id="rId11" Type="http://schemas.openxmlformats.org/officeDocument/2006/relationships/image" Target="../media/image1.emf"/></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3.xml"/><Relationship Id="rId5"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dt="1" ftr="1"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0" marR="0" indent="0" algn="l" defTabSz="914400">
        <a:lnSpc>
          <a:spcPct val="100000"/>
        </a:lnSpc>
        <a:spcBef>
          <a:spcPts val="0"/>
        </a:spcBef>
        <a:spcAft>
          <a:spcPts val="0"/>
        </a:spcAft>
        <a:buClrTx/>
        <a:buSzTx/>
        <a:buFontTx/>
        <a:buNone/>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
        <p:nvSpPr>
          <p:cNvPr id="8" name="Rechteck 7"/>
          <p:cNvSpPr/>
          <p:nvPr userDrawn="1"/>
        </p:nvSpPr>
        <p:spPr bwMode="hidden">
          <a:xfrm flipV="1">
            <a:off x="0" y="6100474"/>
            <a:ext cx="9144000" cy="684000"/>
          </a:xfrm>
          <a:prstGeom prst="rect">
            <a:avLst/>
          </a:prstGeom>
          <a:solidFill>
            <a:srgbClr val="C51926"/>
          </a:solidFill>
          <a:ln>
            <a:noFill/>
          </a:ln>
        </p:spPr>
        <p:style>
          <a:lnRef idx="2">
            <a:schemeClr val="accent1"/>
          </a:lnRef>
          <a:fillRef idx="1">
            <a:schemeClr val="lt1"/>
          </a:fillRef>
          <a:effectRef idx="0">
            <a:schemeClr val="accent1"/>
          </a:effectRef>
          <a:fontRef idx="minor">
            <a:schemeClr val="dk1"/>
          </a:fontRef>
        </p:style>
        <p:txBody>
          <a:bodyPr lIns="54000" tIns="67500" rIns="67500" bIns="67500" rtlCol="0" anchor="t"/>
          <a:lstStyle/>
          <a:p>
            <a:pPr>
              <a:lnSpc>
                <a:spcPct val="110000"/>
              </a:lnSpc>
              <a:defRPr/>
            </a:pPr>
            <a:endParaRPr lang="de-DE" sz="1200" b="0" i="0">
              <a:solidFill>
                <a:srgbClr val="0D99FC"/>
              </a:solidFill>
              <a:latin typeface="Open Sans"/>
            </a:endParaRPr>
          </a:p>
        </p:txBody>
      </p:sp>
      <p:pic>
        <p:nvPicPr>
          <p:cNvPr id="7" name="Grafik 6"/>
          <p:cNvPicPr>
            <a:picLocks noChangeAspect="1"/>
          </p:cNvPicPr>
          <p:nvPr userDrawn="1"/>
        </p:nvPicPr>
        <p:blipFill>
          <a:blip r:embed="rId11"/>
          <a:stretch/>
        </p:blipFill>
        <p:spPr bwMode="auto">
          <a:xfrm>
            <a:off x="6816974" y="335518"/>
            <a:ext cx="2000378" cy="595089"/>
          </a:xfrm>
          <a:prstGeom prst="rect">
            <a:avLst/>
          </a:prstGeom>
        </p:spPr>
      </p:pic>
      <p:sp>
        <p:nvSpPr>
          <p:cNvPr id="10" name="Foliennummernplatzhalter 5"/>
          <p:cNvSpPr txBox="1"/>
          <p:nvPr userDrawn="1"/>
        </p:nvSpPr>
        <p:spPr bwMode="auto">
          <a:xfrm>
            <a:off x="8394000" y="6318000"/>
            <a:ext cx="495804" cy="248949"/>
          </a:xfrm>
          <a:prstGeom prst="rect">
            <a:avLst/>
          </a:prstGeom>
        </p:spPr>
        <p:txBody>
          <a:bodyPr anchor="t"/>
          <a:lstStyle>
            <a:defPPr>
              <a:defRPr lang="de-DE"/>
            </a:defPPr>
            <a:lvl1pPr marL="0" algn="l" defTabSz="914400">
              <a:defRPr sz="1100">
                <a:solidFill>
                  <a:schemeClr val="tx1">
                    <a:lumMod val="65000"/>
                    <a:lumOff val="3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EA611349-95DF-F144-82AA-724B5262B266}" type="slidenum">
              <a:rPr lang="de-DE" sz="800" b="0" i="0">
                <a:solidFill>
                  <a:schemeClr val="bg1"/>
                </a:solidFill>
                <a:latin typeface="Open Sans"/>
                <a:ea typeface="Open Sans"/>
                <a:cs typeface="Open Sans"/>
              </a:rPr>
              <a:t>5</a:t>
            </a:fld>
            <a:endParaRPr lang="de-DE" sz="800" b="0" i="0">
              <a:solidFill>
                <a:schemeClr val="bg1"/>
              </a:solidFill>
              <a:latin typeface="Open Sans"/>
              <a:ea typeface="Open Sans"/>
              <a:cs typeface="Open Sans"/>
            </a:endParaRPr>
          </a:p>
        </p:txBody>
      </p:sp>
      <p:sp>
        <p:nvSpPr>
          <p:cNvPr id="28" name="Fußzeilenplatzhalter 4"/>
          <p:cNvSpPr txBox="1"/>
          <p:nvPr userDrawn="1"/>
        </p:nvSpPr>
        <p:spPr bwMode="auto">
          <a:xfrm>
            <a:off x="386689" y="6273533"/>
            <a:ext cx="3099905" cy="248949"/>
          </a:xfrm>
          <a:prstGeom prst="rect">
            <a:avLst/>
          </a:prstGeom>
        </p:spPr>
        <p:txBody>
          <a:bodyPr anchor="t"/>
          <a:lstStyle>
            <a:defPPr>
              <a:defRPr lang="de-DE"/>
            </a:defPPr>
            <a:lvl1pPr marL="0" algn="l" defTabSz="914400">
              <a:defRPr sz="1100">
                <a:solidFill>
                  <a:schemeClr val="tx1">
                    <a:lumMod val="65000"/>
                    <a:lumOff val="3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lvl="0" algn="l">
              <a:defRPr/>
            </a:pPr>
            <a:endParaRPr lang="de-DE" sz="1000" b="1" i="0">
              <a:solidFill>
                <a:schemeClr val="bg1"/>
              </a:solidFill>
              <a:latin typeface="Open Sans Semibold"/>
              <a:ea typeface="Open Sans Semibold"/>
              <a:cs typeface="Open Sans Semibold"/>
            </a:endParaRPr>
          </a:p>
        </p:txBody>
      </p:sp>
      <p:sp>
        <p:nvSpPr>
          <p:cNvPr id="29" name="Fußzeilenplatzhalter 4"/>
          <p:cNvSpPr txBox="1"/>
          <p:nvPr userDrawn="1"/>
        </p:nvSpPr>
        <p:spPr bwMode="auto">
          <a:xfrm>
            <a:off x="3780000" y="6273533"/>
            <a:ext cx="3099905" cy="248949"/>
          </a:xfrm>
          <a:prstGeom prst="rect">
            <a:avLst/>
          </a:prstGeom>
        </p:spPr>
        <p:txBody>
          <a:bodyPr anchor="t"/>
          <a:lstStyle>
            <a:defPPr>
              <a:defRPr lang="de-DE"/>
            </a:defPPr>
            <a:lvl1pPr marL="0" algn="l" defTabSz="914400">
              <a:defRPr sz="1100">
                <a:solidFill>
                  <a:schemeClr val="tx1">
                    <a:lumMod val="65000"/>
                    <a:lumOff val="3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endParaRPr lang="de-DE" sz="1000" b="1" i="0">
              <a:solidFill>
                <a:schemeClr val="bg1"/>
              </a:solidFill>
              <a:latin typeface="Open Sans Semibold"/>
              <a:ea typeface="Open Sans Semibold"/>
              <a:cs typeface="Open Sans Semibold"/>
            </a:endParaRPr>
          </a:p>
        </p:txBody>
      </p:sp>
      <p:sp>
        <p:nvSpPr>
          <p:cNvPr id="11" name="Textplatzhalter 3"/>
          <p:cNvSpPr txBox="1"/>
          <p:nvPr userDrawn="1"/>
        </p:nvSpPr>
        <p:spPr bwMode="auto">
          <a:xfrm>
            <a:off x="335029" y="6300000"/>
            <a:ext cx="3398406" cy="447335"/>
          </a:xfrm>
          <a:prstGeom prst="rect">
            <a:avLst/>
          </a:prstGeom>
        </p:spPr>
        <p:txBody>
          <a:bodyPr lIns="90000" tIns="46800" rIns="90000" bIns="46800"/>
          <a:lstStyle>
            <a:lvl1pPr marL="0" marR="0" indent="0" algn="l" defTabSz="914400">
              <a:lnSpc>
                <a:spcPct val="100000"/>
              </a:lnSpc>
              <a:spcBef>
                <a:spcPts val="0"/>
              </a:spcBef>
              <a:spcAft>
                <a:spcPts val="0"/>
              </a:spcAft>
              <a:buClrTx/>
              <a:buSzTx/>
              <a:buFontTx/>
              <a:buNone/>
              <a:defRPr sz="1000" b="0">
                <a:solidFill>
                  <a:schemeClr val="bg1"/>
                </a:solidFill>
                <a:latin typeface="Open Sans Semibold"/>
                <a:ea typeface="Open Sans Semibold"/>
                <a:cs typeface="Open Sans Semibold"/>
              </a:defRPr>
            </a:lvl1pPr>
            <a:lvl2pPr marL="514350" indent="-171450" algn="l" defTabSz="685800">
              <a:lnSpc>
                <a:spcPct val="90000"/>
              </a:lnSpc>
              <a:spcBef>
                <a:spcPts val="375"/>
              </a:spcBef>
              <a:buFont typeface="Wingdings"/>
              <a:buChar char="§"/>
              <a:defRPr sz="1800">
                <a:solidFill>
                  <a:schemeClr val="tx1"/>
                </a:solidFill>
                <a:latin typeface="Arial"/>
                <a:ea typeface="+mn-ea"/>
                <a:cs typeface="Arial"/>
              </a:defRPr>
            </a:lvl2pPr>
            <a:lvl3pPr marL="857250" indent="-171450" algn="l" defTabSz="685800">
              <a:lnSpc>
                <a:spcPct val="90000"/>
              </a:lnSpc>
              <a:spcBef>
                <a:spcPts val="375"/>
              </a:spcBef>
              <a:buFont typeface="Wingdings"/>
              <a:buChar char="§"/>
              <a:defRPr sz="1500">
                <a:solidFill>
                  <a:schemeClr val="tx1"/>
                </a:solidFill>
                <a:latin typeface="Arial"/>
                <a:ea typeface="+mn-ea"/>
                <a:cs typeface="Arial"/>
              </a:defRPr>
            </a:lvl3pPr>
            <a:lvl4pPr marL="1200150" indent="-171450" algn="l" defTabSz="685800">
              <a:lnSpc>
                <a:spcPct val="90000"/>
              </a:lnSpc>
              <a:spcBef>
                <a:spcPts val="375"/>
              </a:spcBef>
              <a:buFont typeface="Wingdings"/>
              <a:buChar char="§"/>
              <a:defRPr sz="1350">
                <a:solidFill>
                  <a:schemeClr val="tx1"/>
                </a:solidFill>
                <a:latin typeface="Arial"/>
                <a:ea typeface="+mn-ea"/>
                <a:cs typeface="Arial"/>
              </a:defRPr>
            </a:lvl4pPr>
            <a:lvl5pPr marL="1543050" indent="-171450" algn="l" defTabSz="685800">
              <a:lnSpc>
                <a:spcPct val="90000"/>
              </a:lnSpc>
              <a:spcBef>
                <a:spcPts val="375"/>
              </a:spcBef>
              <a:buFont typeface="Wingdings"/>
              <a:buChar char="§"/>
              <a:defRPr sz="1350">
                <a:solidFill>
                  <a:schemeClr val="tx1"/>
                </a:solidFill>
                <a:latin typeface="Arial"/>
                <a:ea typeface="+mn-ea"/>
                <a:cs typeface="Arial"/>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a:lstStyle>
          <a:p>
            <a:pPr>
              <a:defRPr/>
            </a:pPr>
            <a:endParaRPr lang="de-DE" sz="1000" b="1" i="1">
              <a:solidFill>
                <a:srgbClr val="FFFFFF"/>
              </a:solidFill>
              <a:latin typeface="Open Sans Semibold"/>
              <a:ea typeface="Open Sans Semibold"/>
              <a:cs typeface="Open Sans Semibold"/>
            </a:endParaRPr>
          </a:p>
        </p:txBody>
      </p:sp>
      <p:sp>
        <p:nvSpPr>
          <p:cNvPr id="13" name="Textplatzhalter 3"/>
          <p:cNvSpPr txBox="1"/>
          <p:nvPr userDrawn="1"/>
        </p:nvSpPr>
        <p:spPr bwMode="auto">
          <a:xfrm>
            <a:off x="1455997" y="6300000"/>
            <a:ext cx="6413099" cy="248949"/>
          </a:xfrm>
          <a:prstGeom prst="rect">
            <a:avLst/>
          </a:prstGeom>
        </p:spPr>
        <p:txBody>
          <a:bodyPr lIns="90000" tIns="46800" rIns="90000" bIns="46800"/>
          <a:lstStyle>
            <a:lvl1pPr marL="0" marR="0" indent="0" algn="l" defTabSz="914400">
              <a:lnSpc>
                <a:spcPct val="100000"/>
              </a:lnSpc>
              <a:spcBef>
                <a:spcPts val="0"/>
              </a:spcBef>
              <a:spcAft>
                <a:spcPts val="0"/>
              </a:spcAft>
              <a:buClrTx/>
              <a:buSzTx/>
              <a:buFontTx/>
              <a:buNone/>
              <a:defRPr sz="1000" b="0">
                <a:solidFill>
                  <a:schemeClr val="bg1"/>
                </a:solidFill>
                <a:latin typeface="Open Sans Semibold"/>
                <a:ea typeface="Open Sans Semibold"/>
                <a:cs typeface="Open Sans Semibold"/>
              </a:defRPr>
            </a:lvl1pPr>
            <a:lvl2pPr marL="514350" indent="-171450" algn="l" defTabSz="685800">
              <a:lnSpc>
                <a:spcPct val="90000"/>
              </a:lnSpc>
              <a:spcBef>
                <a:spcPts val="375"/>
              </a:spcBef>
              <a:buFont typeface="Wingdings"/>
              <a:buChar char="§"/>
              <a:defRPr sz="1800">
                <a:solidFill>
                  <a:schemeClr val="tx1"/>
                </a:solidFill>
                <a:latin typeface="Arial"/>
                <a:ea typeface="+mn-ea"/>
                <a:cs typeface="Arial"/>
              </a:defRPr>
            </a:lvl2pPr>
            <a:lvl3pPr marL="857250" indent="-171450" algn="l" defTabSz="685800">
              <a:lnSpc>
                <a:spcPct val="90000"/>
              </a:lnSpc>
              <a:spcBef>
                <a:spcPts val="375"/>
              </a:spcBef>
              <a:buFont typeface="Wingdings"/>
              <a:buChar char="§"/>
              <a:defRPr sz="1500">
                <a:solidFill>
                  <a:schemeClr val="tx1"/>
                </a:solidFill>
                <a:latin typeface="Arial"/>
                <a:ea typeface="+mn-ea"/>
                <a:cs typeface="Arial"/>
              </a:defRPr>
            </a:lvl3pPr>
            <a:lvl4pPr marL="1200150" indent="-171450" algn="l" defTabSz="685800">
              <a:lnSpc>
                <a:spcPct val="90000"/>
              </a:lnSpc>
              <a:spcBef>
                <a:spcPts val="375"/>
              </a:spcBef>
              <a:buFont typeface="Wingdings"/>
              <a:buChar char="§"/>
              <a:defRPr sz="1350">
                <a:solidFill>
                  <a:schemeClr val="tx1"/>
                </a:solidFill>
                <a:latin typeface="Arial"/>
                <a:ea typeface="+mn-ea"/>
                <a:cs typeface="Arial"/>
              </a:defRPr>
            </a:lvl4pPr>
            <a:lvl5pPr marL="1543050" indent="-171450" algn="l" defTabSz="685800">
              <a:lnSpc>
                <a:spcPct val="90000"/>
              </a:lnSpc>
              <a:spcBef>
                <a:spcPts val="375"/>
              </a:spcBef>
              <a:buFont typeface="Wingdings"/>
              <a:buChar char="§"/>
              <a:defRPr sz="1350">
                <a:solidFill>
                  <a:schemeClr val="tx1"/>
                </a:solidFill>
                <a:latin typeface="Arial"/>
                <a:ea typeface="+mn-ea"/>
                <a:cs typeface="Arial"/>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a:lstStyle>
          <a:p>
            <a:pPr marL="0" marR="0" lvl="0" indent="0" algn="l" defTabSz="914400">
              <a:lnSpc>
                <a:spcPct val="100000"/>
              </a:lnSpc>
              <a:spcBef>
                <a:spcPts val="0"/>
              </a:spcBef>
              <a:spcAft>
                <a:spcPts val="0"/>
              </a:spcAft>
              <a:buClrTx/>
              <a:buSzTx/>
              <a:buFontTx/>
              <a:buNone/>
              <a:defRPr/>
            </a:pPr>
            <a:r>
              <a:rPr lang="de-DE" sz="1000">
                <a:latin typeface="Arial"/>
                <a:ea typeface="Calibri"/>
                <a:cs typeface="Arial"/>
              </a:rPr>
              <a:t>Coalition Formation Using Lanchester Model: Including Internal and External Stability between two coalitions</a:t>
            </a:r>
            <a:endParaRPr lang="de-DE" sz="1000" b="1">
              <a:latin typeface="Open Sans Semibold"/>
              <a:ea typeface="Open Sans Semibold"/>
              <a:cs typeface="Open Sans Semibold"/>
            </a:endParaRPr>
          </a:p>
        </p:txBody>
      </p:sp>
      <p:sp>
        <p:nvSpPr>
          <p:cNvPr id="2" name="Datumsplatzhalter 3"/>
          <p:cNvSpPr txBox="1"/>
          <p:nvPr userDrawn="1"/>
        </p:nvSpPr>
        <p:spPr bwMode="auto">
          <a:xfrm>
            <a:off x="93283" y="6273533"/>
            <a:ext cx="1318268" cy="497896"/>
          </a:xfrm>
          <a:prstGeom prst="rect">
            <a:avLst/>
          </a:prstGeom>
        </p:spPr>
        <p:txBody>
          <a:bodyPr anchor="t"/>
          <a:lstStyle>
            <a:defPPr>
              <a:defRPr lang="de-DE"/>
            </a:defPPr>
            <a:lvl1pPr marL="0" algn="l" defTabSz="914400">
              <a:defRPr sz="1100">
                <a:solidFill>
                  <a:schemeClr val="tx1">
                    <a:lumMod val="65000"/>
                    <a:lumOff val="3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de-DE" sz="1000">
                <a:solidFill>
                  <a:schemeClr val="bg1"/>
                </a:solidFill>
                <a:latin typeface="Open Sans"/>
                <a:ea typeface="Open Sans"/>
                <a:cs typeface="Open Sans"/>
              </a:rPr>
              <a:t>24.07.2024</a:t>
            </a:r>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dt="1" ftr="1" hdr="0" sldNum="1"/>
  <p:txStyles>
    <p:titleStyle>
      <a:lvl1pPr algn="l" defTabSz="685800">
        <a:lnSpc>
          <a:spcPct val="90000"/>
        </a:lnSpc>
        <a:spcBef>
          <a:spcPts val="0"/>
        </a:spcBef>
        <a:buNone/>
        <a:defRPr sz="2700">
          <a:solidFill>
            <a:srgbClr val="F8C73E"/>
          </a:solidFill>
          <a:latin typeface="Arial"/>
          <a:ea typeface="+mj-ea"/>
          <a:cs typeface="Arial"/>
        </a:defRPr>
      </a:lvl1pPr>
    </p:titleStyle>
    <p:bodyStyle>
      <a:lvl1pPr marL="0" marR="0" indent="0" algn="l" defTabSz="914400">
        <a:lnSpc>
          <a:spcPct val="100000"/>
        </a:lnSpc>
        <a:spcBef>
          <a:spcPts val="0"/>
        </a:spcBef>
        <a:spcAft>
          <a:spcPts val="0"/>
        </a:spcAft>
        <a:buClrTx/>
        <a:buSzTx/>
        <a:buFontTx/>
        <a:buNone/>
        <a:defRPr sz="2100">
          <a:solidFill>
            <a:schemeClr val="tx1"/>
          </a:solidFill>
          <a:latin typeface="Arial"/>
          <a:ea typeface="+mn-ea"/>
          <a:cs typeface="Arial"/>
        </a:defRPr>
      </a:lvl1pPr>
      <a:lvl2pPr marL="514350" indent="-171450" algn="l" defTabSz="685800">
        <a:lnSpc>
          <a:spcPct val="90000"/>
        </a:lnSpc>
        <a:spcBef>
          <a:spcPts val="375"/>
        </a:spcBef>
        <a:buFont typeface="Wingdings"/>
        <a:buChar char="§"/>
        <a:defRPr sz="1800">
          <a:solidFill>
            <a:schemeClr val="tx1"/>
          </a:solidFill>
          <a:latin typeface="Arial"/>
          <a:ea typeface="+mn-ea"/>
          <a:cs typeface="Arial"/>
        </a:defRPr>
      </a:lvl2pPr>
      <a:lvl3pPr marL="857250" indent="-171450" algn="l" defTabSz="685800">
        <a:lnSpc>
          <a:spcPct val="90000"/>
        </a:lnSpc>
        <a:spcBef>
          <a:spcPts val="375"/>
        </a:spcBef>
        <a:buFont typeface="Wingdings"/>
        <a:buChar char="§"/>
        <a:defRPr sz="1500">
          <a:solidFill>
            <a:schemeClr val="tx1"/>
          </a:solidFill>
          <a:latin typeface="Arial"/>
          <a:ea typeface="+mn-ea"/>
          <a:cs typeface="Arial"/>
        </a:defRPr>
      </a:lvl3pPr>
      <a:lvl4pPr marL="1200150" indent="-171450" algn="l" defTabSz="685800">
        <a:lnSpc>
          <a:spcPct val="90000"/>
        </a:lnSpc>
        <a:spcBef>
          <a:spcPts val="375"/>
        </a:spcBef>
        <a:buFont typeface="Wingdings"/>
        <a:buChar char="§"/>
        <a:defRPr sz="1350">
          <a:solidFill>
            <a:schemeClr val="tx1"/>
          </a:solidFill>
          <a:latin typeface="Arial"/>
          <a:ea typeface="+mn-ea"/>
          <a:cs typeface="Arial"/>
        </a:defRPr>
      </a:lvl4pPr>
      <a:lvl5pPr marL="1543050" indent="-171450" algn="l" defTabSz="685800">
        <a:lnSpc>
          <a:spcPct val="90000"/>
        </a:lnSpc>
        <a:spcBef>
          <a:spcPts val="375"/>
        </a:spcBef>
        <a:buFont typeface="Wingdings"/>
        <a:buChar char="§"/>
        <a:defRPr sz="1350">
          <a:solidFill>
            <a:schemeClr val="tx1"/>
          </a:solidFill>
          <a:latin typeface="Arial"/>
          <a:ea typeface="+mn-ea"/>
          <a:cs typeface="Arial"/>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de-DE"/>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rgbClr val="C51926"/>
        </a:solidFill>
      </p:bgPr>
    </p:bg>
    <p:spTree>
      <p:nvGrpSpPr>
        <p:cNvPr id="1" name=""/>
        <p:cNvGrpSpPr/>
        <p:nvPr/>
      </p:nvGrpSpPr>
      <p:grpSpPr bwMode="auto">
        <a:xfrm>
          <a:off x="0" y="0"/>
          <a:ext cx="0" cy="0"/>
          <a:chOff x="0" y="0"/>
          <a:chExt cx="0" cy="0"/>
        </a:xfrm>
      </p:grpSpPr>
      <p:pic>
        <p:nvPicPr>
          <p:cNvPr id="3" name="Grafik 2"/>
          <p:cNvPicPr>
            <a:picLocks noChangeAspect="1"/>
          </p:cNvPicPr>
          <p:nvPr userDrawn="1"/>
        </p:nvPicPr>
        <p:blipFill>
          <a:blip r:embed="rId5"/>
          <a:stretch/>
        </p:blipFill>
        <p:spPr bwMode="auto">
          <a:xfrm>
            <a:off x="6882063" y="-318265"/>
            <a:ext cx="2675820" cy="1983143"/>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dt="1" ftr="1"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0" marR="0" indent="0" algn="l" defTabSz="914400">
        <a:lnSpc>
          <a:spcPct val="100000"/>
        </a:lnSpc>
        <a:spcBef>
          <a:spcPts val="0"/>
        </a:spcBef>
        <a:spcAft>
          <a:spcPts val="0"/>
        </a:spcAft>
        <a:buClrTx/>
        <a:buSzTx/>
        <a:buFontTx/>
        <a:buNone/>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el 3"/>
          <p:cNvSpPr>
            <a:spLocks noGrp="1"/>
          </p:cNvSpPr>
          <p:nvPr>
            <p:ph type="title"/>
          </p:nvPr>
        </p:nvSpPr>
        <p:spPr bwMode="auto">
          <a:xfrm>
            <a:off x="477520" y="3647440"/>
            <a:ext cx="8260079" cy="1252864"/>
          </a:xfrm>
        </p:spPr>
        <p:txBody>
          <a:bodyPr/>
          <a:lstStyle/>
          <a:p>
            <a:pPr>
              <a:defRPr/>
            </a:pPr>
            <a:r>
              <a:rPr lang="de-DE" sz="2400">
                <a:latin typeface="Times New Roman"/>
                <a:ea typeface="Calibri"/>
                <a:cs typeface="Times New Roman"/>
              </a:rPr>
              <a:t>Coalition Formation Using Lanchester Model: Including Internal and External Stability between two coalitions</a:t>
            </a:r>
            <a:endParaRPr lang="de-DE" sz="2400">
              <a:latin typeface="Times New Roman"/>
              <a:cs typeface="Times New Roman"/>
            </a:endParaRPr>
          </a:p>
        </p:txBody>
      </p:sp>
      <p:sp>
        <p:nvSpPr>
          <p:cNvPr id="6" name="Textplatzhalter 1"/>
          <p:cNvSpPr>
            <a:spLocks noGrp="1"/>
          </p:cNvSpPr>
          <p:nvPr>
            <p:ph type="body" sz="quarter" idx="10"/>
          </p:nvPr>
        </p:nvSpPr>
        <p:spPr bwMode="auto">
          <a:xfrm>
            <a:off x="167268" y="5532437"/>
            <a:ext cx="3557239" cy="1325563"/>
          </a:xfrm>
        </p:spPr>
        <p:txBody>
          <a:bodyPr/>
          <a:lstStyle/>
          <a:p>
            <a:pPr>
              <a:lnSpc>
                <a:spcPct val="87000"/>
              </a:lnSpc>
              <a:spcAft>
                <a:spcPts val="800"/>
              </a:spcAft>
              <a:defRPr/>
            </a:pPr>
            <a:r>
              <a:rPr lang="en-IN" sz="1400" b="1">
                <a:latin typeface="Arial"/>
                <a:ea typeface="Calibri"/>
                <a:cs typeface="Arial"/>
              </a:rPr>
              <a:t>Name  :- </a:t>
            </a:r>
            <a:r>
              <a:rPr lang="en-IN" b="1">
                <a:latin typeface="Arial"/>
                <a:ea typeface="Calibri"/>
                <a:cs typeface="Arial"/>
              </a:rPr>
              <a:t>Mahek Pankhaniya</a:t>
            </a:r>
            <a:r>
              <a:rPr lang="en-IN" sz="1400" b="1">
                <a:latin typeface="Arial"/>
                <a:ea typeface="Calibri"/>
                <a:cs typeface="Arial"/>
              </a:rPr>
              <a:t>    </a:t>
            </a:r>
            <a:endParaRPr/>
          </a:p>
          <a:p>
            <a:pPr>
              <a:lnSpc>
                <a:spcPct val="87000"/>
              </a:lnSpc>
              <a:spcAft>
                <a:spcPts val="800"/>
              </a:spcAft>
              <a:defRPr/>
            </a:pPr>
            <a:r>
              <a:rPr lang="en-IN" sz="1400" b="1">
                <a:latin typeface="Arial"/>
                <a:ea typeface="Calibri"/>
                <a:cs typeface="Arial"/>
              </a:rPr>
              <a:t>Course:- M.sc </a:t>
            </a:r>
            <a:r>
              <a:rPr lang="en-IN" b="1">
                <a:latin typeface="Arial"/>
                <a:ea typeface="Calibri"/>
                <a:cs typeface="Arial"/>
              </a:rPr>
              <a:t>MMSO</a:t>
            </a:r>
            <a:endParaRPr lang="en-IN" sz="1400" b="1">
              <a:latin typeface="Arial"/>
              <a:ea typeface="Calibri"/>
              <a:cs typeface="Arial"/>
            </a:endParaRPr>
          </a:p>
          <a:p>
            <a:pPr>
              <a:lnSpc>
                <a:spcPct val="87000"/>
              </a:lnSpc>
              <a:spcAft>
                <a:spcPts val="800"/>
              </a:spcAft>
              <a:defRPr/>
            </a:pPr>
            <a:r>
              <a:rPr lang="en-IN" sz="1400" b="1">
                <a:latin typeface="Arial"/>
                <a:ea typeface="Calibri"/>
                <a:cs typeface="Arial"/>
              </a:rPr>
              <a:t> Matriculation Number:-     </a:t>
            </a:r>
            <a:endParaRPr/>
          </a:p>
          <a:p>
            <a:pPr>
              <a:lnSpc>
                <a:spcPct val="87000"/>
              </a:lnSpc>
              <a:spcAft>
                <a:spcPts val="800"/>
              </a:spcAft>
              <a:defRPr/>
            </a:pPr>
            <a:r>
              <a:rPr lang="en-IN" sz="1400" b="1">
                <a:latin typeface="Arial"/>
                <a:ea typeface="Calibri"/>
                <a:cs typeface="Arial"/>
              </a:rPr>
              <a:t>Date :- 09.02.2024         </a:t>
            </a:r>
            <a:endParaRPr/>
          </a:p>
          <a:p>
            <a:pPr>
              <a:defRPr/>
            </a:pPr>
            <a:endParaRPr lang="de-DE"/>
          </a:p>
        </p:txBody>
      </p:sp>
      <p:sp>
        <p:nvSpPr>
          <p:cNvPr id="5" name="Textplatzhalter 1"/>
          <p:cNvSpPr txBox="1"/>
          <p:nvPr/>
        </p:nvSpPr>
        <p:spPr bwMode="white">
          <a:xfrm>
            <a:off x="0" y="5199062"/>
            <a:ext cx="4095750" cy="1658937"/>
          </a:xfrm>
          <a:prstGeom prst="rect">
            <a:avLst/>
          </a:prstGeom>
        </p:spPr>
        <p:txBody>
          <a:bodyPr/>
          <a:lstStyle>
            <a:lvl1pPr marL="0" marR="0" indent="0" algn="l" defTabSz="914400">
              <a:lnSpc>
                <a:spcPct val="100000"/>
              </a:lnSpc>
              <a:spcBef>
                <a:spcPts val="0"/>
              </a:spcBef>
              <a:spcAft>
                <a:spcPts val="0"/>
              </a:spcAft>
              <a:buClrTx/>
              <a:buSzTx/>
              <a:buFontTx/>
              <a:buNone/>
              <a:defRPr sz="1400">
                <a:solidFill>
                  <a:schemeClr val="bg1"/>
                </a:solidFill>
                <a:latin typeface="+mn-lt"/>
                <a:ea typeface="+mn-ea"/>
                <a:cs typeface="+mn-cs"/>
              </a:defRPr>
            </a:lvl1pPr>
            <a:lvl2pPr marL="685800" indent="-228600" algn="l" defTabSz="914400">
              <a:lnSpc>
                <a:spcPct val="90000"/>
              </a:lnSpc>
              <a:spcBef>
                <a:spcPts val="500"/>
              </a:spcBef>
              <a:buFont typeface="Arial"/>
              <a:buChar char="•"/>
              <a:defRPr sz="1400">
                <a:solidFill>
                  <a:schemeClr val="tx1"/>
                </a:solidFill>
                <a:latin typeface="+mn-lt"/>
                <a:ea typeface="+mn-ea"/>
                <a:cs typeface="+mn-cs"/>
              </a:defRPr>
            </a:lvl2pPr>
            <a:lvl3pPr marL="1143000" indent="-228600" algn="l" defTabSz="914400">
              <a:lnSpc>
                <a:spcPct val="90000"/>
              </a:lnSpc>
              <a:spcBef>
                <a:spcPts val="500"/>
              </a:spcBef>
              <a:buFont typeface="Arial"/>
              <a:buChar char="•"/>
              <a:defRPr sz="1400">
                <a:solidFill>
                  <a:schemeClr val="tx1"/>
                </a:solidFill>
                <a:latin typeface="+mn-lt"/>
                <a:ea typeface="+mn-ea"/>
                <a:cs typeface="+mn-cs"/>
              </a:defRPr>
            </a:lvl3pPr>
            <a:lvl4pPr marL="1600200" indent="-228600" algn="l" defTabSz="914400">
              <a:lnSpc>
                <a:spcPct val="90000"/>
              </a:lnSpc>
              <a:spcBef>
                <a:spcPts val="500"/>
              </a:spcBef>
              <a:buFont typeface="Arial"/>
              <a:buChar char="•"/>
              <a:defRPr sz="1400">
                <a:solidFill>
                  <a:schemeClr val="tx1"/>
                </a:solidFill>
                <a:latin typeface="+mn-lt"/>
                <a:ea typeface="+mn-ea"/>
                <a:cs typeface="+mn-cs"/>
              </a:defRPr>
            </a:lvl4pPr>
            <a:lvl5pPr marL="2057400" indent="-228600" algn="l" defTabSz="914400">
              <a:lnSpc>
                <a:spcPct val="90000"/>
              </a:lnSpc>
              <a:spcBef>
                <a:spcPts val="500"/>
              </a:spcBef>
              <a:buFont typeface="Arial"/>
              <a:buChar char="•"/>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285750" indent="-285750">
              <a:buFont typeface="Arial"/>
              <a:buChar char="•"/>
              <a:defRPr/>
            </a:pPr>
            <a:r>
              <a:rPr lang="en-US">
                <a:solidFill>
                  <a:schemeClr val="tx1"/>
                </a:solidFill>
                <a:latin typeface="Times New Roman"/>
                <a:cs typeface="Times New Roman"/>
              </a:rPr>
              <a:t>Author &amp; Illustrator – Rupeshkumar Kanpariya</a:t>
            </a:r>
            <a:endParaRPr/>
          </a:p>
          <a:p>
            <a:pPr marL="285750" indent="-285750">
              <a:buFont typeface="Arial"/>
              <a:buChar char="•"/>
              <a:defRPr/>
            </a:pPr>
            <a:r>
              <a:rPr lang="en-US">
                <a:solidFill>
                  <a:schemeClr val="tx1"/>
                </a:solidFill>
                <a:latin typeface="Times New Roman"/>
                <a:cs typeface="Times New Roman"/>
              </a:rPr>
              <a:t>Researcher – </a:t>
            </a:r>
            <a:r>
              <a:rPr lang="en-US">
                <a:solidFill>
                  <a:schemeClr val="tx1"/>
                </a:solidFill>
                <a:latin typeface="Times New Roman"/>
                <a:cs typeface="Times New Roman"/>
              </a:rPr>
              <a:t>Dharmik</a:t>
            </a:r>
            <a:r>
              <a:rPr lang="en-US">
                <a:solidFill>
                  <a:schemeClr val="tx1"/>
                </a:solidFill>
                <a:latin typeface="Times New Roman"/>
                <a:cs typeface="Times New Roman"/>
              </a:rPr>
              <a:t> Dave</a:t>
            </a:r>
            <a:endParaRPr/>
          </a:p>
          <a:p>
            <a:pPr marL="285750" indent="-285750">
              <a:buFont typeface="Arial"/>
              <a:buChar char="•"/>
              <a:defRPr/>
            </a:pPr>
            <a:r>
              <a:rPr lang="en-US">
                <a:solidFill>
                  <a:schemeClr val="tx1"/>
                </a:solidFill>
                <a:latin typeface="Times New Roman"/>
                <a:cs typeface="Times New Roman"/>
              </a:rPr>
              <a:t>Co-Author &amp; Programmer – Paras </a:t>
            </a:r>
            <a:r>
              <a:rPr lang="en-US">
                <a:solidFill>
                  <a:schemeClr val="tx1"/>
                </a:solidFill>
                <a:latin typeface="Times New Roman"/>
                <a:cs typeface="Times New Roman"/>
              </a:rPr>
              <a:t>Bhalala</a:t>
            </a:r>
            <a:r>
              <a:rPr lang="en-US">
                <a:solidFill>
                  <a:schemeClr val="tx1"/>
                </a:solidFill>
                <a:latin typeface="Times New Roman"/>
                <a:cs typeface="Times New Roman"/>
              </a:rPr>
              <a:t> </a:t>
            </a:r>
            <a:endParaRPr lang="en-IN" b="1">
              <a:solidFill>
                <a:schemeClr val="tx1"/>
              </a:solidFill>
              <a:latin typeface="Times New Roman"/>
              <a:ea typeface="Calibri"/>
              <a:cs typeface="Times New Roman"/>
            </a:endParaRPr>
          </a:p>
          <a:p>
            <a:pPr>
              <a:lnSpc>
                <a:spcPct val="87000"/>
              </a:lnSpc>
              <a:spcAft>
                <a:spcPts val="800"/>
              </a:spcAft>
              <a:defRPr/>
            </a:pPr>
            <a:endParaRPr lang="en-IN" b="1">
              <a:solidFill>
                <a:schemeClr val="tx1"/>
              </a:solidFill>
              <a:latin typeface="Times New Roman"/>
              <a:ea typeface="Calibri"/>
              <a:cs typeface="Times New Roman"/>
            </a:endParaRPr>
          </a:p>
          <a:p>
            <a:pPr>
              <a:lnSpc>
                <a:spcPct val="87000"/>
              </a:lnSpc>
              <a:spcAft>
                <a:spcPts val="800"/>
              </a:spcAft>
              <a:defRPr/>
            </a:pPr>
            <a:r>
              <a:rPr lang="en-IN" b="1">
                <a:solidFill>
                  <a:schemeClr val="tx1"/>
                </a:solidFill>
                <a:latin typeface="Times New Roman"/>
                <a:ea typeface="Calibri"/>
                <a:cs typeface="Times New Roman"/>
              </a:rPr>
              <a:t>Date :- 24.07.2024         </a:t>
            </a:r>
            <a:endParaRPr/>
          </a:p>
          <a:p>
            <a:pPr>
              <a:defRPr/>
            </a:pPr>
            <a:endParaRPr lang="de-DE">
              <a:solidFill>
                <a:schemeClr val="tx1"/>
              </a:solidFill>
              <a:latin typeface="Times New Roman"/>
              <a:cs typeface="Times New Roman"/>
            </a:endParaRPr>
          </a:p>
        </p:txBody>
      </p:sp>
      <p:sp>
        <p:nvSpPr>
          <p:cNvPr id="7" name="Textplatzhalter 1"/>
          <p:cNvSpPr txBox="1"/>
          <p:nvPr/>
        </p:nvSpPr>
        <p:spPr bwMode="white">
          <a:xfrm>
            <a:off x="5048252" y="5289548"/>
            <a:ext cx="3689347" cy="1325563"/>
          </a:xfrm>
          <a:prstGeom prst="rect">
            <a:avLst/>
          </a:prstGeom>
        </p:spPr>
        <p:txBody>
          <a:bodyPr/>
          <a:lstStyle>
            <a:lvl1pPr marL="0" marR="0" indent="0" algn="l" defTabSz="914400">
              <a:lnSpc>
                <a:spcPct val="100000"/>
              </a:lnSpc>
              <a:spcBef>
                <a:spcPts val="0"/>
              </a:spcBef>
              <a:spcAft>
                <a:spcPts val="0"/>
              </a:spcAft>
              <a:buClrTx/>
              <a:buSzTx/>
              <a:buFontTx/>
              <a:buNone/>
              <a:defRPr sz="1400">
                <a:solidFill>
                  <a:schemeClr val="bg1"/>
                </a:solidFill>
                <a:latin typeface="+mn-lt"/>
                <a:ea typeface="+mn-ea"/>
                <a:cs typeface="+mn-cs"/>
              </a:defRPr>
            </a:lvl1pPr>
            <a:lvl2pPr marL="685800" indent="-228600" algn="l" defTabSz="914400">
              <a:lnSpc>
                <a:spcPct val="90000"/>
              </a:lnSpc>
              <a:spcBef>
                <a:spcPts val="500"/>
              </a:spcBef>
              <a:buFont typeface="Arial"/>
              <a:buChar char="•"/>
              <a:defRPr sz="1400">
                <a:solidFill>
                  <a:schemeClr val="tx1"/>
                </a:solidFill>
                <a:latin typeface="+mn-lt"/>
                <a:ea typeface="+mn-ea"/>
                <a:cs typeface="+mn-cs"/>
              </a:defRPr>
            </a:lvl2pPr>
            <a:lvl3pPr marL="1143000" indent="-228600" algn="l" defTabSz="914400">
              <a:lnSpc>
                <a:spcPct val="90000"/>
              </a:lnSpc>
              <a:spcBef>
                <a:spcPts val="500"/>
              </a:spcBef>
              <a:buFont typeface="Arial"/>
              <a:buChar char="•"/>
              <a:defRPr sz="1400">
                <a:solidFill>
                  <a:schemeClr val="tx1"/>
                </a:solidFill>
                <a:latin typeface="+mn-lt"/>
                <a:ea typeface="+mn-ea"/>
                <a:cs typeface="+mn-cs"/>
              </a:defRPr>
            </a:lvl3pPr>
            <a:lvl4pPr marL="1600200" indent="-228600" algn="l" defTabSz="914400">
              <a:lnSpc>
                <a:spcPct val="90000"/>
              </a:lnSpc>
              <a:spcBef>
                <a:spcPts val="500"/>
              </a:spcBef>
              <a:buFont typeface="Arial"/>
              <a:buChar char="•"/>
              <a:defRPr sz="1400">
                <a:solidFill>
                  <a:schemeClr val="tx1"/>
                </a:solidFill>
                <a:latin typeface="+mn-lt"/>
                <a:ea typeface="+mn-ea"/>
                <a:cs typeface="+mn-cs"/>
              </a:defRPr>
            </a:lvl4pPr>
            <a:lvl5pPr marL="2057400" indent="-228600" algn="l" defTabSz="914400">
              <a:lnSpc>
                <a:spcPct val="90000"/>
              </a:lnSpc>
              <a:spcBef>
                <a:spcPts val="500"/>
              </a:spcBef>
              <a:buFont typeface="Arial"/>
              <a:buChar char="•"/>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nSpc>
                <a:spcPct val="87000"/>
              </a:lnSpc>
              <a:spcAft>
                <a:spcPts val="800"/>
              </a:spcAft>
              <a:defRPr/>
            </a:pPr>
            <a:r>
              <a:rPr lang="en-IN" b="1">
                <a:solidFill>
                  <a:schemeClr val="tx1"/>
                </a:solidFill>
                <a:latin typeface="Times New Roman"/>
                <a:ea typeface="Calibri"/>
                <a:cs typeface="Times New Roman"/>
              </a:rPr>
              <a:t>Course:- </a:t>
            </a:r>
            <a:r>
              <a:rPr lang="en-IN" b="1">
                <a:solidFill>
                  <a:schemeClr val="tx1"/>
                </a:solidFill>
                <a:latin typeface="Times New Roman"/>
                <a:ea typeface="Calibri"/>
                <a:cs typeface="Times New Roman"/>
              </a:rPr>
              <a:t>M.Sc</a:t>
            </a:r>
            <a:r>
              <a:rPr lang="en-IN" b="1">
                <a:solidFill>
                  <a:schemeClr val="tx1"/>
                </a:solidFill>
                <a:latin typeface="Times New Roman"/>
                <a:ea typeface="Calibri"/>
                <a:cs typeface="Times New Roman"/>
              </a:rPr>
              <a:t> MMSO</a:t>
            </a:r>
            <a:endParaRPr/>
          </a:p>
          <a:p>
            <a:pPr>
              <a:lnSpc>
                <a:spcPct val="87000"/>
              </a:lnSpc>
              <a:spcAft>
                <a:spcPts val="800"/>
              </a:spcAft>
              <a:defRPr/>
            </a:pPr>
            <a:r>
              <a:rPr lang="en-IN" b="1">
                <a:solidFill>
                  <a:schemeClr val="tx1"/>
                </a:solidFill>
                <a:latin typeface="Times New Roman"/>
                <a:ea typeface="Calibri"/>
                <a:cs typeface="Times New Roman"/>
              </a:rPr>
              <a:t>Under the guidance of: </a:t>
            </a:r>
            <a:r>
              <a:rPr lang="en-IN">
                <a:solidFill>
                  <a:schemeClr val="tx1"/>
                </a:solidFill>
                <a:latin typeface="Times New Roman"/>
                <a:ea typeface="Calibri"/>
                <a:cs typeface="Times New Roman"/>
              </a:rPr>
              <a:t>Dr.</a:t>
            </a:r>
            <a:r>
              <a:rPr lang="en-IN">
                <a:solidFill>
                  <a:schemeClr val="tx1"/>
                </a:solidFill>
                <a:latin typeface="Times New Roman"/>
                <a:ea typeface="Calibri"/>
                <a:cs typeface="Times New Roman"/>
              </a:rPr>
              <a:t> </a:t>
            </a:r>
            <a:r>
              <a:rPr lang="en-IN">
                <a:solidFill>
                  <a:schemeClr val="tx1"/>
                </a:solidFill>
                <a:latin typeface="Times New Roman"/>
                <a:ea typeface="Calibri"/>
                <a:cs typeface="Times New Roman"/>
              </a:rPr>
              <a:t>Radomir</a:t>
            </a:r>
            <a:r>
              <a:rPr lang="en-IN">
                <a:solidFill>
                  <a:schemeClr val="tx1"/>
                </a:solidFill>
                <a:latin typeface="Times New Roman"/>
                <a:ea typeface="Calibri"/>
                <a:cs typeface="Times New Roman"/>
              </a:rPr>
              <a:t> </a:t>
            </a:r>
            <a:r>
              <a:rPr lang="en-IN">
                <a:solidFill>
                  <a:schemeClr val="tx1"/>
                </a:solidFill>
                <a:latin typeface="Times New Roman"/>
                <a:ea typeface="Calibri"/>
                <a:cs typeface="Times New Roman"/>
              </a:rPr>
              <a:t>Pestow</a:t>
            </a:r>
            <a:endParaRPr lang="en-IN">
              <a:solidFill>
                <a:schemeClr val="tx1"/>
              </a:solidFill>
              <a:latin typeface="Times New Roman"/>
              <a:ea typeface="Calibri"/>
              <a:cs typeface="Times New Roman"/>
            </a:endParaRPr>
          </a:p>
          <a:p>
            <a:pPr>
              <a:lnSpc>
                <a:spcPct val="87000"/>
              </a:lnSpc>
              <a:spcAft>
                <a:spcPts val="800"/>
              </a:spcAft>
              <a:defRPr/>
            </a:pPr>
            <a:r>
              <a:rPr lang="en-IN" b="1">
                <a:solidFill>
                  <a:schemeClr val="tx1"/>
                </a:solidFill>
                <a:latin typeface="Times New Roman"/>
                <a:ea typeface="Calibri"/>
                <a:cs typeface="Times New Roman"/>
              </a:rPr>
              <a:t> </a:t>
            </a:r>
            <a:endParaRPr/>
          </a:p>
          <a:p>
            <a:pPr>
              <a:defRPr/>
            </a:pPr>
            <a:endParaRPr lang="de-DE">
              <a:solidFill>
                <a:schemeClr val="tx1"/>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Times New Roman"/>
                <a:cs typeface="Times New Roman"/>
              </a:rPr>
              <a:t>3.3:</a:t>
            </a:r>
            <a:r>
              <a:rPr lang="en-US" sz="2800">
                <a:latin typeface="Times New Roman"/>
                <a:cs typeface="Times New Roman"/>
              </a:rPr>
              <a:t> Geographical Demonstration</a:t>
            </a:r>
            <a:br>
              <a:rPr lang="en-US" sz="2800">
                <a:latin typeface="Times New Roman"/>
                <a:cs typeface="Times New Roman"/>
              </a:rPr>
            </a:br>
            <a:endParaRPr lang="en-US"/>
          </a:p>
        </p:txBody>
      </p:sp>
      <p:sp>
        <p:nvSpPr>
          <p:cNvPr id="4" name="Text Placeholder 3"/>
          <p:cNvSpPr>
            <a:spLocks noGrp="1"/>
          </p:cNvSpPr>
          <p:nvPr>
            <p:ph type="body" sz="quarter" idx="13"/>
          </p:nvPr>
        </p:nvSpPr>
        <p:spPr bwMode="auto">
          <a:xfrm>
            <a:off x="469832" y="4281516"/>
            <a:ext cx="7886633" cy="1774051"/>
          </a:xfrm>
        </p:spPr>
        <p:txBody>
          <a:bodyPr/>
          <a:lstStyle/>
          <a:p>
            <a:pPr>
              <a:defRPr/>
            </a:pPr>
            <a:r>
              <a:rPr lang="en-US" sz="1400">
                <a:latin typeface="Times New Roman"/>
                <a:cs typeface="Times New Roman"/>
              </a:rPr>
              <a:t>Coalition A and Coalition B start with equal power and territory.</a:t>
            </a:r>
            <a:endParaRPr/>
          </a:p>
          <a:p>
            <a:pPr>
              <a:defRPr/>
            </a:pPr>
            <a:r>
              <a:rPr lang="en-US" sz="1400">
                <a:latin typeface="Times New Roman"/>
                <a:cs typeface="Times New Roman"/>
              </a:rPr>
              <a:t>The balance can be disrupted if one coalition gains an advantage.</a:t>
            </a:r>
            <a:endParaRPr/>
          </a:p>
          <a:p>
            <a:pPr>
              <a:defRPr/>
            </a:pPr>
            <a:r>
              <a:rPr lang="en-US" sz="1400">
                <a:latin typeface="Times New Roman"/>
                <a:cs typeface="Times New Roman"/>
              </a:rPr>
              <a:t>Capturing valuable regions from the opposing coalition can shift the balance.</a:t>
            </a:r>
            <a:endParaRPr/>
          </a:p>
          <a:p>
            <a:pPr>
              <a:defRPr/>
            </a:pPr>
            <a:r>
              <a:rPr lang="en-US" sz="1400">
                <a:latin typeface="Times New Roman"/>
                <a:cs typeface="Times New Roman"/>
              </a:rPr>
              <a:t>As Coalition A's power grows, it becomes harder for Coalition B to defend its territory.</a:t>
            </a:r>
            <a:endParaRPr/>
          </a:p>
          <a:p>
            <a:pPr>
              <a:defRPr/>
            </a:pPr>
            <a:r>
              <a:rPr lang="en-US" sz="1400">
                <a:latin typeface="Times New Roman"/>
                <a:cs typeface="Times New Roman"/>
              </a:rPr>
              <a:t>This cycle can eventually lead Coalition A to dominate the entire region.</a:t>
            </a:r>
            <a:endParaRPr/>
          </a:p>
          <a:p>
            <a:pPr>
              <a:defRPr/>
            </a:pPr>
            <a:endParaRPr lang="en-US" sz="1400">
              <a:latin typeface="Times New Roman"/>
              <a:cs typeface="Times New Roman"/>
            </a:endParaRPr>
          </a:p>
        </p:txBody>
      </p:sp>
      <p:pic>
        <p:nvPicPr>
          <p:cNvPr id="6" name="Picture 5"/>
          <p:cNvPicPr>
            <a:picLocks noChangeAspect="1"/>
          </p:cNvPicPr>
          <p:nvPr/>
        </p:nvPicPr>
        <p:blipFill>
          <a:blip r:embed="rId3"/>
          <a:srcRect l="9216" t="9806" r="11186" b="9805"/>
          <a:stretch/>
        </p:blipFill>
        <p:spPr bwMode="auto">
          <a:xfrm>
            <a:off x="1441383" y="998376"/>
            <a:ext cx="5943600" cy="326571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Vertic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arn(inVertic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3.4: Mathematical Background</a:t>
            </a:r>
            <a:endParaRPr lang="en-US"/>
          </a:p>
        </p:txBody>
      </p:sp>
      <p:sp>
        <p:nvSpPr>
          <p:cNvPr id="4" name="Text Placeholder 3"/>
          <p:cNvSpPr>
            <a:spLocks noGrp="1"/>
          </p:cNvSpPr>
          <p:nvPr>
            <p:ph type="body" sz="quarter" idx="13"/>
          </p:nvPr>
        </p:nvSpPr>
        <p:spPr bwMode="auto">
          <a:xfrm>
            <a:off x="469900" y="1155192"/>
            <a:ext cx="7886633" cy="5031003"/>
          </a:xfrm>
        </p:spPr>
        <p:txBody>
          <a:bodyPr/>
          <a:lstStyle/>
          <a:p>
            <a:pPr>
              <a:defRPr/>
            </a:pPr>
            <a:r>
              <a:rPr lang="de-DE">
                <a:latin typeface="Times New Roman"/>
                <a:cs typeface="Times New Roman"/>
              </a:rPr>
              <a:t>Lanchester equations:</a:t>
            </a:r>
            <a:endParaRPr/>
          </a:p>
          <a:p>
            <a:pPr marL="114300" indent="0">
              <a:buNone/>
              <a:defRPr/>
            </a:pPr>
            <a:r>
              <a:rPr lang="de-DE">
                <a:latin typeface="Times New Roman"/>
                <a:cs typeface="Times New Roman"/>
              </a:rPr>
              <a:t>	</a:t>
            </a:r>
            <a:r>
              <a:rPr lang="de-DE" sz="1600">
                <a:latin typeface="Times New Roman"/>
                <a:cs typeface="Times New Roman"/>
              </a:rPr>
              <a:t>	</a:t>
            </a:r>
            <mc:AlternateContent xmlns:mc="http://schemas.openxmlformats.org/markup-compatibility/2006" xmlns:m="http://schemas.openxmlformats.org/officeDocument/2006/math">
              <mc:Choice xmlns:a14="http://schemas.microsoft.com/office/drawing/2010/main" Requires="a14">
                <a14:m>
                  <m:oMathPara>
                    <m:oMathParaPr/>
                    <m:oMath>
                      <m:f>
                        <m:fPr>
                          <m:ctrlPr>
                            <a:rPr lang="de-DE" sz="1600" b="0" i="1">
                              <a:latin typeface="Cambria Math"/>
                              <a:ea typeface="Cambria Math"/>
                              <a:cs typeface="Cambria Math"/>
                            </a:rPr>
                          </m:ctrlPr>
                        </m:fPr>
                        <m:num>
                          <m:r>
                            <m:rPr/>
                            <a:rPr lang="de-DE" sz="1600" b="0" i="1">
                              <a:latin typeface="Cambria Math"/>
                            </a:rPr>
                            <m:t>𝑑𝐴</m:t>
                          </m:r>
                        </m:num>
                        <m:den>
                          <m:r>
                            <m:rPr/>
                            <a:rPr lang="de-DE" sz="1600" b="0" i="1">
                              <a:latin typeface="Cambria Math"/>
                            </a:rPr>
                            <m:t>𝑑𝑡</m:t>
                          </m:r>
                        </m:den>
                      </m:f>
                      <m:r>
                        <m:rPr/>
                        <a:rPr lang="de-DE" sz="1600" b="0" i="1">
                          <a:latin typeface="Cambria Math"/>
                        </a:rPr>
                        <m:t>=−</m:t>
                      </m:r>
                      <m:sSub>
                        <m:sSubPr>
                          <m:ctrlPr>
                            <a:rPr lang="de-DE" sz="1600" b="0" i="1">
                              <a:latin typeface="Cambria Math"/>
                              <a:ea typeface="Cambria Math"/>
                              <a:cs typeface="Cambria Math"/>
                            </a:rPr>
                          </m:ctrlPr>
                        </m:sSubPr>
                        <m:e>
                          <m:r>
                            <m:rPr/>
                            <a:rPr lang="de-DE" sz="1600" b="0" i="1">
                              <a:latin typeface="Cambria Math"/>
                            </a:rPr>
                            <m:t>𝑘</m:t>
                          </m:r>
                        </m:e>
                        <m:sub>
                          <m:r>
                            <m:rPr/>
                            <a:rPr lang="de-DE" sz="1600" b="0" i="1">
                              <a:latin typeface="Cambria Math"/>
                            </a:rPr>
                            <m:t>𝑏</m:t>
                          </m:r>
                        </m:sub>
                      </m:sSub>
                      <m:r>
                        <m:rPr/>
                        <a:rPr lang="de-DE" sz="1600" b="0" i="1">
                          <a:latin typeface="Cambria Math"/>
                        </a:rPr>
                        <m:t>∗</m:t>
                      </m:r>
                      <m:r>
                        <m:rPr/>
                        <a:rPr lang="de-DE" sz="1600" b="0" i="1">
                          <a:latin typeface="Cambria Math"/>
                        </a:rPr>
                        <m:t>𝐵</m:t>
                      </m:r>
                    </m:oMath>
                  </m:oMathPara>
                </a14:m>
              </mc:Choice>
              <mc:Fallback/>
            </mc:AlternateContent>
            <a:r>
              <a:rPr lang="de-DE" sz="1600" b="0">
                <a:latin typeface="Times New Roman"/>
                <a:cs typeface="Times New Roman"/>
              </a:rPr>
              <a:t> ........ (1)            (For Coalition A)</a:t>
            </a:r>
            <a:endParaRPr lang="en-US" sz="1600">
              <a:latin typeface="Times New Roman"/>
              <a:cs typeface="Times New Roman"/>
            </a:endParaRPr>
          </a:p>
          <a:p>
            <a:pPr marL="114300" indent="0">
              <a:buNone/>
              <a:defRPr/>
            </a:pPr>
            <a:r>
              <a:rPr lang="en-US" sz="1600">
                <a:latin typeface="Times New Roman"/>
                <a:cs typeface="Times New Roman"/>
              </a:rPr>
              <a:t>		</a:t>
            </a:r>
            <mc:AlternateContent xmlns:mc="http://schemas.openxmlformats.org/markup-compatibility/2006" xmlns:m="http://schemas.openxmlformats.org/officeDocument/2006/math">
              <mc:Choice xmlns:a14="http://schemas.microsoft.com/office/drawing/2010/main" Requires="a14">
                <a14:m>
                  <m:oMathPara>
                    <m:oMathParaPr/>
                    <m:oMath>
                      <m:f>
                        <m:fPr>
                          <m:ctrlPr>
                            <a:rPr lang="de-DE" sz="1600" b="0" i="1">
                              <a:latin typeface="Cambria Math"/>
                              <a:ea typeface="Cambria Math"/>
                              <a:cs typeface="Cambria Math"/>
                            </a:rPr>
                          </m:ctrlPr>
                        </m:fPr>
                        <m:num>
                          <m:r>
                            <m:rPr/>
                            <a:rPr lang="de-DE" sz="1600" b="0" i="1">
                              <a:latin typeface="Cambria Math"/>
                            </a:rPr>
                            <m:t>𝑑𝐵</m:t>
                          </m:r>
                        </m:num>
                        <m:den>
                          <m:r>
                            <m:rPr/>
                            <a:rPr lang="de-DE" sz="1600" b="0" i="1">
                              <a:latin typeface="Cambria Math"/>
                            </a:rPr>
                            <m:t>𝑑𝑡</m:t>
                          </m:r>
                        </m:den>
                      </m:f>
                      <m:r>
                        <m:rPr/>
                        <a:rPr lang="de-DE" sz="1600" b="0" i="1">
                          <a:latin typeface="Cambria Math"/>
                        </a:rPr>
                        <m:t>=−</m:t>
                      </m:r>
                      <m:sSub>
                        <m:sSubPr>
                          <m:ctrlPr>
                            <a:rPr lang="de-DE" sz="1600" b="0" i="1">
                              <a:latin typeface="Cambria Math"/>
                              <a:ea typeface="Cambria Math"/>
                              <a:cs typeface="Cambria Math"/>
                            </a:rPr>
                          </m:ctrlPr>
                        </m:sSubPr>
                        <m:e>
                          <m:r>
                            <m:rPr/>
                            <a:rPr lang="de-DE" sz="1600" b="0" i="1">
                              <a:latin typeface="Cambria Math"/>
                            </a:rPr>
                            <m:t>𝑘</m:t>
                          </m:r>
                        </m:e>
                        <m:sub>
                          <m:r>
                            <m:rPr/>
                            <a:rPr lang="de-DE" sz="1600" b="0" i="1">
                              <a:latin typeface="Cambria Math"/>
                            </a:rPr>
                            <m:t>𝑎</m:t>
                          </m:r>
                        </m:sub>
                      </m:sSub>
                      <m:r>
                        <m:rPr/>
                        <a:rPr lang="de-DE" sz="1600" b="0" i="1">
                          <a:latin typeface="Cambria Math"/>
                        </a:rPr>
                        <m:t>∗</m:t>
                      </m:r>
                      <m:r>
                        <m:rPr/>
                        <a:rPr lang="de-DE" sz="1600" b="0" i="1">
                          <a:latin typeface="Cambria Math"/>
                        </a:rPr>
                        <m:t>𝐴</m:t>
                      </m:r>
                      <m:r>
                        <m:rPr/>
                        <a:rPr lang="de-DE" sz="1600" b="0" i="0">
                          <a:latin typeface="Cambria Math"/>
                        </a:rPr>
                        <m:t>  </m:t>
                      </m:r>
                    </m:oMath>
                  </m:oMathPara>
                </a14:m>
              </mc:Choice>
              <mc:Fallback/>
            </mc:AlternateContent>
            <a:r>
              <a:rPr lang="de-DE" sz="1600">
                <a:latin typeface="Times New Roman"/>
                <a:cs typeface="Times New Roman"/>
              </a:rPr>
              <a:t>........(2)            </a:t>
            </a:r>
            <a:r>
              <a:rPr lang="de-DE" sz="1600" b="0">
                <a:latin typeface="Times New Roman"/>
                <a:cs typeface="Times New Roman"/>
              </a:rPr>
              <a:t>(For Coalition B)</a:t>
            </a:r>
            <a:endParaRPr/>
          </a:p>
          <a:p>
            <a:pPr>
              <a:defRPr/>
            </a:pPr>
            <a:r>
              <a:rPr lang="en-US" sz="1600">
                <a:latin typeface="Times New Roman"/>
                <a:cs typeface="Times New Roman"/>
              </a:rPr>
              <a:t>Now, cross multiplication,</a:t>
            </a:r>
            <a:endParaRPr/>
          </a:p>
          <a:p>
            <a:pPr marL="11430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de-DE" sz="1600" b="0" i="1">
                              <a:latin typeface="Cambria Math"/>
                              <a:ea typeface="Cambria Math"/>
                              <a:cs typeface="Cambria Math"/>
                            </a:rPr>
                          </m:ctrlPr>
                        </m:sSubPr>
                        <m:e>
                          <m:r>
                            <m:rPr/>
                            <a:rPr lang="de-DE" sz="1600" b="0" i="1">
                              <a:latin typeface="Cambria Math"/>
                            </a:rPr>
                            <m:t>𝑘</m:t>
                          </m:r>
                        </m:e>
                        <m:sub>
                          <m:r>
                            <m:rPr/>
                            <a:rPr lang="de-DE" sz="1600" b="0" i="1">
                              <a:latin typeface="Cambria Math"/>
                            </a:rPr>
                            <m:t>𝑎</m:t>
                          </m:r>
                        </m:sub>
                      </m:sSub>
                      <m:r>
                        <m:rPr/>
                        <a:rPr lang="de-DE" sz="1600" b="0" i="1">
                          <a:latin typeface="Cambria Math"/>
                        </a:rPr>
                        <m:t>∗</m:t>
                      </m:r>
                      <m:r>
                        <m:rPr/>
                        <a:rPr lang="de-DE" sz="1600" b="0" i="1">
                          <a:latin typeface="Cambria Math"/>
                        </a:rPr>
                        <m:t>𝐴</m:t>
                      </m:r>
                      <m:r>
                        <m:rPr/>
                        <a:rPr lang="de-DE" sz="1600" b="0" i="1">
                          <a:latin typeface="Cambria Math"/>
                        </a:rPr>
                        <m:t>∗</m:t>
                      </m:r>
                      <m:f>
                        <m:fPr>
                          <m:ctrlPr>
                            <a:rPr lang="de-DE" sz="1600" b="0" i="1">
                              <a:latin typeface="Cambria Math"/>
                              <a:ea typeface="Cambria Math"/>
                              <a:cs typeface="Cambria Math"/>
                            </a:rPr>
                          </m:ctrlPr>
                        </m:fPr>
                        <m:num>
                          <m:r>
                            <m:rPr/>
                            <a:rPr lang="de-DE" sz="1600" b="0" i="1">
                              <a:latin typeface="Cambria Math"/>
                            </a:rPr>
                            <m:t>𝑑𝐴</m:t>
                          </m:r>
                        </m:num>
                        <m:den>
                          <m:r>
                            <m:rPr/>
                            <a:rPr lang="de-DE" sz="1600" b="0" i="1">
                              <a:latin typeface="Cambria Math"/>
                            </a:rPr>
                            <m:t>𝑑𝑡</m:t>
                          </m:r>
                        </m:den>
                      </m:f>
                      <m:r>
                        <m:rPr/>
                        <a:rPr lang="de-DE" sz="1600" b="0" i="1">
                          <a:latin typeface="Cambria Math"/>
                        </a:rPr>
                        <m:t>=</m:t>
                      </m:r>
                      <m:sSub>
                        <m:sSubPr>
                          <m:ctrlPr>
                            <a:rPr lang="de-DE" sz="1600" b="0" i="1">
                              <a:latin typeface="Cambria Math"/>
                              <a:ea typeface="Cambria Math"/>
                              <a:cs typeface="Cambria Math"/>
                            </a:rPr>
                          </m:ctrlPr>
                        </m:sSubPr>
                        <m:e>
                          <m:r>
                            <m:rPr/>
                            <a:rPr lang="de-DE" sz="1600" b="0" i="1">
                              <a:latin typeface="Cambria Math"/>
                            </a:rPr>
                            <m:t>𝑘</m:t>
                          </m:r>
                        </m:e>
                        <m:sub>
                          <m:r>
                            <m:rPr/>
                            <a:rPr lang="de-DE" sz="1600" b="0" i="1">
                              <a:latin typeface="Cambria Math"/>
                            </a:rPr>
                            <m:t>𝑏</m:t>
                          </m:r>
                        </m:sub>
                      </m:sSub>
                      <m:r>
                        <m:rPr/>
                        <a:rPr lang="de-DE" sz="1600" b="0" i="1">
                          <a:latin typeface="Cambria Math"/>
                        </a:rPr>
                        <m:t>∗</m:t>
                      </m:r>
                      <m:r>
                        <m:rPr/>
                        <a:rPr lang="de-DE" sz="1600" b="0" i="1">
                          <a:latin typeface="Cambria Math"/>
                        </a:rPr>
                        <m:t>𝐵</m:t>
                      </m:r>
                      <m:r>
                        <m:rPr/>
                        <a:rPr lang="de-DE" sz="1600" b="0" i="1">
                          <a:latin typeface="Cambria Math"/>
                        </a:rPr>
                        <m:t>∗</m:t>
                      </m:r>
                      <m:f>
                        <m:fPr>
                          <m:ctrlPr>
                            <a:rPr lang="de-DE" sz="1600" b="0" i="1">
                              <a:latin typeface="Cambria Math"/>
                              <a:ea typeface="Cambria Math"/>
                              <a:cs typeface="Cambria Math"/>
                            </a:rPr>
                          </m:ctrlPr>
                        </m:fPr>
                        <m:num>
                          <m:r>
                            <m:rPr/>
                            <a:rPr lang="de-DE" sz="1600" b="0" i="1">
                              <a:latin typeface="Cambria Math"/>
                            </a:rPr>
                            <m:t>𝑑𝐵</m:t>
                          </m:r>
                        </m:num>
                        <m:den>
                          <m:r>
                            <m:rPr/>
                            <a:rPr lang="de-DE" sz="1600" b="0" i="1">
                              <a:latin typeface="Cambria Math"/>
                            </a:rPr>
                            <m:t>𝑑𝑡</m:t>
                          </m:r>
                        </m:den>
                      </m:f>
                    </m:oMath>
                  </m:oMathPara>
                </a14:m>
              </mc:Choice>
              <mc:Fallback/>
            </mc:AlternateContent>
            <a:endParaRPr lang="de-DE" sz="1600" b="0">
              <a:latin typeface="Times New Roman"/>
              <a:cs typeface="Times New Roman"/>
            </a:endParaRPr>
          </a:p>
          <a:p>
            <a:pPr>
              <a:defRPr/>
            </a:pPr>
            <a:r>
              <a:rPr lang="en-US" sz="1600">
                <a:latin typeface="Times New Roman"/>
                <a:cs typeface="Times New Roman"/>
              </a:rPr>
              <a:t>Integrating above equation,</a:t>
            </a:r>
            <a:endParaRPr/>
          </a:p>
          <a:p>
            <a:pPr marL="114300" indent="0" algn="ct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sz="1600" b="0" i="1">
                              <a:latin typeface="Cambria Math"/>
                              <a:ea typeface="Cambria Math"/>
                              <a:cs typeface="Cambria Math"/>
                            </a:rPr>
                          </m:ctrlPr>
                        </m:sSubPr>
                        <m:e>
                          <m:r>
                            <m:rPr/>
                            <a:rPr lang="de-DE" sz="1600" b="0" i="1">
                              <a:latin typeface="Cambria Math"/>
                            </a:rPr>
                            <m:t>𝑘</m:t>
                          </m:r>
                        </m:e>
                        <m:sub>
                          <m:r>
                            <m:rPr/>
                            <a:rPr lang="de-DE" sz="1600" b="0" i="1">
                              <a:latin typeface="Cambria Math"/>
                            </a:rPr>
                            <m:t>𝑏</m:t>
                          </m:r>
                        </m:sub>
                      </m:sSub>
                      <m:r>
                        <m:rPr/>
                        <a:rPr lang="de-DE" sz="1600" b="0" i="1">
                          <a:latin typeface="Cambria Math"/>
                        </a:rPr>
                        <m:t>∗</m:t>
                      </m:r>
                      <m:f>
                        <m:fPr>
                          <m:ctrlPr>
                            <a:rPr lang="en-US" sz="1600" b="0" i="1">
                              <a:latin typeface="Cambria Math"/>
                              <a:ea typeface="Cambria Math"/>
                              <a:cs typeface="Cambria Math"/>
                            </a:rPr>
                          </m:ctrlPr>
                        </m:fPr>
                        <m:num>
                          <m:sSup>
                            <m:sSupPr>
                              <m:ctrlPr>
                                <a:rPr lang="en-US" sz="1600" b="0" i="1">
                                  <a:latin typeface="Cambria Math"/>
                                  <a:ea typeface="Cambria Math"/>
                                  <a:cs typeface="Cambria Math"/>
                                </a:rPr>
                              </m:ctrlPr>
                            </m:sSupPr>
                            <m:e>
                              <m:r>
                                <m:rPr/>
                                <a:rPr lang="de-DE" sz="1600" b="0" i="1">
                                  <a:latin typeface="Cambria Math"/>
                                </a:rPr>
                                <m:t>𝐵</m:t>
                              </m:r>
                            </m:e>
                            <m:sup>
                              <m:r>
                                <m:rPr/>
                                <a:rPr lang="en-US" sz="1600" b="0" i="1">
                                  <a:latin typeface="Cambria Math"/>
                                </a:rPr>
                                <m:t>2</m:t>
                              </m:r>
                            </m:sup>
                          </m:sSup>
                        </m:num>
                        <m:den>
                          <m:r>
                            <m:rPr/>
                            <a:rPr lang="en-US" sz="1600" b="0" i="1">
                              <a:latin typeface="Cambria Math"/>
                            </a:rPr>
                            <m:t>2</m:t>
                          </m:r>
                        </m:den>
                      </m:f>
                      <m:r>
                        <m:rPr/>
                        <a:rPr lang="en-US" sz="1600" b="0" i="1">
                          <a:latin typeface="Cambria Math"/>
                        </a:rPr>
                        <m:t>−</m:t>
                      </m:r>
                      <m:sSub>
                        <m:sSubPr>
                          <m:ctrlPr>
                            <a:rPr lang="de-DE" sz="1600" b="0" i="1">
                              <a:latin typeface="Cambria Math"/>
                              <a:ea typeface="Cambria Math"/>
                              <a:cs typeface="Cambria Math"/>
                            </a:rPr>
                          </m:ctrlPr>
                        </m:sSubPr>
                        <m:e>
                          <m:r>
                            <m:rPr/>
                            <a:rPr lang="en-US" sz="1600" b="0" i="1">
                              <a:latin typeface="Cambria Math"/>
                            </a:rPr>
                            <m:t>𝑘</m:t>
                          </m:r>
                        </m:e>
                        <m:sub>
                          <m:r>
                            <m:rPr/>
                            <a:rPr lang="de-DE" sz="1600" b="0" i="1">
                              <a:latin typeface="Cambria Math"/>
                            </a:rPr>
                            <m:t>𝑎</m:t>
                          </m:r>
                        </m:sub>
                      </m:sSub>
                      <m:r>
                        <m:rPr/>
                        <a:rPr lang="de-DE" sz="1600" b="0" i="1">
                          <a:latin typeface="Cambria Math"/>
                        </a:rPr>
                        <m:t>∗</m:t>
                      </m:r>
                      <m:f>
                        <m:fPr>
                          <m:ctrlPr>
                            <a:rPr lang="de-DE" sz="1600" b="0" i="1">
                              <a:latin typeface="Cambria Math"/>
                              <a:ea typeface="Cambria Math"/>
                              <a:cs typeface="Cambria Math"/>
                            </a:rPr>
                          </m:ctrlPr>
                        </m:fPr>
                        <m:num>
                          <m:sSup>
                            <m:sSupPr>
                              <m:ctrlPr>
                                <a:rPr lang="de-DE" sz="1600" b="0" i="1">
                                  <a:latin typeface="Cambria Math"/>
                                  <a:ea typeface="Cambria Math"/>
                                  <a:cs typeface="Cambria Math"/>
                                </a:rPr>
                              </m:ctrlPr>
                            </m:sSupPr>
                            <m:e>
                              <m:r>
                                <m:rPr/>
                                <a:rPr lang="de-DE" sz="1600" b="0" i="1">
                                  <a:latin typeface="Cambria Math"/>
                                </a:rPr>
                                <m:t>𝐴</m:t>
                              </m:r>
                            </m:e>
                            <m:sup>
                              <m:r>
                                <m:rPr/>
                                <a:rPr lang="de-DE" sz="1600" b="0" i="1">
                                  <a:latin typeface="Cambria Math"/>
                                </a:rPr>
                                <m:t>2</m:t>
                              </m:r>
                            </m:sup>
                          </m:sSup>
                        </m:num>
                        <m:den>
                          <m:r>
                            <m:rPr/>
                            <a:rPr lang="de-DE" sz="1600" b="0" i="1">
                              <a:latin typeface="Cambria Math"/>
                            </a:rPr>
                            <m:t>2</m:t>
                          </m:r>
                        </m:den>
                      </m:f>
                      <m:r>
                        <m:rPr/>
                        <a:rPr lang="de-DE" sz="1600" b="0" i="1">
                          <a:latin typeface="Cambria Math"/>
                        </a:rPr>
                        <m:t>=</m:t>
                      </m:r>
                      <m:r>
                        <m:rPr/>
                        <a:rPr lang="de-DE" sz="1600" b="0" i="1">
                          <a:latin typeface="Cambria Math"/>
                        </a:rPr>
                        <m:t>𝐸</m:t>
                      </m:r>
                    </m:oMath>
                  </m:oMathPara>
                </a14:m>
              </mc:Choice>
              <mc:Fallback/>
            </mc:AlternateContent>
            <a:r>
              <a:rPr lang="de-DE" sz="1600" b="0">
                <a:latin typeface="Times New Roman"/>
                <a:cs typeface="Times New Roman"/>
              </a:rPr>
              <a:t>       .....(3)</a:t>
            </a:r>
            <a:endParaRPr/>
          </a:p>
          <a:p>
            <a:pPr>
              <a:buFont typeface="Wingdings"/>
              <a:buChar char="Ø"/>
              <a:defRPr/>
            </a:pPr>
            <a:r>
              <a:rPr lang="en-US" sz="1600">
                <a:latin typeface="Times New Roman"/>
                <a:cs typeface="Times New Roman"/>
              </a:rPr>
              <a:t>If E &gt; 0 then coalition B should win.</a:t>
            </a:r>
            <a:endParaRPr/>
          </a:p>
          <a:p>
            <a:pPr>
              <a:buFont typeface="Wingdings"/>
              <a:buChar char="Ø"/>
              <a:defRPr/>
            </a:pPr>
            <a:r>
              <a:rPr lang="en-US" sz="1600">
                <a:latin typeface="Times New Roman"/>
                <a:cs typeface="Times New Roman"/>
              </a:rPr>
              <a:t>If E &lt; 0 then coalition A should win.</a:t>
            </a:r>
            <a:endParaRPr/>
          </a:p>
          <a:p>
            <a:pPr>
              <a:buFont typeface="Wingdings"/>
              <a:buChar char="Ø"/>
              <a:defRPr/>
            </a:pPr>
            <a:r>
              <a:rPr lang="en-US" sz="1600">
                <a:latin typeface="Times New Roman"/>
                <a:cs typeface="Times New Roman"/>
              </a:rPr>
              <a:t>If E = 0 then It is a stable situation.</a:t>
            </a:r>
            <a:endParaRPr/>
          </a:p>
          <a:p>
            <a:pPr marL="114300" indent="0">
              <a:buNone/>
              <a:defRPr/>
            </a:pPr>
            <a:endParaRPr lang="en-US" sz="1600" b="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arn(inVertical)">
                                      <p:cBhvr>
                                        <p:cTn id="34" dur="500"/>
                                        <p:tgtEl>
                                          <p:spTgt spid="4">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arn(inVertical)">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latin typeface="Times New Roman"/>
                <a:cs typeface="Times New Roman"/>
              </a:rPr>
              <a:t>3.4:</a:t>
            </a:r>
            <a:r>
              <a:rPr lang="de-DE" sz="2800">
                <a:latin typeface="Times New Roman"/>
                <a:cs typeface="Times New Roman"/>
              </a:rPr>
              <a:t> Mathematical Background</a:t>
            </a:r>
            <a:endParaRPr lang="en-US">
              <a:latin typeface="Times New Roman"/>
              <a:cs typeface="Times New Roman"/>
            </a:endParaRPr>
          </a:p>
        </p:txBody>
      </p:sp>
      <p:sp>
        <p:nvSpPr>
          <p:cNvPr id="4" name="Text Placeholder 3"/>
          <p:cNvSpPr>
            <a:spLocks noGrp="1"/>
          </p:cNvSpPr>
          <p:nvPr>
            <p:ph type="body" sz="quarter" idx="13"/>
          </p:nvPr>
        </p:nvSpPr>
        <p:spPr bwMode="auto">
          <a:xfrm>
            <a:off x="469832" y="1269418"/>
            <a:ext cx="7886633" cy="4114346"/>
          </a:xfrm>
        </p:spPr>
        <p:txBody>
          <a:bodyPr/>
          <a:lstStyle/>
          <a:p>
            <a:pPr>
              <a:defRPr/>
            </a:pPr>
            <a:r>
              <a:rPr lang="de-DE">
                <a:latin typeface="Times New Roman"/>
                <a:cs typeface="Times New Roman"/>
              </a:rPr>
              <a:t>For stable situation, E = 0.</a:t>
            </a:r>
            <a:endParaRPr/>
          </a:p>
          <a:p>
            <a:pPr marL="114300" indent="0">
              <a:buNone/>
              <a:defRPr/>
            </a:pPr>
            <a:r>
              <a:rPr lang="de-DE">
                <a:latin typeface="Times New Roman"/>
                <a:cs typeface="Times New Roman"/>
              </a:rPr>
              <a:t>From equation (3),</a:t>
            </a:r>
            <a:endParaRPr/>
          </a:p>
          <a:p>
            <a:pPr marL="11430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de-DE" sz="1800" b="0" i="1">
                              <a:latin typeface="Cambria Math"/>
                              <a:ea typeface="Cambria Math"/>
                              <a:cs typeface="Cambria Math"/>
                            </a:rPr>
                          </m:ctrlPr>
                        </m:sSubPr>
                        <m:e>
                          <m:r>
                            <m:rPr/>
                            <a:rPr lang="de-DE" sz="1800" b="0" i="1">
                              <a:latin typeface="Cambria Math"/>
                            </a:rPr>
                            <m:t>𝑘</m:t>
                          </m:r>
                        </m:e>
                        <m:sub>
                          <m:r>
                            <m:rPr/>
                            <a:rPr lang="de-DE" sz="1800" b="0" i="1">
                              <a:latin typeface="Cambria Math"/>
                            </a:rPr>
                            <m:t>𝑏</m:t>
                          </m:r>
                        </m:sub>
                      </m:sSub>
                      <m:r>
                        <m:rPr/>
                        <a:rPr lang="de-DE" sz="1800" b="0" i="1">
                          <a:latin typeface="Cambria Math"/>
                        </a:rPr>
                        <m:t>∗</m:t>
                      </m:r>
                      <m:f>
                        <m:fPr>
                          <m:ctrlPr>
                            <a:rPr lang="en-US" sz="1800" b="0" i="1">
                              <a:latin typeface="Cambria Math"/>
                              <a:ea typeface="Cambria Math"/>
                              <a:cs typeface="Cambria Math"/>
                            </a:rPr>
                          </m:ctrlPr>
                        </m:fPr>
                        <m:num>
                          <m:sSup>
                            <m:sSupPr>
                              <m:ctrlPr>
                                <a:rPr lang="en-US" sz="1800" b="0" i="1">
                                  <a:latin typeface="Cambria Math"/>
                                  <a:ea typeface="Cambria Math"/>
                                  <a:cs typeface="Cambria Math"/>
                                </a:rPr>
                              </m:ctrlPr>
                            </m:sSupPr>
                            <m:e>
                              <m:r>
                                <m:rPr/>
                                <a:rPr lang="de-DE" sz="1800" b="0" i="1">
                                  <a:latin typeface="Cambria Math"/>
                                </a:rPr>
                                <m:t>𝐵</m:t>
                              </m:r>
                            </m:e>
                            <m:sup>
                              <m:r>
                                <m:rPr/>
                                <a:rPr lang="en-US" sz="1800" b="0" i="1">
                                  <a:latin typeface="Cambria Math"/>
                                </a:rPr>
                                <m:t>2</m:t>
                              </m:r>
                            </m:sup>
                          </m:sSup>
                        </m:num>
                        <m:den>
                          <m:r>
                            <m:rPr/>
                            <a:rPr lang="en-US" sz="1800" b="0" i="1">
                              <a:latin typeface="Cambria Math"/>
                            </a:rPr>
                            <m:t>2</m:t>
                          </m:r>
                        </m:den>
                      </m:f>
                      <m:r>
                        <m:rPr/>
                        <a:rPr lang="en-US" sz="1800" b="0" i="1">
                          <a:latin typeface="Cambria Math"/>
                        </a:rPr>
                        <m:t>−</m:t>
                      </m:r>
                      <m:sSub>
                        <m:sSubPr>
                          <m:ctrlPr>
                            <a:rPr lang="de-DE" sz="1800" b="0" i="1">
                              <a:latin typeface="Cambria Math"/>
                              <a:ea typeface="Cambria Math"/>
                              <a:cs typeface="Cambria Math"/>
                            </a:rPr>
                          </m:ctrlPr>
                        </m:sSubPr>
                        <m:e>
                          <m:r>
                            <m:rPr/>
                            <a:rPr lang="en-US" sz="1800" b="0" i="1">
                              <a:latin typeface="Cambria Math"/>
                            </a:rPr>
                            <m:t>𝑘</m:t>
                          </m:r>
                        </m:e>
                        <m:sub>
                          <m:r>
                            <m:rPr/>
                            <a:rPr lang="de-DE" sz="1800" b="0" i="1">
                              <a:latin typeface="Cambria Math"/>
                            </a:rPr>
                            <m:t>𝑎</m:t>
                          </m:r>
                        </m:sub>
                      </m:sSub>
                      <m:r>
                        <m:rPr/>
                        <a:rPr lang="de-DE" sz="1800" b="0" i="1">
                          <a:latin typeface="Cambria Math"/>
                        </a:rPr>
                        <m:t>∗</m:t>
                      </m:r>
                      <m:f>
                        <m:fPr>
                          <m:ctrlPr>
                            <a:rPr lang="de-DE" sz="1800" b="0" i="1">
                              <a:latin typeface="Cambria Math"/>
                              <a:ea typeface="Cambria Math"/>
                              <a:cs typeface="Cambria Math"/>
                            </a:rPr>
                          </m:ctrlPr>
                        </m:fPr>
                        <m:num>
                          <m:sSup>
                            <m:sSupPr>
                              <m:ctrlPr>
                                <a:rPr lang="de-DE" sz="1800" b="0" i="1">
                                  <a:latin typeface="Cambria Math"/>
                                  <a:ea typeface="Cambria Math"/>
                                  <a:cs typeface="Cambria Math"/>
                                </a:rPr>
                              </m:ctrlPr>
                            </m:sSupPr>
                            <m:e>
                              <m:r>
                                <m:rPr/>
                                <a:rPr lang="de-DE" sz="1800" b="0" i="1">
                                  <a:latin typeface="Cambria Math"/>
                                </a:rPr>
                                <m:t>𝐴</m:t>
                              </m:r>
                            </m:e>
                            <m:sup>
                              <m:r>
                                <m:rPr/>
                                <a:rPr lang="de-DE" sz="1800" b="0" i="1">
                                  <a:latin typeface="Cambria Math"/>
                                </a:rPr>
                                <m:t>2</m:t>
                              </m:r>
                            </m:sup>
                          </m:sSup>
                        </m:num>
                        <m:den>
                          <m:r>
                            <m:rPr/>
                            <a:rPr lang="de-DE" sz="1800" b="0" i="1">
                              <a:latin typeface="Cambria Math"/>
                            </a:rPr>
                            <m:t>2</m:t>
                          </m:r>
                        </m:den>
                      </m:f>
                      <m:r>
                        <m:rPr/>
                        <a:rPr lang="de-DE" sz="1800" b="0" i="1">
                          <a:latin typeface="Cambria Math"/>
                        </a:rPr>
                        <m:t>=0</m:t>
                      </m:r>
                    </m:oMath>
                  </m:oMathPara>
                </a14:m>
              </mc:Choice>
              <mc:Fallback/>
            </mc:AlternateContent>
            <a:endParaRPr lang="en-US">
              <a:latin typeface="Times New Roman"/>
              <a:cs typeface="Times New Roman"/>
            </a:endParaRPr>
          </a:p>
          <a:p>
            <a:pPr marL="114300" indent="0">
              <a:buNone/>
              <a:defRPr/>
            </a:pPr>
            <a:endParaRPr lang="en-US">
              <a:latin typeface="Times New Roman"/>
              <a:cs typeface="Times New Roman"/>
            </a:endParaRPr>
          </a:p>
          <a:p>
            <a:pPr marL="114300" indent="0">
              <a:buNone/>
              <a:defRPr/>
            </a:pPr>
            <a:r>
              <a:rPr lang="en-US">
                <a:latin typeface="Times New Roman"/>
                <a:cs typeface="Times New Roman"/>
              </a:rPr>
              <a:t>By solving and putting initial value,</a:t>
            </a:r>
            <a:endParaRPr/>
          </a:p>
          <a:p>
            <a:pPr marL="11430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de-DE" b="0" i="1">
                          <a:latin typeface="Cambria Math"/>
                        </a:rPr>
                        <m:t>𝑛</m:t>
                      </m:r>
                      <m:r>
                        <m:rPr/>
                        <a:rPr lang="de-DE" b="0" i="1">
                          <a:latin typeface="Cambria Math"/>
                        </a:rPr>
                        <m:t>=</m:t>
                      </m:r>
                      <m:f>
                        <m:fPr>
                          <m:ctrlPr>
                            <a:rPr lang="de-DE" b="0" i="1">
                              <a:latin typeface="Cambria Math"/>
                              <a:ea typeface="Cambria Math"/>
                              <a:cs typeface="Cambria Math"/>
                            </a:rPr>
                          </m:ctrlPr>
                        </m:fPr>
                        <m:num>
                          <m:r>
                            <m:rPr/>
                            <a:rPr lang="de-DE" b="0" i="1">
                              <a:latin typeface="Cambria Math"/>
                            </a:rPr>
                            <m:t>𝑁</m:t>
                          </m:r>
                        </m:num>
                        <m:den>
                          <m:rad>
                            <m:radPr>
                              <m:degHide m:val="on"/>
                              <m:ctrlPr>
                                <a:rPr lang="de-DE" b="0" i="1">
                                  <a:latin typeface="Cambria Math"/>
                                  <a:ea typeface="Cambria Math"/>
                                  <a:cs typeface="Cambria Math"/>
                                </a:rPr>
                              </m:ctrlPr>
                            </m:radPr>
                            <m:deg>
                              <m:r>
                                <m:rPr/>
                                <a:rPr>
                                  <a:latin typeface="Cambria Math"/>
                                  <a:ea typeface="Cambria Math"/>
                                  <a:cs typeface="Cambria Math"/>
                                </a:rPr>
                                <m:t/>
                              </m:r>
                            </m:deg>
                            <m:e>
                              <m:f>
                                <m:fPr>
                                  <m:ctrlPr>
                                    <a:rPr lang="de-DE" b="0" i="1">
                                      <a:latin typeface="Cambria Math"/>
                                      <a:ea typeface="Cambria Math"/>
                                      <a:cs typeface="Cambria Math"/>
                                    </a:rPr>
                                  </m:ctrlPr>
                                </m:fPr>
                                <m:num>
                                  <m:sSub>
                                    <m:sSubPr>
                                      <m:ctrlPr>
                                        <a:rPr lang="de-DE" b="0" i="1">
                                          <a:latin typeface="Cambria Math"/>
                                          <a:ea typeface="Cambria Math"/>
                                          <a:cs typeface="Cambria Math"/>
                                        </a:rPr>
                                      </m:ctrlPr>
                                    </m:sSubPr>
                                    <m:e>
                                      <m:r>
                                        <m:rPr/>
                                        <a:rPr lang="de-DE" b="0" i="1">
                                          <a:latin typeface="Cambria Math"/>
                                          <a:ea typeface="Cambria Math"/>
                                        </a:rPr>
                                        <m:t>𝑘</m:t>
                                      </m:r>
                                    </m:e>
                                    <m:sub>
                                      <m:r>
                                        <m:rPr/>
                                        <a:rPr lang="de-DE" b="0" i="1">
                                          <a:latin typeface="Cambria Math"/>
                                          <a:ea typeface="Cambria Math"/>
                                        </a:rPr>
                                        <m:t>𝑎</m:t>
                                      </m:r>
                                    </m:sub>
                                  </m:sSub>
                                </m:num>
                                <m:den>
                                  <m:sSub>
                                    <m:sSubPr>
                                      <m:ctrlPr>
                                        <a:rPr lang="de-DE" b="0" i="1">
                                          <a:latin typeface="Cambria Math"/>
                                          <a:ea typeface="Cambria Math"/>
                                          <a:cs typeface="Cambria Math"/>
                                        </a:rPr>
                                      </m:ctrlPr>
                                    </m:sSubPr>
                                    <m:e>
                                      <m:r>
                                        <m:rPr/>
                                        <a:rPr lang="de-DE" b="0" i="1">
                                          <a:latin typeface="Cambria Math"/>
                                          <a:ea typeface="Cambria Math"/>
                                        </a:rPr>
                                        <m:t>𝑘</m:t>
                                      </m:r>
                                    </m:e>
                                    <m:sub>
                                      <m:r>
                                        <m:rPr/>
                                        <a:rPr lang="de-DE" b="0" i="1">
                                          <a:latin typeface="Cambria Math"/>
                                          <a:ea typeface="Cambria Math"/>
                                        </a:rPr>
                                        <m:t>𝑏</m:t>
                                      </m:r>
                                    </m:sub>
                                  </m:sSub>
                                </m:den>
                              </m:f>
                            </m:e>
                          </m:rad>
                          <m:r>
                            <m:rPr/>
                            <a:rPr lang="de-DE" b="0" i="1">
                              <a:latin typeface="Cambria Math"/>
                              <a:ea typeface="Cambria Math"/>
                            </a:rPr>
                            <m:t>+1</m:t>
                          </m:r>
                        </m:den>
                      </m:f>
                    </m:oMath>
                  </m:oMathPara>
                </a14:m>
              </mc:Choice>
              <mc:Fallback/>
            </mc:AlternateContent>
            <a:endParaRPr lang="de-DE" b="0">
              <a:latin typeface="Times New Roman"/>
              <a:cs typeface="Times New Roman"/>
            </a:endParaRPr>
          </a:p>
          <a:p>
            <a:pPr marL="114300" indent="0">
              <a:buNone/>
              <a:defRPr/>
            </a:pPr>
            <a:endParaRPr lang="en-US">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arn(inVertical)">
                                      <p:cBhvr>
                                        <p:cTn id="18" dur="500"/>
                                        <p:tgtEl>
                                          <p:spTgt spid="4">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arn(inVertical)">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Times New Roman"/>
                <a:cs typeface="Times New Roman"/>
              </a:rPr>
              <a:t>04. </a:t>
            </a:r>
            <a:r>
              <a:rPr lang="en-US" i="0">
                <a:latin typeface="Times New Roman"/>
                <a:cs typeface="Times New Roman"/>
              </a:rPr>
              <a:t>Results and Stability Analysis</a:t>
            </a:r>
            <a:endParaRPr lang="en-US">
              <a:latin typeface="Times New Roman"/>
              <a:cs typeface="Times New Roman"/>
            </a:endParaRPr>
          </a:p>
        </p:txBody>
      </p:sp>
      <p:sp>
        <p:nvSpPr>
          <p:cNvPr id="4" name="Text Placeholder 3"/>
          <p:cNvSpPr>
            <a:spLocks noGrp="1"/>
          </p:cNvSpPr>
          <p:nvPr>
            <p:ph type="body" sz="quarter" idx="13"/>
          </p:nvPr>
        </p:nvSpPr>
        <p:spPr bwMode="auto">
          <a:xfrm>
            <a:off x="469900" y="4618652"/>
            <a:ext cx="7886633" cy="1390261"/>
          </a:xfrm>
        </p:spPr>
        <p:txBody>
          <a:bodyPr/>
          <a:lstStyle/>
          <a:p>
            <a:pPr>
              <a:defRPr/>
            </a:pPr>
            <a:r>
              <a:rPr lang="en-US">
                <a:latin typeface="Times New Roman"/>
                <a:cs typeface="Times New Roman"/>
              </a:rPr>
              <a:t>Always seek for more power to get an advantages.</a:t>
            </a:r>
            <a:endParaRPr/>
          </a:p>
          <a:p>
            <a:pPr>
              <a:defRPr/>
            </a:pPr>
            <a:r>
              <a:rPr lang="en-US">
                <a:latin typeface="Times New Roman"/>
                <a:cs typeface="Times New Roman"/>
              </a:rPr>
              <a:t>Hence, </a:t>
            </a:r>
            <a:r>
              <a:rPr lang="en-US">
                <a:solidFill>
                  <a:srgbClr val="202124"/>
                </a:solidFill>
                <a:latin typeface="Times New Roman"/>
                <a:cs typeface="Times New Roman"/>
              </a:rPr>
              <a:t>M</a:t>
            </a:r>
            <a:r>
              <a:rPr lang="en-US" b="0" i="0">
                <a:solidFill>
                  <a:srgbClr val="202124"/>
                </a:solidFill>
                <a:latin typeface="Times New Roman"/>
                <a:cs typeface="Times New Roman"/>
              </a:rPr>
              <a:t>ilitaristic</a:t>
            </a:r>
            <a:r>
              <a:rPr lang="en-US">
                <a:latin typeface="Times New Roman"/>
                <a:cs typeface="Times New Roman"/>
              </a:rPr>
              <a:t> stable is always politically unstable.</a:t>
            </a:r>
            <a:endParaRPr/>
          </a:p>
        </p:txBody>
      </p:sp>
      <p:pic>
        <p:nvPicPr>
          <p:cNvPr id="6" name="Picture 5"/>
          <p:cNvPicPr>
            <a:picLocks noChangeAspect="1"/>
          </p:cNvPicPr>
          <p:nvPr/>
        </p:nvPicPr>
        <p:blipFill>
          <a:blip r:embed="rId3"/>
          <a:srcRect l="9232" t="8558" r="10138" b="9247"/>
          <a:stretch/>
        </p:blipFill>
        <p:spPr bwMode="auto">
          <a:xfrm>
            <a:off x="1651518" y="1007023"/>
            <a:ext cx="4945225" cy="32197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Times New Roman"/>
                <a:cs typeface="Times New Roman"/>
              </a:rPr>
              <a:t>04. </a:t>
            </a:r>
            <a:r>
              <a:rPr lang="en-US" i="0">
                <a:latin typeface="Times New Roman"/>
                <a:cs typeface="Times New Roman"/>
              </a:rPr>
              <a:t>Results and Stability Analysis</a:t>
            </a:r>
            <a:endParaRPr lang="en-US">
              <a:latin typeface="Times New Roman"/>
              <a:cs typeface="Times New Roman"/>
            </a:endParaRPr>
          </a:p>
        </p:txBody>
      </p:sp>
      <p:sp>
        <p:nvSpPr>
          <p:cNvPr id="4" name="Text Placeholder 3"/>
          <p:cNvSpPr>
            <a:spLocks noGrp="1"/>
          </p:cNvSpPr>
          <p:nvPr>
            <p:ph type="body" sz="quarter" idx="13"/>
          </p:nvPr>
        </p:nvSpPr>
        <p:spPr bwMode="auto">
          <a:xfrm>
            <a:off x="469900" y="4874415"/>
            <a:ext cx="7886633" cy="985207"/>
          </a:xfrm>
        </p:spPr>
        <p:txBody>
          <a:bodyPr/>
          <a:lstStyle/>
          <a:p>
            <a:pPr>
              <a:defRPr/>
            </a:pPr>
            <a:r>
              <a:rPr lang="en-US">
                <a:latin typeface="Times New Roman"/>
                <a:cs typeface="Times New Roman"/>
              </a:rPr>
              <a:t>How the fraction of kill rate relates to number of countries in each coalition.</a:t>
            </a:r>
            <a:endParaRPr/>
          </a:p>
        </p:txBody>
      </p:sp>
      <p:pic>
        <p:nvPicPr>
          <p:cNvPr id="8" name="Picture 7"/>
          <p:cNvPicPr>
            <a:picLocks noChangeAspect="1"/>
          </p:cNvPicPr>
          <p:nvPr/>
        </p:nvPicPr>
        <p:blipFill>
          <a:blip r:embed="rId3"/>
          <a:stretch/>
        </p:blipFill>
        <p:spPr bwMode="auto">
          <a:xfrm>
            <a:off x="7091975" y="1350337"/>
            <a:ext cx="1724266" cy="2810267"/>
          </a:xfrm>
          <a:prstGeom prst="rect">
            <a:avLst/>
          </a:prstGeom>
        </p:spPr>
      </p:pic>
      <p:pic>
        <p:nvPicPr>
          <p:cNvPr id="10" name="Picture 9"/>
          <p:cNvPicPr>
            <a:picLocks noChangeAspect="1"/>
          </p:cNvPicPr>
          <p:nvPr/>
        </p:nvPicPr>
        <p:blipFill>
          <a:blip r:embed="rId4"/>
          <a:stretch/>
        </p:blipFill>
        <p:spPr bwMode="auto">
          <a:xfrm>
            <a:off x="929540" y="846612"/>
            <a:ext cx="6059088" cy="39343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latin typeface="Times New Roman"/>
                <a:cs typeface="Times New Roman"/>
              </a:rPr>
              <a:t>05. Discussion</a:t>
            </a:r>
            <a:endParaRPr/>
          </a:p>
        </p:txBody>
      </p:sp>
      <p:sp>
        <p:nvSpPr>
          <p:cNvPr id="4" name="Text Placeholder 3"/>
          <p:cNvSpPr>
            <a:spLocks noGrp="1"/>
          </p:cNvSpPr>
          <p:nvPr>
            <p:ph type="body" sz="quarter" idx="13"/>
          </p:nvPr>
        </p:nvSpPr>
        <p:spPr bwMode="auto">
          <a:xfrm>
            <a:off x="469899" y="1110343"/>
            <a:ext cx="7886633" cy="503853"/>
          </a:xfrm>
        </p:spPr>
        <p:txBody>
          <a:bodyPr/>
          <a:lstStyle/>
          <a:p>
            <a:pPr marL="114300" indent="0">
              <a:buNone/>
              <a:defRPr/>
            </a:pPr>
            <a:r>
              <a:rPr lang="en-US" sz="2000" b="1">
                <a:latin typeface="Times New Roman"/>
                <a:cs typeface="Times New Roman"/>
              </a:rPr>
              <a:t>Mutually Assured Destruction (MAD):</a:t>
            </a:r>
            <a:endParaRPr/>
          </a:p>
          <a:p>
            <a:pPr marL="114300" indent="0">
              <a:buNone/>
              <a:defRPr/>
            </a:pPr>
            <a:endParaRPr lang="en-US" sz="2000" b="1">
              <a:latin typeface="Times New Roman"/>
              <a:cs typeface="Times New Roman"/>
            </a:endParaRPr>
          </a:p>
        </p:txBody>
      </p:sp>
      <p:pic>
        <p:nvPicPr>
          <p:cNvPr id="8" name="Picture 7"/>
          <p:cNvPicPr>
            <a:picLocks noChangeAspect="1"/>
          </p:cNvPicPr>
          <p:nvPr/>
        </p:nvPicPr>
        <p:blipFill>
          <a:blip r:embed="rId3"/>
          <a:stretch/>
        </p:blipFill>
        <p:spPr bwMode="auto">
          <a:xfrm>
            <a:off x="143261" y="2029620"/>
            <a:ext cx="8404791" cy="985209"/>
          </a:xfrm>
          <a:prstGeom prst="rect">
            <a:avLst/>
          </a:prstGeom>
        </p:spPr>
      </p:pic>
      <p:sp>
        <p:nvSpPr>
          <p:cNvPr id="9" name="TextBox 8"/>
          <p:cNvSpPr txBox="1"/>
          <p:nvPr/>
        </p:nvSpPr>
        <p:spPr bwMode="auto">
          <a:xfrm>
            <a:off x="469832" y="3429000"/>
            <a:ext cx="8078219" cy="2031325"/>
          </a:xfrm>
          <a:prstGeom prst="rect">
            <a:avLst/>
          </a:prstGeom>
          <a:noFill/>
        </p:spPr>
        <p:txBody>
          <a:bodyPr wrap="square" rtlCol="0">
            <a:spAutoFit/>
          </a:bodyPr>
          <a:lstStyle/>
          <a:p>
            <a:pPr marL="285750" indent="-285750" algn="just">
              <a:buFont typeface="Arial"/>
              <a:buChar char="•"/>
              <a:defRPr/>
            </a:pPr>
            <a:r>
              <a:rPr lang="en-US">
                <a:latin typeface="Times New Roman"/>
                <a:cs typeface="Times New Roman"/>
              </a:rPr>
              <a:t>If both coalitions engage in a nuclear war, both suffer total destruction</a:t>
            </a:r>
            <a:endParaRPr/>
          </a:p>
          <a:p>
            <a:pPr algn="just">
              <a:defRPr/>
            </a:pPr>
            <a:endParaRPr lang="en-US">
              <a:latin typeface="Times New Roman"/>
              <a:cs typeface="Times New Roman"/>
            </a:endParaRPr>
          </a:p>
          <a:p>
            <a:pPr marL="285750" indent="-285750" algn="just">
              <a:buFont typeface="Arial"/>
              <a:buChar char="•"/>
              <a:defRPr/>
            </a:pPr>
            <a:r>
              <a:rPr lang="en-US">
                <a:latin typeface="Times New Roman"/>
                <a:cs typeface="Times New Roman"/>
              </a:rPr>
              <a:t>If one coalition attacks while the other does not, the attacking coalition suffers significant but not total destruction (represented as w, where w&lt;1).</a:t>
            </a:r>
            <a:endParaRPr/>
          </a:p>
          <a:p>
            <a:pPr algn="just">
              <a:defRPr/>
            </a:pPr>
            <a:endParaRPr lang="en-US">
              <a:latin typeface="Times New Roman"/>
              <a:cs typeface="Times New Roman"/>
            </a:endParaRPr>
          </a:p>
          <a:p>
            <a:pPr marL="285750" indent="-285750" algn="just">
              <a:buFont typeface="Arial"/>
              <a:buChar char="•"/>
              <a:defRPr/>
            </a:pPr>
            <a:r>
              <a:rPr lang="en-US">
                <a:latin typeface="Times New Roman"/>
                <a:cs typeface="Times New Roman"/>
              </a:rPr>
              <a:t>If both coalitions avoid attacking each other, they enjoy a stable and peaceful situation.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arn(inVertical)">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latin typeface="Times New Roman"/>
                <a:cs typeface="Times New Roman"/>
              </a:rPr>
              <a:t>06. Conclusion</a:t>
            </a:r>
            <a:endParaRPr lang="en-US">
              <a:latin typeface="Times New Roman"/>
              <a:cs typeface="Times New Roman"/>
            </a:endParaRPr>
          </a:p>
        </p:txBody>
      </p:sp>
      <p:sp>
        <p:nvSpPr>
          <p:cNvPr id="4" name="Text Placeholder 3"/>
          <p:cNvSpPr>
            <a:spLocks noGrp="1"/>
          </p:cNvSpPr>
          <p:nvPr>
            <p:ph type="body" sz="quarter" idx="13"/>
          </p:nvPr>
        </p:nvSpPr>
        <p:spPr bwMode="auto">
          <a:xfrm>
            <a:off x="469900" y="1558665"/>
            <a:ext cx="7886633" cy="3573171"/>
          </a:xfrm>
        </p:spPr>
        <p:txBody>
          <a:bodyPr/>
          <a:lstStyle/>
          <a:p>
            <a:pPr>
              <a:defRPr/>
            </a:pPr>
            <a:r>
              <a:rPr lang="en-US" sz="1600" b="0" i="0">
                <a:latin typeface="Times New Roman"/>
                <a:cs typeface="Times New Roman"/>
              </a:rPr>
              <a:t>We conclude that a coalition's internal stability is achieved when no members can benefit from leaving the coalition, while external stability is maintained when the coalition is resistant to the addition of new members from opposing forces.</a:t>
            </a:r>
            <a:endParaRPr/>
          </a:p>
          <a:p>
            <a:pPr marL="114300" indent="0">
              <a:buNone/>
              <a:defRPr/>
            </a:pPr>
            <a:endParaRPr lang="en-US" sz="1600" b="0" i="0">
              <a:latin typeface="Times New Roman"/>
              <a:cs typeface="Times New Roman"/>
            </a:endParaRPr>
          </a:p>
          <a:p>
            <a:pPr>
              <a:defRPr/>
            </a:pPr>
            <a:r>
              <a:rPr lang="en-US" sz="1600" b="0" i="0">
                <a:latin typeface="Times New Roman"/>
                <a:cs typeface="Times New Roman"/>
              </a:rPr>
              <a:t>Furthermore, the research incorporates geopolitical considerations, emphasizing the significant chance of geographical advantages in coalition dynamics. The acquisition of strategic territories and resources by one coalition can disrupt the balance of power, leading to potential dominance over the opposing coalition.</a:t>
            </a:r>
            <a:endParaRPr/>
          </a:p>
          <a:p>
            <a:pPr marL="114300" indent="0">
              <a:buNone/>
              <a:defRPr/>
            </a:pPr>
            <a:endParaRPr lang="en-US" sz="1600" b="0" i="0">
              <a:latin typeface="Times New Roman"/>
              <a:cs typeface="Times New Roman"/>
            </a:endParaRPr>
          </a:p>
          <a:p>
            <a:pPr>
              <a:defRPr/>
            </a:pPr>
            <a:r>
              <a:rPr lang="en-US" sz="1600" b="0" i="0">
                <a:latin typeface="Times New Roman"/>
                <a:cs typeface="Times New Roman"/>
              </a:rPr>
              <a:t>The study discusses the implications of Mutually Assured Destruction (MAD) and the potential for transitioning to Mutually Assured Stability (MAS).</a:t>
            </a:r>
            <a:endParaRPr/>
          </a:p>
          <a:p>
            <a:pPr marL="114300" indent="0">
              <a:buNone/>
              <a:defRPr/>
            </a:pPr>
            <a:endParaRPr lang="en-US" sz="1600">
              <a:latin typeface="Times New Roman"/>
              <a:cs typeface="Times New Roman"/>
            </a:endParaRPr>
          </a:p>
          <a:p>
            <a:pPr>
              <a:defRPr/>
            </a:pPr>
            <a:endParaRPr lang="en-US" sz="16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latin typeface="Calibri"/>
                <a:ea typeface="Calibri"/>
                <a:cs typeface="Calibri"/>
              </a:rPr>
              <a:t>Thank you all for your Attention!</a:t>
            </a:r>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469832" y="365129"/>
            <a:ext cx="7250720" cy="496517"/>
          </a:xfrm>
        </p:spPr>
        <p:txBody>
          <a:bodyPr/>
          <a:lstStyle/>
          <a:p>
            <a:pPr algn="ctr">
              <a:defRPr/>
            </a:pPr>
            <a:r>
              <a:rPr lang="de-DE" sz="3200">
                <a:solidFill>
                  <a:schemeClr val="tx2"/>
                </a:solidFill>
                <a:latin typeface="Times New Roman"/>
                <a:ea typeface="Calibri"/>
                <a:cs typeface="Times New Roman"/>
              </a:rPr>
              <a:t>Content</a:t>
            </a:r>
            <a:endParaRPr lang="de-DE">
              <a:latin typeface="Times New Roman"/>
              <a:cs typeface="Times New Roman"/>
            </a:endParaRPr>
          </a:p>
        </p:txBody>
      </p:sp>
      <p:sp>
        <p:nvSpPr>
          <p:cNvPr id="10" name="Textplatzhalter 9"/>
          <p:cNvSpPr>
            <a:spLocks noGrp="1"/>
          </p:cNvSpPr>
          <p:nvPr>
            <p:ph type="body" sz="quarter" idx="10"/>
          </p:nvPr>
        </p:nvSpPr>
        <p:spPr bwMode="auto">
          <a:xfrm>
            <a:off x="274320" y="861646"/>
            <a:ext cx="8595360" cy="5159326"/>
          </a:xfrm>
        </p:spPr>
        <p:txBody>
          <a:bodyPr/>
          <a:lstStyle/>
          <a:p>
            <a:pPr marL="342900" indent="-342900">
              <a:buFont typeface="Wingdings"/>
              <a:buChar char="Ø"/>
              <a:defRPr/>
            </a:pPr>
            <a:r>
              <a:rPr lang="en-US" sz="2000" b="1">
                <a:latin typeface="Times New Roman"/>
                <a:cs typeface="Times New Roman"/>
              </a:rPr>
              <a:t>Introduction</a:t>
            </a:r>
            <a:endParaRPr/>
          </a:p>
          <a:p>
            <a:pPr marL="800100" lvl="1" indent="-285750">
              <a:buFont typeface="Arial"/>
              <a:buChar char="•"/>
              <a:defRPr/>
            </a:pPr>
            <a:r>
              <a:rPr lang="en-US" sz="2000">
                <a:latin typeface="Times New Roman"/>
                <a:cs typeface="Times New Roman"/>
              </a:rPr>
              <a:t>About Lanchester Model</a:t>
            </a:r>
            <a:endParaRPr/>
          </a:p>
          <a:p>
            <a:pPr marL="800100" lvl="1" indent="-285750">
              <a:buFont typeface="Arial"/>
              <a:buChar char="•"/>
              <a:defRPr/>
            </a:pPr>
            <a:r>
              <a:rPr lang="en-US" sz="2000">
                <a:latin typeface="Times New Roman"/>
                <a:cs typeface="Times New Roman"/>
              </a:rPr>
              <a:t>Balance of Power Theory</a:t>
            </a:r>
            <a:endParaRPr/>
          </a:p>
          <a:p>
            <a:pPr marL="342900" indent="-342900">
              <a:buFont typeface="Wingdings"/>
              <a:buChar char="Ø"/>
              <a:defRPr/>
            </a:pPr>
            <a:r>
              <a:rPr lang="en-US" sz="2000" b="1">
                <a:latin typeface="Times New Roman"/>
                <a:cs typeface="Times New Roman"/>
              </a:rPr>
              <a:t>Models and Methods</a:t>
            </a:r>
            <a:endParaRPr/>
          </a:p>
          <a:p>
            <a:pPr marL="800100" lvl="1" indent="-285750">
              <a:buFont typeface="Arial"/>
              <a:buChar char="•"/>
              <a:defRPr/>
            </a:pPr>
            <a:r>
              <a:rPr lang="en-US" sz="2000">
                <a:latin typeface="Times New Roman"/>
                <a:cs typeface="Times New Roman"/>
              </a:rPr>
              <a:t>Coalition Building or Formation</a:t>
            </a:r>
            <a:endParaRPr/>
          </a:p>
          <a:p>
            <a:pPr marL="800100" lvl="1" indent="-285750">
              <a:buFont typeface="Arial"/>
              <a:buChar char="•"/>
              <a:defRPr/>
            </a:pPr>
            <a:r>
              <a:rPr lang="en-US" sz="2000">
                <a:latin typeface="Times New Roman"/>
                <a:cs typeface="Times New Roman"/>
              </a:rPr>
              <a:t>Internal and External Stability conditions of coalitions</a:t>
            </a:r>
            <a:endParaRPr/>
          </a:p>
          <a:p>
            <a:pPr marL="800100" lvl="1" indent="-285750">
              <a:buFont typeface="Arial"/>
              <a:buChar char="•"/>
              <a:defRPr/>
            </a:pPr>
            <a:r>
              <a:rPr lang="en-US" sz="2000">
                <a:latin typeface="Times New Roman"/>
                <a:cs typeface="Times New Roman"/>
              </a:rPr>
              <a:t>Geographical Demonstration</a:t>
            </a:r>
            <a:endParaRPr/>
          </a:p>
          <a:p>
            <a:pPr marL="800100" lvl="1" indent="-285750">
              <a:buFont typeface="Arial"/>
              <a:buChar char="•"/>
              <a:defRPr/>
            </a:pPr>
            <a:r>
              <a:rPr lang="en-US" sz="2000">
                <a:latin typeface="Times New Roman"/>
                <a:cs typeface="Times New Roman"/>
              </a:rPr>
              <a:t>Mathematical Background</a:t>
            </a:r>
            <a:endParaRPr/>
          </a:p>
          <a:p>
            <a:pPr marL="342900" indent="-342900">
              <a:buFont typeface="Wingdings"/>
              <a:buChar char="Ø"/>
              <a:defRPr/>
            </a:pPr>
            <a:r>
              <a:rPr lang="en-US" sz="2000" b="1">
                <a:latin typeface="Times New Roman"/>
                <a:cs typeface="Times New Roman"/>
              </a:rPr>
              <a:t>Result and Stability Analysis</a:t>
            </a:r>
            <a:endParaRPr/>
          </a:p>
          <a:p>
            <a:pPr marL="342900" indent="-342900">
              <a:buFont typeface="Wingdings"/>
              <a:buChar char="Ø"/>
              <a:defRPr/>
            </a:pPr>
            <a:r>
              <a:rPr lang="en-US" sz="2000" b="1">
                <a:latin typeface="Times New Roman"/>
                <a:cs typeface="Times New Roman"/>
              </a:rPr>
              <a:t>Discussion</a:t>
            </a:r>
            <a:endParaRPr/>
          </a:p>
          <a:p>
            <a:pPr marL="342900" indent="-342900">
              <a:buFont typeface="Wingdings"/>
              <a:buChar char="Ø"/>
              <a:defRPr/>
            </a:pPr>
            <a:r>
              <a:rPr lang="en-US" sz="2000" b="1">
                <a:latin typeface="Times New Roman"/>
                <a:cs typeface="Times New Roman"/>
              </a:rPr>
              <a:t>Conclusion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barn(inVertical)">
                                      <p:cBhvr>
                                        <p:cTn id="10" dur="500"/>
                                        <p:tgtEl>
                                          <p:spTgt spid="10">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animEffect transition="in" filter="barn(inVertical)">
                                      <p:cBhvr>
                                        <p:cTn id="13" dur="500"/>
                                        <p:tgtEl>
                                          <p:spTgt spid="10">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xEl>
                                              <p:pRg st="9" end="9"/>
                                            </p:txEl>
                                          </p:spTgt>
                                        </p:tgtEl>
                                        <p:attrNameLst>
                                          <p:attrName>style.visibility</p:attrName>
                                        </p:attrNameLst>
                                      </p:cBhvr>
                                      <p:to>
                                        <p:strVal val="visible"/>
                                      </p:to>
                                    </p:set>
                                    <p:animEffect transition="in" filter="barn(inVertical)">
                                      <p:cBhvr>
                                        <p:cTn id="16" dur="500"/>
                                        <p:tgtEl>
                                          <p:spTgt spid="10">
                                            <p:txEl>
                                              <p:pRg st="9" end="9"/>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animEffect transition="in" filter="barn(inVertical)">
                                      <p:cBhvr>
                                        <p:cTn id="19" dur="500"/>
                                        <p:tgtEl>
                                          <p:spTgt spid="10">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arn(inVertical)">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barn(inVertical)">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barn(inVertical)">
                                      <p:cBhvr>
                                        <p:cTn id="34" dur="500"/>
                                        <p:tgtEl>
                                          <p:spTgt spid="10">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barn(inVertical)">
                                      <p:cBhvr>
                                        <p:cTn id="39" dur="500"/>
                                        <p:tgtEl>
                                          <p:spTgt spid="1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animEffect transition="in" filter="barn(inVertical)">
                                      <p:cBhvr>
                                        <p:cTn id="44" dur="500"/>
                                        <p:tgtEl>
                                          <p:spTgt spid="10">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Effect transition="in" filter="barn(inVertical)">
                                      <p:cBhvr>
                                        <p:cTn id="49"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1"/>
          <p:cNvSpPr txBox="1"/>
          <p:nvPr/>
        </p:nvSpPr>
        <p:spPr bwMode="auto">
          <a:xfrm>
            <a:off x="469832" y="365129"/>
            <a:ext cx="7886700" cy="773206"/>
          </a:xfrm>
          <a:prstGeom prst="rect">
            <a:avLst/>
          </a:prstGeom>
        </p:spPr>
        <p:txBody>
          <a:bodyPr lIns="91440" tIns="45720" rIns="91440" bIns="45720" anchor="t"/>
          <a:lstStyle>
            <a:lvl1pPr algn="l" defTabSz="685800">
              <a:lnSpc>
                <a:spcPct val="90000"/>
              </a:lnSpc>
              <a:spcBef>
                <a:spcPts val="0"/>
              </a:spcBef>
              <a:buNone/>
              <a:defRPr sz="2800" b="1" i="0">
                <a:solidFill>
                  <a:srgbClr val="C51926"/>
                </a:solidFill>
                <a:latin typeface="Open Sans"/>
                <a:ea typeface="Open Sans"/>
                <a:cs typeface="Open Sans"/>
              </a:defRPr>
            </a:lvl1pPr>
          </a:lstStyle>
          <a:p>
            <a:pPr>
              <a:defRPr/>
            </a:pPr>
            <a:r>
              <a:rPr lang="en-US" sz="3600">
                <a:latin typeface="Times New Roman"/>
                <a:ea typeface="Open Sans"/>
                <a:cs typeface="Times New Roman"/>
              </a:rPr>
              <a:t>01. Introduction</a:t>
            </a:r>
            <a:endParaRPr lang="en-US" sz="3600"/>
          </a:p>
        </p:txBody>
      </p:sp>
      <p:sp>
        <p:nvSpPr>
          <p:cNvPr id="6" name="Text Placeholder 5"/>
          <p:cNvSpPr>
            <a:spLocks noGrp="1"/>
          </p:cNvSpPr>
          <p:nvPr>
            <p:ph type="body" sz="quarter" idx="13"/>
          </p:nvPr>
        </p:nvSpPr>
        <p:spPr bwMode="auto">
          <a:xfrm>
            <a:off x="431864" y="1334279"/>
            <a:ext cx="8280272" cy="4040154"/>
          </a:xfrm>
        </p:spPr>
        <p:txBody>
          <a:bodyPr/>
          <a:lstStyle/>
          <a:p>
            <a:pPr marL="114300" indent="0">
              <a:buClr>
                <a:schemeClr val="tx1"/>
              </a:buClr>
              <a:buNone/>
              <a:defRPr/>
            </a:pPr>
            <a:r>
              <a:rPr lang="de-DE" b="1">
                <a:solidFill>
                  <a:schemeClr val="tx2"/>
                </a:solidFill>
                <a:latin typeface="Times New Roman"/>
                <a:cs typeface="Times New Roman"/>
              </a:rPr>
              <a:t>1.1 : Introduction of Lanchester Model</a:t>
            </a:r>
            <a:endParaRPr/>
          </a:p>
          <a:p>
            <a:pPr lvl="2">
              <a:buClr>
                <a:schemeClr val="tx1"/>
              </a:buClr>
              <a:defRPr/>
            </a:pPr>
            <a:r>
              <a:rPr lang="en-US">
                <a:latin typeface="Times New Roman"/>
                <a:cs typeface="Times New Roman"/>
              </a:rPr>
              <a:t>Frederick William Lanchester, as a mathematician, described the first combat dynamics model in 1916 during World War I, has developed two primary models to describe different types of combat:</a:t>
            </a:r>
            <a:endParaRPr/>
          </a:p>
          <a:p>
            <a:pPr marL="685800" lvl="2" indent="0">
              <a:buClr>
                <a:schemeClr val="tx1"/>
              </a:buClr>
              <a:buNone/>
              <a:defRPr/>
            </a:pPr>
            <a:endParaRPr lang="en-US">
              <a:latin typeface="Times New Roman"/>
              <a:cs typeface="Times New Roman"/>
            </a:endParaRPr>
          </a:p>
          <a:p>
            <a:pPr marL="1028700" lvl="2" indent="-342900">
              <a:buClr>
                <a:schemeClr val="tx1"/>
              </a:buClr>
              <a:buFont typeface="+mj-lt"/>
              <a:buAutoNum type="arabicPeriod"/>
              <a:defRPr/>
            </a:pPr>
            <a:r>
              <a:rPr lang="en-US" sz="1600" b="1">
                <a:latin typeface="Times New Roman"/>
                <a:cs typeface="Times New Roman"/>
              </a:rPr>
              <a:t>Lanchester’s Linear Law:</a:t>
            </a:r>
            <a:endParaRPr/>
          </a:p>
          <a:p>
            <a:pPr lvl="2">
              <a:buClr>
                <a:schemeClr val="tx1"/>
              </a:buClr>
              <a:defRPr/>
            </a:pPr>
            <a:r>
              <a:rPr lang="en-US" b="0" i="0">
                <a:latin typeface="Times New Roman"/>
                <a:cs typeface="Times New Roman"/>
              </a:rPr>
              <a:t>It used for only close combat situations of ancient and medieval warfare, for example, infantry, cavalry, archers and more.</a:t>
            </a:r>
            <a:endParaRPr lang="en-US" b="1">
              <a:latin typeface="Times New Roman"/>
              <a:cs typeface="Times New Roman"/>
            </a:endParaRPr>
          </a:p>
          <a:p>
            <a:pPr marL="1028700" lvl="2" indent="-342900">
              <a:buClr>
                <a:schemeClr val="tx1"/>
              </a:buClr>
              <a:buFont typeface="+mj-lt"/>
              <a:buAutoNum type="arabicPeriod"/>
              <a:defRPr/>
            </a:pPr>
            <a:endParaRPr lang="en-US" sz="1600" b="1">
              <a:latin typeface="Times New Roman"/>
              <a:cs typeface="Times New Roman"/>
            </a:endParaRPr>
          </a:p>
          <a:p>
            <a:pPr marL="1028700" lvl="2" indent="-342900">
              <a:buClr>
                <a:schemeClr val="tx1"/>
              </a:buClr>
              <a:buFont typeface="+mj-lt"/>
              <a:buAutoNum type="arabicPeriod" startAt="2"/>
              <a:defRPr/>
            </a:pPr>
            <a:r>
              <a:rPr lang="en-US" sz="1600" b="1">
                <a:latin typeface="Times New Roman"/>
                <a:cs typeface="Times New Roman"/>
              </a:rPr>
              <a:t>Lanchester’s Square Law:</a:t>
            </a:r>
            <a:endParaRPr/>
          </a:p>
          <a:p>
            <a:pPr lvl="2">
              <a:buClr>
                <a:schemeClr val="tx1"/>
              </a:buClr>
              <a:defRPr/>
            </a:pPr>
            <a:r>
              <a:rPr lang="en-US" b="0" i="0">
                <a:latin typeface="Times New Roman"/>
                <a:cs typeface="Times New Roman"/>
              </a:rPr>
              <a:t>Generally, used for modern combat strategies, where the effectiveness of an army is proportional to the square of its army size or army base. This reflects the increased range of modern weapons, such as firearms, aircraft.</a:t>
            </a:r>
            <a:endParaRPr lang="en-US">
              <a:latin typeface="Times New Roman"/>
              <a:cs typeface="Times New Roman"/>
            </a:endParaRPr>
          </a:p>
          <a:p>
            <a:pPr marL="114300" indent="0">
              <a:buClr>
                <a:schemeClr val="tx1"/>
              </a:buClr>
              <a:buNone/>
              <a:defRPr/>
            </a:pPr>
            <a:endParaRPr lang="de-DE" b="1">
              <a:solidFill>
                <a:srgbClr val="FF0000"/>
              </a:solidFill>
              <a:latin typeface="Times New Roman"/>
              <a:cs typeface="Times New Roman"/>
            </a:endParaRPr>
          </a:p>
          <a:p>
            <a:pPr lvl="2">
              <a:buClr>
                <a:schemeClr val="tx1"/>
              </a:buClr>
              <a:defRPr/>
            </a:pPr>
            <a:endParaRPr lang="de-DE" b="1">
              <a:latin typeface="Times New Roman"/>
              <a:cs typeface="Times New Roman"/>
            </a:endParaRPr>
          </a:p>
          <a:p>
            <a:pPr lvl="2">
              <a:buClr>
                <a:schemeClr val="tx1"/>
              </a:buClr>
              <a:defRPr/>
            </a:pPr>
            <a:endParaRPr lang="de-DE" b="1">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arn(inVertical)">
                                      <p:cBhvr>
                                        <p:cTn id="12" dur="500"/>
                                        <p:tgtEl>
                                          <p:spTgt spid="6">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arn(inVertical)">
                                      <p:cBhvr>
                                        <p:cTn id="15" dur="500"/>
                                        <p:tgtEl>
                                          <p:spTgt spid="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arn(inVertical)">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arn(inVertical)">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a:latin typeface="Times New Roman"/>
                <a:ea typeface="Open Sans"/>
                <a:cs typeface="Times New Roman"/>
              </a:rPr>
              <a:t>01. Introduction</a:t>
            </a:r>
            <a:br>
              <a:rPr lang="en-US" sz="2800"/>
            </a:br>
            <a:endParaRPr lang="en-US"/>
          </a:p>
        </p:txBody>
      </p:sp>
      <p:sp>
        <p:nvSpPr>
          <p:cNvPr id="4" name="Text Placeholder 3"/>
          <p:cNvSpPr>
            <a:spLocks noGrp="1"/>
          </p:cNvSpPr>
          <p:nvPr>
            <p:ph type="body" sz="quarter" idx="13"/>
          </p:nvPr>
        </p:nvSpPr>
        <p:spPr bwMode="auto">
          <a:xfrm>
            <a:off x="469900" y="978413"/>
            <a:ext cx="7886633" cy="5002509"/>
          </a:xfrm>
        </p:spPr>
        <p:txBody>
          <a:bodyPr/>
          <a:lstStyle/>
          <a:p>
            <a:pPr marL="114300" indent="0">
              <a:buClr>
                <a:schemeClr val="tx1"/>
              </a:buClr>
              <a:buNone/>
              <a:defRPr/>
            </a:pPr>
            <a:r>
              <a:rPr lang="de-DE" b="1">
                <a:solidFill>
                  <a:schemeClr val="tx2"/>
                </a:solidFill>
                <a:latin typeface="Times New Roman"/>
                <a:cs typeface="Times New Roman"/>
              </a:rPr>
              <a:t>1.2 : Balance of Power Theory</a:t>
            </a:r>
            <a:endParaRPr/>
          </a:p>
          <a:p>
            <a:pPr lvl="2">
              <a:buClr>
                <a:schemeClr val="tx1"/>
              </a:buClr>
              <a:defRPr/>
            </a:pPr>
            <a:r>
              <a:rPr lang="de-DE" sz="1600" b="1">
                <a:latin typeface="Times New Roman"/>
                <a:cs typeface="Times New Roman"/>
              </a:rPr>
              <a:t>Defination: </a:t>
            </a:r>
            <a:endParaRPr/>
          </a:p>
          <a:p>
            <a:pPr lvl="3">
              <a:buClr>
                <a:schemeClr val="tx1"/>
              </a:buClr>
              <a:defRPr/>
            </a:pPr>
            <a:r>
              <a:rPr lang="de-DE">
                <a:latin typeface="Times New Roman"/>
                <a:cs typeface="Times New Roman"/>
              </a:rPr>
              <a:t>To deals with relations of countries in the world.</a:t>
            </a:r>
            <a:endParaRPr/>
          </a:p>
          <a:p>
            <a:pPr lvl="3">
              <a:buClr>
                <a:schemeClr val="tx1"/>
              </a:buClr>
              <a:defRPr/>
            </a:pPr>
            <a:r>
              <a:rPr lang="en-US">
                <a:latin typeface="Times New Roman"/>
                <a:cs typeface="Times New Roman"/>
              </a:rPr>
              <a:t>To explains how countries try to prevent any one country from becoming too powerful. </a:t>
            </a:r>
            <a:endParaRPr/>
          </a:p>
          <a:p>
            <a:pPr lvl="3">
              <a:buClr>
                <a:schemeClr val="tx1"/>
              </a:buClr>
              <a:defRPr/>
            </a:pPr>
            <a:r>
              <a:rPr lang="en-US">
                <a:latin typeface="Times New Roman"/>
                <a:cs typeface="Times New Roman"/>
              </a:rPr>
              <a:t>They form alliances and build up their own military strength to ensure that no single country can dominate or threaten others.</a:t>
            </a:r>
            <a:endParaRPr/>
          </a:p>
          <a:p>
            <a:pPr marL="1028700" lvl="3" indent="0">
              <a:buClr>
                <a:schemeClr val="tx1"/>
              </a:buClr>
              <a:buNone/>
              <a:defRPr/>
            </a:pPr>
            <a:endParaRPr lang="de-DE" b="1">
              <a:latin typeface="Times New Roman"/>
              <a:cs typeface="Times New Roman"/>
            </a:endParaRPr>
          </a:p>
          <a:p>
            <a:pPr lvl="2">
              <a:buClr>
                <a:schemeClr val="tx1"/>
              </a:buClr>
              <a:defRPr/>
            </a:pPr>
            <a:r>
              <a:rPr lang="de-DE" sz="1600" b="1">
                <a:latin typeface="Times New Roman"/>
                <a:cs typeface="Times New Roman"/>
              </a:rPr>
              <a:t>Objectives or Aims:</a:t>
            </a:r>
            <a:endParaRPr/>
          </a:p>
          <a:p>
            <a:pPr lvl="3">
              <a:buClr>
                <a:schemeClr val="tx1"/>
              </a:buClr>
              <a:defRPr/>
            </a:pPr>
            <a:r>
              <a:rPr lang="de-DE">
                <a:latin typeface="Times New Roman"/>
                <a:cs typeface="Times New Roman"/>
              </a:rPr>
              <a:t>To maintain a stable relationship between strong and weak countries while preventing any one country from becoming too dominating. </a:t>
            </a:r>
            <a:endParaRPr/>
          </a:p>
          <a:p>
            <a:pPr marL="1028700" lvl="3" indent="0">
              <a:buClr>
                <a:schemeClr val="tx1"/>
              </a:buClr>
              <a:buNone/>
              <a:defRPr/>
            </a:pPr>
            <a:endParaRPr lang="de-DE" b="1">
              <a:latin typeface="Times New Roman"/>
              <a:cs typeface="Times New Roman"/>
            </a:endParaRPr>
          </a:p>
          <a:p>
            <a:pPr lvl="2">
              <a:buClr>
                <a:schemeClr val="tx1"/>
              </a:buClr>
              <a:defRPr/>
            </a:pPr>
            <a:r>
              <a:rPr lang="de-DE" sz="1600" b="1">
                <a:latin typeface="Times New Roman"/>
                <a:cs typeface="Times New Roman"/>
              </a:rPr>
              <a:t>Examples:  </a:t>
            </a:r>
            <a:endParaRPr/>
          </a:p>
          <a:p>
            <a:pPr lvl="3">
              <a:buClr>
                <a:schemeClr val="tx1"/>
              </a:buClr>
              <a:defRPr/>
            </a:pPr>
            <a:r>
              <a:rPr lang="de-DE">
                <a:latin typeface="Times New Roman"/>
                <a:cs typeface="Times New Roman"/>
              </a:rPr>
              <a:t>Cold war (20th century): Bipolar Balance- US and Soviet Union.</a:t>
            </a:r>
            <a:endParaRPr/>
          </a:p>
          <a:p>
            <a:pPr marL="685800" lvl="2" indent="0">
              <a:buClr>
                <a:schemeClr val="tx1"/>
              </a:buClr>
              <a:buNone/>
              <a:defRPr/>
            </a:pPr>
            <a:endParaRPr lang="de-DE" b="1">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arn(inVertical)">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arn(inVertical)">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solidFill>
                  <a:srgbClr val="C51926"/>
                </a:solidFill>
                <a:latin typeface="Times New Roman"/>
                <a:ea typeface="Open Sans"/>
                <a:cs typeface="Times New Roman"/>
              </a:rPr>
              <a:t>02</a:t>
            </a:r>
            <a:r>
              <a:rPr lang="en-US" sz="3200" b="1">
                <a:solidFill>
                  <a:srgbClr val="C51926"/>
                </a:solidFill>
                <a:latin typeface="Times New Roman"/>
                <a:ea typeface="Open Sans"/>
                <a:cs typeface="Times New Roman"/>
              </a:rPr>
              <a:t>. Objective</a:t>
            </a:r>
            <a:endParaRPr lang="en-IN" sz="3200"/>
          </a:p>
        </p:txBody>
      </p:sp>
      <p:sp>
        <p:nvSpPr>
          <p:cNvPr id="4" name="Text Placeholder 3"/>
          <p:cNvSpPr>
            <a:spLocks noGrp="1"/>
          </p:cNvSpPr>
          <p:nvPr>
            <p:ph type="body" sz="quarter" idx="13"/>
          </p:nvPr>
        </p:nvSpPr>
        <p:spPr bwMode="auto">
          <a:xfrm>
            <a:off x="469900" y="1819923"/>
            <a:ext cx="7886633" cy="3427942"/>
          </a:xfrm>
        </p:spPr>
        <p:txBody>
          <a:bodyPr/>
          <a:lstStyle/>
          <a:p>
            <a:pPr marL="285750" indent="-285750">
              <a:buFont typeface="Wingdings"/>
              <a:buChar char="Ø"/>
              <a:defRPr/>
            </a:pPr>
            <a:r>
              <a:rPr lang="en-US" sz="1600">
                <a:latin typeface="Times New Roman"/>
                <a:ea typeface="Open Sans"/>
                <a:cs typeface="Times New Roman"/>
              </a:rPr>
              <a:t>To analyze the stability condition of coalitions, when the coalitions are internally and externally stable.</a:t>
            </a:r>
            <a:endParaRPr/>
          </a:p>
          <a:p>
            <a:pPr marL="285750" indent="-285750">
              <a:buFont typeface="Wingdings"/>
              <a:buChar char="Ø"/>
              <a:defRPr/>
            </a:pPr>
            <a:endParaRPr lang="en-US" sz="1600">
              <a:latin typeface="Times New Roman"/>
              <a:ea typeface="Open Sans"/>
              <a:cs typeface="Times New Roman"/>
            </a:endParaRPr>
          </a:p>
          <a:p>
            <a:pPr marL="285750" indent="-285750">
              <a:buFont typeface="Wingdings"/>
              <a:buChar char="Ø"/>
              <a:defRPr/>
            </a:pPr>
            <a:r>
              <a:rPr lang="en-US" sz="1600">
                <a:latin typeface="Times New Roman"/>
                <a:ea typeface="Open Sans"/>
                <a:cs typeface="Times New Roman"/>
              </a:rPr>
              <a:t>To highlight the role of balance of power in coalition interactions and</a:t>
            </a:r>
            <a:r>
              <a:rPr lang="en-US" sz="1600">
                <a:latin typeface="Times New Roman"/>
                <a:cs typeface="Times New Roman"/>
              </a:rPr>
              <a:t> understanding how the achievement of strategic territories and resources can disrupt the balance of power.</a:t>
            </a:r>
            <a:endParaRPr/>
          </a:p>
          <a:p>
            <a:pPr marL="285750" indent="-285750">
              <a:buFont typeface="Wingdings"/>
              <a:buChar char="Ø"/>
              <a:defRPr/>
            </a:pPr>
            <a:endParaRPr lang="en-US" sz="1600">
              <a:latin typeface="Times New Roman"/>
              <a:ea typeface="Open Sans"/>
              <a:cs typeface="Times New Roman"/>
            </a:endParaRPr>
          </a:p>
          <a:p>
            <a:pPr marL="285750">
              <a:buFont typeface="Wingdings"/>
              <a:buChar char="Ø"/>
              <a:defRPr/>
            </a:pPr>
            <a:r>
              <a:rPr lang="en-US" sz="1600">
                <a:latin typeface="Times New Roman"/>
                <a:cs typeface="Times New Roman"/>
              </a:rPr>
              <a:t>To analyze how the fraction of kill rate relates to number of countries in each coalition.</a:t>
            </a:r>
            <a:endParaRPr/>
          </a:p>
          <a:p>
            <a:pPr marL="285750" indent="-285750">
              <a:buFont typeface="Wingdings"/>
              <a:buChar char="Ø"/>
              <a:defRPr/>
            </a:pPr>
            <a:endParaRPr lang="en-US" sz="1600">
              <a:latin typeface="Times New Roman"/>
              <a:ea typeface="Open Sans"/>
              <a:cs typeface="Times New Roman"/>
            </a:endParaRPr>
          </a:p>
          <a:p>
            <a:pPr>
              <a:defRPr/>
            </a:pP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2800">
                <a:latin typeface="Times New Roman"/>
                <a:ea typeface="Open Sans"/>
                <a:cs typeface="Times New Roman"/>
              </a:rPr>
              <a:t>03. Model and Methods</a:t>
            </a:r>
            <a:endParaRPr lang="en-US"/>
          </a:p>
        </p:txBody>
      </p:sp>
      <p:sp>
        <p:nvSpPr>
          <p:cNvPr id="5" name="Text Placeholder 4"/>
          <p:cNvSpPr txBox="1">
            <a:spLocks noGrp="1"/>
          </p:cNvSpPr>
          <p:nvPr>
            <p:ph type="body" sz="quarter" idx="13"/>
          </p:nvPr>
        </p:nvSpPr>
        <p:spPr bwMode="auto">
          <a:xfrm>
            <a:off x="469832" y="1101304"/>
            <a:ext cx="7899726" cy="1723549"/>
          </a:xfrm>
          <a:prstGeom prst="rect">
            <a:avLst/>
          </a:prstGeom>
          <a:noFill/>
        </p:spPr>
        <p:txBody>
          <a:bodyPr wrap="square" rtlCol="0">
            <a:spAutoFit/>
          </a:bodyPr>
          <a:lstStyle/>
          <a:p>
            <a:pPr marL="342900" indent="-342900">
              <a:buFont typeface="+mj-lt"/>
              <a:buAutoNum type="arabicPeriod"/>
              <a:defRPr/>
            </a:pPr>
            <a:r>
              <a:rPr lang="de-DE" b="1">
                <a:latin typeface="Times New Roman"/>
                <a:cs typeface="Times New Roman"/>
              </a:rPr>
              <a:t>Coalition Building or Formation:</a:t>
            </a:r>
            <a:endParaRPr lang="de-DE">
              <a:latin typeface="Times New Roman"/>
              <a:cs typeface="Times New Roman"/>
            </a:endParaRPr>
          </a:p>
          <a:p>
            <a:pPr marL="742950" lvl="1" indent="-285750">
              <a:buFont typeface="Arial"/>
              <a:buChar char="•"/>
              <a:defRPr/>
            </a:pPr>
            <a:r>
              <a:rPr lang="de-DE">
                <a:latin typeface="Times New Roman"/>
                <a:cs typeface="Times New Roman"/>
              </a:rPr>
              <a:t>Defination of Coalition: </a:t>
            </a:r>
            <a:endParaRPr/>
          </a:p>
          <a:p>
            <a:pPr marL="1200150" lvl="2" indent="-285750">
              <a:buFont typeface="Arial"/>
              <a:buChar char="•"/>
              <a:defRPr/>
            </a:pPr>
            <a:r>
              <a:rPr lang="de-DE">
                <a:latin typeface="Times New Roman"/>
                <a:cs typeface="Times New Roman"/>
              </a:rPr>
              <a:t>Two or more countries that work together to reach a common goal.</a:t>
            </a:r>
            <a:endParaRPr/>
          </a:p>
          <a:p>
            <a:pPr marL="1200150" lvl="2" indent="-285750">
              <a:buFont typeface="Arial"/>
              <a:buChar char="•"/>
              <a:defRPr/>
            </a:pPr>
            <a:r>
              <a:rPr lang="en-US">
                <a:latin typeface="Times New Roman"/>
                <a:cs typeface="Times New Roman"/>
              </a:rPr>
              <a:t>Why and when the country wants to form or join coalition? – doesn’t have enough people power or resources to make a impact on war.</a:t>
            </a:r>
            <a:endParaRPr lang="de-DE">
              <a:latin typeface="Times New Roman"/>
              <a:cs typeface="Times New Roman"/>
            </a:endParaRPr>
          </a:p>
        </p:txBody>
      </p:sp>
      <p:pic>
        <p:nvPicPr>
          <p:cNvPr id="6" name="Picture 5"/>
          <p:cNvPicPr>
            <a:picLocks noChangeAspect="1"/>
          </p:cNvPicPr>
          <p:nvPr/>
        </p:nvPicPr>
        <p:blipFill>
          <a:blip r:embed="rId3"/>
          <a:srcRect l="5643" t="10468" r="7676" b="17906"/>
          <a:stretch/>
        </p:blipFill>
        <p:spPr bwMode="auto">
          <a:xfrm>
            <a:off x="257093" y="2824853"/>
            <a:ext cx="8277115" cy="320818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sz="3200">
                <a:latin typeface="Times New Roman"/>
                <a:ea typeface="Open Sans"/>
                <a:cs typeface="Times New Roman"/>
              </a:rPr>
              <a:t>3.1</a:t>
            </a:r>
            <a:r>
              <a:rPr lang="en-US" sz="3200">
                <a:latin typeface="Times New Roman"/>
                <a:ea typeface="Open Sans"/>
                <a:cs typeface="Times New Roman"/>
              </a:rPr>
              <a:t>: Coalition Formation</a:t>
            </a:r>
            <a:endParaRPr lang="en-IN" sz="3200"/>
          </a:p>
        </p:txBody>
      </p:sp>
      <p:sp>
        <p:nvSpPr>
          <p:cNvPr id="4" name="Text Placeholder 3"/>
          <p:cNvSpPr>
            <a:spLocks noGrp="1"/>
          </p:cNvSpPr>
          <p:nvPr>
            <p:ph type="body" sz="quarter" idx="13"/>
          </p:nvPr>
        </p:nvSpPr>
        <p:spPr bwMode="auto">
          <a:xfrm>
            <a:off x="469900" y="1547285"/>
            <a:ext cx="7886633" cy="3981318"/>
          </a:xfrm>
        </p:spPr>
        <p:txBody>
          <a:bodyPr/>
          <a:lstStyle/>
          <a:p>
            <a:pPr>
              <a:buFont typeface="Wingdings"/>
              <a:buChar char="Ø"/>
              <a:defRPr/>
            </a:pPr>
            <a:r>
              <a:rPr lang="de-DE">
                <a:latin typeface="Times New Roman"/>
                <a:cs typeface="Times New Roman"/>
              </a:rPr>
              <a:t>Total N number of countries in the world, n number of countries join coalition A and remaining (N-n) countries join coalition B. </a:t>
            </a:r>
            <a:endParaRPr/>
          </a:p>
          <a:p>
            <a:pPr>
              <a:buFont typeface="Wingdings"/>
              <a:buChar char="Ø"/>
              <a:defRPr/>
            </a:pPr>
            <a:endParaRPr lang="de-DE">
              <a:latin typeface="Times New Roman"/>
              <a:cs typeface="Times New Roman"/>
            </a:endParaRPr>
          </a:p>
          <a:p>
            <a:pPr>
              <a:buFont typeface="Wingdings"/>
              <a:buChar char="Ø"/>
              <a:defRPr/>
            </a:pPr>
            <a:r>
              <a:rPr lang="de-DE">
                <a:latin typeface="Times New Roman"/>
                <a:cs typeface="Times New Roman"/>
              </a:rPr>
              <a:t>The total number of army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b="0" i="1">
                              <a:latin typeface="Cambria Math"/>
                              <a:ea typeface="Cambria Math"/>
                              <a:cs typeface="Times New Roman"/>
                            </a:rPr>
                          </m:ctrlPr>
                        </m:sSubPr>
                        <m:e>
                          <m:r>
                            <m:rPr/>
                            <a:rPr lang="de-DE" b="0" i="1">
                              <a:latin typeface="Cambria Math"/>
                              <a:cs typeface="Times New Roman"/>
                            </a:rPr>
                            <m:t>𝐴</m:t>
                          </m:r>
                        </m:e>
                        <m:sub>
                          <m:r>
                            <m:rPr/>
                            <a:rPr lang="de-DE" b="0" i="1">
                              <a:latin typeface="Cambria Math"/>
                              <a:cs typeface="Times New Roman"/>
                            </a:rPr>
                            <m:t>𝑖</m:t>
                          </m:r>
                        </m:sub>
                      </m:sSub>
                    </m:oMath>
                  </m:oMathPara>
                </a14:m>
              </mc:Choice>
              <mc:Fallback/>
            </mc:AlternateContent>
            <a:r>
              <a:rPr lang="de-DE" b="0">
                <a:latin typeface="Times New Roman"/>
                <a:cs typeface="Times New Roman"/>
              </a:rPr>
              <a:t> for each country i.</a:t>
            </a:r>
            <a:endParaRPr/>
          </a:p>
          <a:p>
            <a:pPr>
              <a:buFont typeface="Wingdings"/>
              <a:buChar char="Ø"/>
              <a:defRPr/>
            </a:pPr>
            <a:endParaRPr lang="de-DE" b="0">
              <a:latin typeface="Times New Roman"/>
              <a:cs typeface="Times New Roman"/>
            </a:endParaRPr>
          </a:p>
          <a:p>
            <a:pPr>
              <a:buFont typeface="Wingdings"/>
              <a:buChar char="Ø"/>
              <a:defRPr/>
            </a:pPr>
            <a:r>
              <a:rPr lang="de-DE" b="0">
                <a:latin typeface="Times New Roman"/>
                <a:cs typeface="Times New Roman"/>
              </a:rPr>
              <a:t>Initially, </a:t>
            </a:r>
            <a:endParaRPr/>
          </a:p>
          <a:p>
            <a:pPr marL="114300" indent="0">
              <a:buNone/>
              <a:defRPr/>
            </a:pPr>
            <a:r>
              <a:rPr lang="de-DE" i="1">
                <a:latin typeface="Times New Roman"/>
                <a:cs typeface="Times New Roman"/>
              </a:rPr>
              <a:t>	</a:t>
            </a:r>
            <a:r>
              <a:rPr lang="de-DE">
                <a:latin typeface="Times New Roman"/>
                <a:cs typeface="Times New Roman"/>
              </a:rPr>
              <a:t>Army Force of coalition A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b="0" i="1">
                              <a:latin typeface="Cambria Math"/>
                              <a:ea typeface="Cambria Math"/>
                              <a:cs typeface="Times New Roman"/>
                            </a:rPr>
                          </m:ctrlPr>
                        </m:sSubPr>
                        <m:e>
                          <m:r>
                            <m:rPr/>
                            <a:rPr lang="de-DE" b="0" i="1">
                              <a:latin typeface="Cambria Math"/>
                              <a:cs typeface="Times New Roman"/>
                            </a:rPr>
                            <m:t>𝐹</m:t>
                          </m:r>
                        </m:e>
                        <m:sub>
                          <m:r>
                            <m:rPr/>
                            <a:rPr lang="de-DE" b="0" i="1">
                              <a:latin typeface="Cambria Math"/>
                              <a:cs typeface="Times New Roman"/>
                            </a:rPr>
                            <m:t>𝐴</m:t>
                          </m:r>
                        </m:sub>
                      </m:sSub>
                    </m:oMath>
                  </m:oMathPara>
                </a14:m>
              </mc:Choice>
              <mc:Fallback/>
            </mc:AlternateContent>
            <a:r>
              <a:rPr lang="de-DE" b="0">
                <a:latin typeface="Times New Roman"/>
                <a:cs typeface="Times New Roman"/>
              </a:rPr>
              <a:t>) = </a:t>
            </a:r>
            <mc:AlternateContent xmlns:mc="http://schemas.openxmlformats.org/markup-compatibility/2006" xmlns:m="http://schemas.openxmlformats.org/officeDocument/2006/math">
              <mc:Choice xmlns:a14="http://schemas.microsoft.com/office/drawing/2010/main" Requires="a14">
                <a14:m>
                  <m:oMathPara>
                    <m:oMathParaPr/>
                    <m:oMath>
                      <m:r>
                        <m:rPr/>
                        <a:rPr lang="de-DE" b="0" i="1">
                          <a:latin typeface="Cambria Math"/>
                          <a:cs typeface="Times New Roman"/>
                        </a:rPr>
                        <m:t>𝑛</m:t>
                      </m:r>
                      <m:r>
                        <m:rPr/>
                        <a:rPr lang="de-DE" b="0" i="1">
                          <a:latin typeface="Cambria Math"/>
                          <a:cs typeface="Times New Roman"/>
                        </a:rPr>
                        <m:t>∗</m:t>
                      </m:r>
                      <m:sSub>
                        <m:sSubPr>
                          <m:ctrlPr>
                            <a:rPr lang="de-DE" b="0" i="1">
                              <a:latin typeface="Cambria Math"/>
                              <a:ea typeface="Cambria Math"/>
                              <a:cs typeface="Times New Roman"/>
                            </a:rPr>
                          </m:ctrlPr>
                        </m:sSubPr>
                        <m:e>
                          <m:r>
                            <m:rPr/>
                            <a:rPr lang="de-DE" b="0" i="1">
                              <a:latin typeface="Cambria Math"/>
                              <a:cs typeface="Times New Roman"/>
                            </a:rPr>
                            <m:t>𝐴</m:t>
                          </m:r>
                        </m:e>
                        <m:sub>
                          <m:r>
                            <m:rPr/>
                            <a:rPr lang="de-DE" b="0" i="1">
                              <a:latin typeface="Cambria Math"/>
                              <a:cs typeface="Times New Roman"/>
                            </a:rPr>
                            <m:t>𝑖</m:t>
                          </m:r>
                        </m:sub>
                      </m:sSub>
                    </m:oMath>
                  </m:oMathPara>
                </a14:m>
              </mc:Choice>
              <mc:Fallback/>
            </mc:AlternateContent>
            <a:endParaRPr lang="de-DE" b="0">
              <a:latin typeface="Times New Roman"/>
              <a:cs typeface="Times New Roman"/>
            </a:endParaRPr>
          </a:p>
          <a:p>
            <a:pPr marL="114300" indent="0">
              <a:buNone/>
              <a:defRPr/>
            </a:pPr>
            <a:r>
              <a:rPr lang="de-DE">
                <a:latin typeface="Times New Roman"/>
                <a:cs typeface="Times New Roman"/>
              </a:rPr>
              <a:t>	Army Force of coalititon B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i="1">
                              <a:latin typeface="Cambria Math"/>
                              <a:ea typeface="Cambria Math"/>
                              <a:cs typeface="Times New Roman"/>
                            </a:rPr>
                          </m:ctrlPr>
                        </m:sSubPr>
                        <m:e>
                          <m:r>
                            <m:rPr/>
                            <a:rPr lang="de-DE" i="1">
                              <a:latin typeface="Cambria Math"/>
                              <a:cs typeface="Times New Roman"/>
                            </a:rPr>
                            <m:t>𝐹</m:t>
                          </m:r>
                        </m:e>
                        <m:sub>
                          <m:r>
                            <m:rPr/>
                            <a:rPr lang="de-DE" b="0" i="1">
                              <a:latin typeface="Cambria Math"/>
                              <a:cs typeface="Times New Roman"/>
                            </a:rPr>
                            <m:t>𝐵</m:t>
                          </m:r>
                        </m:sub>
                      </m:sSub>
                    </m:oMath>
                  </m:oMathPara>
                </a14:m>
              </mc:Choice>
              <mc:Fallback/>
            </mc:AlternateContent>
            <a:r>
              <a:rPr lang="de-DE" b="0">
                <a:latin typeface="Times New Roman"/>
                <a:cs typeface="Times New Roman"/>
              </a:rPr>
              <a:t>) = </a:t>
            </a:r>
            <mc:AlternateContent xmlns:mc="http://schemas.openxmlformats.org/markup-compatibility/2006" xmlns:m="http://schemas.openxmlformats.org/officeDocument/2006/math">
              <mc:Choice xmlns:a14="http://schemas.microsoft.com/office/drawing/2010/main" Requires="a14">
                <a14:m>
                  <m:oMathPara>
                    <m:oMathParaPr/>
                    <m:oMath>
                      <m:d>
                        <m:dPr>
                          <m:ctrlPr>
                            <a:rPr lang="de-DE" b="0" i="1">
                              <a:latin typeface="Cambria Math"/>
                              <a:ea typeface="Cambria Math"/>
                              <a:cs typeface="Times New Roman"/>
                            </a:rPr>
                          </m:ctrlPr>
                        </m:dPr>
                        <m:e>
                          <m:r>
                            <m:rPr>
                              <m:sty m:val="p"/>
                            </m:rPr>
                            <a:rPr lang="de-DE" b="0" i="0">
                              <a:latin typeface="Cambria Math"/>
                              <a:cs typeface="Times New Roman"/>
                            </a:rPr>
                            <m:t>N</m:t>
                          </m:r>
                          <m:r>
                            <m:rPr/>
                            <a:rPr lang="de-DE" b="0" i="0">
                              <a:latin typeface="Cambria Math"/>
                              <a:cs typeface="Times New Roman"/>
                            </a:rPr>
                            <m:t>−</m:t>
                          </m:r>
                          <m:r>
                            <m:rPr/>
                            <a:rPr lang="de-DE" b="0" i="1">
                              <a:latin typeface="Cambria Math"/>
                              <a:cs typeface="Times New Roman"/>
                            </a:rPr>
                            <m:t>𝑛</m:t>
                          </m:r>
                        </m:e>
                      </m:d>
                      <m:r>
                        <m:rPr/>
                        <a:rPr lang="de-DE" b="0" i="1">
                          <a:latin typeface="Cambria Math"/>
                          <a:cs typeface="Times New Roman"/>
                        </a:rPr>
                        <m:t>∗</m:t>
                      </m:r>
                      <m:sSub>
                        <m:sSubPr>
                          <m:ctrlPr>
                            <a:rPr lang="de-DE" b="0" i="1">
                              <a:latin typeface="Cambria Math"/>
                              <a:ea typeface="Cambria Math"/>
                              <a:cs typeface="Times New Roman"/>
                            </a:rPr>
                          </m:ctrlPr>
                        </m:sSubPr>
                        <m:e>
                          <m:r>
                            <m:rPr/>
                            <a:rPr lang="de-DE" b="0" i="1">
                              <a:latin typeface="Cambria Math"/>
                              <a:cs typeface="Times New Roman"/>
                            </a:rPr>
                            <m:t>𝐴</m:t>
                          </m:r>
                        </m:e>
                        <m:sub>
                          <m:r>
                            <m:rPr/>
                            <a:rPr lang="de-DE" b="0" i="1">
                              <a:latin typeface="Cambria Math"/>
                              <a:cs typeface="Times New Roman"/>
                            </a:rPr>
                            <m:t>𝑖</m:t>
                          </m:r>
                        </m:sub>
                      </m:sSub>
                    </m:oMath>
                  </m:oMathPara>
                </a14:m>
              </mc:Choice>
              <mc:Fallback/>
            </mc:AlternateContent>
            <a:endParaRPr lang="de-DE" b="0" i="1">
              <a:latin typeface="Times New Roman"/>
              <a:cs typeface="Times New Roman"/>
            </a:endParaRPr>
          </a:p>
          <a:p>
            <a:pPr marL="114300" indent="0">
              <a:buNone/>
              <a:defRPr/>
            </a:pPr>
            <a:endParaRPr lang="de-DE" b="0">
              <a:latin typeface="Times New Roman"/>
              <a:cs typeface="Times New Roman"/>
            </a:endParaRPr>
          </a:p>
          <a:p>
            <a:pPr>
              <a:defRPr/>
            </a:pPr>
            <a:endParaRPr lang="en-IN" sz="14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69832" y="365129"/>
            <a:ext cx="6322853" cy="985207"/>
          </a:xfrm>
        </p:spPr>
        <p:txBody>
          <a:bodyPr/>
          <a:lstStyle/>
          <a:p>
            <a:pPr>
              <a:defRPr/>
            </a:pPr>
            <a:r>
              <a:rPr lang="en-US" sz="3200">
                <a:latin typeface="Times New Roman"/>
                <a:cs typeface="Times New Roman"/>
              </a:rPr>
              <a:t>3.2: Internal and External Stability conditions of coalitions</a:t>
            </a:r>
            <a:br>
              <a:rPr lang="en-US" sz="3200">
                <a:latin typeface="Times New Roman"/>
                <a:cs typeface="Times New Roman"/>
              </a:rPr>
            </a:br>
            <a:endParaRPr lang="en-US" sz="3200"/>
          </a:p>
        </p:txBody>
      </p:sp>
      <p:sp>
        <p:nvSpPr>
          <p:cNvPr id="4" name="Text Placeholder 3"/>
          <p:cNvSpPr>
            <a:spLocks noGrp="1"/>
          </p:cNvSpPr>
          <p:nvPr>
            <p:ph type="body" sz="quarter" idx="13"/>
          </p:nvPr>
        </p:nvSpPr>
        <p:spPr bwMode="auto">
          <a:xfrm>
            <a:off x="469832" y="1436915"/>
            <a:ext cx="7886633" cy="1063689"/>
          </a:xfrm>
        </p:spPr>
        <p:txBody>
          <a:bodyPr/>
          <a:lstStyle/>
          <a:p>
            <a:pPr>
              <a:defRPr/>
            </a:pPr>
            <mc:AlternateContent xmlns:mc="http://schemas.openxmlformats.org/markup-compatibility/2006" xmlns:m="http://schemas.openxmlformats.org/officeDocument/2006/math">
              <mc:Choice xmlns:a14="http://schemas.microsoft.com/office/drawing/2010/main" Requires="a14">
                <a14:m>
                  <m:oMathPara>
                    <m:oMathParaPr/>
                    <m:oMath>
                      <m:r>
                        <m:rPr/>
                        <a:rPr lang="de-DE" b="0" i="1">
                          <a:latin typeface="Cambria Math"/>
                          <a:ea typeface="Cambria Math"/>
                        </a:rPr>
                        <m:t>𝜋</m:t>
                      </m:r>
                      <m:r>
                        <m:rPr/>
                        <a:rPr lang="de-DE" b="0" i="1">
                          <a:latin typeface="Cambria Math"/>
                          <a:ea typeface="Cambria Math"/>
                        </a:rPr>
                        <m:t>(</m:t>
                      </m:r>
                      <m:r>
                        <m:rPr/>
                        <a:rPr lang="de-DE" b="0" i="1">
                          <a:latin typeface="Cambria Math"/>
                          <a:ea typeface="Cambria Math"/>
                        </a:rPr>
                        <m:t>𝑗</m:t>
                      </m:r>
                      <m:r>
                        <m:rPr/>
                        <a:rPr lang="de-DE" b="0" i="1">
                          <a:latin typeface="Cambria Math"/>
                          <a:ea typeface="Cambria Math"/>
                        </a:rPr>
                        <m:t>, </m:t>
                      </m:r>
                      <m:d>
                        <m:dPr>
                          <m:begChr m:val="{"/>
                          <m:endChr m:val="}"/>
                          <m:ctrlPr>
                            <a:rPr lang="de-DE" b="0" i="1">
                              <a:latin typeface="Cambria Math"/>
                              <a:ea typeface="Cambria Math"/>
                              <a:cs typeface="Cambria Math"/>
                            </a:rPr>
                          </m:ctrlPr>
                        </m:dPr>
                        <m:e>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1</m:t>
                              </m:r>
                            </m:sub>
                          </m:sSub>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2</m:t>
                              </m:r>
                            </m:sub>
                          </m:sSub>
                          <m:r>
                            <m:rPr/>
                            <a:rPr lang="de-DE" b="0" i="1">
                              <a:latin typeface="Cambria Math"/>
                              <a:ea typeface="Cambria Math"/>
                            </a:rPr>
                            <m:t>,…</m:t>
                          </m:r>
                          <m:r>
                            <m:rPr/>
                            <a:rPr lang="de-DE" b="0" i="1">
                              <a:latin typeface="Cambria Math"/>
                              <a:ea typeface="Cambria Math"/>
                            </a:rPr>
                            <m:t>𝑗</m:t>
                          </m:r>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𝑛</m:t>
                              </m:r>
                            </m:sub>
                          </m:sSub>
                        </m:e>
                      </m:d>
                      <m:r>
                        <m:rPr/>
                        <a:rPr lang="de-DE" b="0" i="1">
                          <a:latin typeface="Cambria Math"/>
                          <a:ea typeface="Cambria Math"/>
                        </a:rPr>
                        <m:t>,</m:t>
                      </m:r>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1</m:t>
                          </m:r>
                        </m:sub>
                      </m:sSub>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2</m:t>
                          </m:r>
                        </m:sub>
                      </m:sSub>
                      <m:r>
                        <m:rPr/>
                        <a:rPr lang="de-DE" i="1">
                          <a:latin typeface="Cambria Math"/>
                          <a:ea typeface="Cambria Math"/>
                        </a:rPr>
                        <m:t>,….</m:t>
                      </m:r>
                      <m:sSub>
                        <m:sSubPr>
                          <m:ctrlPr>
                            <a:rPr lang="de-DE"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𝑚</m:t>
                          </m:r>
                        </m:sub>
                      </m:sSub>
                      <m:r>
                        <m:rPr/>
                        <a:rPr lang="de-DE" b="0" i="1">
                          <a:latin typeface="Cambria Math"/>
                          <a:ea typeface="Cambria Math"/>
                        </a:rPr>
                        <m:t>})</m:t>
                      </m:r>
                    </m:oMath>
                  </m:oMathPara>
                </a14:m>
              </mc:Choice>
              <mc:Fallback/>
            </mc:AlternateContent>
            <a:endParaRPr lang="en-US">
              <a:latin typeface="Times New Roman"/>
              <a:cs typeface="Times New Roman"/>
            </a:endParaRPr>
          </a:p>
          <a:p>
            <a:pPr marL="114300" indent="0">
              <a:buNone/>
              <a:defRPr/>
            </a:pPr>
            <a:r>
              <a:rPr lang="en-US" sz="1600" b="0" i="0">
                <a:latin typeface="Times New Roman"/>
                <a:cs typeface="Times New Roman"/>
              </a:rPr>
              <a:t>Where </a:t>
            </a:r>
            <mc:AlternateContent xmlns:mc="http://schemas.openxmlformats.org/markup-compatibility/2006" xmlns:m="http://schemas.openxmlformats.org/officeDocument/2006/math">
              <mc:Choice xmlns:a14="http://schemas.microsoft.com/office/drawing/2010/main" Requires="a14">
                <a14:m>
                  <m:oMathPara>
                    <m:oMathParaPr/>
                    <m:oMath>
                      <m:r>
                        <m:rPr/>
                        <a:rPr lang="de-DE" sz="1600" b="0" i="1">
                          <a:latin typeface="Cambria Math"/>
                        </a:rPr>
                        <m:t>𝑗</m:t>
                      </m:r>
                    </m:oMath>
                  </m:oMathPara>
                </a14:m>
              </mc:Choice>
              <mc:Fallback/>
            </mc:AlternateContent>
            <a:r>
              <a:rPr lang="en-US" sz="1600" b="0" i="0">
                <a:latin typeface="Times New Roman"/>
                <a:cs typeface="Times New Roman"/>
              </a:rPr>
              <a:t> is the country of coalition A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sz="1600" i="1">
                              <a:latin typeface="Cambria Math"/>
                              <a:ea typeface="Cambria Math"/>
                              <a:cs typeface="Cambria Math"/>
                            </a:rPr>
                          </m:ctrlPr>
                        </m:sSubPr>
                        <m:e>
                          <m:r>
                            <m:rPr/>
                            <a:rPr lang="de-DE" sz="1600" i="1">
                              <a:latin typeface="Cambria Math"/>
                              <a:ea typeface="Cambria Math"/>
                            </a:rPr>
                            <m:t>𝑎</m:t>
                          </m:r>
                        </m:e>
                        <m:sub>
                          <m:r>
                            <m:rPr/>
                            <a:rPr lang="de-DE" sz="1600" i="1">
                              <a:latin typeface="Cambria Math"/>
                              <a:ea typeface="Cambria Math"/>
                            </a:rPr>
                            <m:t>1</m:t>
                          </m:r>
                        </m:sub>
                      </m:sSub>
                      <m:r>
                        <m:rPr/>
                        <a:rPr lang="de-DE" sz="1600" i="1">
                          <a:latin typeface="Cambria Math"/>
                          <a:ea typeface="Cambria Math"/>
                        </a:rPr>
                        <m:t>,</m:t>
                      </m:r>
                      <m:sSub>
                        <m:sSubPr>
                          <m:ctrlPr>
                            <a:rPr lang="de-DE" sz="1600" i="1">
                              <a:latin typeface="Cambria Math"/>
                              <a:ea typeface="Cambria Math"/>
                              <a:cs typeface="Cambria Math"/>
                            </a:rPr>
                          </m:ctrlPr>
                        </m:sSubPr>
                        <m:e>
                          <m:r>
                            <m:rPr/>
                            <a:rPr lang="de-DE" sz="1600" i="1">
                              <a:latin typeface="Cambria Math"/>
                              <a:ea typeface="Cambria Math"/>
                            </a:rPr>
                            <m:t>𝑎</m:t>
                          </m:r>
                        </m:e>
                        <m:sub>
                          <m:r>
                            <m:rPr/>
                            <a:rPr lang="de-DE" sz="1600" i="1">
                              <a:latin typeface="Cambria Math"/>
                              <a:ea typeface="Cambria Math"/>
                            </a:rPr>
                            <m:t>2</m:t>
                          </m:r>
                        </m:sub>
                      </m:sSub>
                      <m:r>
                        <m:rPr/>
                        <a:rPr lang="de-DE" sz="1600" i="1">
                          <a:latin typeface="Cambria Math"/>
                          <a:ea typeface="Cambria Math"/>
                        </a:rPr>
                        <m:t>,….</m:t>
                      </m:r>
                      <m:sSub>
                        <m:sSubPr>
                          <m:ctrlPr>
                            <a:rPr lang="de-DE" sz="1600" i="1">
                              <a:latin typeface="Cambria Math"/>
                              <a:ea typeface="Cambria Math"/>
                              <a:cs typeface="Cambria Math"/>
                            </a:rPr>
                          </m:ctrlPr>
                        </m:sSubPr>
                        <m:e>
                          <m:r>
                            <m:rPr/>
                            <a:rPr lang="de-DE" sz="1600" i="1">
                              <a:latin typeface="Cambria Math"/>
                              <a:ea typeface="Cambria Math"/>
                            </a:rPr>
                            <m:t>𝑎</m:t>
                          </m:r>
                        </m:e>
                        <m:sub>
                          <m:r>
                            <m:rPr/>
                            <a:rPr lang="de-DE" sz="1600" i="1">
                              <a:latin typeface="Cambria Math"/>
                              <a:ea typeface="Cambria Math"/>
                            </a:rPr>
                            <m:t>𝑛</m:t>
                          </m:r>
                        </m:sub>
                      </m:sSub>
                    </m:oMath>
                  </m:oMathPara>
                </a14:m>
              </mc:Choice>
              <mc:Fallback/>
            </mc:AlternateContent>
            <a:r>
              <a:rPr lang="en-US" sz="1600" b="0" i="0">
                <a:latin typeface="Times New Roman"/>
                <a:cs typeface="Times New Roman"/>
              </a:rPr>
              <a:t> all countries of coalition A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sz="1600" i="1">
                              <a:latin typeface="Cambria Math"/>
                              <a:ea typeface="Cambria Math"/>
                              <a:cs typeface="Cambria Math"/>
                            </a:rPr>
                          </m:ctrlPr>
                        </m:sSubPr>
                        <m:e>
                          <m:r>
                            <m:rPr/>
                            <a:rPr lang="de-DE" sz="1600" i="1">
                              <a:latin typeface="Cambria Math"/>
                              <a:ea typeface="Cambria Math"/>
                            </a:rPr>
                            <m:t>𝑏</m:t>
                          </m:r>
                        </m:e>
                        <m:sub>
                          <m:r>
                            <m:rPr/>
                            <a:rPr lang="de-DE" sz="1600" i="1">
                              <a:latin typeface="Cambria Math"/>
                              <a:ea typeface="Cambria Math"/>
                            </a:rPr>
                            <m:t>1</m:t>
                          </m:r>
                        </m:sub>
                      </m:sSub>
                      <m:r>
                        <m:rPr/>
                        <a:rPr lang="de-DE" sz="1600" i="1">
                          <a:latin typeface="Cambria Math"/>
                          <a:ea typeface="Cambria Math"/>
                        </a:rPr>
                        <m:t>,</m:t>
                      </m:r>
                      <m:sSub>
                        <m:sSubPr>
                          <m:ctrlPr>
                            <a:rPr lang="de-DE" sz="1600" i="1">
                              <a:latin typeface="Cambria Math"/>
                              <a:ea typeface="Cambria Math"/>
                              <a:cs typeface="Cambria Math"/>
                            </a:rPr>
                          </m:ctrlPr>
                        </m:sSubPr>
                        <m:e>
                          <m:r>
                            <m:rPr/>
                            <a:rPr lang="de-DE" sz="1600" i="1">
                              <a:latin typeface="Cambria Math"/>
                              <a:ea typeface="Cambria Math"/>
                            </a:rPr>
                            <m:t>𝑏</m:t>
                          </m:r>
                        </m:e>
                        <m:sub>
                          <m:r>
                            <m:rPr/>
                            <a:rPr lang="de-DE" sz="1600" i="1">
                              <a:latin typeface="Cambria Math"/>
                              <a:ea typeface="Cambria Math"/>
                            </a:rPr>
                            <m:t>2</m:t>
                          </m:r>
                        </m:sub>
                      </m:sSub>
                      <m:r>
                        <m:rPr/>
                        <a:rPr lang="de-DE" sz="1600" i="1">
                          <a:latin typeface="Cambria Math"/>
                          <a:ea typeface="Cambria Math"/>
                        </a:rPr>
                        <m:t>,….</m:t>
                      </m:r>
                      <m:sSub>
                        <m:sSubPr>
                          <m:ctrlPr>
                            <a:rPr lang="de-DE" sz="1600" i="1">
                              <a:latin typeface="Cambria Math"/>
                              <a:ea typeface="Cambria Math"/>
                              <a:cs typeface="Cambria Math"/>
                            </a:rPr>
                          </m:ctrlPr>
                        </m:sSubPr>
                        <m:e>
                          <m:r>
                            <m:rPr/>
                            <a:rPr lang="de-DE" sz="1600" i="1">
                              <a:latin typeface="Cambria Math"/>
                              <a:ea typeface="Cambria Math"/>
                            </a:rPr>
                            <m:t>𝑏</m:t>
                          </m:r>
                        </m:e>
                        <m:sub>
                          <m:r>
                            <m:rPr/>
                            <a:rPr lang="de-DE" sz="1600" i="1">
                              <a:latin typeface="Cambria Math"/>
                              <a:ea typeface="Cambria Math"/>
                            </a:rPr>
                            <m:t>𝑚</m:t>
                          </m:r>
                        </m:sub>
                      </m:sSub>
                    </m:oMath>
                  </m:oMathPara>
                </a14:m>
              </mc:Choice>
              <mc:Fallback/>
            </mc:AlternateContent>
            <a:r>
              <a:rPr lang="en-US" sz="1600" b="0" i="0">
                <a:latin typeface="Times New Roman"/>
                <a:cs typeface="Times New Roman"/>
              </a:rPr>
              <a:t> are all countries of coalition B.</a:t>
            </a:r>
            <a:br>
              <a:rPr lang="en-US">
                <a:latin typeface="Times New Roman"/>
                <a:cs typeface="Times New Roman"/>
              </a:rPr>
            </a:br>
            <a:endParaRPr lang="en-US">
              <a:latin typeface="Times New Roman"/>
              <a:cs typeface="Times New Roman"/>
            </a:endParaRPr>
          </a:p>
        </p:txBody>
      </p:sp>
      <p:pic>
        <p:nvPicPr>
          <p:cNvPr id="6" name="Picture 5"/>
          <p:cNvPicPr>
            <a:picLocks noChangeAspect="1"/>
          </p:cNvPicPr>
          <p:nvPr/>
        </p:nvPicPr>
        <p:blipFill>
          <a:blip r:embed="rId3"/>
          <a:srcRect l="0" t="11842" r="0" b="13420"/>
          <a:stretch/>
        </p:blipFill>
        <p:spPr bwMode="auto">
          <a:xfrm>
            <a:off x="642390" y="2587182"/>
            <a:ext cx="7859219" cy="335641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200">
                <a:latin typeface="Times New Roman"/>
                <a:cs typeface="Times New Roman"/>
              </a:rPr>
              <a:t>3.2: Internal and External Stability conditions of coalitions</a:t>
            </a:r>
            <a:br>
              <a:rPr lang="en-US" sz="3200">
                <a:latin typeface="Times New Roman"/>
                <a:cs typeface="Times New Roman"/>
              </a:rPr>
            </a:br>
            <a:endParaRPr lang="en-US" sz="3200"/>
          </a:p>
        </p:txBody>
      </p:sp>
      <p:sp>
        <p:nvSpPr>
          <p:cNvPr id="4" name="Text Placeholder 3"/>
          <p:cNvSpPr>
            <a:spLocks noGrp="1"/>
          </p:cNvSpPr>
          <p:nvPr>
            <p:ph type="body" sz="quarter" idx="13"/>
          </p:nvPr>
        </p:nvSpPr>
        <p:spPr bwMode="auto">
          <a:xfrm>
            <a:off x="469900" y="1763938"/>
            <a:ext cx="7886633" cy="4216983"/>
          </a:xfrm>
        </p:spPr>
        <p:txBody>
          <a:bodyPr/>
          <a:lstStyle/>
          <a:p>
            <a:pPr>
              <a:defRPr/>
            </a:pPr>
            <a:r>
              <a:rPr lang="en-US" b="0" i="0">
                <a:latin typeface="Times New Roman"/>
                <a:cs typeface="Times New Roman"/>
              </a:rPr>
              <a:t>Coalition A is internally stable if and only if Coalition B is externally stable.</a:t>
            </a:r>
            <a:endParaRPr/>
          </a:p>
          <a:p>
            <a:pPr marL="114300" indent="0">
              <a:buNone/>
              <a:defRPr/>
            </a:pPr>
            <a:r>
              <a:rPr lang="en-US" sz="1400" b="0" i="0">
                <a:latin typeface="Times New Roman"/>
                <a:cs typeface="Times New Roman"/>
              </a:rPr>
              <a:t>For every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sz="1400" b="1" i="1">
                              <a:latin typeface="Cambria Math"/>
                              <a:ea typeface="Cambria Math"/>
                              <a:cs typeface="Cambria Math"/>
                            </a:rPr>
                          </m:ctrlPr>
                        </m:sSubPr>
                        <m:e>
                          <m:r>
                            <m:rPr/>
                            <a:rPr lang="de-DE" sz="1400" b="1" i="1">
                              <a:latin typeface="Cambria Math"/>
                            </a:rPr>
                            <m:t>𝒂</m:t>
                          </m:r>
                        </m:e>
                        <m:sub>
                          <m:r>
                            <m:rPr/>
                            <a:rPr lang="de-DE" sz="1400" b="1" i="1">
                              <a:latin typeface="Cambria Math"/>
                            </a:rPr>
                            <m:t>𝒋</m:t>
                          </m:r>
                        </m:sub>
                      </m:sSub>
                      <m:r>
                        <m:rPr/>
                        <a:rPr lang="de-DE" sz="1400" b="1" i="1">
                          <a:latin typeface="Cambria Math"/>
                          <a:ea typeface="Cambria Math"/>
                        </a:rPr>
                        <m:t>∈</m:t>
                      </m:r>
                      <m:r>
                        <m:rPr/>
                        <a:rPr lang="de-DE" sz="1400" b="1" i="1">
                          <a:latin typeface="Cambria Math"/>
                          <a:ea typeface="Cambria Math"/>
                        </a:rPr>
                        <m:t>𝑨</m:t>
                      </m:r>
                    </m:oMath>
                  </m:oMathPara>
                </a14:m>
              </mc:Choice>
              <mc:Fallback/>
            </mc:AlternateContent>
            <a:r>
              <a:rPr lang="en-US" sz="1400">
                <a:latin typeface="Times New Roman"/>
                <a:cs typeface="Times New Roman"/>
              </a:rPr>
              <a:t>,</a:t>
            </a:r>
            <a:endParaRPr/>
          </a:p>
          <a:p>
            <a:pPr marL="11430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de-DE" b="0" i="1">
                          <a:latin typeface="Cambria Math"/>
                          <a:ea typeface="Cambria Math"/>
                        </a:rPr>
                        <m:t>𝜋</m:t>
                      </m:r>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𝑗</m:t>
                          </m:r>
                        </m:sub>
                      </m:sSub>
                      <m:r>
                        <m:rPr/>
                        <a:rPr lang="de-DE" b="0" i="1">
                          <a:latin typeface="Cambria Math"/>
                          <a:ea typeface="Cambria Math"/>
                        </a:rPr>
                        <m:t>, </m:t>
                      </m:r>
                      <m:d>
                        <m:dPr>
                          <m:begChr m:val="{"/>
                          <m:endChr m:val="}"/>
                          <m:ctrlPr>
                            <a:rPr lang="de-DE" b="0" i="1">
                              <a:latin typeface="Cambria Math"/>
                              <a:ea typeface="Cambria Math"/>
                              <a:cs typeface="Cambria Math"/>
                            </a:rPr>
                          </m:ctrlPr>
                        </m:dPr>
                        <m:e>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1</m:t>
                              </m:r>
                            </m:sub>
                          </m:sSub>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2</m:t>
                              </m:r>
                            </m:sub>
                          </m:sSub>
                          <m:r>
                            <m:rPr/>
                            <a:rPr lang="de-DE" b="0"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𝑎</m:t>
                              </m:r>
                            </m:e>
                            <m:sub>
                              <m:r>
                                <m:rPr/>
                                <a:rPr lang="de-DE" b="0" i="1">
                                  <a:latin typeface="Cambria Math"/>
                                  <a:ea typeface="Cambria Math"/>
                                </a:rPr>
                                <m:t>𝑗</m:t>
                              </m:r>
                            </m:sub>
                          </m:sSub>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𝑛</m:t>
                              </m:r>
                            </m:sub>
                          </m:sSub>
                        </m:e>
                      </m:d>
                      <m:r>
                        <m:rPr/>
                        <a:rPr lang="de-DE" b="0" i="1">
                          <a:latin typeface="Cambria Math"/>
                          <a:ea typeface="Cambria Math"/>
                        </a:rPr>
                        <m:t>,</m:t>
                      </m:r>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1</m:t>
                          </m:r>
                        </m:sub>
                      </m:sSub>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2</m:t>
                          </m:r>
                        </m:sub>
                      </m:sSub>
                      <m:r>
                        <m:rPr/>
                        <a:rPr lang="de-DE" i="1">
                          <a:latin typeface="Cambria Math"/>
                          <a:ea typeface="Cambria Math"/>
                        </a:rPr>
                        <m:t>,….</m:t>
                      </m:r>
                      <m:sSub>
                        <m:sSubPr>
                          <m:ctrlPr>
                            <a:rPr lang="de-DE"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𝑚</m:t>
                          </m:r>
                        </m:sub>
                      </m:sSub>
                      <m:r>
                        <m:rPr/>
                        <a:rPr lang="de-DE" b="0" i="1">
                          <a:latin typeface="Cambria Math"/>
                          <a:ea typeface="Cambria Math"/>
                        </a:rPr>
                        <m:t>})</m:t>
                      </m:r>
                    </m:oMath>
                  </m:oMathPara>
                </a14:m>
              </mc:Choice>
              <mc:Fallback/>
            </mc:AlternateContent>
            <a:endParaRPr lang="en-US">
              <a:latin typeface="Times New Roman"/>
              <a:cs typeface="Times New Roman"/>
            </a:endParaRPr>
          </a:p>
          <a:p>
            <a:pPr marL="114300" indent="0">
              <a:buNone/>
              <a:defRPr/>
            </a:pPr>
            <a:r>
              <a:rPr lang="en-US">
                <a:latin typeface="Times New Roman"/>
                <a:cs typeface="Times New Roman"/>
              </a:rPr>
              <a:t>		 </a:t>
            </a:r>
            <mc:AlternateContent xmlns:mc="http://schemas.openxmlformats.org/markup-compatibility/2006" xmlns:m="http://schemas.openxmlformats.org/officeDocument/2006/math">
              <mc:Choice xmlns:a14="http://schemas.microsoft.com/office/drawing/2010/main" Requires="a14">
                <a14:m>
                  <m:oMathPara>
                    <m:oMathParaPr/>
                    <m:oMath>
                      <m:r>
                        <m:rPr/>
                        <a:rPr lang="en-US" i="1">
                          <a:latin typeface="Cambria Math"/>
                          <a:ea typeface="Cambria Math"/>
                        </a:rPr>
                        <m:t>≥</m:t>
                      </m:r>
                      <m:r>
                        <m:rPr/>
                        <a:rPr lang="de-DE" b="0" i="1">
                          <a:latin typeface="Cambria Math"/>
                          <a:ea typeface="Cambria Math"/>
                        </a:rPr>
                        <m:t> </m:t>
                      </m:r>
                      <m:r>
                        <m:rPr/>
                        <a:rPr lang="de-DE" i="1">
                          <a:latin typeface="Cambria Math"/>
                          <a:ea typeface="Cambria Math"/>
                        </a:rPr>
                        <m:t>𝜋</m:t>
                      </m:r>
                      <m:r>
                        <m:rPr/>
                        <a:rPr lang="de-DE" i="1">
                          <a:latin typeface="Cambria Math"/>
                          <a:ea typeface="Cambria Math"/>
                        </a:rPr>
                        <m:t>*</m:t>
                      </m:r>
                      <m:r>
                        <m:rPr/>
                        <a:rPr lang="de-DE" b="0" i="1">
                          <a:latin typeface="Cambria Math"/>
                          <a:ea typeface="Cambria Math"/>
                        </a:rPr>
                        <m:t> </m:t>
                      </m:r>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𝑗</m:t>
                          </m:r>
                        </m:sub>
                      </m:sSub>
                      <m:r>
                        <m:rPr/>
                        <a:rPr lang="de-DE" i="1">
                          <a:latin typeface="Cambria Math"/>
                          <a:ea typeface="Cambria Math"/>
                        </a:rPr>
                        <m:t>, </m:t>
                      </m:r>
                      <m:d>
                        <m:dPr>
                          <m:begChr m:val="{"/>
                          <m:endChr m:val="}"/>
                          <m:ctrlPr>
                            <a:rPr lang="de-DE" i="1">
                              <a:latin typeface="Cambria Math"/>
                              <a:ea typeface="Cambria Math"/>
                              <a:cs typeface="Cambria Math"/>
                            </a:rPr>
                          </m:ctrlPr>
                        </m:dPr>
                        <m:e>
                          <m:sSub>
                            <m:sSubPr>
                              <m:ctrlPr>
                                <a:rPr lang="de-DE" i="1">
                                  <a:latin typeface="Cambria Math"/>
                                  <a:ea typeface="Cambria Math"/>
                                  <a:cs typeface="Cambria Math"/>
                                </a:rPr>
                              </m:ctrlPr>
                            </m:sSubPr>
                            <m:e>
                              <m:r>
                                <m:rPr/>
                                <a:rPr lang="de-DE" i="1">
                                  <a:latin typeface="Cambria Math"/>
                                  <a:ea typeface="Cambria Math"/>
                                </a:rPr>
                                <m:t>𝑎</m:t>
                              </m:r>
                            </m:e>
                            <m:sub>
                              <m:r>
                                <m:rPr/>
                                <a:rPr lang="de-DE" i="1">
                                  <a:latin typeface="Cambria Math"/>
                                  <a:ea typeface="Cambria Math"/>
                                </a:rPr>
                                <m:t>1</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𝑎</m:t>
                              </m:r>
                            </m:e>
                            <m:sub>
                              <m:r>
                                <m:rPr/>
                                <a:rPr lang="de-DE" i="1">
                                  <a:latin typeface="Cambria Math"/>
                                  <a:ea typeface="Cambria Math"/>
                                </a:rPr>
                                <m:t>2</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𝑎</m:t>
                              </m:r>
                            </m:e>
                            <m:sub>
                              <m:r>
                                <m:rPr/>
                                <a:rPr lang="de-DE" i="1">
                                  <a:latin typeface="Cambria Math"/>
                                  <a:ea typeface="Cambria Math"/>
                                </a:rPr>
                                <m:t>𝑛</m:t>
                              </m:r>
                              <m:r>
                                <m:rPr/>
                                <a:rPr lang="de-DE" b="0" i="1">
                                  <a:latin typeface="Cambria Math"/>
                                  <a:ea typeface="Cambria Math"/>
                                </a:rPr>
                                <m:t>−1</m:t>
                              </m:r>
                            </m:sub>
                          </m:sSub>
                        </m:e>
                      </m:d>
                      <m:r>
                        <m:rPr/>
                        <a:rPr lang="de-DE" i="1">
                          <a:latin typeface="Cambria Math"/>
                          <a:ea typeface="Cambria Math"/>
                        </a:rPr>
                        <m:t>,{</m:t>
                      </m:r>
                      <m:sSub>
                        <m:sSubPr>
                          <m:ctrlPr>
                            <a:rPr lang="de-DE" i="1">
                              <a:latin typeface="Cambria Math"/>
                              <a:ea typeface="Cambria Math"/>
                              <a:cs typeface="Cambria Math"/>
                            </a:rPr>
                          </m:ctrlPr>
                        </m:sSubPr>
                        <m:e>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𝑗</m:t>
                              </m:r>
                            </m:sub>
                          </m:sSub>
                          <m:r>
                            <m:rPr/>
                            <a:rPr lang="de-DE" b="0" i="1">
                              <a:latin typeface="Cambria Math"/>
                              <a:ea typeface="Cambria Math"/>
                            </a:rPr>
                            <m:t>,</m:t>
                          </m:r>
                          <m:r>
                            <m:rPr/>
                            <a:rPr lang="de-DE" i="1">
                              <a:latin typeface="Cambria Math"/>
                              <a:ea typeface="Cambria Math"/>
                            </a:rPr>
                            <m:t>𝑏</m:t>
                          </m:r>
                        </m:e>
                        <m:sub>
                          <m:r>
                            <m:rPr/>
                            <a:rPr lang="de-DE" i="1">
                              <a:latin typeface="Cambria Math"/>
                              <a:ea typeface="Cambria Math"/>
                            </a:rPr>
                            <m:t>1</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𝑏</m:t>
                          </m:r>
                        </m:e>
                        <m:sub>
                          <m:r>
                            <m:rPr/>
                            <a:rPr lang="de-DE" i="1">
                              <a:latin typeface="Cambria Math"/>
                              <a:ea typeface="Cambria Math"/>
                            </a:rPr>
                            <m:t>2</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𝑏</m:t>
                          </m:r>
                        </m:e>
                        <m:sub>
                          <m:r>
                            <m:rPr/>
                            <a:rPr lang="de-DE" i="1">
                              <a:latin typeface="Cambria Math"/>
                              <a:ea typeface="Cambria Math"/>
                            </a:rPr>
                            <m:t>𝑚</m:t>
                          </m:r>
                        </m:sub>
                      </m:sSub>
                      <m:r>
                        <m:rPr/>
                        <a:rPr lang="de-DE" i="1">
                          <a:latin typeface="Cambria Math"/>
                          <a:ea typeface="Cambria Math"/>
                        </a:rPr>
                        <m:t>})</m:t>
                      </m:r>
                    </m:oMath>
                  </m:oMathPara>
                </a14:m>
              </mc:Choice>
              <mc:Fallback/>
            </mc:AlternateContent>
            <a:r>
              <a:rPr lang="en-US">
                <a:latin typeface="Times New Roman"/>
                <a:cs typeface="Times New Roman"/>
              </a:rPr>
              <a:t> </a:t>
            </a:r>
            <a:endParaRPr/>
          </a:p>
          <a:p>
            <a:pPr>
              <a:defRPr/>
            </a:pPr>
            <a:r>
              <a:rPr lang="en-US" b="0" i="0">
                <a:latin typeface="Times New Roman"/>
                <a:cs typeface="Times New Roman"/>
              </a:rPr>
              <a:t>Coalition A is externally stable if and only if coalition B is internally stable.</a:t>
            </a:r>
            <a:endParaRPr/>
          </a:p>
          <a:p>
            <a:pPr marL="114300" indent="0">
              <a:buNone/>
              <a:defRPr/>
            </a:pPr>
            <a:r>
              <a:rPr lang="en-US" sz="1400" b="0" i="0">
                <a:latin typeface="Times New Roman"/>
                <a:cs typeface="Times New Roman"/>
              </a:rPr>
              <a:t>For every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de-DE" sz="1400" b="1" i="1">
                              <a:latin typeface="Cambria Math"/>
                              <a:ea typeface="Cambria Math"/>
                              <a:cs typeface="Cambria Math"/>
                            </a:rPr>
                          </m:ctrlPr>
                        </m:sSubPr>
                        <m:e>
                          <m:r>
                            <m:rPr/>
                            <a:rPr lang="de-DE" sz="1400" b="1" i="1">
                              <a:latin typeface="Cambria Math"/>
                            </a:rPr>
                            <m:t>𝒃</m:t>
                          </m:r>
                        </m:e>
                        <m:sub>
                          <m:r>
                            <m:rPr/>
                            <a:rPr lang="de-DE" sz="1400" b="1" i="1">
                              <a:latin typeface="Cambria Math"/>
                            </a:rPr>
                            <m:t>𝒋</m:t>
                          </m:r>
                        </m:sub>
                      </m:sSub>
                      <m:r>
                        <m:rPr/>
                        <a:rPr lang="de-DE" sz="1400" b="1" i="1">
                          <a:latin typeface="Cambria Math"/>
                          <a:ea typeface="Cambria Math"/>
                        </a:rPr>
                        <m:t>∈</m:t>
                      </m:r>
                      <m:r>
                        <m:rPr/>
                        <a:rPr lang="de-DE" sz="1400" b="1" i="1">
                          <a:latin typeface="Cambria Math"/>
                          <a:ea typeface="Cambria Math"/>
                        </a:rPr>
                        <m:t>𝑩</m:t>
                      </m:r>
                    </m:oMath>
                  </m:oMathPara>
                </a14:m>
              </mc:Choice>
              <mc:Fallback/>
            </mc:AlternateContent>
            <a:r>
              <a:rPr lang="en-US">
                <a:latin typeface="Times New Roman"/>
                <a:cs typeface="Times New Roman"/>
              </a:rPr>
              <a:t>,</a:t>
            </a:r>
            <a:endParaRPr/>
          </a:p>
          <a:p>
            <a:pPr marL="11430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de-DE" b="0" i="1">
                          <a:latin typeface="Cambria Math"/>
                          <a:ea typeface="Cambria Math"/>
                        </a:rPr>
                        <m:t>𝜋</m:t>
                      </m:r>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𝑗</m:t>
                          </m:r>
                        </m:sub>
                      </m:sSub>
                      <m:r>
                        <m:rPr/>
                        <a:rPr lang="de-DE" b="0" i="1">
                          <a:latin typeface="Cambria Math"/>
                          <a:ea typeface="Cambria Math"/>
                        </a:rPr>
                        <m:t>, </m:t>
                      </m:r>
                      <m:d>
                        <m:dPr>
                          <m:begChr m:val="{"/>
                          <m:endChr m:val="}"/>
                          <m:ctrlPr>
                            <a:rPr lang="de-DE" b="0" i="1">
                              <a:latin typeface="Cambria Math"/>
                              <a:ea typeface="Cambria Math"/>
                              <a:cs typeface="Cambria Math"/>
                            </a:rPr>
                          </m:ctrlPr>
                        </m:dPr>
                        <m:e>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1</m:t>
                              </m:r>
                            </m:sub>
                          </m:sSub>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2</m:t>
                              </m:r>
                            </m:sub>
                          </m:sSub>
                          <m:r>
                            <m:rPr/>
                            <a:rPr lang="de-DE" b="0"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𝑎</m:t>
                              </m:r>
                            </m:e>
                            <m:sub>
                              <m:r>
                                <m:rPr/>
                                <a:rPr lang="de-DE" b="0" i="1">
                                  <a:latin typeface="Cambria Math"/>
                                  <a:ea typeface="Cambria Math"/>
                                </a:rPr>
                                <m:t>𝑛</m:t>
                              </m:r>
                            </m:sub>
                          </m:sSub>
                        </m:e>
                      </m:d>
                      <m:r>
                        <m:rPr/>
                        <a:rPr lang="de-DE" b="0" i="1">
                          <a:latin typeface="Cambria Math"/>
                          <a:ea typeface="Cambria Math"/>
                        </a:rPr>
                        <m:t>,</m:t>
                      </m:r>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1</m:t>
                          </m:r>
                        </m:sub>
                      </m:sSub>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2</m:t>
                          </m:r>
                        </m:sub>
                      </m:sSub>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𝑗</m:t>
                          </m:r>
                        </m:sub>
                      </m:sSub>
                      <m:r>
                        <m:rPr/>
                        <a:rPr lang="de-DE" b="0" i="1">
                          <a:latin typeface="Cambria Math"/>
                          <a:ea typeface="Cambria Math"/>
                        </a:rPr>
                        <m:t>,..</m:t>
                      </m:r>
                      <m:r>
                        <m:rPr/>
                        <a:rPr lang="de-DE" i="1">
                          <a:latin typeface="Cambria Math"/>
                          <a:ea typeface="Cambria Math"/>
                        </a:rPr>
                        <m:t>.</m:t>
                      </m:r>
                      <m:sSub>
                        <m:sSubPr>
                          <m:ctrlPr>
                            <a:rPr lang="de-DE"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𝑚</m:t>
                          </m:r>
                        </m:sub>
                      </m:sSub>
                      <m:r>
                        <m:rPr/>
                        <a:rPr lang="de-DE" b="0" i="1">
                          <a:latin typeface="Cambria Math"/>
                          <a:ea typeface="Cambria Math"/>
                        </a:rPr>
                        <m:t>})</m:t>
                      </m:r>
                    </m:oMath>
                  </m:oMathPara>
                </a14:m>
              </mc:Choice>
              <mc:Fallback/>
            </mc:AlternateContent>
            <a:endParaRPr lang="en-US">
              <a:latin typeface="Times New Roman"/>
              <a:cs typeface="Times New Roman"/>
            </a:endParaRPr>
          </a:p>
          <a:p>
            <a:pPr marL="114300" indent="0">
              <a:buNone/>
              <a:defRPr/>
            </a:pPr>
            <a:r>
              <a:rPr lang="en-US">
                <a:latin typeface="Times New Roman"/>
                <a:cs typeface="Times New Roman"/>
              </a:rPr>
              <a:t>		 </a:t>
            </a:r>
            <mc:AlternateContent xmlns:mc="http://schemas.openxmlformats.org/markup-compatibility/2006" xmlns:m="http://schemas.openxmlformats.org/officeDocument/2006/math">
              <mc:Choice xmlns:a14="http://schemas.microsoft.com/office/drawing/2010/main" Requires="a14">
                <a14:m>
                  <m:oMathPara>
                    <m:oMathParaPr/>
                    <m:oMath>
                      <m:r>
                        <m:rPr/>
                        <a:rPr lang="en-US" i="1">
                          <a:latin typeface="Cambria Math"/>
                          <a:ea typeface="Cambria Math"/>
                        </a:rPr>
                        <m:t>≥</m:t>
                      </m:r>
                      <m:r>
                        <m:rPr/>
                        <a:rPr lang="de-DE" b="0" i="1">
                          <a:latin typeface="Cambria Math"/>
                          <a:ea typeface="Cambria Math"/>
                        </a:rPr>
                        <m:t> </m:t>
                      </m:r>
                      <m:r>
                        <m:rPr/>
                        <a:rPr lang="de-DE" i="1">
                          <a:latin typeface="Cambria Math"/>
                          <a:ea typeface="Cambria Math"/>
                        </a:rPr>
                        <m:t>𝜋</m:t>
                      </m:r>
                      <m:r>
                        <m:rPr/>
                        <a:rPr lang="de-DE" i="1">
                          <a:latin typeface="Cambria Math"/>
                          <a:ea typeface="Cambria Math"/>
                        </a:rPr>
                        <m:t>*</m:t>
                      </m:r>
                      <m:r>
                        <m:rPr/>
                        <a:rPr lang="de-DE" b="0" i="1">
                          <a:latin typeface="Cambria Math"/>
                          <a:ea typeface="Cambria Math"/>
                        </a:rPr>
                        <m:t> </m:t>
                      </m:r>
                      <m:r>
                        <m:rPr/>
                        <a:rPr lang="de-DE" i="1">
                          <a:latin typeface="Cambria Math"/>
                          <a:ea typeface="Cambria Math"/>
                        </a:rPr>
                        <m:t>(</m:t>
                      </m:r>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𝑗</m:t>
                          </m:r>
                        </m:sub>
                      </m:sSub>
                      <m:r>
                        <m:rPr/>
                        <a:rPr lang="de-DE" i="1">
                          <a:latin typeface="Cambria Math"/>
                          <a:ea typeface="Cambria Math"/>
                        </a:rPr>
                        <m:t>, </m:t>
                      </m:r>
                      <m:d>
                        <m:dPr>
                          <m:begChr m:val="{"/>
                          <m:endChr m:val="}"/>
                          <m:ctrlPr>
                            <a:rPr lang="de-DE" i="1">
                              <a:latin typeface="Cambria Math"/>
                              <a:ea typeface="Cambria Math"/>
                              <a:cs typeface="Cambria Math"/>
                            </a:rPr>
                          </m:ctrlPr>
                        </m:dPr>
                        <m:e>
                          <m:sSub>
                            <m:sSubPr>
                              <m:ctrlPr>
                                <a:rPr lang="de-DE" i="1">
                                  <a:latin typeface="Cambria Math"/>
                                  <a:ea typeface="Cambria Math"/>
                                  <a:cs typeface="Cambria Math"/>
                                </a:rPr>
                              </m:ctrlPr>
                            </m:sSubPr>
                            <m:e>
                              <m:sSub>
                                <m:sSubPr>
                                  <m:ctrlPr>
                                    <a:rPr lang="de-DE" b="0" i="1">
                                      <a:latin typeface="Cambria Math"/>
                                      <a:ea typeface="Cambria Math"/>
                                      <a:cs typeface="Cambria Math"/>
                                    </a:rPr>
                                  </m:ctrlPr>
                                </m:sSubPr>
                                <m:e>
                                  <m:r>
                                    <m:rPr/>
                                    <a:rPr lang="de-DE" b="0" i="1">
                                      <a:latin typeface="Cambria Math"/>
                                      <a:ea typeface="Cambria Math"/>
                                    </a:rPr>
                                    <m:t>𝑏</m:t>
                                  </m:r>
                                </m:e>
                                <m:sub>
                                  <m:r>
                                    <m:rPr/>
                                    <a:rPr lang="de-DE" b="0" i="1">
                                      <a:latin typeface="Cambria Math"/>
                                      <a:ea typeface="Cambria Math"/>
                                    </a:rPr>
                                    <m:t>𝑗</m:t>
                                  </m:r>
                                </m:sub>
                              </m:sSub>
                              <m:r>
                                <m:rPr/>
                                <a:rPr lang="de-DE" b="0" i="1">
                                  <a:latin typeface="Cambria Math"/>
                                  <a:ea typeface="Cambria Math"/>
                                </a:rPr>
                                <m:t>, </m:t>
                              </m:r>
                              <m:r>
                                <m:rPr/>
                                <a:rPr lang="de-DE" i="1">
                                  <a:latin typeface="Cambria Math"/>
                                  <a:ea typeface="Cambria Math"/>
                                </a:rPr>
                                <m:t>𝑎</m:t>
                              </m:r>
                            </m:e>
                            <m:sub>
                              <m:r>
                                <m:rPr/>
                                <a:rPr lang="de-DE" i="1">
                                  <a:latin typeface="Cambria Math"/>
                                  <a:ea typeface="Cambria Math"/>
                                </a:rPr>
                                <m:t>1</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𝑎</m:t>
                              </m:r>
                            </m:e>
                            <m:sub>
                              <m:r>
                                <m:rPr/>
                                <a:rPr lang="de-DE" i="1">
                                  <a:latin typeface="Cambria Math"/>
                                  <a:ea typeface="Cambria Math"/>
                                </a:rPr>
                                <m:t>2</m:t>
                              </m:r>
                            </m:sub>
                          </m:sSub>
                          <m:r>
                            <m:rPr/>
                            <a:rPr lang="de-DE" b="0" i="1">
                              <a:latin typeface="Cambria Math"/>
                              <a:ea typeface="Cambria Math"/>
                            </a:rPr>
                            <m:t>,</m:t>
                          </m:r>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𝑎</m:t>
                              </m:r>
                            </m:e>
                            <m:sub>
                              <m:r>
                                <m:rPr/>
                                <a:rPr lang="de-DE" i="1">
                                  <a:latin typeface="Cambria Math"/>
                                  <a:ea typeface="Cambria Math"/>
                                </a:rPr>
                                <m:t>𝑛</m:t>
                              </m:r>
                            </m:sub>
                          </m:sSub>
                        </m:e>
                      </m:d>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𝑏</m:t>
                          </m:r>
                        </m:e>
                        <m:sub>
                          <m:r>
                            <m:rPr/>
                            <a:rPr lang="de-DE" i="1">
                              <a:latin typeface="Cambria Math"/>
                              <a:ea typeface="Cambria Math"/>
                            </a:rPr>
                            <m:t>1</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𝑏</m:t>
                          </m:r>
                        </m:e>
                        <m:sub>
                          <m:r>
                            <m:rPr/>
                            <a:rPr lang="de-DE" i="1">
                              <a:latin typeface="Cambria Math"/>
                              <a:ea typeface="Cambria Math"/>
                            </a:rPr>
                            <m:t>2</m:t>
                          </m:r>
                        </m:sub>
                      </m:sSub>
                      <m:r>
                        <m:rPr/>
                        <a:rPr lang="de-DE" i="1">
                          <a:latin typeface="Cambria Math"/>
                          <a:ea typeface="Cambria Math"/>
                        </a:rPr>
                        <m:t>,….</m:t>
                      </m:r>
                      <m:sSub>
                        <m:sSubPr>
                          <m:ctrlPr>
                            <a:rPr lang="de-DE" i="1">
                              <a:latin typeface="Cambria Math"/>
                              <a:ea typeface="Cambria Math"/>
                              <a:cs typeface="Cambria Math"/>
                            </a:rPr>
                          </m:ctrlPr>
                        </m:sSubPr>
                        <m:e>
                          <m:r>
                            <m:rPr/>
                            <a:rPr lang="de-DE" i="1">
                              <a:latin typeface="Cambria Math"/>
                              <a:ea typeface="Cambria Math"/>
                            </a:rPr>
                            <m:t>𝑏</m:t>
                          </m:r>
                        </m:e>
                        <m:sub>
                          <m:r>
                            <m:rPr/>
                            <a:rPr lang="de-DE" i="1">
                              <a:latin typeface="Cambria Math"/>
                              <a:ea typeface="Cambria Math"/>
                            </a:rPr>
                            <m:t>𝑚</m:t>
                          </m:r>
                          <m:r>
                            <m:rPr/>
                            <a:rPr lang="de-DE" b="0" i="1">
                              <a:latin typeface="Cambria Math"/>
                              <a:ea typeface="Cambria Math"/>
                            </a:rPr>
                            <m:t>−1</m:t>
                          </m:r>
                        </m:sub>
                      </m:sSub>
                      <m:r>
                        <m:rPr/>
                        <a:rPr lang="de-DE" i="1">
                          <a:latin typeface="Cambria Math"/>
                          <a:ea typeface="Cambria Math"/>
                        </a:rPr>
                        <m:t>})</m:t>
                      </m:r>
                    </m:oMath>
                  </m:oMathPara>
                </a14:m>
              </mc:Choice>
              <mc:Fallback/>
            </mc:AlternateContent>
            <a:r>
              <a:rPr lang="en-US">
                <a:latin typeface="Times New Roman"/>
                <a:cs typeface="Times New Roman"/>
              </a:rPr>
              <a:t> </a:t>
            </a:r>
            <a:endParaRPr/>
          </a:p>
          <a:p>
            <a:pPr marL="114300" indent="0">
              <a:buNone/>
              <a:defRPr/>
            </a:pPr>
            <a:endParaRPr lang="en-US">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itelseiten">
  <a:themeElements>
    <a:clrScheme name="Benutzerdefiniert 2">
      <a:dk1>
        <a:srgbClr val="000000"/>
      </a:dk1>
      <a:lt1>
        <a:srgbClr val="FFFFFF"/>
      </a:lt1>
      <a:dk2>
        <a:srgbClr val="C61A27"/>
      </a:dk2>
      <a:lt2>
        <a:srgbClr val="FFFFFF"/>
      </a:lt2>
      <a:accent1>
        <a:srgbClr val="C61A27"/>
      </a:accent1>
      <a:accent2>
        <a:srgbClr val="004861"/>
      </a:accent2>
      <a:accent3>
        <a:srgbClr val="DD7522"/>
      </a:accent3>
      <a:accent4>
        <a:srgbClr val="793379"/>
      </a:accent4>
      <a:accent5>
        <a:srgbClr val="00978A"/>
      </a:accent5>
      <a:accent6>
        <a:srgbClr val="009BD6"/>
      </a:accent6>
      <a:hlink>
        <a:srgbClr val="C61A27"/>
      </a:hlink>
      <a:folHlink>
        <a:srgbClr val="83A0AF"/>
      </a:folHlink>
    </a:clrScheme>
    <a:fontScheme name="UniKo">
      <a:majorFont>
        <a:latin typeface="Open Sans Extrabold"/>
        <a:ea typeface="Arial"/>
        <a:cs typeface="Arial"/>
      </a:majorFont>
      <a:minorFont>
        <a:latin typeface="Open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Inhaltsseiten">
  <a:themeElements>
    <a:clrScheme name="Benutzerdefiniert 2">
      <a:dk1>
        <a:srgbClr val="000000"/>
      </a:dk1>
      <a:lt1>
        <a:srgbClr val="FFFFFF"/>
      </a:lt1>
      <a:dk2>
        <a:srgbClr val="C61A27"/>
      </a:dk2>
      <a:lt2>
        <a:srgbClr val="FFFFFF"/>
      </a:lt2>
      <a:accent1>
        <a:srgbClr val="C61A27"/>
      </a:accent1>
      <a:accent2>
        <a:srgbClr val="004861"/>
      </a:accent2>
      <a:accent3>
        <a:srgbClr val="DD7522"/>
      </a:accent3>
      <a:accent4>
        <a:srgbClr val="793379"/>
      </a:accent4>
      <a:accent5>
        <a:srgbClr val="00978A"/>
      </a:accent5>
      <a:accent6>
        <a:srgbClr val="009BD6"/>
      </a:accent6>
      <a:hlink>
        <a:srgbClr val="C61A27"/>
      </a:hlink>
      <a:folHlink>
        <a:srgbClr val="83A0AF"/>
      </a:folHlink>
    </a:clrScheme>
    <a:fontScheme name="UniKo">
      <a:majorFont>
        <a:latin typeface="Open Sans Extrabold"/>
        <a:ea typeface="Arial"/>
        <a:cs typeface="Arial"/>
      </a:majorFont>
      <a:minorFont>
        <a:latin typeface="Open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Hervorhebungen">
  <a:themeElements>
    <a:clrScheme name="Master Rot">
      <a:dk1>
        <a:srgbClr val="FFFFFF"/>
      </a:dk1>
      <a:lt1>
        <a:srgbClr val="FFFFFF"/>
      </a:lt1>
      <a:dk2>
        <a:srgbClr val="C61A27"/>
      </a:dk2>
      <a:lt2>
        <a:srgbClr val="C61A27"/>
      </a:lt2>
      <a:accent1>
        <a:srgbClr val="C51925"/>
      </a:accent1>
      <a:accent2>
        <a:srgbClr val="004861"/>
      </a:accent2>
      <a:accent3>
        <a:srgbClr val="DD7522"/>
      </a:accent3>
      <a:accent4>
        <a:srgbClr val="793379"/>
      </a:accent4>
      <a:accent5>
        <a:srgbClr val="00978A"/>
      </a:accent5>
      <a:accent6>
        <a:srgbClr val="009BD6"/>
      </a:accent6>
      <a:hlink>
        <a:srgbClr val="FFFFFF"/>
      </a:hlink>
      <a:folHlink>
        <a:srgbClr val="83A0AF"/>
      </a:folHlink>
    </a:clrScheme>
    <a:fontScheme name="UniKo">
      <a:majorFont>
        <a:latin typeface="Open Sans Extrabold"/>
        <a:ea typeface="Arial"/>
        <a:cs typeface="Arial"/>
      </a:majorFont>
      <a:minorFont>
        <a:latin typeface="Open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Uni Koblenz PowerPoint Masterfolien 4-3</Template>
  <TotalTime>0</TotalTime>
  <Words>0</Words>
  <Application>ONLYOFFICE/8.0.1.31</Application>
  <DocSecurity>0</DocSecurity>
  <PresentationFormat>On-screen Show (4:3)</PresentationFormat>
  <Paragraphs>0</Paragraphs>
  <Slides>17</Slides>
  <Notes>17</Notes>
  <HiddenSlides>0</HiddenSlides>
  <MMClips>2</MMClips>
  <ScaleCrop>0</ScaleCrop>
  <HeadingPairs>
    <vt:vector size="4" baseType="variant">
      <vt:variant>
        <vt:lpstr>Theme</vt:lpstr>
      </vt:variant>
      <vt:variant>
        <vt:i4>3</vt:i4>
      </vt:variant>
      <vt:variant>
        <vt:lpstr>Slide Titles</vt:lpstr>
      </vt:variant>
      <vt:variant>
        <vt:i4>17</vt:i4>
      </vt:variant>
    </vt:vector>
  </HeadingPairs>
  <TitlesOfParts>
    <vt:vector size="20"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Manual Classical Solid phase peptide Synthesis with Microwave-assisted solid phase peptide synthesis</dc:title>
  <dc:subject/>
  <dc:creator>Shubhambhai Kajavadra</dc:creator>
  <cp:keywords/>
  <dc:description/>
  <dc:identifier/>
  <dc:language/>
  <cp:lastModifiedBy>Anonymous</cp:lastModifiedBy>
  <cp:revision>1291</cp:revision>
  <dcterms:created xsi:type="dcterms:W3CDTF">2023-12-24T15:44:36Z</dcterms:created>
  <dcterms:modified xsi:type="dcterms:W3CDTF">2024-08-07T14:32:22Z</dcterms:modified>
  <cp:category/>
  <cp:contentStatus/>
  <cp:version/>
</cp:coreProperties>
</file>