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0" r:id="rId2"/>
    <p:sldMasterId id="2147483748" r:id="rId3"/>
  </p:sldMasterIdLst>
  <p:sldIdLst>
    <p:sldId id="256" r:id="rId4"/>
    <p:sldId id="263" r:id="rId5"/>
    <p:sldId id="264" r:id="rId6"/>
    <p:sldId id="265" r:id="rId7"/>
    <p:sldId id="266" r:id="rId8"/>
    <p:sldId id="262" r:id="rId9"/>
    <p:sldId id="261" r:id="rId10"/>
    <p:sldId id="268" r:id="rId11"/>
  </p:sldIdLst>
  <p:sldSz cx="12192000" cy="6858000"/>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1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8" name="Picture 7">
            <a:extLst>
              <a:ext uri="{FF2B5EF4-FFF2-40B4-BE49-F238E27FC236}">
                <a16:creationId xmlns:a16="http://schemas.microsoft.com/office/drawing/2014/main" id="{809ECAC6-FC3D-7F41-B259-F7EC92E2368A}"/>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1768782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D4BBFF"/>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3"/>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3035161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rgbClr val="C1C7C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501099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05017940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0D2C7F6B-D042-464E-B663-7975CF7A0C12}"/>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7068412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8598823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0" name="Picture 9">
            <a:extLst>
              <a:ext uri="{FF2B5EF4-FFF2-40B4-BE49-F238E27FC236}">
                <a16:creationId xmlns:a16="http://schemas.microsoft.com/office/drawing/2014/main" id="{B6DA9AD6-D0CE-6347-B44E-DBEABF8A1C3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9509330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872531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p:nvPicPr>
        <p:blipFill>
          <a:blip r:embed="rId2"/>
          <a:stretch>
            <a:fillRect/>
          </a:stretch>
        </p:blipFill>
        <p:spPr>
          <a:xfrm>
            <a:off x="4941339" y="2277000"/>
            <a:ext cx="2306661" cy="2306661"/>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64347246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p:nvPicPr>
        <p:blipFill>
          <a:blip r:embed="rId2"/>
          <a:stretch>
            <a:fillRect/>
          </a:stretch>
        </p:blipFill>
        <p:spPr>
          <a:xfrm>
            <a:off x="5230928" y="3083847"/>
            <a:ext cx="1730144" cy="690309"/>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5512175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166417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4742230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C7520EF-074C-EC41-B5E6-D6EDE2D5D2E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5938594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2924062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24265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522976" cy="4372864"/>
          </a:xfrm>
        </p:spPr>
        <p:txBody>
          <a:bodyPr/>
          <a:lstStyle>
            <a:lvl1pPr>
              <a:defRPr sz="1867"/>
            </a:lvl1pPr>
          </a:lstStyle>
          <a:p>
            <a:pPr lvl="0"/>
            <a:r>
              <a:rPr lang="en-US"/>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2193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2513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7" y="268224"/>
            <a:ext cx="9168385"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p:spPr>
        <p:txBody>
          <a:bodyPr/>
          <a:lstStyle>
            <a:lvl1pPr>
              <a:defRPr sz="3733"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323344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9AC94D8-ECC6-2946-9DA1-0E11B5EC2BD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85506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3340609" y="1658112"/>
            <a:ext cx="2450591" cy="4340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7763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92608" y="268224"/>
            <a:ext cx="2438400" cy="3160776"/>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62808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43298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1pPr>
              <a:defRPr>
                <a:solidFill>
                  <a:schemeClr val="tx2"/>
                </a:solidFill>
              </a:defRPr>
            </a:lvl1pPr>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47619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E82BF976-23CB-E744-9477-5B286402FC37}"/>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313927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p:nvPicPr>
        <p:blipFill>
          <a:blip r:embed="rId2"/>
          <a:stretch>
            <a:fillRect/>
          </a:stretch>
        </p:blipFill>
        <p:spPr>
          <a:xfrm>
            <a:off x="10065885" y="0"/>
            <a:ext cx="2126115" cy="816864"/>
          </a:xfrm>
          <a:prstGeom prst="rect">
            <a:avLst/>
          </a:prstGeom>
        </p:spPr>
      </p:pic>
      <p:sp>
        <p:nvSpPr>
          <p:cNvPr id="9" name="Picture Placeholder"/>
          <p:cNvSpPr>
            <a:spLocks noGrp="1"/>
          </p:cNvSpPr>
          <p:nvPr>
            <p:ph type="pic" sz="quarter" idx="14"/>
          </p:nvPr>
        </p:nvSpPr>
        <p:spPr>
          <a:xfrm>
            <a:off x="3048000" y="0"/>
            <a:ext cx="9144000" cy="6864096"/>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92609" y="231648"/>
            <a:ext cx="2523743" cy="1121664"/>
          </a:xfrm>
        </p:spPr>
        <p:txBody>
          <a:bodyPr/>
          <a:lstStyle>
            <a:lvl1pPr>
              <a:defRPr sz="2667"/>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92609" y="1658112"/>
            <a:ext cx="2450592" cy="1770888"/>
          </a:xfrm>
        </p:spPr>
        <p:txBody>
          <a:bodyPr/>
          <a:lstStyle/>
          <a:p>
            <a:pPr lvl="0"/>
            <a:r>
              <a:rPr lang="en-US"/>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760891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7932FB1B-F225-DB4D-A215-6355387CC0A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520502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977290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6"/>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849761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D4BBFF"/>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3"/>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08947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rgbClr val="C1C7C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8358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07590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0D2C7F6B-D042-464E-B663-7975CF7A0C12}"/>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57444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7357018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0" name="Picture 9">
            <a:extLst>
              <a:ext uri="{FF2B5EF4-FFF2-40B4-BE49-F238E27FC236}">
                <a16:creationId xmlns:a16="http://schemas.microsoft.com/office/drawing/2014/main" id="{B6DA9AD6-D0CE-6347-B44E-DBEABF8A1C3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0619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2920701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752829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p:nvPicPr>
        <p:blipFill>
          <a:blip r:embed="rId2"/>
          <a:stretch>
            <a:fillRect/>
          </a:stretch>
        </p:blipFill>
        <p:spPr>
          <a:xfrm>
            <a:off x="4941339" y="2277000"/>
            <a:ext cx="2306661" cy="2306661"/>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386065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p:nvPicPr>
        <p:blipFill>
          <a:blip r:embed="rId2"/>
          <a:stretch>
            <a:fillRect/>
          </a:stretch>
        </p:blipFill>
        <p:spPr>
          <a:xfrm>
            <a:off x="5230928" y="3083847"/>
            <a:ext cx="1730144" cy="690309"/>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484868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15995056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C7520EF-074C-EC41-B5E6-D6EDE2D5D2E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23183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2625998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4FA710-706A-403C-B63C-EB9856A5DCD1}"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7F09-58FE-4AD2-AE51-DC77DA34DA5A}" type="slidenum">
              <a:rPr lang="en-US" smtClean="0"/>
              <a:t>‹#›</a:t>
            </a:fld>
            <a:endParaRPr lang="en-US"/>
          </a:p>
        </p:txBody>
      </p:sp>
    </p:spTree>
    <p:extLst>
      <p:ext uri="{BB962C8B-B14F-4D97-AF65-F5344CB8AC3E}">
        <p14:creationId xmlns:p14="http://schemas.microsoft.com/office/powerpoint/2010/main" val="11179526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FA710-706A-403C-B63C-EB9856A5DCD1}"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7F09-58FE-4AD2-AE51-DC77DA34DA5A}" type="slidenum">
              <a:rPr lang="en-US" smtClean="0"/>
              <a:t>‹#›</a:t>
            </a:fld>
            <a:endParaRPr lang="en-US"/>
          </a:p>
        </p:txBody>
      </p:sp>
    </p:spTree>
    <p:extLst>
      <p:ext uri="{BB962C8B-B14F-4D97-AF65-F5344CB8AC3E}">
        <p14:creationId xmlns:p14="http://schemas.microsoft.com/office/powerpoint/2010/main" val="629209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20479813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204847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996FA949-77F5-B140-A27D-24EAB251B7D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637487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419199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812602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40402030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042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37772856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80416" y="268224"/>
            <a:ext cx="5522976" cy="2305643"/>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25545847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80416" y="268224"/>
            <a:ext cx="5522976" cy="2305643"/>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17966407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80416" y="268224"/>
            <a:ext cx="5522976" cy="2305643"/>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304889" y="6383868"/>
            <a:ext cx="5486313" cy="222249"/>
          </a:xfrm>
        </p:spPr>
        <p:txBody>
          <a:bodyPr/>
          <a:lstStyle>
            <a:lvl1pPr>
              <a:defRPr lang="en-US" smtClean="0">
                <a:solidFill>
                  <a:schemeClr val="bg2"/>
                </a:solidFill>
                <a:effectLst/>
              </a:defRPr>
            </a:lvl1pPr>
          </a:lstStyle>
          <a:p>
            <a:r>
              <a:rPr lang="en-US"/>
              <a:t>IBM Quantum / © 2021 IBM Corporation</a:t>
            </a:r>
            <a:endParaRPr lang="en-US" dirty="0"/>
          </a:p>
        </p:txBody>
      </p:sp>
    </p:spTree>
    <p:extLst>
      <p:ext uri="{BB962C8B-B14F-4D97-AF65-F5344CB8AC3E}">
        <p14:creationId xmlns:p14="http://schemas.microsoft.com/office/powerpoint/2010/main" val="88538253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736435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36192"/>
            <a:ext cx="5608320" cy="4482592"/>
          </a:xfrm>
        </p:spPr>
        <p:txBody>
          <a:bodyPr/>
          <a:lstStyle>
            <a:lvl1pPr>
              <a:lnSpc>
                <a:spcPct val="90000"/>
              </a:lnSpc>
              <a:defRPr sz="12266"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26137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63DFA674-6873-714F-AEBE-C37E86787B16}"/>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4455568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97537" y="268224"/>
            <a:ext cx="7287033" cy="2305643"/>
          </a:xfrm>
        </p:spPr>
        <p:txBody>
          <a:bodyPr/>
          <a:lstStyle>
            <a:lvl1pPr marL="219451" indent="-219451">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92608" y="2591040"/>
            <a:ext cx="5498592" cy="329184"/>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92608" y="2935625"/>
            <a:ext cx="5486400" cy="329184"/>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7764136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057985" y="1701800"/>
            <a:ext cx="10076033" cy="5156200"/>
          </a:xfrm>
        </p:spPr>
        <p:txBody>
          <a:bodyPr lIns="91440" tIns="91440" rIns="91440" bIns="91440"/>
          <a:lstStyle/>
          <a:p>
            <a:r>
              <a:rPr lang="en-US"/>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95737544" y="565912"/>
            <a:ext cx="5522976" cy="5726176"/>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92608" y="231648"/>
            <a:ext cx="5498592" cy="1316736"/>
          </a:xfrm>
        </p:spPr>
        <p:txBody>
          <a:bodyPr/>
          <a:lstStyle>
            <a:lvl1pPr>
              <a:defRPr sz="2667"/>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818193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09084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1958781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4068651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934837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498592" cy="4336288"/>
          </a:xfrm>
        </p:spPr>
        <p:txBody>
          <a:bodyPr/>
          <a:lstStyle>
            <a:lvl1pPr>
              <a:defRPr sz="1867"/>
            </a:lvl1pPr>
          </a:lstStyle>
          <a:p>
            <a:pPr lvl="0"/>
            <a:r>
              <a:rPr lang="en-US"/>
              <a:t>Click to 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785637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66017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46592"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a:ln>
            <a:solidFill>
              <a:schemeClr val="accent1"/>
            </a:solidFill>
          </a:ln>
        </p:spPr>
        <p:txBody>
          <a:bodyPr/>
          <a:lstStyle>
            <a:lvl1pPr>
              <a:defRPr sz="3733"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5711748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86666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40836"/>
            <a:ext cx="5608320" cy="4482592"/>
          </a:xfrm>
        </p:spPr>
        <p:txBody>
          <a:bodyPr/>
          <a:lstStyle>
            <a:lvl1pPr>
              <a:lnSpc>
                <a:spcPct val="90000"/>
              </a:lnSpc>
              <a:defRPr sz="12266"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1445843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3340610" y="1658112"/>
            <a:ext cx="2450591" cy="4340352"/>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289683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92608" y="268224"/>
            <a:ext cx="2450592" cy="2305643"/>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2818088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3072714" y="0"/>
            <a:ext cx="9119287"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3340609" y="1658112"/>
            <a:ext cx="2444497" cy="4275667"/>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92609" y="1658111"/>
            <a:ext cx="2450591" cy="1767840"/>
          </a:xfrm>
        </p:spPr>
        <p:txBody>
          <a:bodyPr/>
          <a:lstStyle/>
          <a:p>
            <a:pPr lvl="0"/>
            <a:r>
              <a:rPr lang="en-US"/>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399200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3047999" cy="68580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3048000" y="0"/>
            <a:ext cx="9144000" cy="6864096"/>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92608" y="1658113"/>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231841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85069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7770644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04117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accent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491D8B"/>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3546347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1079658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6" y="0"/>
            <a:ext cx="4059936"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5888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7537" y="268225"/>
            <a:ext cx="7416713" cy="2305643"/>
          </a:xfrm>
        </p:spPr>
        <p:txBody>
          <a:bodyPr lIns="0" rIns="0"/>
          <a:lstStyle>
            <a:lvl1pPr marL="219451" indent="-219451">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92608" y="2596896"/>
            <a:ext cx="5498592" cy="329184"/>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92608" y="2938272"/>
            <a:ext cx="5498592" cy="329184"/>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7950710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6" y="0"/>
            <a:ext cx="4059936"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236176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90522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13838833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7447" y="1672821"/>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58643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4942671" y="2275671"/>
            <a:ext cx="2306660" cy="2306660"/>
          </a:xfrm>
          <a:prstGeom prst="rect">
            <a:avLst/>
          </a:prstGeom>
        </p:spPr>
      </p:pic>
    </p:spTree>
    <p:extLst>
      <p:ext uri="{BB962C8B-B14F-4D97-AF65-F5344CB8AC3E}">
        <p14:creationId xmlns:p14="http://schemas.microsoft.com/office/powerpoint/2010/main" val="14360242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27244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1_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5991253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9953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E82BF976-23CB-E744-9477-5B286402FC37}"/>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23568466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385248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3255410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996FA949-77F5-B140-A27D-24EAB251B7D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1267718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63DFA674-6873-714F-AEBE-C37E86787B16}"/>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353828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40836"/>
            <a:ext cx="5608320" cy="4482592"/>
          </a:xfrm>
        </p:spPr>
        <p:txBody>
          <a:bodyPr/>
          <a:lstStyle>
            <a:lvl1pPr>
              <a:lnSpc>
                <a:spcPct val="90000"/>
              </a:lnSpc>
              <a:defRPr sz="12266"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064165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7537" y="268225"/>
            <a:ext cx="7416713" cy="2305643"/>
          </a:xfrm>
        </p:spPr>
        <p:txBody>
          <a:bodyPr lIns="0" rIns="0"/>
          <a:lstStyle>
            <a:lvl1pPr marL="219451" indent="-219451">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92608" y="2596896"/>
            <a:ext cx="5498592" cy="329184"/>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92608" y="2938272"/>
            <a:ext cx="5498592" cy="329184"/>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5320538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40524365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9009680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8" name="Picture 7">
            <a:extLst>
              <a:ext uri="{FF2B5EF4-FFF2-40B4-BE49-F238E27FC236}">
                <a16:creationId xmlns:a16="http://schemas.microsoft.com/office/drawing/2014/main" id="{809ECAC6-FC3D-7F41-B259-F7EC92E2368A}"/>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470158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1385209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522976" cy="4372864"/>
          </a:xfrm>
        </p:spPr>
        <p:txBody>
          <a:bodyPr/>
          <a:lstStyle>
            <a:lvl1pPr>
              <a:defRPr sz="1867"/>
            </a:lvl1pPr>
          </a:lstStyle>
          <a:p>
            <a:pPr lvl="0"/>
            <a:r>
              <a:rPr lang="en-US"/>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6489316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186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771966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7" y="268224"/>
            <a:ext cx="9168385"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p:spPr>
        <p:txBody>
          <a:bodyPr/>
          <a:lstStyle>
            <a:lvl1pPr>
              <a:defRPr sz="3733"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5005594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9AC94D8-ECC6-2946-9DA1-0E11B5EC2BD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956021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3340609" y="1658112"/>
            <a:ext cx="2450591" cy="4340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8590209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92608" y="268224"/>
            <a:ext cx="2438400" cy="3160776"/>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091157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1996498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1pPr>
              <a:defRPr>
                <a:solidFill>
                  <a:schemeClr val="tx2"/>
                </a:solidFill>
              </a:defRPr>
            </a:lvl1pPr>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4866573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p:nvPicPr>
        <p:blipFill>
          <a:blip r:embed="rId2"/>
          <a:stretch>
            <a:fillRect/>
          </a:stretch>
        </p:blipFill>
        <p:spPr>
          <a:xfrm>
            <a:off x="10065885" y="0"/>
            <a:ext cx="2126115" cy="816864"/>
          </a:xfrm>
          <a:prstGeom prst="rect">
            <a:avLst/>
          </a:prstGeom>
        </p:spPr>
      </p:pic>
      <p:sp>
        <p:nvSpPr>
          <p:cNvPr id="9" name="Picture Placeholder"/>
          <p:cNvSpPr>
            <a:spLocks noGrp="1"/>
          </p:cNvSpPr>
          <p:nvPr>
            <p:ph type="pic" sz="quarter" idx="14"/>
          </p:nvPr>
        </p:nvSpPr>
        <p:spPr>
          <a:xfrm>
            <a:off x="3048000" y="0"/>
            <a:ext cx="9144000" cy="6864096"/>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92609" y="231648"/>
            <a:ext cx="2523743" cy="1121664"/>
          </a:xfrm>
        </p:spPr>
        <p:txBody>
          <a:bodyPr/>
          <a:lstStyle>
            <a:lvl1pPr>
              <a:defRPr sz="2667"/>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92609" y="1658112"/>
            <a:ext cx="2450592" cy="1770888"/>
          </a:xfrm>
        </p:spPr>
        <p:txBody>
          <a:bodyPr/>
          <a:lstStyle/>
          <a:p>
            <a:pPr lvl="0"/>
            <a:r>
              <a:rPr lang="en-US"/>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8458759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7932FB1B-F225-DB4D-A215-6355387CC0A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5335383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960989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6"/>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7090469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 Id="rId3"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endParaRPr lang="en-US"/>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49517F09-58FE-4AD2-AE51-DC77DA34DA5A}" type="slidenum">
              <a:rPr lang="en-US" smtClean="0"/>
              <a:t>‹#›</a:t>
            </a:fld>
            <a:endParaRPr lang="en-US"/>
          </a:p>
        </p:txBody>
      </p:sp>
      <p:grpSp>
        <p:nvGrpSpPr>
          <p:cNvPr id="59" name="Group 58" descr="Outside edge tick marks for alignment">
            <a:extLst>
              <a:ext uri="{C183D7F6-B498-43B3-948B-1728B52AA6E4}">
                <adec:decorative xmlns:adec="http://schemas.microsoft.com/office/drawing/2017/decorative" val="0"/>
              </a:ext>
            </a:extLst>
          </p:cNvPr>
          <p:cNvGrpSpPr/>
          <p:nvPr/>
        </p:nvGrpSpPr>
        <p:grpSpPr>
          <a:xfrm>
            <a:off x="-146814"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621674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47" r:id="rId38"/>
    <p:sldLayoutId id="2147483843" r:id="rId39"/>
  </p:sldLayoutIdLst>
  <p:txStyles>
    <p:titleStyle>
      <a:lvl1pPr algn="l" rtl="0" eaLnBrk="1" fontAlgn="base" hangingPunct="1">
        <a:lnSpc>
          <a:spcPct val="90000"/>
        </a:lnSpc>
        <a:spcBef>
          <a:spcPct val="0"/>
        </a:spcBef>
        <a:spcAft>
          <a:spcPct val="0"/>
        </a:spcAft>
        <a:defRPr sz="3733"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r>
              <a:rPr lang="en-US"/>
              <a:t>IBM Quantum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66456622"/>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85" r:id="rId37"/>
  </p:sldLayoutIdLst>
  <p:hf hdr="0" dt="0"/>
  <p:txStyles>
    <p:titleStyle>
      <a:lvl1pPr algn="l" rtl="0" eaLnBrk="1" fontAlgn="base" hangingPunct="1">
        <a:lnSpc>
          <a:spcPct val="90000"/>
        </a:lnSpc>
        <a:spcBef>
          <a:spcPct val="0"/>
        </a:spcBef>
        <a:spcAft>
          <a:spcPct val="0"/>
        </a:spcAft>
        <a:defRPr sz="3733"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6D6E70"/>
        </a:buClr>
        <a:buSzPct val="90000"/>
        <a:buFont typeface="Wingding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Tx/>
        <a:buSzPct val="80000"/>
        <a:buFont typeface="System Font Regular"/>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Tx/>
        <a:buSzPct val="80000"/>
        <a:buFont typeface="Arial"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Tx/>
        <a:buSzPct val="80000"/>
        <a:buFont typeface=".AppleSystemUIFont"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243834" indent="-219451" algn="l" rtl="0" eaLnBrk="1" fontAlgn="base" hangingPunct="1">
        <a:lnSpc>
          <a:spcPct val="110000"/>
        </a:lnSpc>
        <a:spcBef>
          <a:spcPts val="1467"/>
        </a:spcBef>
        <a:spcAft>
          <a:spcPct val="0"/>
        </a:spcAft>
        <a:buClrTx/>
        <a:buSzPct val="80000"/>
        <a:buFontTx/>
        <a:buNone/>
        <a:tabLst/>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endParaRPr lang="en-US"/>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49517F09-58FE-4AD2-AE51-DC77DA34DA5A}" type="slidenum">
              <a:rPr lang="en-US" smtClean="0"/>
              <a:t>‹#›</a:t>
            </a:fld>
            <a:endParaRPr lang="en-US"/>
          </a:p>
        </p:txBody>
      </p:sp>
      <p:grpSp>
        <p:nvGrpSpPr>
          <p:cNvPr id="59" name="Group 58" descr="Outside edge tick marks for alignment">
            <a:extLst>
              <a:ext uri="{C183D7F6-B498-43B3-948B-1728B52AA6E4}">
                <adec:decorative xmlns:adec="http://schemas.microsoft.com/office/drawing/2017/decorative" val="0"/>
              </a:ext>
            </a:extLst>
          </p:cNvPr>
          <p:cNvGrpSpPr/>
          <p:nvPr/>
        </p:nvGrpSpPr>
        <p:grpSpPr>
          <a:xfrm>
            <a:off x="-146814"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0259413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Lst>
  <p:txStyles>
    <p:titleStyle>
      <a:lvl1pPr algn="l" rtl="0" eaLnBrk="1" fontAlgn="base" hangingPunct="1">
        <a:lnSpc>
          <a:spcPct val="90000"/>
        </a:lnSpc>
        <a:spcBef>
          <a:spcPct val="0"/>
        </a:spcBef>
        <a:spcAft>
          <a:spcPct val="0"/>
        </a:spcAft>
        <a:defRPr sz="3733"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D751-A508-45A4-943D-A8F4DC88D644}"/>
              </a:ext>
            </a:extLst>
          </p:cNvPr>
          <p:cNvSpPr>
            <a:spLocks noGrp="1"/>
          </p:cNvSpPr>
          <p:nvPr>
            <p:ph type="title"/>
          </p:nvPr>
        </p:nvSpPr>
        <p:spPr/>
        <p:txBody>
          <a:bodyPr>
            <a:normAutofit/>
          </a:bodyPr>
          <a:lstStyle/>
          <a:p>
            <a:r>
              <a:rPr lang="en-US" dirty="0"/>
              <a:t>Lanczos Algorithm for Qiskit Dynamics</a:t>
            </a:r>
          </a:p>
        </p:txBody>
      </p:sp>
      <p:sp>
        <p:nvSpPr>
          <p:cNvPr id="3" name="Subtitle 2">
            <a:extLst>
              <a:ext uri="{FF2B5EF4-FFF2-40B4-BE49-F238E27FC236}">
                <a16:creationId xmlns:a16="http://schemas.microsoft.com/office/drawing/2014/main" id="{EB646344-D32E-4B97-A709-3E352B855B18}"/>
              </a:ext>
            </a:extLst>
          </p:cNvPr>
          <p:cNvSpPr>
            <a:spLocks noGrp="1"/>
          </p:cNvSpPr>
          <p:nvPr>
            <p:ph type="body" sz="quarter" idx="13"/>
          </p:nvPr>
        </p:nvSpPr>
        <p:spPr>
          <a:xfrm>
            <a:off x="288883" y="1829520"/>
            <a:ext cx="5518604" cy="866546"/>
          </a:xfrm>
        </p:spPr>
        <p:txBody>
          <a:bodyPr>
            <a:normAutofit/>
          </a:bodyPr>
          <a:lstStyle/>
          <a:p>
            <a:r>
              <a:rPr lang="en-US" dirty="0"/>
              <a:t>Mentor – Mirko Amico, IBM</a:t>
            </a:r>
          </a:p>
          <a:p>
            <a:r>
              <a:rPr lang="en-US" dirty="0"/>
              <a:t>Mentee – R K Rupesh, University of Hyderabad</a:t>
            </a:r>
          </a:p>
          <a:p>
            <a:endParaRPr lang="en-US" dirty="0"/>
          </a:p>
        </p:txBody>
      </p:sp>
      <p:pic>
        <p:nvPicPr>
          <p:cNvPr id="6" name="Picture 5" descr="A picture containing sink&#10;&#10;Description automatically generated">
            <a:extLst>
              <a:ext uri="{FF2B5EF4-FFF2-40B4-BE49-F238E27FC236}">
                <a16:creationId xmlns:a16="http://schemas.microsoft.com/office/drawing/2014/main" id="{228E807D-CBE5-48D3-A510-A10CE9C288F6}"/>
              </a:ext>
            </a:extLst>
          </p:cNvPr>
          <p:cNvPicPr>
            <a:picLocks noChangeAspect="1"/>
          </p:cNvPicPr>
          <p:nvPr/>
        </p:nvPicPr>
        <p:blipFill>
          <a:blip r:embed="rId2"/>
          <a:stretch>
            <a:fillRect/>
          </a:stretch>
        </p:blipFill>
        <p:spPr>
          <a:xfrm>
            <a:off x="7601120" y="0"/>
            <a:ext cx="4590880" cy="306324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4ABEE01-CA34-4218-A3C6-F63383067CC8}"/>
                  </a:ext>
                </a:extLst>
              </p:cNvPr>
              <p:cNvSpPr txBox="1"/>
              <p:nvPr/>
            </p:nvSpPr>
            <p:spPr>
              <a:xfrm>
                <a:off x="288883" y="4780734"/>
                <a:ext cx="7763989" cy="104862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6600" i="1" smtClean="0">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𝜓</m:t>
                          </m:r>
                          <m:d>
                            <m:dPr>
                              <m:ctrlPr>
                                <a:rPr lang="en-US" sz="6600" i="1">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𝑡</m:t>
                              </m:r>
                            </m:e>
                          </m:d>
                        </m:e>
                      </m:d>
                      <m:r>
                        <a:rPr lang="en-US" sz="6600" b="0" i="1" smtClean="0">
                          <a:solidFill>
                            <a:schemeClr val="bg1">
                              <a:lumMod val="25000"/>
                              <a:lumOff val="75000"/>
                            </a:schemeClr>
                          </a:solidFill>
                          <a:latin typeface="Cambria Math" panose="02040503050406030204" pitchFamily="18" charset="0"/>
                        </a:rPr>
                        <m:t>=</m:t>
                      </m:r>
                      <m:sSup>
                        <m:sSupPr>
                          <m:ctrlPr>
                            <a:rPr lang="en-US" sz="6600" b="0" i="1" smtClean="0">
                              <a:solidFill>
                                <a:schemeClr val="bg1">
                                  <a:lumMod val="25000"/>
                                  <a:lumOff val="75000"/>
                                </a:schemeClr>
                              </a:solidFill>
                              <a:latin typeface="Cambria Math" panose="02040503050406030204" pitchFamily="18" charset="0"/>
                            </a:rPr>
                          </m:ctrlPr>
                        </m:sSupPr>
                        <m:e>
                          <m:r>
                            <a:rPr lang="en-US" sz="6600" b="0" i="1" smtClean="0">
                              <a:solidFill>
                                <a:schemeClr val="bg1">
                                  <a:lumMod val="25000"/>
                                  <a:lumOff val="75000"/>
                                </a:schemeClr>
                              </a:solidFill>
                              <a:latin typeface="Cambria Math" panose="02040503050406030204" pitchFamily="18" charset="0"/>
                            </a:rPr>
                            <m:t>𝑒</m:t>
                          </m:r>
                        </m:e>
                        <m:sup>
                          <m:r>
                            <a:rPr lang="en-US" sz="6600" b="0" i="1" smtClean="0">
                              <a:solidFill>
                                <a:schemeClr val="bg1">
                                  <a:lumMod val="25000"/>
                                  <a:lumOff val="75000"/>
                                </a:schemeClr>
                              </a:solidFill>
                              <a:latin typeface="Cambria Math" panose="02040503050406030204" pitchFamily="18" charset="0"/>
                            </a:rPr>
                            <m:t>−</m:t>
                          </m:r>
                          <m:r>
                            <a:rPr lang="en-US" sz="6600" b="0" i="1" smtClean="0">
                              <a:solidFill>
                                <a:schemeClr val="bg1">
                                  <a:lumMod val="25000"/>
                                  <a:lumOff val="75000"/>
                                </a:schemeClr>
                              </a:solidFill>
                              <a:latin typeface="Cambria Math" panose="02040503050406030204" pitchFamily="18" charset="0"/>
                            </a:rPr>
                            <m:t>𝑖𝐻</m:t>
                          </m:r>
                          <m:r>
                            <a:rPr lang="en-US" sz="6600" b="0" i="1" smtClean="0">
                              <a:solidFill>
                                <a:schemeClr val="bg1">
                                  <a:lumMod val="25000"/>
                                  <a:lumOff val="75000"/>
                                </a:schemeClr>
                              </a:solidFill>
                              <a:latin typeface="Cambria Math" panose="02040503050406030204" pitchFamily="18" charset="0"/>
                            </a:rPr>
                            <m:t>𝑡</m:t>
                          </m:r>
                        </m:sup>
                      </m:sSup>
                      <m:r>
                        <a:rPr lang="en-US" sz="6600" b="0" i="1" smtClean="0">
                          <a:solidFill>
                            <a:schemeClr val="bg1">
                              <a:lumMod val="25000"/>
                              <a:lumOff val="75000"/>
                            </a:schemeClr>
                          </a:solidFill>
                          <a:latin typeface="Cambria Math" panose="02040503050406030204" pitchFamily="18" charset="0"/>
                        </a:rPr>
                        <m:t> </m:t>
                      </m:r>
                      <m:d>
                        <m:dPr>
                          <m:begChr m:val="|"/>
                          <m:endChr m:val="⟩"/>
                          <m:ctrlPr>
                            <a:rPr lang="en-US" sz="6600" i="1">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𝜓</m:t>
                          </m:r>
                          <m:d>
                            <m:dPr>
                              <m:ctrlPr>
                                <a:rPr lang="en-US" sz="6600" i="1">
                                  <a:solidFill>
                                    <a:schemeClr val="bg1">
                                      <a:lumMod val="25000"/>
                                      <a:lumOff val="75000"/>
                                    </a:schemeClr>
                                  </a:solidFill>
                                  <a:latin typeface="Cambria Math" panose="02040503050406030204" pitchFamily="18" charset="0"/>
                                </a:rPr>
                              </m:ctrlPr>
                            </m:dPr>
                            <m:e>
                              <m:r>
                                <a:rPr lang="en-US" sz="6600" b="0" i="1" smtClean="0">
                                  <a:solidFill>
                                    <a:schemeClr val="bg1">
                                      <a:lumMod val="25000"/>
                                      <a:lumOff val="75000"/>
                                    </a:schemeClr>
                                  </a:solidFill>
                                  <a:latin typeface="Cambria Math" panose="02040503050406030204" pitchFamily="18" charset="0"/>
                                </a:rPr>
                                <m:t>0</m:t>
                              </m:r>
                            </m:e>
                          </m:d>
                        </m:e>
                      </m:d>
                    </m:oMath>
                  </m:oMathPara>
                </a14:m>
                <a:endParaRPr lang="en-US" sz="6600" dirty="0">
                  <a:solidFill>
                    <a:schemeClr val="bg1">
                      <a:lumMod val="25000"/>
                      <a:lumOff val="75000"/>
                    </a:schemeClr>
                  </a:solidFill>
                </a:endParaRPr>
              </a:p>
            </p:txBody>
          </p:sp>
        </mc:Choice>
        <mc:Fallback>
          <p:sp>
            <p:nvSpPr>
              <p:cNvPr id="7" name="TextBox 6">
                <a:extLst>
                  <a:ext uri="{FF2B5EF4-FFF2-40B4-BE49-F238E27FC236}">
                    <a16:creationId xmlns:a16="http://schemas.microsoft.com/office/drawing/2014/main" id="{34ABEE01-CA34-4218-A3C6-F63383067CC8}"/>
                  </a:ext>
                </a:extLst>
              </p:cNvPr>
              <p:cNvSpPr txBox="1">
                <a:spLocks noRot="1" noChangeAspect="1" noMove="1" noResize="1" noEditPoints="1" noAdjustHandles="1" noChangeArrowheads="1" noChangeShapeType="1" noTextEdit="1"/>
              </p:cNvSpPr>
              <p:nvPr/>
            </p:nvSpPr>
            <p:spPr>
              <a:xfrm>
                <a:off x="288883" y="4780734"/>
                <a:ext cx="7763989" cy="1048620"/>
              </a:xfrm>
              <a:prstGeom prst="rect">
                <a:avLst/>
              </a:prstGeom>
              <a:blipFill>
                <a:blip r:embed="rId3"/>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0374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Local Hamiltonians describing qubit systems are sparse</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r>
                        <a:rPr lang="en-US" sz="2400" b="0" i="1" smtClean="0">
                          <a:latin typeface="Cambria Math" panose="02040503050406030204" pitchFamily="18" charset="0"/>
                        </a:rPr>
                        <m:t>=</m:t>
                      </m:r>
                      <m:d>
                        <m:dPr>
                          <m:ctrlPr>
                            <a:rPr lang="en-US" sz="2400" i="1" smtClean="0">
                              <a:latin typeface="Cambria Math" panose="02040503050406030204" pitchFamily="18" charset="0"/>
                            </a:rPr>
                          </m:ctrlPr>
                        </m:dPr>
                        <m:e>
                          <m:m>
                            <m:mPr>
                              <m:mcs>
                                <m:mc>
                                  <m:mcPr>
                                    <m:count m:val="4"/>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𝛼</m:t>
                                </m:r>
                              </m:e>
                              <m:e>
                                <m:r>
                                  <a:rPr lang="en-US" sz="2400" b="0" i="1" smtClean="0">
                                    <a:latin typeface="Cambria Math" panose="02040503050406030204" pitchFamily="18" charset="0"/>
                                  </a:rPr>
                                  <m:t>𝛽</m:t>
                                </m:r>
                              </m:e>
                            </m:mr>
                            <m:mr>
                              <m:e>
                                <m:r>
                                  <a:rPr lang="en-US" sz="2400" b="0" i="1" smtClean="0">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0</m:t>
                                    </m:r>
                                  </m:sub>
                                </m:sSub>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m:t>
                                    </m:r>
                                  </m:sup>
                                </m:s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m:t>
                                    </m:r>
                                  </m:sup>
                                </m:s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e>
                            </m:mr>
                          </m:m>
                        </m:e>
                      </m:d>
                    </m:oMath>
                  </m:oMathPara>
                </a14:m>
                <a:endParaRPr lang="en-US" sz="2400" dirty="0"/>
              </a:p>
              <a:p>
                <a:pPr marL="342900" indent="-342900">
                  <a:buFont typeface="Arial" panose="020B0604020202020204" pitchFamily="34" charset="0"/>
                  <a:buChar char="•"/>
                </a:pPr>
                <a:r>
                  <a:rPr lang="en-US" sz="2400" dirty="0"/>
                  <a:t>Calculating time evolution requires exponentiating the Hamiltonian</a:t>
                </a:r>
              </a:p>
              <a:p>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𝑖𝐻𝑡</m:t>
                          </m:r>
                        </m:sup>
                      </m:s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0</m:t>
                              </m:r>
                            </m:sub>
                          </m:sSub>
                        </m:e>
                      </m:d>
                    </m:oMath>
                  </m:oMathPara>
                </a14:m>
                <a:endParaRPr lang="en-US" sz="2400" b="0" dirty="0"/>
              </a:p>
              <a:p>
                <a:pPr marL="342900" indent="-342900">
                  <a:buFont typeface="Arial" panose="020B0604020202020204" pitchFamily="34" charset="0"/>
                  <a:buChar char="•"/>
                </a:pPr>
                <a:r>
                  <a:rPr lang="en-US" sz="2400" dirty="0"/>
                  <a:t>This can be done by diagonalizing </a:t>
                </a:r>
                <a14:m>
                  <m:oMath xmlns:m="http://schemas.openxmlformats.org/officeDocument/2006/math">
                    <m:r>
                      <a:rPr lang="en-US" sz="2400" b="0" i="1" smtClean="0">
                        <a:latin typeface="Cambria Math" panose="02040503050406030204" pitchFamily="18" charset="0"/>
                      </a:rPr>
                      <m:t>𝐻</m:t>
                    </m:r>
                  </m:oMath>
                </a14:m>
                <a:endParaRPr lang="en-US" sz="2400" dirty="0"/>
              </a:p>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𝑖𝐻𝑡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𝑖𝐷𝑡</m:t>
                          </m:r>
                        </m:sup>
                      </m:sSup>
                      <m:r>
                        <a:rPr lang="en-US" sz="2400" b="0" i="1" smtClean="0">
                          <a:latin typeface="Cambria Math" panose="02040503050406030204" pitchFamily="18" charset="0"/>
                        </a:rPr>
                        <m:t>𝑆</m:t>
                      </m:r>
                    </m:oMath>
                  </m:oMathPara>
                </a14:m>
                <a:endParaRPr lang="en-US" sz="2400" dirty="0"/>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57976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Time evolution requires only sparse matrix – vector multiplication</a:t>
                </a:r>
              </a:p>
              <a:p>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𝑖𝐻𝑡</m:t>
                          </m:r>
                        </m:sup>
                      </m:sSup>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𝜓</m:t>
                              </m:r>
                            </m:e>
                            <m:sub>
                              <m:r>
                                <a:rPr lang="en-US" sz="2800" b="0" i="1" smtClean="0">
                                  <a:latin typeface="Cambria Math" panose="02040503050406030204" pitchFamily="18" charset="0"/>
                                </a:rPr>
                                <m:t>0</m:t>
                              </m:r>
                            </m:sub>
                          </m:sSub>
                        </m:e>
                      </m:d>
                      <m:r>
                        <a:rPr lang="en-US" sz="2800" b="0" i="1" smtClean="0">
                          <a:latin typeface="Cambria Math" panose="02040503050406030204" pitchFamily="18" charset="0"/>
                        </a:rPr>
                        <m:t> </m:t>
                      </m:r>
                    </m:oMath>
                  </m:oMathPara>
                </a14:m>
                <a:endParaRPr lang="en-US" sz="2400" b="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𝑛</m:t>
                          </m:r>
                        </m:sub>
                        <m:sup/>
                        <m:e>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𝑖𝑡</m:t>
                                      </m:r>
                                    </m:e>
                                  </m:d>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sup>
                              <m:r>
                                <a:rPr lang="en-US" sz="2400" b="0" i="1" smtClean="0">
                                  <a:latin typeface="Cambria Math" panose="02040503050406030204" pitchFamily="18" charset="0"/>
                                </a:rPr>
                                <m:t>𝑛</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𝐻</m:t>
                              </m:r>
                            </m:e>
                            <m:sup>
                              <m:r>
                                <a:rPr lang="en-US" sz="2400" b="0" i="1" smtClean="0">
                                  <a:latin typeface="Cambria Math" panose="02040503050406030204" pitchFamily="18" charset="0"/>
                                </a:rPr>
                                <m:t>𝑛</m:t>
                              </m:r>
                            </m:sup>
                          </m:sSup>
                        </m:e>
                      </m:nary>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0</m:t>
                              </m:r>
                            </m:sub>
                          </m:sSub>
                        </m:e>
                      </m:d>
                    </m:oMath>
                  </m:oMathPara>
                </a14:m>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𝑛</m:t>
                          </m:r>
                        </m:sub>
                        <m:sup/>
                        <m:e>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𝑖𝑡</m:t>
                                      </m:r>
                                    </m:e>
                                  </m:d>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nary>
                    </m:oMath>
                  </m:oMathPara>
                </a14:m>
                <a:endParaRPr lang="en-US" sz="2400" dirty="0"/>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 . . . </m:t>
                    </m:r>
                  </m:oMath>
                </a14:m>
                <a:endParaRPr lang="en-US" sz="2400" b="0" dirty="0"/>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353054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br>
              <a:rPr lang="en-US" dirty="0"/>
            </a:br>
            <a:r>
              <a:rPr lang="en-US" dirty="0"/>
              <a:t>(</a:t>
            </a:r>
            <a:r>
              <a:rPr lang="en-US" dirty="0" err="1"/>
              <a:t>Krylov</a:t>
            </a:r>
            <a:r>
              <a:rPr lang="en-US" dirty="0"/>
              <a:t> Subspace)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i="1">
                        <a:latin typeface="Cambria Math" panose="02040503050406030204" pitchFamily="18" charset="0"/>
                      </a:rPr>
                      <m:t>𝜓</m:t>
                    </m:r>
                    <m:r>
                      <a:rPr lang="en-US" sz="2400" i="1">
                        <a:latin typeface="Cambria Math" panose="02040503050406030204" pitchFamily="18" charset="0"/>
                      </a:rPr>
                      <m:t>⟩,  </m:t>
                    </m:r>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𝐴</m:t>
                        </m:r>
                      </m:e>
                      <m:sup>
                        <m:r>
                          <a:rPr lang="en-US" sz="2400" b="0" i="1" smtClean="0">
                            <a:latin typeface="Cambria Math" panose="02040503050406030204" pitchFamily="18" charset="0"/>
                          </a:rPr>
                          <m:t>3</m:t>
                        </m:r>
                      </m:sup>
                    </m:sSup>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𝜓</m:t>
                    </m:r>
                    <m:r>
                      <a:rPr lang="en-US" sz="2400" b="0" i="1" smtClean="0">
                        <a:latin typeface="Cambria Math" panose="02040503050406030204" pitchFamily="18" charset="0"/>
                      </a:rPr>
                      <m:t>⟩}</m:t>
                    </m:r>
                  </m:oMath>
                </a14:m>
                <a:r>
                  <a:rPr lang="en-US" sz="2400" i="1" dirty="0">
                    <a:latin typeface="Cambria Math" panose="02040503050406030204" pitchFamily="18" charset="0"/>
                  </a:rPr>
                  <a:t>  </a:t>
                </a:r>
                <a:r>
                  <a:rPr lang="en-US" sz="2400" dirty="0"/>
                  <a:t>Is the </a:t>
                </a:r>
                <a:r>
                  <a:rPr lang="en-US" sz="2400" dirty="0" err="1"/>
                  <a:t>krylov</a:t>
                </a:r>
                <a:r>
                  <a:rPr lang="en-US" sz="2400" dirty="0"/>
                  <a:t> subspace for a given matrix </a:t>
                </a:r>
                <a14:m>
                  <m:oMath xmlns:m="http://schemas.openxmlformats.org/officeDocument/2006/math">
                    <m:r>
                      <a:rPr lang="en-US" sz="2400" b="0" i="1" smtClean="0">
                        <a:latin typeface="Cambria Math" panose="02040503050406030204" pitchFamily="18" charset="0"/>
                      </a:rPr>
                      <m:t>𝐴</m:t>
                    </m:r>
                  </m:oMath>
                </a14:m>
                <a:r>
                  <a:rPr lang="en-US" sz="2400" dirty="0"/>
                  <a:t> and vector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d>
                  </m:oMath>
                </a14:m>
                <a:r>
                  <a:rPr lang="en-US" sz="2400" b="0" dirty="0"/>
                  <a:t> of order </a:t>
                </a:r>
                <a14:m>
                  <m:oMath xmlns:m="http://schemas.openxmlformats.org/officeDocument/2006/math">
                    <m:r>
                      <a:rPr lang="en-US" sz="2400" b="0" i="1" smtClean="0">
                        <a:latin typeface="Cambria Math" panose="02040503050406030204" pitchFamily="18" charset="0"/>
                      </a:rPr>
                      <m:t>𝑘</m:t>
                    </m:r>
                  </m:oMath>
                </a14:m>
                <a:endParaRPr lang="en-US" sz="2400" b="0" dirty="0"/>
              </a:p>
              <a:p>
                <a:pPr marL="342900" indent="-342900">
                  <a:buFont typeface="Arial" panose="020B0604020202020204" pitchFamily="34" charset="0"/>
                  <a:buChar char="•"/>
                </a:pPr>
                <a:r>
                  <a:rPr lang="en-US" sz="2400" dirty="0"/>
                  <a:t>One can construct a basis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for this subspace using Gram-Schmidt</a:t>
                </a:r>
              </a:p>
              <a:p>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𝜙</m:t>
                                  </m:r>
                                  <m:r>
                                    <a:rPr lang="en-US" sz="2400" b="0" i="1" smtClean="0">
                                      <a:latin typeface="Cambria Math" panose="02040503050406030204" pitchFamily="18" charset="0"/>
                                    </a:rPr>
                                    <m:t> </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r>
                                    <a:rPr lang="en-US" sz="2400" i="1">
                                      <a:latin typeface="Cambria Math" panose="02040503050406030204" pitchFamily="18" charset="0"/>
                                    </a:rPr>
                                    <m:t>−1</m:t>
                                  </m:r>
                                </m:sub>
                              </m:sSub>
                            </m:e>
                          </m:d>
                          <m:r>
                            <a:rPr lang="en-US" sz="2400" b="0" i="1" smtClean="0">
                              <a:latin typeface="Cambria Math" panose="02040503050406030204" pitchFamily="18" charset="0"/>
                            </a:rPr>
                            <m:t> </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a:p>
                <a:endParaRPr lang="en-US" sz="1050" dirty="0"/>
              </a:p>
              <a:p>
                <a14:m>
                  <m:oMathPara xmlns:m="http://schemas.openxmlformats.org/officeDocument/2006/math">
                    <m:oMathParaPr>
                      <m:jc m:val="centerGroup"/>
                    </m:oMathParaPr>
                    <m:oMath xmlns:m="http://schemas.openxmlformats.org/officeDocument/2006/math">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e>
                          </m:d>
                        </m:num>
                        <m:den>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e>
                          </m:d>
                        </m:den>
                      </m:f>
                    </m:oMath>
                  </m:oMathPara>
                </a14:m>
                <a:endParaRPr lang="en-US" sz="2400" dirty="0"/>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33041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br>
              <a:rPr lang="en-US" dirty="0"/>
            </a:br>
            <a:r>
              <a:rPr lang="en-US" dirty="0"/>
              <a:t>(</a:t>
            </a:r>
            <a:r>
              <a:rPr lang="en-US" dirty="0" err="1"/>
              <a:t>Krylov</a:t>
            </a:r>
            <a:r>
              <a:rPr lang="en-US" dirty="0"/>
              <a:t> Subspace)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One can construct an orthogonal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 With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oMath>
                </a14:m>
                <a:r>
                  <a:rPr lang="en-US" sz="2400" dirty="0"/>
                  <a:t> as the columns such that</a:t>
                </a:r>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𝑄</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sub>
                        <m:sup>
                          <m:r>
                            <a:rPr lang="en-US" sz="2400" b="0" i="1" smtClean="0">
                              <a:latin typeface="Cambria Math" panose="02040503050406030204" pitchFamily="18" charset="0"/>
                              <a:ea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m:oMathPara>
                </a14:m>
                <a:endParaRPr lang="en-US" sz="2400" b="0" i="1" dirty="0">
                  <a:latin typeface="Cambria Math" panose="02040503050406030204" pitchFamily="18" charset="0"/>
                </a:endParaRPr>
              </a:p>
              <a:p>
                <a:pPr marL="342900" indent="-342900">
                  <a:buFont typeface="Arial" panose="020B0604020202020204" pitchFamily="34" charset="0"/>
                  <a:buChar char="•"/>
                </a:pPr>
                <a:r>
                  <a:rPr lang="en-US" sz="2400" dirty="0"/>
                  <a:t>Where </a:t>
                </a:r>
                <a14:m>
                  <m:oMath xmlns:m="http://schemas.openxmlformats.org/officeDocument/2006/math">
                    <m:r>
                      <a:rPr lang="en-US" sz="2400" b="0" i="1" smtClean="0">
                        <a:latin typeface="Cambria Math" panose="02040503050406030204" pitchFamily="18" charset="0"/>
                      </a:rPr>
                      <m:t>𝑇</m:t>
                    </m:r>
                  </m:oMath>
                </a14:m>
                <a:r>
                  <a:rPr lang="en-US" sz="2400" b="0" i="1" dirty="0">
                    <a:latin typeface="Cambria Math" panose="02040503050406030204" pitchFamily="18" charset="0"/>
                  </a:rPr>
                  <a:t> </a:t>
                </a:r>
                <a:r>
                  <a:rPr lang="en-US" sz="2400" dirty="0"/>
                  <a:t>is a Tridiagonal matrix</a:t>
                </a: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𝐻𝑡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𝑖𝑄𝑇</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𝑖𝑇𝑡</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r>
                          <a:rPr lang="en-US" sz="2400" b="0" i="1" smtClean="0">
                            <a:latin typeface="Cambria Math" panose="02040503050406030204" pitchFamily="18" charset="0"/>
                          </a:rPr>
                          <m:t>𝑉</m:t>
                        </m:r>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𝑖</m:t>
                        </m:r>
                        <m:r>
                          <a:rPr lang="en-US" sz="2400" b="1" i="0" smtClean="0">
                            <a:latin typeface="Cambria Math" panose="02040503050406030204" pitchFamily="18" charset="0"/>
                          </a:rPr>
                          <m:t>𝐝𝐢𝐚𝐠</m:t>
                        </m:r>
                        <m:d>
                          <m:dPr>
                            <m:ctrlPr>
                              <a:rPr lang="en-US" sz="2400" b="0" i="1" smtClean="0">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𝑡</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ea typeface="Cambria Math" panose="02040503050406030204" pitchFamily="18" charset="0"/>
                          </a:rPr>
                          <m:t>†</m:t>
                        </m:r>
                      </m:sup>
                    </m:sSup>
                  </m:oMath>
                </a14:m>
                <a:endParaRPr lang="en-US" sz="2400" i="1" dirty="0">
                  <a:latin typeface="Cambria Math" panose="02040503050406030204" pitchFamily="18" charset="0"/>
                </a:endParaRPr>
              </a:p>
              <a:p>
                <a:pPr marL="342900" indent="-342900">
                  <a:buFont typeface="Arial" panose="020B0604020202020204" pitchFamily="34" charset="0"/>
                  <a:buChar char="•"/>
                </a:pPr>
                <a:r>
                  <a:rPr lang="en-US" sz="2400" dirty="0"/>
                  <a:t>Diagonalizing a Tridiagonal matrix is a lot faster since typically,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endParaRPr lang="en-US" sz="2400" b="0" i="1" dirty="0">
                  <a:latin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64726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5F2FC-44C4-4085-B124-6CAA9E142F09}"/>
              </a:ext>
            </a:extLst>
          </p:cNvPr>
          <p:cNvSpPr>
            <a:spLocks noGrp="1"/>
          </p:cNvSpPr>
          <p:nvPr>
            <p:ph type="sldNum" sz="quarter" idx="11"/>
          </p:nvPr>
        </p:nvSpPr>
        <p:spPr/>
        <p:txBody>
          <a:bodyPr/>
          <a:lstStyle/>
          <a:p>
            <a:fld id="{49517F09-58FE-4AD2-AE51-DC77DA34DA5A}" type="slidenum">
              <a:rPr lang="en-US" smtClean="0"/>
              <a:t>6</a:t>
            </a:fld>
            <a:endParaRPr lang="en-US"/>
          </a:p>
        </p:txBody>
      </p:sp>
      <p:pic>
        <p:nvPicPr>
          <p:cNvPr id="7" name="Picture Placeholder 6">
            <a:extLst>
              <a:ext uri="{FF2B5EF4-FFF2-40B4-BE49-F238E27FC236}">
                <a16:creationId xmlns:a16="http://schemas.microsoft.com/office/drawing/2014/main" id="{8E857707-76AE-4DA3-BB92-76762B9428D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6" r="46"/>
          <a:stretch/>
        </p:blipFill>
        <p:spPr>
          <a:xfrm>
            <a:off x="0" y="1281165"/>
            <a:ext cx="12192003" cy="5576835"/>
          </a:xfrm>
        </p:spPr>
      </p:pic>
      <p:sp>
        <p:nvSpPr>
          <p:cNvPr id="4" name="Text Placeholder 3">
            <a:extLst>
              <a:ext uri="{FF2B5EF4-FFF2-40B4-BE49-F238E27FC236}">
                <a16:creationId xmlns:a16="http://schemas.microsoft.com/office/drawing/2014/main" id="{94D497A5-5262-485D-8791-59B2D15ED30F}"/>
              </a:ext>
            </a:extLst>
          </p:cNvPr>
          <p:cNvSpPr>
            <a:spLocks noGrp="1"/>
          </p:cNvSpPr>
          <p:nvPr>
            <p:ph type="body" sz="quarter" idx="13"/>
          </p:nvPr>
        </p:nvSpPr>
        <p:spPr/>
        <p:txBody>
          <a:bodyPr/>
          <a:lstStyle/>
          <a:p>
            <a:r>
              <a:rPr lang="en-US" dirty="0"/>
              <a:t>Lanczos vs NumPy</a:t>
            </a:r>
          </a:p>
          <a:p>
            <a:r>
              <a:rPr lang="en-US" dirty="0"/>
              <a:t>(ground state calculation)</a:t>
            </a:r>
          </a:p>
        </p:txBody>
      </p:sp>
    </p:spTree>
    <p:extLst>
      <p:ext uri="{BB962C8B-B14F-4D97-AF65-F5344CB8AC3E}">
        <p14:creationId xmlns:p14="http://schemas.microsoft.com/office/powerpoint/2010/main" val="399814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5F2FC-44C4-4085-B124-6CAA9E142F09}"/>
              </a:ext>
            </a:extLst>
          </p:cNvPr>
          <p:cNvSpPr>
            <a:spLocks noGrp="1"/>
          </p:cNvSpPr>
          <p:nvPr>
            <p:ph type="sldNum" sz="quarter" idx="11"/>
          </p:nvPr>
        </p:nvSpPr>
        <p:spPr/>
        <p:txBody>
          <a:bodyPr/>
          <a:lstStyle/>
          <a:p>
            <a:fld id="{49517F09-58FE-4AD2-AE51-DC77DA34DA5A}" type="slidenum">
              <a:rPr lang="en-US" smtClean="0"/>
              <a:t>7</a:t>
            </a:fld>
            <a:endParaRPr lang="en-US"/>
          </a:p>
        </p:txBody>
      </p:sp>
      <p:pic>
        <p:nvPicPr>
          <p:cNvPr id="7" name="Picture Placeholder 6" descr="Chart, line chart&#10;&#10;Description automatically generated">
            <a:extLst>
              <a:ext uri="{FF2B5EF4-FFF2-40B4-BE49-F238E27FC236}">
                <a16:creationId xmlns:a16="http://schemas.microsoft.com/office/drawing/2014/main" id="{8E857707-76AE-4DA3-BB92-76762B9428D1}"/>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6" b="-329"/>
          <a:stretch/>
        </p:blipFill>
        <p:spPr>
          <a:xfrm>
            <a:off x="0" y="1304544"/>
            <a:ext cx="12192003" cy="5576835"/>
          </a:xfrm>
        </p:spPr>
      </p:pic>
      <p:sp>
        <p:nvSpPr>
          <p:cNvPr id="4" name="Text Placeholder 3">
            <a:extLst>
              <a:ext uri="{FF2B5EF4-FFF2-40B4-BE49-F238E27FC236}">
                <a16:creationId xmlns:a16="http://schemas.microsoft.com/office/drawing/2014/main" id="{94D497A5-5262-485D-8791-59B2D15ED30F}"/>
              </a:ext>
            </a:extLst>
          </p:cNvPr>
          <p:cNvSpPr>
            <a:spLocks noGrp="1"/>
          </p:cNvSpPr>
          <p:nvPr>
            <p:ph type="body" sz="quarter" idx="13"/>
          </p:nvPr>
        </p:nvSpPr>
        <p:spPr/>
        <p:txBody>
          <a:bodyPr/>
          <a:lstStyle/>
          <a:p>
            <a:r>
              <a:rPr lang="en-US" dirty="0"/>
              <a:t>Lanczos vs NumPy</a:t>
            </a:r>
          </a:p>
          <a:p>
            <a:r>
              <a:rPr lang="en-US" dirty="0"/>
              <a:t>(ground state calculation)</a:t>
            </a:r>
          </a:p>
          <a:p>
            <a:endParaRPr lang="en-US" dirty="0"/>
          </a:p>
          <a:p>
            <a:endParaRPr lang="en-US" dirty="0"/>
          </a:p>
        </p:txBody>
      </p:sp>
    </p:spTree>
    <p:extLst>
      <p:ext uri="{BB962C8B-B14F-4D97-AF65-F5344CB8AC3E}">
        <p14:creationId xmlns:p14="http://schemas.microsoft.com/office/powerpoint/2010/main" val="138394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C249C32-90B7-4F90-9AF6-0674F49AD6B7}"/>
              </a:ext>
            </a:extLst>
          </p:cNvPr>
          <p:cNvSpPr txBox="1">
            <a:spLocks/>
          </p:cNvSpPr>
          <p:nvPr/>
        </p:nvSpPr>
        <p:spPr>
          <a:xfrm>
            <a:off x="166242" y="4307089"/>
            <a:ext cx="5469679" cy="1197607"/>
          </a:xfrm>
          <a:prstGeom prst="rect">
            <a:avLst/>
          </a:prstGeom>
        </p:spPr>
        <p:txBody>
          <a:bodyPr/>
          <a:lstStyle>
            <a:lvl1pPr marL="0" indent="0" algn="l" rtl="0" eaLnBrk="1" fontAlgn="base" hangingPunct="1">
              <a:lnSpc>
                <a:spcPct val="110000"/>
              </a:lnSpc>
              <a:spcBef>
                <a:spcPts val="1467"/>
              </a:spcBef>
              <a:spcAft>
                <a:spcPct val="0"/>
              </a:spcAft>
              <a:buClr>
                <a:srgbClr val="6D6E70"/>
              </a:buClr>
              <a:buSzPct val="90000"/>
              <a:buFont typeface="Wingding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Tx/>
              <a:buSzPct val="80000"/>
              <a:buFont typeface="System Font Regular"/>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Tx/>
              <a:buSzPct val="80000"/>
              <a:buFont typeface="Arial"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Tx/>
              <a:buSzPct val="80000"/>
              <a:buFont typeface=".AppleSystemUIFont"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243834" indent="-219451" algn="l" rtl="0" eaLnBrk="1" fontAlgn="base" hangingPunct="1">
              <a:lnSpc>
                <a:spcPct val="110000"/>
              </a:lnSpc>
              <a:spcBef>
                <a:spcPts val="1467"/>
              </a:spcBef>
              <a:spcAft>
                <a:spcPct val="0"/>
              </a:spcAft>
              <a:buClrTx/>
              <a:buSzPct val="80000"/>
              <a:buFontTx/>
              <a:buNone/>
              <a:tabLst/>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914400">
              <a:lnSpc>
                <a:spcPct val="100000"/>
              </a:lnSpc>
            </a:pPr>
            <a:r>
              <a:rPr lang="en-US" sz="1800" kern="0" dirty="0"/>
              <a:t>R K Rupesh</a:t>
            </a:r>
          </a:p>
          <a:p>
            <a:pPr defTabSz="914400">
              <a:lnSpc>
                <a:spcPct val="100000"/>
              </a:lnSpc>
            </a:pPr>
            <a:r>
              <a:rPr lang="en-US" sz="1800" kern="0" dirty="0"/>
              <a:t>MSc Physics, University of Hyderabad</a:t>
            </a:r>
          </a:p>
          <a:p>
            <a:pPr defTabSz="914400">
              <a:lnSpc>
                <a:spcPct val="100000"/>
              </a:lnSpc>
            </a:pPr>
            <a:r>
              <a:rPr lang="en-US" sz="1800" kern="0" dirty="0"/>
              <a:t>Gachibowli, India</a:t>
            </a:r>
          </a:p>
          <a:p>
            <a:pPr defTabSz="914400"/>
            <a:endParaRPr lang="en-US" sz="1800" kern="0" dirty="0"/>
          </a:p>
          <a:p>
            <a:pPr defTabSz="914400"/>
            <a:r>
              <a:rPr lang="en-US" sz="1800" kern="0" dirty="0"/>
              <a:t>GitHub: github.com/</a:t>
            </a:r>
            <a:r>
              <a:rPr lang="en-US" sz="1800" kern="0" dirty="0" err="1"/>
              <a:t>rupeshknn</a:t>
            </a:r>
            <a:r>
              <a:rPr lang="en-US" sz="1800" kern="0" dirty="0"/>
              <a:t>/</a:t>
            </a:r>
            <a:r>
              <a:rPr lang="en-US" sz="1800" kern="0" dirty="0" err="1"/>
              <a:t>lanczos</a:t>
            </a:r>
            <a:r>
              <a:rPr lang="en-US" sz="1800" kern="0" dirty="0"/>
              <a:t>-QD</a:t>
            </a:r>
          </a:p>
        </p:txBody>
      </p:sp>
      <p:sp>
        <p:nvSpPr>
          <p:cNvPr id="6" name="Slide Number Placeholder 5">
            <a:extLst>
              <a:ext uri="{FF2B5EF4-FFF2-40B4-BE49-F238E27FC236}">
                <a16:creationId xmlns:a16="http://schemas.microsoft.com/office/drawing/2014/main" id="{84177D1F-300F-41AB-AC8D-DFAD0199CF7D}"/>
              </a:ext>
            </a:extLst>
          </p:cNvPr>
          <p:cNvSpPr txBox="1">
            <a:spLocks/>
          </p:cNvSpPr>
          <p:nvPr/>
        </p:nvSpPr>
        <p:spPr>
          <a:xfrm>
            <a:off x="9614023" y="6606117"/>
            <a:ext cx="2425488" cy="152400"/>
          </a:xfrm>
          <a:prstGeom prst="rect">
            <a:avLst/>
          </a:prstGeom>
        </p:spPr>
        <p:txBody>
          <a:bodyPr vert="horz" lIns="0" tIns="0" rIns="0" bIns="0" rtlCol="0" anchor="ctr"/>
          <a:lstStyle>
            <a:defPPr>
              <a:defRPr lang="en-US"/>
            </a:defPPr>
            <a:lvl1pPr marL="0" algn="r" defTabSz="685983" rtl="0" eaLnBrk="1" latinLnBrk="0" hangingPunct="1">
              <a:defRPr sz="800" kern="1200">
                <a:solidFill>
                  <a:schemeClr val="tx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8</a:t>
            </a:fld>
            <a:endParaRPr lang="en-US" dirty="0"/>
          </a:p>
        </p:txBody>
      </p:sp>
      <p:sp>
        <p:nvSpPr>
          <p:cNvPr id="7" name="Title 1">
            <a:extLst>
              <a:ext uri="{FF2B5EF4-FFF2-40B4-BE49-F238E27FC236}">
                <a16:creationId xmlns:a16="http://schemas.microsoft.com/office/drawing/2014/main" id="{E7803845-D76E-4C9F-AB9D-72DEEE079AA5}"/>
              </a:ext>
            </a:extLst>
          </p:cNvPr>
          <p:cNvSpPr txBox="1">
            <a:spLocks/>
          </p:cNvSpPr>
          <p:nvPr/>
        </p:nvSpPr>
        <p:spPr>
          <a:xfrm>
            <a:off x="324090" y="231494"/>
            <a:ext cx="5467109" cy="1109626"/>
          </a:xfrm>
          <a:prstGeom prst="rect">
            <a:avLst/>
          </a:prstGeom>
        </p:spPr>
        <p:txBody>
          <a:bodyPr/>
          <a:lstStyle>
            <a:lvl1pPr algn="l" rtl="0" eaLnBrk="1" fontAlgn="base" hangingPunct="1">
              <a:lnSpc>
                <a:spcPct val="90000"/>
              </a:lnSpc>
              <a:spcBef>
                <a:spcPct val="0"/>
              </a:spcBef>
              <a:spcAft>
                <a:spcPct val="0"/>
              </a:spcAft>
              <a:defRPr sz="3733"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pPr defTabSz="914400"/>
            <a:r>
              <a:rPr lang="en-US" kern="0"/>
              <a:t>Thank You</a:t>
            </a:r>
            <a:endParaRPr lang="en-US" kern="0" dirty="0"/>
          </a:p>
        </p:txBody>
      </p:sp>
    </p:spTree>
    <p:extLst>
      <p:ext uri="{BB962C8B-B14F-4D97-AF65-F5344CB8AC3E}">
        <p14:creationId xmlns:p14="http://schemas.microsoft.com/office/powerpoint/2010/main" val="3328227063"/>
      </p:ext>
    </p:extLst>
  </p:cSld>
  <p:clrMapOvr>
    <a:masterClrMapping/>
  </p:clrMapOvr>
</p:sld>
</file>

<file path=ppt/theme/theme1.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54243719-ADC8-2941-AD19-0C7931563E0D}"/>
    </a:ext>
  </a:extLst>
</a:theme>
</file>

<file path=ppt/theme/theme2.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A7F67844-0C5B-3245-ADD4-A1BF287CEED6}"/>
    </a:ext>
  </a:extLst>
</a:theme>
</file>

<file path=ppt/theme/theme3.xml><?xml version="1.0" encoding="utf-8"?>
<a:theme xmlns:a="http://schemas.openxmlformats.org/drawingml/2006/main" name="1_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54243719-ADC8-2941-AD19-0C7931563E0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495</TotalTime>
  <Words>288</Words>
  <Application>Microsoft Office PowerPoint</Application>
  <PresentationFormat>Widescreen</PresentationFormat>
  <Paragraphs>50</Paragraphs>
  <Slides>8</Slides>
  <Notes>0</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vt:i4>
      </vt:variant>
    </vt:vector>
  </HeadingPairs>
  <TitlesOfParts>
    <vt:vector size="22" baseType="lpstr">
      <vt:lpstr>.AppleSystemUIFont</vt:lpstr>
      <vt:lpstr>Arial</vt:lpstr>
      <vt:lpstr>Calibri</vt:lpstr>
      <vt:lpstr>Cambria Math</vt:lpstr>
      <vt:lpstr>HelvNeue Light for IBM</vt:lpstr>
      <vt:lpstr>IBM Plex Sans</vt:lpstr>
      <vt:lpstr>IBM Plex Sans Light</vt:lpstr>
      <vt:lpstr>IBM Plex Sans Regular</vt:lpstr>
      <vt:lpstr>IBM Plex Sans SemiBold</vt:lpstr>
      <vt:lpstr>System Font Regular</vt:lpstr>
      <vt:lpstr>Wingdings</vt:lpstr>
      <vt:lpstr>IBM Quantum Master (Light)</vt:lpstr>
      <vt:lpstr>IBM Quantum Master (Dark)</vt:lpstr>
      <vt:lpstr>1_IBM Quantum Master (Light)</vt:lpstr>
      <vt:lpstr>Lanczos Algorithm for Qiskit Dynamics</vt:lpstr>
      <vt:lpstr>Why Lanczos</vt:lpstr>
      <vt:lpstr>Why Lanczos</vt:lpstr>
      <vt:lpstr>Why Lanczos (Krylov Subspace)</vt:lpstr>
      <vt:lpstr>Why Lanczos (Krylov Subspace)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Lanczos Algorithm for Qiskit Dynamics</dc:title>
  <dc:creator>Rupesh R K</dc:creator>
  <cp:lastModifiedBy>Rupesh R K</cp:lastModifiedBy>
  <cp:revision>6</cp:revision>
  <dcterms:created xsi:type="dcterms:W3CDTF">2022-04-06T16:10:47Z</dcterms:created>
  <dcterms:modified xsi:type="dcterms:W3CDTF">2022-04-07T09:18:33Z</dcterms:modified>
</cp:coreProperties>
</file>