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8" r:id="rId7"/>
    <p:sldId id="261" r:id="rId8"/>
    <p:sldId id="262" r:id="rId9"/>
    <p:sldId id="264" r:id="rId10"/>
    <p:sldId id="283" r:id="rId11"/>
    <p:sldId id="287" r:id="rId12"/>
    <p:sldId id="288" r:id="rId13"/>
    <p:sldId id="289" r:id="rId14"/>
    <p:sldId id="29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07" autoAdjust="0"/>
  </p:normalViewPr>
  <p:slideViewPr>
    <p:cSldViewPr snapToGrid="0">
      <p:cViewPr varScale="1">
        <p:scale>
          <a:sx n="68" d="100"/>
          <a:sy n="68" d="100"/>
        </p:scale>
        <p:origin x="84" y="8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1/21/2020</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1/21/2020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557272" y="1306286"/>
            <a:ext cx="7077456" cy="2122714"/>
          </a:xfrm>
        </p:spPr>
        <p:txBody>
          <a:bodyPr/>
          <a:lstStyle/>
          <a:p>
            <a:pPr algn="ctr"/>
            <a:r>
              <a:rPr lang="en-US" sz="4800" dirty="0"/>
              <a:t>Battle of Neighborhoods</a:t>
            </a:r>
            <a:br>
              <a:rPr lang="en-US" sz="4800" dirty="0"/>
            </a:br>
            <a:br>
              <a:rPr lang="en-US" sz="4800" dirty="0"/>
            </a:br>
            <a:r>
              <a:rPr lang="en-US" sz="4800" dirty="0"/>
              <a:t>Mumbai vs Delhi</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557272" y="4975642"/>
            <a:ext cx="7077456" cy="868680"/>
          </a:xfrm>
        </p:spPr>
        <p:txBody>
          <a:bodyPr/>
          <a:lstStyle/>
          <a:p>
            <a:pPr marL="0" indent="0" algn="ctr">
              <a:buNone/>
            </a:pPr>
            <a:r>
              <a:rPr lang="en-US" b="1" dirty="0">
                <a:latin typeface="HelvLight" pitchFamily="2" charset="0"/>
              </a:rPr>
              <a:t>Rupesh Yadav</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prstGeom prst="rect">
            <a:avLst/>
          </a:prstGeom>
        </p:spPr>
        <p:txBody>
          <a:bodyPr wrap="square" anchor="t">
            <a:noAutofit/>
          </a:bodyPr>
          <a:lstStyle/>
          <a:p>
            <a:r>
              <a:rPr lang="en-US" sz="3000" dirty="0"/>
              <a:t>Results</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a:prstGeom prst="rect">
            <a:avLst/>
          </a:prstGeom>
        </p:spPr>
        <p:txBody>
          <a:bodyPr anchor="ctr">
            <a:normAutofit/>
          </a:bodyPr>
          <a:lstStyle/>
          <a:p>
            <a:pPr>
              <a:spcAft>
                <a:spcPts val="600"/>
              </a:spcAft>
            </a:pPr>
            <a:fld id="{C263D6C4-4840-40CC-AC84-17E24B3B7BDE}" type="slidenum">
              <a:rPr lang="en-US" smtClean="0"/>
              <a:pPr>
                <a:spcAft>
                  <a:spcPts val="600"/>
                </a:spcAft>
              </a:pPr>
              <a:t>10</a:t>
            </a:fld>
            <a:endParaRPr lang="en-US"/>
          </a:p>
        </p:txBody>
      </p:sp>
      <p:sp>
        <p:nvSpPr>
          <p:cNvPr id="13" name="Text Placeholder 12">
            <a:extLst>
              <a:ext uri="{FF2B5EF4-FFF2-40B4-BE49-F238E27FC236}">
                <a16:creationId xmlns:a16="http://schemas.microsoft.com/office/drawing/2014/main" id="{E434EF29-60A3-4FE3-A722-AEA157A7CCE4}"/>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We have clustered the neighborhoods based on the most common top venues in each of the neighborhood.</a:t>
            </a:r>
          </a:p>
          <a:p>
            <a:r>
              <a:rPr lang="en-US" dirty="0"/>
              <a:t> </a:t>
            </a:r>
            <a:endParaRPr lang="en-IN" dirty="0"/>
          </a:p>
          <a:p>
            <a:pPr marL="285750" indent="-285750">
              <a:buFont typeface="Arial" panose="020B0604020202020204" pitchFamily="34" charset="0"/>
              <a:buChar char="•"/>
            </a:pPr>
            <a:r>
              <a:rPr lang="en-US" dirty="0"/>
              <a:t>Given our cluster information for both Mumbai and Delhi, we see that Mumbai and its </a:t>
            </a:r>
            <a:r>
              <a:rPr lang="en-US" dirty="0" err="1"/>
              <a:t>neighbourhoods</a:t>
            </a:r>
            <a:r>
              <a:rPr lang="en-US" dirty="0"/>
              <a:t> are a great place for a foodie. </a:t>
            </a:r>
          </a:p>
          <a:p>
            <a:endParaRPr lang="en-IN" dirty="0"/>
          </a:p>
          <a:p>
            <a:pPr marL="285750" indent="-285750">
              <a:buFont typeface="Arial" panose="020B0604020202020204" pitchFamily="34" charset="0"/>
              <a:buChar char="•"/>
            </a:pPr>
            <a:r>
              <a:rPr lang="en-US" dirty="0"/>
              <a:t>Delhi neighborhoods and good for those who like Arts and Crafts, Museums, Water Parks and Pizza places. </a:t>
            </a:r>
            <a:endParaRPr lang="en-IN" dirty="0"/>
          </a:p>
        </p:txBody>
      </p:sp>
      <p:pic>
        <p:nvPicPr>
          <p:cNvPr id="10" name="Content Placeholder 9" descr="A picture containing text, map&#10;&#10;Description automatically generated">
            <a:extLst>
              <a:ext uri="{FF2B5EF4-FFF2-40B4-BE49-F238E27FC236}">
                <a16:creationId xmlns:a16="http://schemas.microsoft.com/office/drawing/2014/main" id="{4B64C296-D908-489F-992D-9F61335CA3AF}"/>
              </a:ext>
            </a:extLst>
          </p:cNvPr>
          <p:cNvPicPr>
            <a:picLocks noGrp="1" noChangeAspect="1"/>
          </p:cNvPicPr>
          <p:nvPr>
            <p:ph idx="1"/>
          </p:nvPr>
        </p:nvPicPr>
        <p:blipFill>
          <a:blip r:embed="rId2"/>
          <a:stretch>
            <a:fillRect/>
          </a:stretch>
        </p:blipFill>
        <p:spPr>
          <a:xfrm>
            <a:off x="4811150" y="1444649"/>
            <a:ext cx="6847449" cy="2236763"/>
          </a:xfrm>
        </p:spPr>
      </p:pic>
      <p:pic>
        <p:nvPicPr>
          <p:cNvPr id="12" name="Picture 11" descr="A picture containing text, map&#10;&#10;Description automatically generated">
            <a:extLst>
              <a:ext uri="{FF2B5EF4-FFF2-40B4-BE49-F238E27FC236}">
                <a16:creationId xmlns:a16="http://schemas.microsoft.com/office/drawing/2014/main" id="{C78B2961-4D6F-4A53-A0C1-EAE6AC4765D1}"/>
              </a:ext>
            </a:extLst>
          </p:cNvPr>
          <p:cNvPicPr>
            <a:picLocks noChangeAspect="1"/>
          </p:cNvPicPr>
          <p:nvPr/>
        </p:nvPicPr>
        <p:blipFill>
          <a:blip r:embed="rId3"/>
          <a:stretch>
            <a:fillRect/>
          </a:stretch>
        </p:blipFill>
        <p:spPr>
          <a:xfrm>
            <a:off x="4811150" y="3712120"/>
            <a:ext cx="6847449" cy="2449530"/>
          </a:xfrm>
          <a:prstGeom prst="rect">
            <a:avLst/>
          </a:prstGeom>
        </p:spPr>
      </p:pic>
    </p:spTree>
    <p:extLst>
      <p:ext uri="{BB962C8B-B14F-4D97-AF65-F5344CB8AC3E}">
        <p14:creationId xmlns:p14="http://schemas.microsoft.com/office/powerpoint/2010/main" val="734979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prstGeom prst="rect">
            <a:avLst/>
          </a:prstGeom>
        </p:spPr>
        <p:txBody>
          <a:bodyPr wrap="square" anchor="t">
            <a:noAutofit/>
          </a:bodyPr>
          <a:lstStyle/>
          <a:p>
            <a:r>
              <a:rPr lang="en-US" sz="3000" dirty="0"/>
              <a:t>Conclusion</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a:prstGeom prst="rect">
            <a:avLst/>
          </a:prstGeom>
        </p:spPr>
        <p:txBody>
          <a:bodyPr anchor="ctr">
            <a:normAutofit/>
          </a:bodyPr>
          <a:lstStyle/>
          <a:p>
            <a:pPr>
              <a:spcAft>
                <a:spcPts val="600"/>
              </a:spcAft>
            </a:pPr>
            <a:fld id="{C263D6C4-4840-40CC-AC84-17E24B3B7BDE}" type="slidenum">
              <a:rPr lang="en-US" smtClean="0"/>
              <a:pPr>
                <a:spcAft>
                  <a:spcPts val="600"/>
                </a:spcAft>
              </a:pPr>
              <a:t>11</a:t>
            </a:fld>
            <a:endParaRPr lang="en-US"/>
          </a:p>
        </p:txBody>
      </p:sp>
      <p:sp>
        <p:nvSpPr>
          <p:cNvPr id="13" name="Text Placeholder 12">
            <a:extLst>
              <a:ext uri="{FF2B5EF4-FFF2-40B4-BE49-F238E27FC236}">
                <a16:creationId xmlns:a16="http://schemas.microsoft.com/office/drawing/2014/main" id="{E434EF29-60A3-4FE3-A722-AEA157A7CCE4}"/>
              </a:ext>
            </a:extLst>
          </p:cNvPr>
          <p:cNvSpPr>
            <a:spLocks noGrp="1"/>
          </p:cNvSpPr>
          <p:nvPr>
            <p:ph type="body" sz="quarter" idx="13"/>
          </p:nvPr>
        </p:nvSpPr>
        <p:spPr/>
        <p:txBody>
          <a:bodyPr/>
          <a:lstStyle/>
          <a:p>
            <a:r>
              <a:rPr lang="en-US" dirty="0"/>
              <a:t>Thus, with this project, we have analyzed the kind of life each of these big metro cities has to offer based on the popular venues in their neighborhood. </a:t>
            </a:r>
          </a:p>
          <a:p>
            <a:r>
              <a:rPr lang="en-US" b="1" dirty="0"/>
              <a:t>Mumbai would be the choice if you are a foodie! </a:t>
            </a:r>
            <a:endParaRPr lang="en-US" dirty="0"/>
          </a:p>
          <a:p>
            <a:r>
              <a:rPr lang="en-US" dirty="0"/>
              <a:t>Another important aspect the study reveals is that the categories of venues Mumbai offers are far too many compared to Delhi. This means that Delhi becomes restrictive in terms of variety and convenience. With the data, we have studied Mumbai wins this battle of metros! </a:t>
            </a:r>
            <a:endParaRPr lang="en-IN" dirty="0"/>
          </a:p>
        </p:txBody>
      </p:sp>
    </p:spTree>
    <p:extLst>
      <p:ext uri="{BB962C8B-B14F-4D97-AF65-F5344CB8AC3E}">
        <p14:creationId xmlns:p14="http://schemas.microsoft.com/office/powerpoint/2010/main" val="216245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42646" y="1871082"/>
            <a:ext cx="7781544" cy="859055"/>
          </a:xfrm>
        </p:spPr>
        <p:txBody>
          <a:bodyPr/>
          <a:lstStyle/>
          <a:p>
            <a:pPr algn="ctr"/>
            <a:r>
              <a:rPr lang="en-US" dirty="0"/>
              <a:t>Table Of Contents</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3063240"/>
            <a:ext cx="6803136" cy="2057400"/>
          </a:xfrm>
        </p:spPr>
        <p:txBody>
          <a:bodyPr/>
          <a:lstStyle/>
          <a:p>
            <a:pPr marL="342900" indent="-342900">
              <a:buAutoNum type="arabicPeriod"/>
            </a:pPr>
            <a:r>
              <a:rPr lang="en-US" b="1" dirty="0"/>
              <a:t>Introduction : Business Problem</a:t>
            </a:r>
          </a:p>
          <a:p>
            <a:pPr marL="342900" indent="-342900">
              <a:buAutoNum type="arabicPeriod"/>
            </a:pPr>
            <a:r>
              <a:rPr lang="en-US" b="1" dirty="0"/>
              <a:t>Data</a:t>
            </a:r>
          </a:p>
          <a:p>
            <a:pPr marL="342900" indent="-342900">
              <a:buAutoNum type="arabicPeriod"/>
            </a:pPr>
            <a:r>
              <a:rPr lang="en-US" b="1" dirty="0"/>
              <a:t>Methodology</a:t>
            </a:r>
          </a:p>
          <a:p>
            <a:pPr marL="342900" indent="-342900">
              <a:buAutoNum type="arabicPeriod"/>
            </a:pPr>
            <a:r>
              <a:rPr lang="en-US" b="1" dirty="0"/>
              <a:t>Results and Discussion</a:t>
            </a:r>
          </a:p>
          <a:p>
            <a:pPr marL="342900" indent="-342900">
              <a:buAutoNum type="arabicPeriod"/>
            </a:pPr>
            <a:r>
              <a:rPr lang="en-US" b="1" dirty="0"/>
              <a:t>Conclusion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Introduction: Business Problem</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718300" cy="5054815"/>
          </a:xfrm>
        </p:spPr>
        <p:txBody>
          <a:bodyPr/>
          <a:lstStyle/>
          <a:p>
            <a:r>
              <a:rPr lang="en-US" dirty="0">
                <a:latin typeface="HelvLight" pitchFamily="2" charset="0"/>
                <a:cs typeface="Calibri" panose="020F0502020204030204" pitchFamily="34" charset="0"/>
              </a:rPr>
              <a:t>Mumbai and Delhi are two metro cities of India. These two cities are crowded and always jam packed with people. These cities are one of the best tourist attractions. So, we will explore these two cities and try to find out which city has more venues to visit.</a:t>
            </a:r>
          </a:p>
          <a:p>
            <a:endParaRPr lang="en-US" dirty="0">
              <a:latin typeface="HelvLight" pitchFamily="2" charset="0"/>
              <a:cs typeface="Calibri" panose="020F0502020204030204" pitchFamily="34" charset="0"/>
            </a:endParaRPr>
          </a:p>
          <a:p>
            <a:r>
              <a:rPr lang="en-US" dirty="0">
                <a:latin typeface="HelvLight" pitchFamily="2" charset="0"/>
                <a:cs typeface="Calibri" panose="020F0502020204030204" pitchFamily="34" charset="0"/>
              </a:rPr>
              <a:t>Nobody can remember or know all venues in Mumbai and Delhi area and so cannot promote all venues and categories which can found through Foursquare API.</a:t>
            </a:r>
          </a:p>
          <a:p>
            <a:endParaRPr lang="en-US" dirty="0">
              <a:latin typeface="HelvLight" pitchFamily="2" charset="0"/>
              <a:cs typeface="Calibri" panose="020F0502020204030204" pitchFamily="34" charset="0"/>
            </a:endParaRPr>
          </a:p>
          <a:p>
            <a:r>
              <a:rPr lang="en-US" dirty="0">
                <a:latin typeface="HelvLight" pitchFamily="2" charset="0"/>
                <a:cs typeface="Calibri" panose="020F0502020204030204" pitchFamily="34" charset="0"/>
              </a:rPr>
              <a:t>We would also cluster the similar venues and categorize them to quickly find out which category of venues and areas are unique and have good parks and cafeterias.</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Data</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normAutofit/>
          </a:bodyPr>
          <a:lstStyle/>
          <a:p>
            <a:r>
              <a:rPr lang="en-US" dirty="0"/>
              <a:t>Helping Factors</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Data Sources and operations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All venues of neighborhood</a:t>
            </a:r>
          </a:p>
          <a:p>
            <a:r>
              <a:rPr lang="en-US" dirty="0"/>
              <a:t>Top venue categories in neighborhood</a:t>
            </a:r>
          </a:p>
          <a:p>
            <a:r>
              <a:rPr lang="en-US" dirty="0"/>
              <a:t>Overall style for example cafes and parks and other places to visit</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normAutofit lnSpcReduction="10000"/>
          </a:bodyPr>
          <a:lstStyle/>
          <a:p>
            <a:r>
              <a:rPr lang="en-US" dirty="0"/>
              <a:t>Data Found from the data.gov.in about the post offices in India</a:t>
            </a:r>
          </a:p>
          <a:p>
            <a:r>
              <a:rPr lang="en-US" dirty="0"/>
              <a:t>Extraction of the data about the required cities, Mumbai and Delhi</a:t>
            </a:r>
          </a:p>
          <a:p>
            <a:r>
              <a:rPr lang="en-US" dirty="0"/>
              <a:t>And using this data changed the office names as neighborhoods</a:t>
            </a:r>
          </a:p>
          <a:p>
            <a:r>
              <a:rPr lang="en-US" dirty="0"/>
              <a:t>All venues or neighborhood area through Foursquare API</a:t>
            </a:r>
          </a:p>
          <a:p>
            <a:r>
              <a:rPr lang="en-US" dirty="0"/>
              <a:t>After cleaning the data used the </a:t>
            </a:r>
            <a:r>
              <a:rPr lang="en-US" dirty="0" err="1"/>
              <a:t>geopy</a:t>
            </a:r>
            <a:r>
              <a:rPr lang="en-US" dirty="0"/>
              <a:t> python library</a:t>
            </a:r>
          </a:p>
          <a:p>
            <a:r>
              <a:rPr lang="en-US" dirty="0"/>
              <a:t>Geolocator to get coordinates of neighborhoods</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Methodology</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5466247" y="2096714"/>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b="1" dirty="0"/>
              <a:t>Collecting the Inspection Data</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9954282" y="2119168"/>
            <a:ext cx="1259505" cy="1259505"/>
          </a:xfrm>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b="1" dirty="0"/>
              <a:t>Explore and understand Data</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a:xfrm>
            <a:off x="3222229" y="2096714"/>
            <a:ext cx="1259505" cy="1259505"/>
          </a:xfrm>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b="1" dirty="0"/>
              <a:t>Data Preparation and Preprocessing</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a:xfrm>
            <a:off x="978212" y="2096714"/>
            <a:ext cx="1259505" cy="1259505"/>
          </a:xfrm>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b="1" dirty="0"/>
              <a:t>Modeling</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a:xfrm>
            <a:off x="7710265" y="2119169"/>
            <a:ext cx="1259505" cy="1259505"/>
          </a:xfrm>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b="1" dirty="0"/>
              <a:t>Results</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Methodology : Collecting Data</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pPr marL="285750" indent="-285750">
              <a:buFont typeface="Arial" panose="020B0604020202020204" pitchFamily="34" charset="0"/>
              <a:buChar char="•"/>
            </a:pPr>
            <a:r>
              <a:rPr lang="en-US" dirty="0"/>
              <a:t>Data is collected from the data.gov.in</a:t>
            </a:r>
          </a:p>
          <a:p>
            <a:pPr marL="285750" indent="-285750">
              <a:buFont typeface="Arial" panose="020B0604020202020204" pitchFamily="34" charset="0"/>
              <a:buChar char="•"/>
            </a:pPr>
            <a:r>
              <a:rPr lang="en-US" dirty="0"/>
              <a:t>It contains some unnecessary columns, we will use </a:t>
            </a:r>
            <a:r>
              <a:rPr lang="en-US" dirty="0" err="1"/>
              <a:t>officename</a:t>
            </a:r>
            <a:r>
              <a:rPr lang="en-US" dirty="0"/>
              <a:t> column as neighborhood and </a:t>
            </a:r>
            <a:r>
              <a:rPr lang="en-US" dirty="0" err="1"/>
              <a:t>regionname</a:t>
            </a:r>
            <a:r>
              <a:rPr lang="en-US" dirty="0"/>
              <a:t> as region</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11" name="Picture Placeholder 10">
            <a:extLst>
              <a:ext uri="{FF2B5EF4-FFF2-40B4-BE49-F238E27FC236}">
                <a16:creationId xmlns:a16="http://schemas.microsoft.com/office/drawing/2014/main" id="{5B62B9EF-31DA-42BF-A9A6-245E3F1A7B4A}"/>
              </a:ext>
            </a:extLst>
          </p:cNvPr>
          <p:cNvPicPr>
            <a:picLocks noGrp="1" noChangeAspect="1"/>
          </p:cNvPicPr>
          <p:nvPr>
            <p:ph type="pic" sz="quarter" idx="19"/>
          </p:nvPr>
        </p:nvPicPr>
        <p:blipFill>
          <a:blip r:embed="rId2"/>
          <a:srcRect l="3164" r="3164"/>
          <a:stretch>
            <a:fillRect/>
          </a:stretch>
        </p:blipFill>
        <p:spPr>
          <a:xfrm>
            <a:off x="-2" y="1352575"/>
            <a:ext cx="12192002" cy="2289897"/>
          </a:xfrm>
          <a:prstGeom prst="rect">
            <a:avLst/>
          </a:prstGeom>
        </p:spPr>
      </p:pic>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prstGeom prst="rect">
            <a:avLst/>
          </a:prstGeom>
        </p:spPr>
        <p:txBody>
          <a:bodyPr wrap="square" anchor="t">
            <a:noAutofit/>
          </a:bodyPr>
          <a:lstStyle/>
          <a:p>
            <a:r>
              <a:rPr lang="en-US" sz="3000" dirty="0"/>
              <a:t>Methodology: Explore &amp; Understand</a:t>
            </a:r>
            <a:br>
              <a:rPr lang="en-US" sz="3000" dirty="0"/>
            </a:br>
            <a:r>
              <a:rPr lang="en-US" sz="3000" dirty="0"/>
              <a:t>                      Data</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a:prstGeom prst="rect">
            <a:avLst/>
          </a:prstGeom>
        </p:spPr>
        <p:txBody>
          <a:bodyPr anchor="ctr">
            <a:normAutofit/>
          </a:bodyPr>
          <a:lstStyle/>
          <a:p>
            <a:pPr>
              <a:spcAft>
                <a:spcPts val="600"/>
              </a:spcAft>
            </a:pPr>
            <a:fld id="{C263D6C4-4840-40CC-AC84-17E24B3B7BDE}" type="slidenum">
              <a:rPr lang="en-US" smtClean="0"/>
              <a:pPr>
                <a:spcAft>
                  <a:spcPts val="600"/>
                </a:spcAft>
              </a:pPr>
              <a:t>7</a:t>
            </a:fld>
            <a:endParaRPr lang="en-US"/>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3"/>
          </p:nvPr>
        </p:nvSpPr>
        <p:spPr>
          <a:xfrm>
            <a:off x="444500" y="2306303"/>
            <a:ext cx="5871894" cy="4093243"/>
          </a:xfrm>
          <a:prstGeom prst="rect">
            <a:avLst/>
          </a:prstGeom>
        </p:spPr>
        <p:txBody>
          <a:bodyPr>
            <a:normAutofit/>
          </a:bodyPr>
          <a:lstStyle/>
          <a:p>
            <a:r>
              <a:rPr lang="en-US" dirty="0"/>
              <a:t>Dropping all the unnecessary columns</a:t>
            </a:r>
          </a:p>
          <a:p>
            <a:r>
              <a:rPr lang="en-US" dirty="0"/>
              <a:t>Latitude and Longitude columns are also dropped since it  contained </a:t>
            </a:r>
            <a:r>
              <a:rPr lang="en-US" dirty="0" err="1"/>
              <a:t>NaN</a:t>
            </a:r>
            <a:r>
              <a:rPr lang="en-US" dirty="0"/>
              <a:t> values.</a:t>
            </a:r>
          </a:p>
          <a:p>
            <a:endParaRPr lang="en-US" dirty="0"/>
          </a:p>
        </p:txBody>
      </p:sp>
      <p:pic>
        <p:nvPicPr>
          <p:cNvPr id="6" name="Picture Placeholder 5">
            <a:extLst>
              <a:ext uri="{FF2B5EF4-FFF2-40B4-BE49-F238E27FC236}">
                <a16:creationId xmlns:a16="http://schemas.microsoft.com/office/drawing/2014/main" id="{0D9B6B2D-E5F2-4D9E-A494-8A7F696A7E80}"/>
              </a:ext>
            </a:extLst>
          </p:cNvPr>
          <p:cNvPicPr>
            <a:picLocks noGrp="1" noChangeAspect="1"/>
          </p:cNvPicPr>
          <p:nvPr>
            <p:ph sz="quarter" idx="4294967295"/>
          </p:nvPr>
        </p:nvPicPr>
        <p:blipFill>
          <a:blip r:embed="rId2"/>
          <a:stretch>
            <a:fillRect/>
          </a:stretch>
        </p:blipFill>
        <p:spPr>
          <a:xfrm>
            <a:off x="7008813" y="1681163"/>
            <a:ext cx="5183187" cy="2671762"/>
          </a:xfrm>
          <a:prstGeom prst="rect">
            <a:avLst/>
          </a:prstGeom>
          <a:noFill/>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413271"/>
            <a:ext cx="11214100" cy="535531"/>
          </a:xfrm>
          <a:prstGeom prst="rect">
            <a:avLst/>
          </a:prstGeom>
        </p:spPr>
        <p:txBody>
          <a:bodyPr wrap="square" anchor="t">
            <a:noAutofit/>
          </a:bodyPr>
          <a:lstStyle/>
          <a:p>
            <a:r>
              <a:rPr lang="en-US" sz="3000" dirty="0"/>
              <a:t>Methodology: Data Preparation and</a:t>
            </a:r>
            <a:br>
              <a:rPr lang="en-US" sz="3000" dirty="0"/>
            </a:br>
            <a:r>
              <a:rPr lang="en-US" sz="3000" dirty="0"/>
              <a:t>                       Preprocessing</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a:xfrm>
            <a:off x="11252200" y="6315075"/>
            <a:ext cx="406400" cy="365125"/>
          </a:xfrm>
          <a:prstGeom prst="rect">
            <a:avLst/>
          </a:prstGeom>
        </p:spPr>
        <p:txBody>
          <a:bodyPr anchor="ctr">
            <a:normAutofit/>
          </a:bodyPr>
          <a:lstStyle/>
          <a:p>
            <a:pPr>
              <a:spcAft>
                <a:spcPts val="600"/>
              </a:spcAft>
            </a:pPr>
            <a:fld id="{C263D6C4-4840-40CC-AC84-17E24B3B7BDE}" type="slidenum">
              <a:rPr lang="en-US" smtClean="0"/>
              <a:pPr>
                <a:spcAft>
                  <a:spcPts val="600"/>
                </a:spcAft>
              </a:pPr>
              <a:t>8</a:t>
            </a:fld>
            <a:endParaRPr lang="en-US"/>
          </a:p>
        </p:txBody>
      </p:sp>
      <p:sp>
        <p:nvSpPr>
          <p:cNvPr id="19" name="Text Placeholder 18">
            <a:extLst>
              <a:ext uri="{FF2B5EF4-FFF2-40B4-BE49-F238E27FC236}">
                <a16:creationId xmlns:a16="http://schemas.microsoft.com/office/drawing/2014/main" id="{782206B1-586F-4254-9B36-D06C4E294ACF}"/>
              </a:ext>
            </a:extLst>
          </p:cNvPr>
          <p:cNvSpPr>
            <a:spLocks noGrp="1"/>
          </p:cNvSpPr>
          <p:nvPr>
            <p:ph sz="half" idx="1"/>
          </p:nvPr>
        </p:nvSpPr>
        <p:spPr>
          <a:xfrm>
            <a:off x="533400" y="1838389"/>
            <a:ext cx="5184437" cy="4659248"/>
          </a:xfrm>
          <a:prstGeom prst="rect">
            <a:avLst/>
          </a:prstGeom>
        </p:spPr>
        <p:txBody>
          <a:bodyPr>
            <a:normAutofit/>
          </a:bodyPr>
          <a:lstStyle/>
          <a:p>
            <a:r>
              <a:rPr lang="en-US" sz="1600" dirty="0"/>
              <a:t>After doing some processing on the data all the neighborhood that had same </a:t>
            </a:r>
            <a:r>
              <a:rPr lang="en-US" sz="1600" dirty="0" err="1"/>
              <a:t>pincodes</a:t>
            </a:r>
            <a:r>
              <a:rPr lang="en-US" sz="1600" dirty="0"/>
              <a:t> are joined separated by ‘ ,’.</a:t>
            </a:r>
          </a:p>
          <a:p>
            <a:r>
              <a:rPr lang="en-US" sz="1600" dirty="0"/>
              <a:t>For modeling phase both the cities are used separately, since it is a comparison between both the cities</a:t>
            </a:r>
          </a:p>
          <a:p>
            <a:endParaRPr lang="en-US" sz="1600" dirty="0"/>
          </a:p>
          <a:p>
            <a:endParaRPr lang="en-US" sz="1600" dirty="0"/>
          </a:p>
          <a:p>
            <a:r>
              <a:rPr lang="en-US" sz="1600" dirty="0"/>
              <a:t>Coordinates are calculated using </a:t>
            </a:r>
            <a:r>
              <a:rPr lang="en-US" sz="1600" dirty="0" err="1"/>
              <a:t>googlemaps</a:t>
            </a:r>
            <a:r>
              <a:rPr lang="en-US" sz="1600" dirty="0"/>
              <a:t> </a:t>
            </a:r>
            <a:r>
              <a:rPr lang="en-US" sz="1600" dirty="0" err="1"/>
              <a:t>api</a:t>
            </a:r>
            <a:endParaRPr lang="en-US" sz="1600" dirty="0"/>
          </a:p>
          <a:p>
            <a:r>
              <a:rPr lang="en-US" sz="1600" dirty="0"/>
              <a:t>Now these two will be concatenated and create a final </a:t>
            </a:r>
            <a:r>
              <a:rPr lang="en-US" sz="1600" dirty="0" err="1"/>
              <a:t>datframe</a:t>
            </a:r>
            <a:endParaRPr lang="en-US" sz="1600" dirty="0"/>
          </a:p>
          <a:p>
            <a:r>
              <a:rPr lang="en-US" sz="1600" dirty="0"/>
              <a:t>Final </a:t>
            </a:r>
            <a:r>
              <a:rPr lang="en-US" sz="1600" dirty="0" err="1"/>
              <a:t>Dataframe</a:t>
            </a:r>
            <a:r>
              <a:rPr lang="en-US" sz="1600" dirty="0"/>
              <a:t> is used for modeling phase</a:t>
            </a:r>
          </a:p>
        </p:txBody>
      </p:sp>
      <p:pic>
        <p:nvPicPr>
          <p:cNvPr id="5" name="Picture 4">
            <a:extLst>
              <a:ext uri="{FF2B5EF4-FFF2-40B4-BE49-F238E27FC236}">
                <a16:creationId xmlns:a16="http://schemas.microsoft.com/office/drawing/2014/main" id="{57137492-76BE-450C-8795-3B75B5FAADCB}"/>
              </a:ext>
            </a:extLst>
          </p:cNvPr>
          <p:cNvPicPr>
            <a:picLocks noChangeAspect="1"/>
          </p:cNvPicPr>
          <p:nvPr/>
        </p:nvPicPr>
        <p:blipFill>
          <a:blip r:embed="rId2"/>
          <a:stretch>
            <a:fillRect/>
          </a:stretch>
        </p:blipFill>
        <p:spPr>
          <a:xfrm>
            <a:off x="6474163" y="1775987"/>
            <a:ext cx="5184437" cy="2071352"/>
          </a:xfrm>
          <a:prstGeom prst="rect">
            <a:avLst/>
          </a:prstGeom>
          <a:noFill/>
        </p:spPr>
      </p:pic>
      <p:pic>
        <p:nvPicPr>
          <p:cNvPr id="3" name="Picture 2">
            <a:extLst>
              <a:ext uri="{FF2B5EF4-FFF2-40B4-BE49-F238E27FC236}">
                <a16:creationId xmlns:a16="http://schemas.microsoft.com/office/drawing/2014/main" id="{A49D3D13-DA12-4EC9-802C-47960D6A88F1}"/>
              </a:ext>
            </a:extLst>
          </p:cNvPr>
          <p:cNvPicPr>
            <a:picLocks noChangeAspect="1"/>
          </p:cNvPicPr>
          <p:nvPr/>
        </p:nvPicPr>
        <p:blipFill>
          <a:blip r:embed="rId3"/>
          <a:stretch>
            <a:fillRect/>
          </a:stretch>
        </p:blipFill>
        <p:spPr>
          <a:xfrm>
            <a:off x="6474163" y="3847339"/>
            <a:ext cx="2940148" cy="3010661"/>
          </a:xfrm>
          <a:prstGeom prst="rect">
            <a:avLst/>
          </a:prstGeom>
        </p:spPr>
      </p:pic>
    </p:spTree>
    <p:extLst>
      <p:ext uri="{BB962C8B-B14F-4D97-AF65-F5344CB8AC3E}">
        <p14:creationId xmlns:p14="http://schemas.microsoft.com/office/powerpoint/2010/main" val="323159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prstGeom prst="rect">
            <a:avLst/>
          </a:prstGeom>
        </p:spPr>
        <p:txBody>
          <a:bodyPr wrap="square" anchor="t">
            <a:noAutofit/>
          </a:bodyPr>
          <a:lstStyle/>
          <a:p>
            <a:r>
              <a:rPr lang="en-US" sz="3000" dirty="0"/>
              <a:t>Methodology: Modeling</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a:prstGeom prst="rect">
            <a:avLst/>
          </a:prstGeom>
        </p:spPr>
        <p:txBody>
          <a:bodyPr anchor="ctr">
            <a:normAutofit/>
          </a:bodyPr>
          <a:lstStyle/>
          <a:p>
            <a:pPr>
              <a:spcAft>
                <a:spcPts val="600"/>
              </a:spcAft>
            </a:pPr>
            <a:fld id="{C263D6C4-4840-40CC-AC84-17E24B3B7BDE}" type="slidenum">
              <a:rPr lang="en-US" smtClean="0"/>
              <a:pPr>
                <a:spcAft>
                  <a:spcPts val="600"/>
                </a:spcAft>
              </a:pPr>
              <a:t>9</a:t>
            </a:fld>
            <a:endParaRPr lang="en-US"/>
          </a:p>
        </p:txBody>
      </p:sp>
      <p:sp>
        <p:nvSpPr>
          <p:cNvPr id="13" name="Text Placeholder 12">
            <a:extLst>
              <a:ext uri="{FF2B5EF4-FFF2-40B4-BE49-F238E27FC236}">
                <a16:creationId xmlns:a16="http://schemas.microsoft.com/office/drawing/2014/main" id="{E434EF29-60A3-4FE3-A722-AEA157A7CCE4}"/>
              </a:ext>
            </a:extLst>
          </p:cNvPr>
          <p:cNvSpPr>
            <a:spLocks noGrp="1"/>
          </p:cNvSpPr>
          <p:nvPr>
            <p:ph type="body" sz="half" idx="2"/>
          </p:nvPr>
        </p:nvSpPr>
        <p:spPr/>
        <p:txBody>
          <a:bodyPr/>
          <a:lstStyle/>
          <a:p>
            <a:pPr marL="285750" indent="-285750">
              <a:buFont typeface="Arial" panose="020B0604020202020204" pitchFamily="34" charset="0"/>
              <a:buChar char="•"/>
            </a:pPr>
            <a:r>
              <a:rPr lang="en-IN" dirty="0"/>
              <a:t>Mumbai and Delhi map with </a:t>
            </a:r>
            <a:r>
              <a:rPr lang="en-IN" dirty="0" err="1"/>
              <a:t>neighborhoods</a:t>
            </a:r>
            <a:r>
              <a:rPr lang="en-IN" dirty="0"/>
              <a:t> marked over it.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Using Folium library for geospatial plotting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Now by using Foursquare </a:t>
            </a:r>
            <a:r>
              <a:rPr lang="en-IN" dirty="0" err="1"/>
              <a:t>Api</a:t>
            </a:r>
            <a:r>
              <a:rPr lang="en-IN" dirty="0"/>
              <a:t> exploring the nearside venues under 500m radius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And then clustering of the </a:t>
            </a:r>
            <a:r>
              <a:rPr lang="en-IN" dirty="0" err="1"/>
              <a:t>neighborhoods</a:t>
            </a:r>
            <a:r>
              <a:rPr lang="en-IN" dirty="0"/>
              <a:t> will be done according to the similar venues and places</a:t>
            </a:r>
          </a:p>
          <a:p>
            <a:endParaRPr lang="en-IN" dirty="0"/>
          </a:p>
        </p:txBody>
      </p:sp>
      <p:pic>
        <p:nvPicPr>
          <p:cNvPr id="8" name="Content Placeholder 7" descr="A picture containing map, text&#10;&#10;Description automatically generated">
            <a:extLst>
              <a:ext uri="{FF2B5EF4-FFF2-40B4-BE49-F238E27FC236}">
                <a16:creationId xmlns:a16="http://schemas.microsoft.com/office/drawing/2014/main" id="{D72FAD58-428C-4A3B-B4D9-C648C121620D}"/>
              </a:ext>
            </a:extLst>
          </p:cNvPr>
          <p:cNvPicPr>
            <a:picLocks noGrp="1" noChangeAspect="1"/>
          </p:cNvPicPr>
          <p:nvPr>
            <p:ph idx="1"/>
          </p:nvPr>
        </p:nvPicPr>
        <p:blipFill>
          <a:blip r:embed="rId2"/>
          <a:stretch>
            <a:fillRect/>
          </a:stretch>
        </p:blipFill>
        <p:spPr>
          <a:xfrm>
            <a:off x="5486399" y="1444649"/>
            <a:ext cx="6016641" cy="1984351"/>
          </a:xfrm>
          <a:prstGeom prst="rect">
            <a:avLst/>
          </a:prstGeom>
        </p:spPr>
      </p:pic>
      <p:pic>
        <p:nvPicPr>
          <p:cNvPr id="15" name="Picture 14" descr="A picture containing text, map&#10;&#10;Description automatically generated">
            <a:extLst>
              <a:ext uri="{FF2B5EF4-FFF2-40B4-BE49-F238E27FC236}">
                <a16:creationId xmlns:a16="http://schemas.microsoft.com/office/drawing/2014/main" id="{9B6CCE3C-68A2-40EA-BB4B-881A83589E6A}"/>
              </a:ext>
            </a:extLst>
          </p:cNvPr>
          <p:cNvPicPr>
            <a:picLocks noChangeAspect="1"/>
          </p:cNvPicPr>
          <p:nvPr/>
        </p:nvPicPr>
        <p:blipFill>
          <a:blip r:embed="rId3"/>
          <a:stretch>
            <a:fillRect/>
          </a:stretch>
        </p:blipFill>
        <p:spPr>
          <a:xfrm>
            <a:off x="5486400" y="3475145"/>
            <a:ext cx="6016640" cy="2548583"/>
          </a:xfrm>
          <a:prstGeom prst="rect">
            <a:avLst/>
          </a:prstGeom>
        </p:spPr>
      </p:pic>
    </p:spTree>
    <p:extLst>
      <p:ext uri="{BB962C8B-B14F-4D97-AF65-F5344CB8AC3E}">
        <p14:creationId xmlns:p14="http://schemas.microsoft.com/office/powerpoint/2010/main" val="280540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583</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HelvLight</vt:lpstr>
      <vt:lpstr>Trade Gothic LT Pro</vt:lpstr>
      <vt:lpstr>Trebuchet MS</vt:lpstr>
      <vt:lpstr>Office Theme</vt:lpstr>
      <vt:lpstr>Battle of Neighborhoods  Mumbai vs Delhi</vt:lpstr>
      <vt:lpstr>Table Of Contents</vt:lpstr>
      <vt:lpstr>Introduction: Business Problem</vt:lpstr>
      <vt:lpstr>Data</vt:lpstr>
      <vt:lpstr>Methodology</vt:lpstr>
      <vt:lpstr>Methodology : Collecting Data</vt:lpstr>
      <vt:lpstr>Methodology: Explore &amp; Understand                       Data</vt:lpstr>
      <vt:lpstr>Methodology: Data Preparation and                        Preprocessing</vt:lpstr>
      <vt:lpstr>Methodology: Modeling</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2020-01-21T12:04:23Z</dcterms:created>
  <dcterms:modified xsi:type="dcterms:W3CDTF">2020-01-21T12:33:24Z</dcterms:modified>
</cp:coreProperties>
</file>