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16"/>
  </p:notesMasterIdLst>
  <p:sldIdLst>
    <p:sldId id="256" r:id="rId3"/>
    <p:sldId id="329" r:id="rId4"/>
    <p:sldId id="352" r:id="rId5"/>
    <p:sldId id="354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4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Koppu" initials="NK" lastIdx="1" clrIdx="0">
    <p:extLst>
      <p:ext uri="{19B8F6BF-5375-455C-9EA6-DF929625EA0E}">
        <p15:presenceInfo xmlns:p15="http://schemas.microsoft.com/office/powerpoint/2012/main" userId="S-1-5-21-2676001572-3131771074-2776907194-34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2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880" y="511280"/>
            <a:ext cx="891284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on Color Canvas">
  <p:cSld name="Comparison on Color Canvas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4"/>
          </p:nvPr>
        </p:nvSpPr>
        <p:spPr>
          <a:xfrm>
            <a:off x="4800599" y="1079500"/>
            <a:ext cx="398621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189" y="1079500"/>
            <a:ext cx="3986212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800600" y="1079500"/>
            <a:ext cx="3986213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">
  <p:cSld name="Content with Highligh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188" y="1422400"/>
            <a:ext cx="8429625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57188" y="1079500"/>
            <a:ext cx="84296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800597" y="1079500"/>
            <a:ext cx="39933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icture">
  <p:cSld name="Content and Pictur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189" y="1079500"/>
            <a:ext cx="3986211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63" name="Shape 63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 and Picture">
  <p:cSld name="Content with Highlight and Pictu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189" y="1422400"/>
            <a:ext cx="3986212" cy="305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and Picture">
  <p:cSld name="List and Pictu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75" name="Shape 75"/>
          <p:cNvCxnSpPr/>
          <p:nvPr/>
        </p:nvCxnSpPr>
        <p:spPr>
          <a:xfrm>
            <a:off x="294409" y="716437"/>
            <a:ext cx="422202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57188" y="1092491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710972" y="1092491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357188" y="4120134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5"/>
          </p:nvPr>
        </p:nvSpPr>
        <p:spPr>
          <a:xfrm>
            <a:off x="357188" y="1698020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6"/>
          </p:nvPr>
        </p:nvSpPr>
        <p:spPr>
          <a:xfrm>
            <a:off x="357188" y="2303549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7"/>
          </p:nvPr>
        </p:nvSpPr>
        <p:spPr>
          <a:xfrm>
            <a:off x="357188" y="2909078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8"/>
          </p:nvPr>
        </p:nvSpPr>
        <p:spPr>
          <a:xfrm>
            <a:off x="357188" y="3514607"/>
            <a:ext cx="356616" cy="356616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9"/>
          </p:nvPr>
        </p:nvSpPr>
        <p:spPr>
          <a:xfrm>
            <a:off x="710972" y="1697608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3"/>
          </p:nvPr>
        </p:nvSpPr>
        <p:spPr>
          <a:xfrm>
            <a:off x="710972" y="2302725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4"/>
          </p:nvPr>
        </p:nvSpPr>
        <p:spPr>
          <a:xfrm>
            <a:off x="710972" y="2907842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5"/>
          </p:nvPr>
        </p:nvSpPr>
        <p:spPr>
          <a:xfrm>
            <a:off x="710972" y="3512959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6"/>
          </p:nvPr>
        </p:nvSpPr>
        <p:spPr>
          <a:xfrm>
            <a:off x="710972" y="4118077"/>
            <a:ext cx="3632428" cy="356616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/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EPAM Blue">
  <p:cSld name="Quote - EPAM Blue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2">
            <a:alphaModFix amt="16000"/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294409" y="716437"/>
            <a:ext cx="855518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23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0364" y="4911973"/>
            <a:ext cx="470910" cy="1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761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netflix/multi/multi_spring-cloud-feign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32717" y="2553075"/>
            <a:ext cx="4710550" cy="64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US" sz="4000" dirty="0">
                <a:solidFill>
                  <a:schemeClr val="bg2"/>
                </a:solidFill>
              </a:rPr>
              <a:t>Service Discovery &amp; Feign Client</a:t>
            </a:r>
            <a:endParaRPr sz="4000" dirty="0">
              <a:solidFill>
                <a:schemeClr val="bg2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71353" y="4255812"/>
            <a:ext cx="8552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By Rupesh Patil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en-US" sz="1600" b="1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(16</a:t>
            </a:r>
            <a:r>
              <a:rPr lang="en-US" sz="1400" b="1" i="0" u="none" strike="noStrike" cap="none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Nov 2022)</a:t>
            </a:r>
            <a:endParaRPr sz="1400" b="1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52">
            <a:extLst>
              <a:ext uri="{FF2B5EF4-FFF2-40B4-BE49-F238E27FC236}">
                <a16:creationId xmlns:a16="http://schemas.microsoft.com/office/drawing/2014/main" id="{3689A8F5-9661-4010-AC6D-110053E056E1}"/>
              </a:ext>
            </a:extLst>
          </p:cNvPr>
          <p:cNvSpPr txBox="1">
            <a:spLocks/>
          </p:cNvSpPr>
          <p:nvPr/>
        </p:nvSpPr>
        <p:spPr>
          <a:xfrm>
            <a:off x="531474" y="4637758"/>
            <a:ext cx="8552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</p:txBody>
      </p:sp>
      <p:pic>
        <p:nvPicPr>
          <p:cNvPr id="1032" name="Picture 8" descr="Spring Boot Logo Transparent &amp; PNG Clipart Free Download - YA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61" y="889724"/>
            <a:ext cx="2274023" cy="15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Eureka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4" y="776883"/>
            <a:ext cx="777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a spring boot app with below dependencies.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Add @</a:t>
            </a:r>
            <a:r>
              <a:rPr lang="en-US" b="1" dirty="0"/>
              <a:t>EnableEurekaClient </a:t>
            </a:r>
            <a:r>
              <a:rPr lang="en-US" dirty="0"/>
              <a:t>annotation in main class</a:t>
            </a:r>
            <a:r>
              <a:rPr lang="en-US" b="1" dirty="0"/>
              <a:t> t</a:t>
            </a:r>
            <a:r>
              <a:rPr lang="en-US" dirty="0"/>
              <a:t>o make the spring-boot app a discovery client and it will register itself with Eureka Server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need to give the information to the client regarding the discovery server so that it can register itself.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22580-C990-4E5E-8527-B2F839DD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62" y="1250514"/>
            <a:ext cx="6330402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AC435-10FF-4D7A-8558-3824653C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62" y="3478884"/>
            <a:ext cx="5598290" cy="12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Inter Microservice Communication via Eureka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4" y="776883"/>
            <a:ext cx="77707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Run the Eureka Server and access at </a:t>
            </a:r>
            <a:r>
              <a:rPr lang="en-US" dirty="0">
                <a:hlinkClick r:id="rId2"/>
              </a:rPr>
              <a:t>http://localhost:8761/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the Product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the Order Service and check if services are registered with Eureka 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 the Order Service API’s</a:t>
            </a:r>
          </a:p>
          <a:p>
            <a:pPr lvl="1"/>
            <a:r>
              <a:rPr lang="en-US" dirty="0"/>
              <a:t>	- /order-service-host/order</a:t>
            </a:r>
          </a:p>
          <a:p>
            <a:pPr lvl="1"/>
            <a:r>
              <a:rPr lang="en-US" dirty="0"/>
              <a:t>	- /product-service-host/product</a:t>
            </a:r>
          </a:p>
          <a:p>
            <a:pPr lvl="1"/>
            <a:r>
              <a:rPr lang="en-US" dirty="0"/>
              <a:t>	- /order-service-host/order/product (with hard-coded URL)</a:t>
            </a:r>
          </a:p>
          <a:p>
            <a:pPr lvl="1"/>
            <a:r>
              <a:rPr lang="en-US" dirty="0"/>
              <a:t>	- /order-service-host/order/product-new **(with Service Discovery)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one more instance of the Product service on different port and call the API again.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Balancing will happen because we have added @LoadBalanced annotation.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 use Feign or Ribbon Client as well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Feign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4" y="776883"/>
            <a:ext cx="77707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Feign client is used to make declarative REST calls to other microservices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basically uses interfaces </a:t>
            </a:r>
            <a:r>
              <a:rPr lang="en-US"/>
              <a:t>and has </a:t>
            </a:r>
            <a:r>
              <a:rPr lang="en-US" dirty="0"/>
              <a:t>fallback Capability.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Dependency: group org.springframework.cloud and artifact id spring-cloud-starter-</a:t>
            </a:r>
            <a:r>
              <a:rPr lang="en-US" dirty="0" err="1"/>
              <a:t>openfeign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@EnableFeignClients -  To include Feign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@FeignClient annotation accepts String value is an arbitrary client name, which is used to create a Ribbon load balancer.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can also specify a URL using the URL attribute (absolute value or just a hostname)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If your application is a Eureka client then it will resolve the service in the Eureka service registry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If you don’t want to use Eureka, you can simply configure a list of servers in your external configuration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More Details: 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  <a:hlinkClick r:id="rId2"/>
              </a:rPr>
              <a:t>https://cloud.spring.io/spring-cloud-netflix/multi/multi_spring-cloud-feign.html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Demo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88852" y="2098360"/>
            <a:ext cx="5582093" cy="587388"/>
          </a:xfrm>
        </p:spPr>
        <p:txBody>
          <a:bodyPr/>
          <a:lstStyle/>
          <a:p>
            <a:r>
              <a:rPr lang="en-US" sz="4800" dirty="0"/>
              <a:t>Q &amp; A</a:t>
            </a:r>
          </a:p>
          <a:p>
            <a:endParaRPr lang="en-US" sz="4800" dirty="0"/>
          </a:p>
          <a:p>
            <a:r>
              <a:rPr lang="en-US" sz="3200" dirty="0"/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bg1"/>
                </a:solidFill>
              </a:rPr>
              <a:t>Agenda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57187" y="822192"/>
            <a:ext cx="8110617" cy="365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84250" lvl="2" indent="0">
              <a:spcBef>
                <a:spcPts val="0"/>
              </a:spcBef>
              <a:buClr>
                <a:srgbClr val="FFFFFF"/>
              </a:buClr>
              <a:buSzPts val="2500"/>
              <a:buNone/>
            </a:pPr>
            <a:endParaRPr lang="en-US" sz="1600" b="1" dirty="0">
              <a:solidFill>
                <a:schemeClr val="bg2"/>
              </a:solidFill>
            </a:endParaRP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Distributed Systems?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What is Service Discovery and Why do we need it?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Client-side service discovery V/S Server-side service discovery 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What is Spring Cloud Eureka?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Implementing a Eureka Server and a Client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Demo - Inter-Microservice Communication via Eureka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Feign Client</a:t>
            </a:r>
          </a:p>
          <a:p>
            <a:pPr marL="812800" lvl="1" indent="-28575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2500"/>
            </a:pPr>
            <a:r>
              <a:rPr lang="en-US" sz="1600" b="1" dirty="0">
                <a:solidFill>
                  <a:schemeClr val="bg2"/>
                </a:solidFill>
              </a:rPr>
              <a:t>Q &amp; A</a:t>
            </a: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600" b="1" dirty="0">
              <a:solidFill>
                <a:srgbClr val="FFFFFF"/>
              </a:solidFill>
            </a:endParaRP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600" b="1" dirty="0">
              <a:solidFill>
                <a:srgbClr val="FFFFFF"/>
              </a:solidFill>
            </a:endParaRPr>
          </a:p>
          <a:p>
            <a:pPr marL="1270000" lvl="2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600" b="1" dirty="0">
              <a:solidFill>
                <a:srgbClr val="FFFFFF"/>
              </a:solidFill>
            </a:endParaRPr>
          </a:p>
          <a:p>
            <a:pPr marL="812800" lvl="1" indent="-2857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600" b="1" dirty="0">
              <a:solidFill>
                <a:srgbClr val="FFFFFF"/>
              </a:solidFill>
            </a:endParaRPr>
          </a:p>
          <a:p>
            <a:pPr indent="-387350">
              <a:spcBef>
                <a:spcPts val="0"/>
              </a:spcBef>
              <a:buClr>
                <a:srgbClr val="FFFFFF"/>
              </a:buClr>
              <a:buSzPts val="2500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2" y="949966"/>
            <a:ext cx="39287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system, which involves multiple components talking to each other in SOME WAY while performing their own activities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Components communicate via rest API or messaging (Like RabbitMQ or Kafka)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Component can have one or more of its instances (Load Balancing)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Every component exposes a contract, with which clients communicate with them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76ACE-8342-4ADA-92BB-B7A746A6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92" y="1301441"/>
            <a:ext cx="3218935" cy="27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Discovery?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2" y="949966"/>
            <a:ext cx="74633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 is the process of one service dynamically discovering the network location (IP address and port) of another service to communicate with it.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-Example Scenario of 2 services: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-However above approach is nearly impossible in cloud based microservice architecture, due to increase in number of services, dynamic network locations.</a:t>
            </a:r>
          </a:p>
          <a:p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399711-3F6E-49B7-AFF8-E30BF2E76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0" y="2060789"/>
            <a:ext cx="6663325" cy="159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Discovery? Conti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3" y="1088279"/>
            <a:ext cx="4866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 Need a more sophisticated mechanism for microservices to dynamically discover the network locations of other microservices for communication.</a:t>
            </a:r>
          </a:p>
          <a:p>
            <a:endParaRPr lang="en-US" sz="1500" dirty="0"/>
          </a:p>
          <a:p>
            <a:r>
              <a:rPr lang="en-US" sz="1500" dirty="0"/>
              <a:t>- Service discovery mechanism uses a central registry to maintain the network locations of all the microservices. </a:t>
            </a:r>
          </a:p>
          <a:p>
            <a:endParaRPr lang="en-US" sz="1500" dirty="0"/>
          </a:p>
          <a:p>
            <a:r>
              <a:rPr lang="en-US" sz="1500" dirty="0"/>
              <a:t>- If for some reason the IP address and the port number of a particular microservice changes, new values will be immediately re-registered in the registry.</a:t>
            </a:r>
          </a:p>
          <a:p>
            <a:endParaRPr lang="en-US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C06EC-9AD5-4DAC-9086-1FEF420C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76" y="1146936"/>
            <a:ext cx="2882141" cy="30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3" y="949966"/>
            <a:ext cx="8289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/>
              <a:t>This is Client-side service discovery because all the work of discovery is done by the client i.e., connect the discovery-server and get the information of the service to contact.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Spring cloud uses is client-side server discovery — Netflix Eureka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Challenge: Client needs to handle load balancing may be using Feign or Robin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A1E04B-34E7-41B2-B0CC-EFFB3D89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1962588"/>
            <a:ext cx="6531427" cy="28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283" y="949966"/>
            <a:ext cx="407471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/>
              <a:t>We have a dedicated proxy server that takes care load balancing.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The Proxy Server is responsible for two things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500" dirty="0"/>
              <a:t>To route the requests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500" dirty="0"/>
              <a:t>To do load-balancing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8"/>
            <a:r>
              <a:rPr lang="en-US" sz="1500" dirty="0"/>
              <a:t>- Challenge: The proxy server needs to be highly available as this is the single-entry point for all the microservices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AF7B63-A21C-4F27-8864-7A4AE7F4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8393"/>
            <a:ext cx="4542549" cy="282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 Server and Clients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5" y="1034491"/>
            <a:ext cx="342157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/>
              <a:t>Service Discovery has two components.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Eureka Server is REST based service which is primarily used for acquiring information about services.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r>
              <a:rPr lang="en-US" sz="1500" dirty="0"/>
              <a:t>The Services that register in Eureka Server to obtain information about each other are called Eureka Clients.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91C49B-1D44-45D0-A1D9-CE373E84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0" y="852663"/>
            <a:ext cx="3048160" cy="30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Eureka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914" y="776883"/>
            <a:ext cx="77707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Setup Eureka Server — Act as discovery server and service registry.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 make the spring-boot app a discovery server, we need to add </a:t>
            </a:r>
            <a:r>
              <a:rPr lang="en-US" b="1" dirty="0"/>
              <a:t>@EnableEurekaServer </a:t>
            </a:r>
            <a:r>
              <a:rPr lang="en-US" dirty="0"/>
              <a:t>annotation in the main class.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 need to also tell the eureka server that it should not register itself with itself (line 3 and 4 does that).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Start the application and hit http://localhost:8761/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A61DA-13BA-4766-9666-30D0F330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9" y="1148036"/>
            <a:ext cx="6474509" cy="142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796AE-0A57-4EE0-8CF2-B3F3FB52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3571995"/>
            <a:ext cx="6121043" cy="8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13035</TotalTime>
  <Words>816</Words>
  <Application>Microsoft Office PowerPoint</Application>
  <PresentationFormat>On-screen Show (16:9)</PresentationFormat>
  <Paragraphs>137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Covers</vt:lpstr>
      <vt:lpstr>General</vt:lpstr>
      <vt:lpstr>Service Discovery &amp; Feign Client</vt:lpstr>
      <vt:lpstr>Agenda</vt:lpstr>
      <vt:lpstr>Distributed Systems</vt:lpstr>
      <vt:lpstr>What is Service Discovery?</vt:lpstr>
      <vt:lpstr>What is Service Discovery? Conti …</vt:lpstr>
      <vt:lpstr>Client-Side Service Discovery</vt:lpstr>
      <vt:lpstr>Server-Side Service Discovery</vt:lpstr>
      <vt:lpstr>Eureka Server and Clients</vt:lpstr>
      <vt:lpstr>Implementing a Eureka Server</vt:lpstr>
      <vt:lpstr>Implementing a Eureka Client</vt:lpstr>
      <vt:lpstr>Demo - Inter Microservice Communication via Eureka</vt:lpstr>
      <vt:lpstr>Feign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Spring Cloud</dc:title>
  <dc:creator>Saurabh Mishra</dc:creator>
  <cp:lastModifiedBy>Rupesh Patil</cp:lastModifiedBy>
  <cp:revision>597</cp:revision>
  <dcterms:modified xsi:type="dcterms:W3CDTF">2022-11-16T07:02:08Z</dcterms:modified>
</cp:coreProperties>
</file>