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0" r:id="rId6"/>
    <p:sldId id="261" r:id="rId7"/>
    <p:sldId id="262" r:id="rId8"/>
    <p:sldId id="263" r:id="rId9"/>
    <p:sldId id="264" r:id="rId10"/>
    <p:sldId id="268" r:id="rId11"/>
    <p:sldId id="265" r:id="rId12"/>
    <p:sldId id="266" r:id="rId13"/>
    <p:sldId id="267"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72EA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0345C0F-D128-45FC-BDF1-D1FE14BEAED5}" type="doc">
      <dgm:prSet loTypeId="urn:microsoft.com/office/officeart/2005/8/layout/chevron2" loCatId="list" qsTypeId="urn:microsoft.com/office/officeart/2005/8/quickstyle/3d4" qsCatId="3D" csTypeId="urn:microsoft.com/office/officeart/2005/8/colors/colorful1" csCatId="colorful" phldr="1"/>
      <dgm:spPr/>
      <dgm:t>
        <a:bodyPr/>
        <a:lstStyle/>
        <a:p>
          <a:endParaRPr lang="en-IN"/>
        </a:p>
      </dgm:t>
    </dgm:pt>
    <dgm:pt modelId="{9A781583-F89E-4710-B179-8DD869D33178}">
      <dgm:prSet phldrT="[Text]" custT="1"/>
      <dgm:spPr/>
      <dgm:t>
        <a:bodyPr/>
        <a:lstStyle/>
        <a:p>
          <a:r>
            <a:rPr lang="en-US" sz="2400" dirty="0"/>
            <a:t> </a:t>
          </a:r>
          <a:endParaRPr lang="en-IN" sz="2400" dirty="0"/>
        </a:p>
      </dgm:t>
    </dgm:pt>
    <dgm:pt modelId="{B8DD73D2-F03F-4E48-9551-31EA29E15C82}" type="parTrans" cxnId="{F9F4428A-1AA4-470A-832C-17A0CE7F06EB}">
      <dgm:prSet/>
      <dgm:spPr/>
      <dgm:t>
        <a:bodyPr/>
        <a:lstStyle/>
        <a:p>
          <a:endParaRPr lang="en-IN" sz="2400"/>
        </a:p>
      </dgm:t>
    </dgm:pt>
    <dgm:pt modelId="{4C6B1C12-51DB-41CB-8CB8-C60739FA9846}" type="sibTrans" cxnId="{F9F4428A-1AA4-470A-832C-17A0CE7F06EB}">
      <dgm:prSet/>
      <dgm:spPr/>
      <dgm:t>
        <a:bodyPr/>
        <a:lstStyle/>
        <a:p>
          <a:endParaRPr lang="en-IN" sz="2400"/>
        </a:p>
      </dgm:t>
    </dgm:pt>
    <dgm:pt modelId="{0B4EAB3A-154A-47E4-8AD3-BDF670FE6FB4}">
      <dgm:prSet phldrT="[Text]" custT="1"/>
      <dgm:spPr/>
      <dgm:t>
        <a:bodyPr/>
        <a:lstStyle/>
        <a:p>
          <a:r>
            <a:rPr lang="en-US" sz="2400" dirty="0"/>
            <a:t>EDA</a:t>
          </a:r>
          <a:endParaRPr lang="en-IN" sz="2400" dirty="0"/>
        </a:p>
      </dgm:t>
    </dgm:pt>
    <dgm:pt modelId="{B1A24781-B7F8-4B03-994E-71968DF02855}" type="parTrans" cxnId="{2F33B7AB-0AA7-49D5-9CC1-963047EB67BB}">
      <dgm:prSet/>
      <dgm:spPr/>
      <dgm:t>
        <a:bodyPr/>
        <a:lstStyle/>
        <a:p>
          <a:endParaRPr lang="en-IN" sz="2400"/>
        </a:p>
      </dgm:t>
    </dgm:pt>
    <dgm:pt modelId="{9B38C2BF-AD4D-4D13-92E2-F774E812E2E5}" type="sibTrans" cxnId="{2F33B7AB-0AA7-49D5-9CC1-963047EB67BB}">
      <dgm:prSet/>
      <dgm:spPr/>
      <dgm:t>
        <a:bodyPr/>
        <a:lstStyle/>
        <a:p>
          <a:endParaRPr lang="en-IN" sz="2400"/>
        </a:p>
      </dgm:t>
    </dgm:pt>
    <dgm:pt modelId="{58C2210A-38FA-49BB-98ED-04E90555FBC3}">
      <dgm:prSet phldrT="[Text]" custT="1"/>
      <dgm:spPr/>
      <dgm:t>
        <a:bodyPr/>
        <a:lstStyle/>
        <a:p>
          <a:r>
            <a:rPr lang="en-US" sz="2400" dirty="0"/>
            <a:t> </a:t>
          </a:r>
          <a:endParaRPr lang="en-IN" sz="2400" dirty="0"/>
        </a:p>
      </dgm:t>
    </dgm:pt>
    <dgm:pt modelId="{97C6BFE4-9EF6-43BB-B368-B509A2D5859C}" type="parTrans" cxnId="{78E846F0-3B7B-4018-974A-85EE2706467A}">
      <dgm:prSet/>
      <dgm:spPr/>
      <dgm:t>
        <a:bodyPr/>
        <a:lstStyle/>
        <a:p>
          <a:endParaRPr lang="en-IN" sz="2400"/>
        </a:p>
      </dgm:t>
    </dgm:pt>
    <dgm:pt modelId="{852DEA3D-0F9F-417B-9DFA-02A1CF3B1609}" type="sibTrans" cxnId="{78E846F0-3B7B-4018-974A-85EE2706467A}">
      <dgm:prSet/>
      <dgm:spPr/>
      <dgm:t>
        <a:bodyPr/>
        <a:lstStyle/>
        <a:p>
          <a:endParaRPr lang="en-IN" sz="2400"/>
        </a:p>
      </dgm:t>
    </dgm:pt>
    <dgm:pt modelId="{C93D32C6-207C-4E56-909E-9212A5A05776}">
      <dgm:prSet phldrT="[Text]" custT="1"/>
      <dgm:spPr/>
      <dgm:t>
        <a:bodyPr/>
        <a:lstStyle/>
        <a:p>
          <a:r>
            <a:rPr lang="en-US" sz="2400" dirty="0"/>
            <a:t>Feature Engineering</a:t>
          </a:r>
          <a:endParaRPr lang="en-IN" sz="2400" dirty="0"/>
        </a:p>
      </dgm:t>
    </dgm:pt>
    <dgm:pt modelId="{2192A5EE-6B31-484E-920E-333B137D3714}" type="parTrans" cxnId="{56AD33A1-DE63-42D5-82EF-A0FC0CCC78D9}">
      <dgm:prSet/>
      <dgm:spPr/>
      <dgm:t>
        <a:bodyPr/>
        <a:lstStyle/>
        <a:p>
          <a:endParaRPr lang="en-IN" sz="2400"/>
        </a:p>
      </dgm:t>
    </dgm:pt>
    <dgm:pt modelId="{202B0121-2F9E-48AA-BEDB-1F1B9194C76E}" type="sibTrans" cxnId="{56AD33A1-DE63-42D5-82EF-A0FC0CCC78D9}">
      <dgm:prSet/>
      <dgm:spPr/>
      <dgm:t>
        <a:bodyPr/>
        <a:lstStyle/>
        <a:p>
          <a:endParaRPr lang="en-IN" sz="2400"/>
        </a:p>
      </dgm:t>
    </dgm:pt>
    <dgm:pt modelId="{DED99C59-7196-4943-BD9D-B90A98C8578F}">
      <dgm:prSet phldrT="[Text]" custT="1"/>
      <dgm:spPr/>
      <dgm:t>
        <a:bodyPr/>
        <a:lstStyle/>
        <a:p>
          <a:r>
            <a:rPr lang="en-US" sz="2400" dirty="0"/>
            <a:t> </a:t>
          </a:r>
          <a:endParaRPr lang="en-IN" sz="2400" dirty="0"/>
        </a:p>
      </dgm:t>
    </dgm:pt>
    <dgm:pt modelId="{73F3E834-6919-425F-B87B-FC44852ECDA4}" type="parTrans" cxnId="{21F3EC5F-58CF-4C7B-AF44-BE63A7F22034}">
      <dgm:prSet/>
      <dgm:spPr/>
      <dgm:t>
        <a:bodyPr/>
        <a:lstStyle/>
        <a:p>
          <a:endParaRPr lang="en-IN" sz="2400"/>
        </a:p>
      </dgm:t>
    </dgm:pt>
    <dgm:pt modelId="{CA1467FF-1C75-404E-A025-637AB4AE6122}" type="sibTrans" cxnId="{21F3EC5F-58CF-4C7B-AF44-BE63A7F22034}">
      <dgm:prSet/>
      <dgm:spPr/>
      <dgm:t>
        <a:bodyPr/>
        <a:lstStyle/>
        <a:p>
          <a:endParaRPr lang="en-IN" sz="2400"/>
        </a:p>
      </dgm:t>
    </dgm:pt>
    <dgm:pt modelId="{500C4130-EA99-44B9-811E-B7584C0358D5}">
      <dgm:prSet phldrT="[Text]" custT="1"/>
      <dgm:spPr/>
      <dgm:t>
        <a:bodyPr/>
        <a:lstStyle/>
        <a:p>
          <a:r>
            <a:rPr lang="en-US" sz="2400" dirty="0"/>
            <a:t>Pre Processing</a:t>
          </a:r>
          <a:endParaRPr lang="en-IN" sz="2400" dirty="0"/>
        </a:p>
      </dgm:t>
    </dgm:pt>
    <dgm:pt modelId="{6BD139CA-132B-4B51-B649-1D977D1506B6}" type="parTrans" cxnId="{3AFD07DA-3DD5-498F-A4CD-BC98B0C120B9}">
      <dgm:prSet/>
      <dgm:spPr/>
      <dgm:t>
        <a:bodyPr/>
        <a:lstStyle/>
        <a:p>
          <a:endParaRPr lang="en-IN" sz="2400"/>
        </a:p>
      </dgm:t>
    </dgm:pt>
    <dgm:pt modelId="{6F385456-794F-41BE-B1C1-B307B2B32F8A}" type="sibTrans" cxnId="{3AFD07DA-3DD5-498F-A4CD-BC98B0C120B9}">
      <dgm:prSet/>
      <dgm:spPr/>
      <dgm:t>
        <a:bodyPr/>
        <a:lstStyle/>
        <a:p>
          <a:endParaRPr lang="en-IN" sz="2400"/>
        </a:p>
      </dgm:t>
    </dgm:pt>
    <dgm:pt modelId="{A2E28721-A448-431E-93F2-0F13A1412D70}">
      <dgm:prSet custT="1"/>
      <dgm:spPr/>
      <dgm:t>
        <a:bodyPr/>
        <a:lstStyle/>
        <a:p>
          <a:endParaRPr lang="en-IN" sz="2400"/>
        </a:p>
      </dgm:t>
    </dgm:pt>
    <dgm:pt modelId="{A866A3F4-9B86-466E-92DE-A7800B1939D5}" type="parTrans" cxnId="{B8A4A0C0-FB78-4CA1-B97C-43407F4137AA}">
      <dgm:prSet/>
      <dgm:spPr/>
      <dgm:t>
        <a:bodyPr/>
        <a:lstStyle/>
        <a:p>
          <a:endParaRPr lang="en-IN" sz="2400"/>
        </a:p>
      </dgm:t>
    </dgm:pt>
    <dgm:pt modelId="{CE525F8A-AA04-4944-8A15-81EA63982193}" type="sibTrans" cxnId="{B8A4A0C0-FB78-4CA1-B97C-43407F4137AA}">
      <dgm:prSet/>
      <dgm:spPr/>
      <dgm:t>
        <a:bodyPr/>
        <a:lstStyle/>
        <a:p>
          <a:endParaRPr lang="en-IN" sz="2400"/>
        </a:p>
      </dgm:t>
    </dgm:pt>
    <dgm:pt modelId="{D5496247-0E86-4B86-BC89-B262171139A4}">
      <dgm:prSet custT="1"/>
      <dgm:spPr/>
      <dgm:t>
        <a:bodyPr/>
        <a:lstStyle/>
        <a:p>
          <a:r>
            <a:rPr lang="en-US" sz="2400" dirty="0"/>
            <a:t>Clean up</a:t>
          </a:r>
          <a:endParaRPr lang="en-IN" sz="2400" dirty="0"/>
        </a:p>
      </dgm:t>
    </dgm:pt>
    <dgm:pt modelId="{FC9D02B8-E316-4C80-BAFF-4707BAAA9BB1}" type="parTrans" cxnId="{EFD061A7-9914-49D7-BDF2-3BDD34CA51C0}">
      <dgm:prSet/>
      <dgm:spPr/>
      <dgm:t>
        <a:bodyPr/>
        <a:lstStyle/>
        <a:p>
          <a:endParaRPr lang="en-IN" sz="2400"/>
        </a:p>
      </dgm:t>
    </dgm:pt>
    <dgm:pt modelId="{939E3365-2365-4ECA-9C7E-C33275792908}" type="sibTrans" cxnId="{EFD061A7-9914-49D7-BDF2-3BDD34CA51C0}">
      <dgm:prSet/>
      <dgm:spPr/>
      <dgm:t>
        <a:bodyPr/>
        <a:lstStyle/>
        <a:p>
          <a:endParaRPr lang="en-IN" sz="2400"/>
        </a:p>
      </dgm:t>
    </dgm:pt>
    <dgm:pt modelId="{97F9C416-050B-4B68-8DF6-829053DA3B04}">
      <dgm:prSet phldrT="[Text]" custT="1"/>
      <dgm:spPr/>
      <dgm:t>
        <a:bodyPr/>
        <a:lstStyle/>
        <a:p>
          <a:r>
            <a:rPr lang="en-US" sz="2400" dirty="0"/>
            <a:t>Model Implementation</a:t>
          </a:r>
          <a:endParaRPr lang="en-IN" sz="2400" dirty="0"/>
        </a:p>
      </dgm:t>
    </dgm:pt>
    <dgm:pt modelId="{69E1CF0E-83E2-46B9-B380-DDDFEF55AD39}" type="parTrans" cxnId="{BCDE3C0E-A2D3-44F2-B800-4CA9610E3C4A}">
      <dgm:prSet/>
      <dgm:spPr/>
      <dgm:t>
        <a:bodyPr/>
        <a:lstStyle/>
        <a:p>
          <a:endParaRPr lang="en-IN" sz="2400"/>
        </a:p>
      </dgm:t>
    </dgm:pt>
    <dgm:pt modelId="{A393B5A8-6A64-4D57-821D-0F7AAB6ECD96}" type="sibTrans" cxnId="{BCDE3C0E-A2D3-44F2-B800-4CA9610E3C4A}">
      <dgm:prSet/>
      <dgm:spPr/>
      <dgm:t>
        <a:bodyPr/>
        <a:lstStyle/>
        <a:p>
          <a:endParaRPr lang="en-IN" sz="2400"/>
        </a:p>
      </dgm:t>
    </dgm:pt>
    <dgm:pt modelId="{668CD791-6E93-407C-8EF7-F47617EEC733}">
      <dgm:prSet phldrT="[Text]" custT="1"/>
      <dgm:spPr/>
      <dgm:t>
        <a:bodyPr/>
        <a:lstStyle/>
        <a:p>
          <a:endParaRPr lang="en-IN" sz="2400" dirty="0"/>
        </a:p>
      </dgm:t>
    </dgm:pt>
    <dgm:pt modelId="{78EE2409-9ADB-4077-8F03-A064D954E524}" type="parTrans" cxnId="{B1C1A23A-9692-4B93-8F58-779CB249566B}">
      <dgm:prSet/>
      <dgm:spPr/>
      <dgm:t>
        <a:bodyPr/>
        <a:lstStyle/>
        <a:p>
          <a:endParaRPr lang="en-IN" sz="2400"/>
        </a:p>
      </dgm:t>
    </dgm:pt>
    <dgm:pt modelId="{87889943-25A9-41A0-94E1-9EE4C1525F36}" type="sibTrans" cxnId="{B1C1A23A-9692-4B93-8F58-779CB249566B}">
      <dgm:prSet/>
      <dgm:spPr/>
      <dgm:t>
        <a:bodyPr/>
        <a:lstStyle/>
        <a:p>
          <a:endParaRPr lang="en-IN" sz="2400"/>
        </a:p>
      </dgm:t>
    </dgm:pt>
    <dgm:pt modelId="{0E692219-089C-4FE7-91B5-210EE5B331DD}">
      <dgm:prSet phldrT="[Text]" custT="1"/>
      <dgm:spPr/>
      <dgm:t>
        <a:bodyPr/>
        <a:lstStyle/>
        <a:p>
          <a:r>
            <a:rPr lang="en-US" sz="2400" dirty="0"/>
            <a:t>Model Explanation</a:t>
          </a:r>
          <a:endParaRPr lang="en-IN" sz="2400" dirty="0"/>
        </a:p>
      </dgm:t>
    </dgm:pt>
    <dgm:pt modelId="{22C23C66-1F26-4115-875A-21791773187B}" type="parTrans" cxnId="{991804F7-BF85-46EF-9BD1-E131AC964194}">
      <dgm:prSet/>
      <dgm:spPr/>
      <dgm:t>
        <a:bodyPr/>
        <a:lstStyle/>
        <a:p>
          <a:endParaRPr lang="en-IN" sz="2400"/>
        </a:p>
      </dgm:t>
    </dgm:pt>
    <dgm:pt modelId="{D42C2EC1-F049-460F-A94F-CFE8C4FD4CA8}" type="sibTrans" cxnId="{991804F7-BF85-46EF-9BD1-E131AC964194}">
      <dgm:prSet/>
      <dgm:spPr/>
      <dgm:t>
        <a:bodyPr/>
        <a:lstStyle/>
        <a:p>
          <a:endParaRPr lang="en-IN" sz="2400"/>
        </a:p>
      </dgm:t>
    </dgm:pt>
    <dgm:pt modelId="{1C6E191D-2119-449C-961C-3A46FE055D3D}">
      <dgm:prSet phldrT="[Text]" custT="1"/>
      <dgm:spPr/>
      <dgm:t>
        <a:bodyPr/>
        <a:lstStyle/>
        <a:p>
          <a:endParaRPr lang="en-IN" sz="2400" dirty="0"/>
        </a:p>
      </dgm:t>
    </dgm:pt>
    <dgm:pt modelId="{53AE290D-640F-4D6A-A6E5-0BBF981FA172}" type="parTrans" cxnId="{8E252371-8D34-48C6-99DB-A8EA7F3166BF}">
      <dgm:prSet/>
      <dgm:spPr/>
      <dgm:t>
        <a:bodyPr/>
        <a:lstStyle/>
        <a:p>
          <a:endParaRPr lang="en-IN" sz="2400"/>
        </a:p>
      </dgm:t>
    </dgm:pt>
    <dgm:pt modelId="{E9C09259-6BB2-44F5-B92A-1592D7DE4CA0}" type="sibTrans" cxnId="{8E252371-8D34-48C6-99DB-A8EA7F3166BF}">
      <dgm:prSet/>
      <dgm:spPr/>
      <dgm:t>
        <a:bodyPr/>
        <a:lstStyle/>
        <a:p>
          <a:endParaRPr lang="en-IN" sz="2400"/>
        </a:p>
      </dgm:t>
    </dgm:pt>
    <dgm:pt modelId="{4439990F-11BC-4343-B6AB-EC384ABE9B76}" type="pres">
      <dgm:prSet presAssocID="{20345C0F-D128-45FC-BDF1-D1FE14BEAED5}" presName="linearFlow" presStyleCnt="0">
        <dgm:presLayoutVars>
          <dgm:dir/>
          <dgm:animLvl val="lvl"/>
          <dgm:resizeHandles val="exact"/>
        </dgm:presLayoutVars>
      </dgm:prSet>
      <dgm:spPr/>
    </dgm:pt>
    <dgm:pt modelId="{238B320D-5BC7-4DF2-A517-5A1668D001CE}" type="pres">
      <dgm:prSet presAssocID="{9A781583-F89E-4710-B179-8DD869D33178}" presName="composite" presStyleCnt="0"/>
      <dgm:spPr/>
    </dgm:pt>
    <dgm:pt modelId="{5629F534-74C5-487B-B7A5-9A6BCB476055}" type="pres">
      <dgm:prSet presAssocID="{9A781583-F89E-4710-B179-8DD869D33178}" presName="parentText" presStyleLbl="alignNode1" presStyleIdx="0" presStyleCnt="6">
        <dgm:presLayoutVars>
          <dgm:chMax val="1"/>
          <dgm:bulletEnabled val="1"/>
        </dgm:presLayoutVars>
      </dgm:prSet>
      <dgm:spPr/>
    </dgm:pt>
    <dgm:pt modelId="{B3B00EA4-EC02-4207-A78F-60F7A461E859}" type="pres">
      <dgm:prSet presAssocID="{9A781583-F89E-4710-B179-8DD869D33178}" presName="descendantText" presStyleLbl="alignAcc1" presStyleIdx="0" presStyleCnt="6">
        <dgm:presLayoutVars>
          <dgm:bulletEnabled val="1"/>
        </dgm:presLayoutVars>
      </dgm:prSet>
      <dgm:spPr/>
    </dgm:pt>
    <dgm:pt modelId="{A338C79E-BEBC-4DB2-9524-5CC81EE672FA}" type="pres">
      <dgm:prSet presAssocID="{4C6B1C12-51DB-41CB-8CB8-C60739FA9846}" presName="sp" presStyleCnt="0"/>
      <dgm:spPr/>
    </dgm:pt>
    <dgm:pt modelId="{288234D9-FD16-4D89-B121-EA836C03A2FB}" type="pres">
      <dgm:prSet presAssocID="{A2E28721-A448-431E-93F2-0F13A1412D70}" presName="composite" presStyleCnt="0"/>
      <dgm:spPr/>
    </dgm:pt>
    <dgm:pt modelId="{70F9CFD3-5A16-4410-8FFA-F02F5AB657FD}" type="pres">
      <dgm:prSet presAssocID="{A2E28721-A448-431E-93F2-0F13A1412D70}" presName="parentText" presStyleLbl="alignNode1" presStyleIdx="1" presStyleCnt="6">
        <dgm:presLayoutVars>
          <dgm:chMax val="1"/>
          <dgm:bulletEnabled val="1"/>
        </dgm:presLayoutVars>
      </dgm:prSet>
      <dgm:spPr/>
    </dgm:pt>
    <dgm:pt modelId="{83FED977-CFC6-4963-9F96-A469FFA4A885}" type="pres">
      <dgm:prSet presAssocID="{A2E28721-A448-431E-93F2-0F13A1412D70}" presName="descendantText" presStyleLbl="alignAcc1" presStyleIdx="1" presStyleCnt="6">
        <dgm:presLayoutVars>
          <dgm:bulletEnabled val="1"/>
        </dgm:presLayoutVars>
      </dgm:prSet>
      <dgm:spPr/>
    </dgm:pt>
    <dgm:pt modelId="{AC825A9F-6058-4FD0-817D-94E04D816700}" type="pres">
      <dgm:prSet presAssocID="{CE525F8A-AA04-4944-8A15-81EA63982193}" presName="sp" presStyleCnt="0"/>
      <dgm:spPr/>
    </dgm:pt>
    <dgm:pt modelId="{05AAB050-C037-495F-8324-551C52D7B83A}" type="pres">
      <dgm:prSet presAssocID="{58C2210A-38FA-49BB-98ED-04E90555FBC3}" presName="composite" presStyleCnt="0"/>
      <dgm:spPr/>
    </dgm:pt>
    <dgm:pt modelId="{43B5529F-A10E-4625-ADBE-CA9056BC2557}" type="pres">
      <dgm:prSet presAssocID="{58C2210A-38FA-49BB-98ED-04E90555FBC3}" presName="parentText" presStyleLbl="alignNode1" presStyleIdx="2" presStyleCnt="6">
        <dgm:presLayoutVars>
          <dgm:chMax val="1"/>
          <dgm:bulletEnabled val="1"/>
        </dgm:presLayoutVars>
      </dgm:prSet>
      <dgm:spPr/>
    </dgm:pt>
    <dgm:pt modelId="{1F522E55-85AC-402B-A552-AFF9FDEE1759}" type="pres">
      <dgm:prSet presAssocID="{58C2210A-38FA-49BB-98ED-04E90555FBC3}" presName="descendantText" presStyleLbl="alignAcc1" presStyleIdx="2" presStyleCnt="6">
        <dgm:presLayoutVars>
          <dgm:bulletEnabled val="1"/>
        </dgm:presLayoutVars>
      </dgm:prSet>
      <dgm:spPr/>
    </dgm:pt>
    <dgm:pt modelId="{FFB0C806-0C23-452F-A2D1-CFB603667A0C}" type="pres">
      <dgm:prSet presAssocID="{852DEA3D-0F9F-417B-9DFA-02A1CF3B1609}" presName="sp" presStyleCnt="0"/>
      <dgm:spPr/>
    </dgm:pt>
    <dgm:pt modelId="{47536C22-77FC-489A-9AC0-224E1853CD27}" type="pres">
      <dgm:prSet presAssocID="{DED99C59-7196-4943-BD9D-B90A98C8578F}" presName="composite" presStyleCnt="0"/>
      <dgm:spPr/>
    </dgm:pt>
    <dgm:pt modelId="{D02CB85B-8E4E-41D6-A622-58034FA5FCFE}" type="pres">
      <dgm:prSet presAssocID="{DED99C59-7196-4943-BD9D-B90A98C8578F}" presName="parentText" presStyleLbl="alignNode1" presStyleIdx="3" presStyleCnt="6">
        <dgm:presLayoutVars>
          <dgm:chMax val="1"/>
          <dgm:bulletEnabled val="1"/>
        </dgm:presLayoutVars>
      </dgm:prSet>
      <dgm:spPr/>
    </dgm:pt>
    <dgm:pt modelId="{5AC5BAB7-D569-49F5-8724-DBE1834B3CF3}" type="pres">
      <dgm:prSet presAssocID="{DED99C59-7196-4943-BD9D-B90A98C8578F}" presName="descendantText" presStyleLbl="alignAcc1" presStyleIdx="3" presStyleCnt="6" custLinFactNeighborX="0" custLinFactNeighborY="0">
        <dgm:presLayoutVars>
          <dgm:bulletEnabled val="1"/>
        </dgm:presLayoutVars>
      </dgm:prSet>
      <dgm:spPr/>
    </dgm:pt>
    <dgm:pt modelId="{869FFE74-7605-4C7C-A8F5-3C17221B4F89}" type="pres">
      <dgm:prSet presAssocID="{CA1467FF-1C75-404E-A025-637AB4AE6122}" presName="sp" presStyleCnt="0"/>
      <dgm:spPr/>
    </dgm:pt>
    <dgm:pt modelId="{DDDC4E7B-33C6-40E1-A056-2DD69D4837A0}" type="pres">
      <dgm:prSet presAssocID="{668CD791-6E93-407C-8EF7-F47617EEC733}" presName="composite" presStyleCnt="0"/>
      <dgm:spPr/>
    </dgm:pt>
    <dgm:pt modelId="{5747B3E9-8CFF-45D0-8AAC-7239D53ACE8D}" type="pres">
      <dgm:prSet presAssocID="{668CD791-6E93-407C-8EF7-F47617EEC733}" presName="parentText" presStyleLbl="alignNode1" presStyleIdx="4" presStyleCnt="6">
        <dgm:presLayoutVars>
          <dgm:chMax val="1"/>
          <dgm:bulletEnabled val="1"/>
        </dgm:presLayoutVars>
      </dgm:prSet>
      <dgm:spPr/>
    </dgm:pt>
    <dgm:pt modelId="{E898E75B-1D5F-4F7B-82C0-B2615AF49828}" type="pres">
      <dgm:prSet presAssocID="{668CD791-6E93-407C-8EF7-F47617EEC733}" presName="descendantText" presStyleLbl="alignAcc1" presStyleIdx="4" presStyleCnt="6">
        <dgm:presLayoutVars>
          <dgm:bulletEnabled val="1"/>
        </dgm:presLayoutVars>
      </dgm:prSet>
      <dgm:spPr/>
    </dgm:pt>
    <dgm:pt modelId="{91819B12-1047-4066-A983-23EBFB0FAC7A}" type="pres">
      <dgm:prSet presAssocID="{87889943-25A9-41A0-94E1-9EE4C1525F36}" presName="sp" presStyleCnt="0"/>
      <dgm:spPr/>
    </dgm:pt>
    <dgm:pt modelId="{ABADE0BB-0CD2-4135-A833-322D3D332CB4}" type="pres">
      <dgm:prSet presAssocID="{1C6E191D-2119-449C-961C-3A46FE055D3D}" presName="composite" presStyleCnt="0"/>
      <dgm:spPr/>
    </dgm:pt>
    <dgm:pt modelId="{3122D269-1DE1-434D-AC12-5A6E545E9FA2}" type="pres">
      <dgm:prSet presAssocID="{1C6E191D-2119-449C-961C-3A46FE055D3D}" presName="parentText" presStyleLbl="alignNode1" presStyleIdx="5" presStyleCnt="6">
        <dgm:presLayoutVars>
          <dgm:chMax val="1"/>
          <dgm:bulletEnabled val="1"/>
        </dgm:presLayoutVars>
      </dgm:prSet>
      <dgm:spPr/>
    </dgm:pt>
    <dgm:pt modelId="{EF7154C7-327B-42A5-BE8F-77C2675AB927}" type="pres">
      <dgm:prSet presAssocID="{1C6E191D-2119-449C-961C-3A46FE055D3D}" presName="descendantText" presStyleLbl="alignAcc1" presStyleIdx="5" presStyleCnt="6">
        <dgm:presLayoutVars>
          <dgm:bulletEnabled val="1"/>
        </dgm:presLayoutVars>
      </dgm:prSet>
      <dgm:spPr/>
    </dgm:pt>
  </dgm:ptLst>
  <dgm:cxnLst>
    <dgm:cxn modelId="{B3B4E705-8659-4016-8628-9C92288E586F}" type="presOf" srcId="{20345C0F-D128-45FC-BDF1-D1FE14BEAED5}" destId="{4439990F-11BC-4343-B6AB-EC384ABE9B76}" srcOrd="0" destOrd="0" presId="urn:microsoft.com/office/officeart/2005/8/layout/chevron2"/>
    <dgm:cxn modelId="{41CBDE06-C7C6-4116-A4E1-96B216AAB2BA}" type="presOf" srcId="{0E692219-089C-4FE7-91B5-210EE5B331DD}" destId="{EF7154C7-327B-42A5-BE8F-77C2675AB927}" srcOrd="0" destOrd="0" presId="urn:microsoft.com/office/officeart/2005/8/layout/chevron2"/>
    <dgm:cxn modelId="{BCDE3C0E-A2D3-44F2-B800-4CA9610E3C4A}" srcId="{668CD791-6E93-407C-8EF7-F47617EEC733}" destId="{97F9C416-050B-4B68-8DF6-829053DA3B04}" srcOrd="0" destOrd="0" parTransId="{69E1CF0E-83E2-46B9-B380-DDDFEF55AD39}" sibTransId="{A393B5A8-6A64-4D57-821D-0F7AAB6ECD96}"/>
    <dgm:cxn modelId="{68B11E31-C730-4FED-A5A5-E3B0569A7D28}" type="presOf" srcId="{0B4EAB3A-154A-47E4-8AD3-BDF670FE6FB4}" destId="{B3B00EA4-EC02-4207-A78F-60F7A461E859}" srcOrd="0" destOrd="0" presId="urn:microsoft.com/office/officeart/2005/8/layout/chevron2"/>
    <dgm:cxn modelId="{4C481435-F421-4877-BBD4-FDE8362D5768}" type="presOf" srcId="{9A781583-F89E-4710-B179-8DD869D33178}" destId="{5629F534-74C5-487B-B7A5-9A6BCB476055}" srcOrd="0" destOrd="0" presId="urn:microsoft.com/office/officeart/2005/8/layout/chevron2"/>
    <dgm:cxn modelId="{B1C1A23A-9692-4B93-8F58-779CB249566B}" srcId="{20345C0F-D128-45FC-BDF1-D1FE14BEAED5}" destId="{668CD791-6E93-407C-8EF7-F47617EEC733}" srcOrd="4" destOrd="0" parTransId="{78EE2409-9ADB-4077-8F03-A064D954E524}" sibTransId="{87889943-25A9-41A0-94E1-9EE4C1525F36}"/>
    <dgm:cxn modelId="{21F3EC5F-58CF-4C7B-AF44-BE63A7F22034}" srcId="{20345C0F-D128-45FC-BDF1-D1FE14BEAED5}" destId="{DED99C59-7196-4943-BD9D-B90A98C8578F}" srcOrd="3" destOrd="0" parTransId="{73F3E834-6919-425F-B87B-FC44852ECDA4}" sibTransId="{CA1467FF-1C75-404E-A025-637AB4AE6122}"/>
    <dgm:cxn modelId="{8E252371-8D34-48C6-99DB-A8EA7F3166BF}" srcId="{20345C0F-D128-45FC-BDF1-D1FE14BEAED5}" destId="{1C6E191D-2119-449C-961C-3A46FE055D3D}" srcOrd="5" destOrd="0" parTransId="{53AE290D-640F-4D6A-A6E5-0BBF981FA172}" sibTransId="{E9C09259-6BB2-44F5-B92A-1592D7DE4CA0}"/>
    <dgm:cxn modelId="{F9F4428A-1AA4-470A-832C-17A0CE7F06EB}" srcId="{20345C0F-D128-45FC-BDF1-D1FE14BEAED5}" destId="{9A781583-F89E-4710-B179-8DD869D33178}" srcOrd="0" destOrd="0" parTransId="{B8DD73D2-F03F-4E48-9551-31EA29E15C82}" sibTransId="{4C6B1C12-51DB-41CB-8CB8-C60739FA9846}"/>
    <dgm:cxn modelId="{DF7E8A8D-04F5-4754-9254-F75F8AB800F9}" type="presOf" srcId="{A2E28721-A448-431E-93F2-0F13A1412D70}" destId="{70F9CFD3-5A16-4410-8FFA-F02F5AB657FD}" srcOrd="0" destOrd="0" presId="urn:microsoft.com/office/officeart/2005/8/layout/chevron2"/>
    <dgm:cxn modelId="{EFBF438F-B3CD-4CD0-BDB6-C908DD6B17F7}" type="presOf" srcId="{D5496247-0E86-4B86-BC89-B262171139A4}" destId="{83FED977-CFC6-4963-9F96-A469FFA4A885}" srcOrd="0" destOrd="0" presId="urn:microsoft.com/office/officeart/2005/8/layout/chevron2"/>
    <dgm:cxn modelId="{56AD33A1-DE63-42D5-82EF-A0FC0CCC78D9}" srcId="{58C2210A-38FA-49BB-98ED-04E90555FBC3}" destId="{C93D32C6-207C-4E56-909E-9212A5A05776}" srcOrd="0" destOrd="0" parTransId="{2192A5EE-6B31-484E-920E-333B137D3714}" sibTransId="{202B0121-2F9E-48AA-BEDB-1F1B9194C76E}"/>
    <dgm:cxn modelId="{EFD061A7-9914-49D7-BDF2-3BDD34CA51C0}" srcId="{A2E28721-A448-431E-93F2-0F13A1412D70}" destId="{D5496247-0E86-4B86-BC89-B262171139A4}" srcOrd="0" destOrd="0" parTransId="{FC9D02B8-E316-4C80-BAFF-4707BAAA9BB1}" sibTransId="{939E3365-2365-4ECA-9C7E-C33275792908}"/>
    <dgm:cxn modelId="{2F33B7AB-0AA7-49D5-9CC1-963047EB67BB}" srcId="{9A781583-F89E-4710-B179-8DD869D33178}" destId="{0B4EAB3A-154A-47E4-8AD3-BDF670FE6FB4}" srcOrd="0" destOrd="0" parTransId="{B1A24781-B7F8-4B03-994E-71968DF02855}" sibTransId="{9B38C2BF-AD4D-4D13-92E2-F774E812E2E5}"/>
    <dgm:cxn modelId="{6E19AEB8-E7ED-4340-80B6-42CD3DAA91AF}" type="presOf" srcId="{500C4130-EA99-44B9-811E-B7584C0358D5}" destId="{5AC5BAB7-D569-49F5-8724-DBE1834B3CF3}" srcOrd="0" destOrd="0" presId="urn:microsoft.com/office/officeart/2005/8/layout/chevron2"/>
    <dgm:cxn modelId="{B8A4A0C0-FB78-4CA1-B97C-43407F4137AA}" srcId="{20345C0F-D128-45FC-BDF1-D1FE14BEAED5}" destId="{A2E28721-A448-431E-93F2-0F13A1412D70}" srcOrd="1" destOrd="0" parTransId="{A866A3F4-9B86-466E-92DE-A7800B1939D5}" sibTransId="{CE525F8A-AA04-4944-8A15-81EA63982193}"/>
    <dgm:cxn modelId="{A6964EC3-A871-4E4E-A97B-35150DC8B608}" type="presOf" srcId="{97F9C416-050B-4B68-8DF6-829053DA3B04}" destId="{E898E75B-1D5F-4F7B-82C0-B2615AF49828}" srcOrd="0" destOrd="0" presId="urn:microsoft.com/office/officeart/2005/8/layout/chevron2"/>
    <dgm:cxn modelId="{7446EECC-4F85-44F6-A928-7D8B5C18853B}" type="presOf" srcId="{DED99C59-7196-4943-BD9D-B90A98C8578F}" destId="{D02CB85B-8E4E-41D6-A622-58034FA5FCFE}" srcOrd="0" destOrd="0" presId="urn:microsoft.com/office/officeart/2005/8/layout/chevron2"/>
    <dgm:cxn modelId="{78FE04CD-976B-4D59-9AEB-3CCE59F21FFA}" type="presOf" srcId="{C93D32C6-207C-4E56-909E-9212A5A05776}" destId="{1F522E55-85AC-402B-A552-AFF9FDEE1759}" srcOrd="0" destOrd="0" presId="urn:microsoft.com/office/officeart/2005/8/layout/chevron2"/>
    <dgm:cxn modelId="{3AFD07DA-3DD5-498F-A4CD-BC98B0C120B9}" srcId="{DED99C59-7196-4943-BD9D-B90A98C8578F}" destId="{500C4130-EA99-44B9-811E-B7584C0358D5}" srcOrd="0" destOrd="0" parTransId="{6BD139CA-132B-4B51-B649-1D977D1506B6}" sibTransId="{6F385456-794F-41BE-B1C1-B307B2B32F8A}"/>
    <dgm:cxn modelId="{C89AA3DB-AE49-47A8-AF99-80A69A670AD5}" type="presOf" srcId="{1C6E191D-2119-449C-961C-3A46FE055D3D}" destId="{3122D269-1DE1-434D-AC12-5A6E545E9FA2}" srcOrd="0" destOrd="0" presId="urn:microsoft.com/office/officeart/2005/8/layout/chevron2"/>
    <dgm:cxn modelId="{A7AD85E4-2E66-4219-974A-65123BFC195E}" type="presOf" srcId="{668CD791-6E93-407C-8EF7-F47617EEC733}" destId="{5747B3E9-8CFF-45D0-8AAC-7239D53ACE8D}" srcOrd="0" destOrd="0" presId="urn:microsoft.com/office/officeart/2005/8/layout/chevron2"/>
    <dgm:cxn modelId="{78E846F0-3B7B-4018-974A-85EE2706467A}" srcId="{20345C0F-D128-45FC-BDF1-D1FE14BEAED5}" destId="{58C2210A-38FA-49BB-98ED-04E90555FBC3}" srcOrd="2" destOrd="0" parTransId="{97C6BFE4-9EF6-43BB-B368-B509A2D5859C}" sibTransId="{852DEA3D-0F9F-417B-9DFA-02A1CF3B1609}"/>
    <dgm:cxn modelId="{991804F7-BF85-46EF-9BD1-E131AC964194}" srcId="{1C6E191D-2119-449C-961C-3A46FE055D3D}" destId="{0E692219-089C-4FE7-91B5-210EE5B331DD}" srcOrd="0" destOrd="0" parTransId="{22C23C66-1F26-4115-875A-21791773187B}" sibTransId="{D42C2EC1-F049-460F-A94F-CFE8C4FD4CA8}"/>
    <dgm:cxn modelId="{59FD86FB-B471-48AE-8B36-52A4F661A466}" type="presOf" srcId="{58C2210A-38FA-49BB-98ED-04E90555FBC3}" destId="{43B5529F-A10E-4625-ADBE-CA9056BC2557}" srcOrd="0" destOrd="0" presId="urn:microsoft.com/office/officeart/2005/8/layout/chevron2"/>
    <dgm:cxn modelId="{E6758825-1947-4936-8DB5-4A866CF9C153}" type="presParOf" srcId="{4439990F-11BC-4343-B6AB-EC384ABE9B76}" destId="{238B320D-5BC7-4DF2-A517-5A1668D001CE}" srcOrd="0" destOrd="0" presId="urn:microsoft.com/office/officeart/2005/8/layout/chevron2"/>
    <dgm:cxn modelId="{3601BF64-70B0-4E19-846B-3B3968F8CBF1}" type="presParOf" srcId="{238B320D-5BC7-4DF2-A517-5A1668D001CE}" destId="{5629F534-74C5-487B-B7A5-9A6BCB476055}" srcOrd="0" destOrd="0" presId="urn:microsoft.com/office/officeart/2005/8/layout/chevron2"/>
    <dgm:cxn modelId="{F458C73E-3EFA-4B91-83CC-A4585ECBF1BD}" type="presParOf" srcId="{238B320D-5BC7-4DF2-A517-5A1668D001CE}" destId="{B3B00EA4-EC02-4207-A78F-60F7A461E859}" srcOrd="1" destOrd="0" presId="urn:microsoft.com/office/officeart/2005/8/layout/chevron2"/>
    <dgm:cxn modelId="{B967F331-A78A-4FBC-8304-123867D6AA14}" type="presParOf" srcId="{4439990F-11BC-4343-B6AB-EC384ABE9B76}" destId="{A338C79E-BEBC-4DB2-9524-5CC81EE672FA}" srcOrd="1" destOrd="0" presId="urn:microsoft.com/office/officeart/2005/8/layout/chevron2"/>
    <dgm:cxn modelId="{3615A84F-5ED8-4C9F-BCAD-D5166912BC3B}" type="presParOf" srcId="{4439990F-11BC-4343-B6AB-EC384ABE9B76}" destId="{288234D9-FD16-4D89-B121-EA836C03A2FB}" srcOrd="2" destOrd="0" presId="urn:microsoft.com/office/officeart/2005/8/layout/chevron2"/>
    <dgm:cxn modelId="{851A0010-87F6-462A-859B-E6D34D9BA715}" type="presParOf" srcId="{288234D9-FD16-4D89-B121-EA836C03A2FB}" destId="{70F9CFD3-5A16-4410-8FFA-F02F5AB657FD}" srcOrd="0" destOrd="0" presId="urn:microsoft.com/office/officeart/2005/8/layout/chevron2"/>
    <dgm:cxn modelId="{815A4E41-4862-44D5-8DF1-A8442414A4F8}" type="presParOf" srcId="{288234D9-FD16-4D89-B121-EA836C03A2FB}" destId="{83FED977-CFC6-4963-9F96-A469FFA4A885}" srcOrd="1" destOrd="0" presId="urn:microsoft.com/office/officeart/2005/8/layout/chevron2"/>
    <dgm:cxn modelId="{1BF62802-A854-4B1E-A92B-CBE9F1B2D6D3}" type="presParOf" srcId="{4439990F-11BC-4343-B6AB-EC384ABE9B76}" destId="{AC825A9F-6058-4FD0-817D-94E04D816700}" srcOrd="3" destOrd="0" presId="urn:microsoft.com/office/officeart/2005/8/layout/chevron2"/>
    <dgm:cxn modelId="{B49184BC-1572-4FC6-857A-542B10C38F0A}" type="presParOf" srcId="{4439990F-11BC-4343-B6AB-EC384ABE9B76}" destId="{05AAB050-C037-495F-8324-551C52D7B83A}" srcOrd="4" destOrd="0" presId="urn:microsoft.com/office/officeart/2005/8/layout/chevron2"/>
    <dgm:cxn modelId="{438B7473-EA78-440C-ADAE-F31B404B89F4}" type="presParOf" srcId="{05AAB050-C037-495F-8324-551C52D7B83A}" destId="{43B5529F-A10E-4625-ADBE-CA9056BC2557}" srcOrd="0" destOrd="0" presId="urn:microsoft.com/office/officeart/2005/8/layout/chevron2"/>
    <dgm:cxn modelId="{12CB2551-CD20-4705-A5C4-EB38AAE72A10}" type="presParOf" srcId="{05AAB050-C037-495F-8324-551C52D7B83A}" destId="{1F522E55-85AC-402B-A552-AFF9FDEE1759}" srcOrd="1" destOrd="0" presId="urn:microsoft.com/office/officeart/2005/8/layout/chevron2"/>
    <dgm:cxn modelId="{C534F498-7C25-427B-A1A1-4ECAE440A35C}" type="presParOf" srcId="{4439990F-11BC-4343-B6AB-EC384ABE9B76}" destId="{FFB0C806-0C23-452F-A2D1-CFB603667A0C}" srcOrd="5" destOrd="0" presId="urn:microsoft.com/office/officeart/2005/8/layout/chevron2"/>
    <dgm:cxn modelId="{F2B2F426-87E0-4238-9209-102EC8F8CC52}" type="presParOf" srcId="{4439990F-11BC-4343-B6AB-EC384ABE9B76}" destId="{47536C22-77FC-489A-9AC0-224E1853CD27}" srcOrd="6" destOrd="0" presId="urn:microsoft.com/office/officeart/2005/8/layout/chevron2"/>
    <dgm:cxn modelId="{D96F179C-9C8E-41D9-A1D0-334B74B85252}" type="presParOf" srcId="{47536C22-77FC-489A-9AC0-224E1853CD27}" destId="{D02CB85B-8E4E-41D6-A622-58034FA5FCFE}" srcOrd="0" destOrd="0" presId="urn:microsoft.com/office/officeart/2005/8/layout/chevron2"/>
    <dgm:cxn modelId="{C7176E7D-F182-4977-8C76-FA01C381F1E0}" type="presParOf" srcId="{47536C22-77FC-489A-9AC0-224E1853CD27}" destId="{5AC5BAB7-D569-49F5-8724-DBE1834B3CF3}" srcOrd="1" destOrd="0" presId="urn:microsoft.com/office/officeart/2005/8/layout/chevron2"/>
    <dgm:cxn modelId="{B180619B-8B0D-4B38-8F60-38125ED32697}" type="presParOf" srcId="{4439990F-11BC-4343-B6AB-EC384ABE9B76}" destId="{869FFE74-7605-4C7C-A8F5-3C17221B4F89}" srcOrd="7" destOrd="0" presId="urn:microsoft.com/office/officeart/2005/8/layout/chevron2"/>
    <dgm:cxn modelId="{9E779F68-E366-43BE-8B0E-2DE071635F63}" type="presParOf" srcId="{4439990F-11BC-4343-B6AB-EC384ABE9B76}" destId="{DDDC4E7B-33C6-40E1-A056-2DD69D4837A0}" srcOrd="8" destOrd="0" presId="urn:microsoft.com/office/officeart/2005/8/layout/chevron2"/>
    <dgm:cxn modelId="{5890CDB8-0BFD-4FE9-93DC-1E35543268E9}" type="presParOf" srcId="{DDDC4E7B-33C6-40E1-A056-2DD69D4837A0}" destId="{5747B3E9-8CFF-45D0-8AAC-7239D53ACE8D}" srcOrd="0" destOrd="0" presId="urn:microsoft.com/office/officeart/2005/8/layout/chevron2"/>
    <dgm:cxn modelId="{552FE404-0A85-479F-9BC8-E08D26E32D9E}" type="presParOf" srcId="{DDDC4E7B-33C6-40E1-A056-2DD69D4837A0}" destId="{E898E75B-1D5F-4F7B-82C0-B2615AF49828}" srcOrd="1" destOrd="0" presId="urn:microsoft.com/office/officeart/2005/8/layout/chevron2"/>
    <dgm:cxn modelId="{DDBA9994-04DB-4F2F-B0EB-C092EF7A58F6}" type="presParOf" srcId="{4439990F-11BC-4343-B6AB-EC384ABE9B76}" destId="{91819B12-1047-4066-A983-23EBFB0FAC7A}" srcOrd="9" destOrd="0" presId="urn:microsoft.com/office/officeart/2005/8/layout/chevron2"/>
    <dgm:cxn modelId="{296EB33D-8426-469F-9BF4-743B36515C29}" type="presParOf" srcId="{4439990F-11BC-4343-B6AB-EC384ABE9B76}" destId="{ABADE0BB-0CD2-4135-A833-322D3D332CB4}" srcOrd="10" destOrd="0" presId="urn:microsoft.com/office/officeart/2005/8/layout/chevron2"/>
    <dgm:cxn modelId="{67ADAA72-3E5F-44C6-9716-C6D7335CB6E6}" type="presParOf" srcId="{ABADE0BB-0CD2-4135-A833-322D3D332CB4}" destId="{3122D269-1DE1-434D-AC12-5A6E545E9FA2}" srcOrd="0" destOrd="0" presId="urn:microsoft.com/office/officeart/2005/8/layout/chevron2"/>
    <dgm:cxn modelId="{3FC7A9A6-14C6-47A8-AD9A-7DFD4C5AB0EF}" type="presParOf" srcId="{ABADE0BB-0CD2-4135-A833-322D3D332CB4}" destId="{EF7154C7-327B-42A5-BE8F-77C2675AB927}"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29F534-74C5-487B-B7A5-9A6BCB476055}">
      <dsp:nvSpPr>
        <dsp:cNvPr id="0" name=""/>
        <dsp:cNvSpPr/>
      </dsp:nvSpPr>
      <dsp:spPr>
        <a:xfrm rot="5400000">
          <a:off x="-145153" y="148199"/>
          <a:ext cx="967687" cy="677381"/>
        </a:xfrm>
        <a:prstGeom prst="chevron">
          <a:avLst/>
        </a:prstGeom>
        <a:solidFill>
          <a:schemeClr val="accent2">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 </a:t>
          </a:r>
          <a:endParaRPr lang="en-IN" sz="2400" kern="1200" dirty="0"/>
        </a:p>
      </dsp:txBody>
      <dsp:txXfrm rot="-5400000">
        <a:off x="1" y="341737"/>
        <a:ext cx="677381" cy="290306"/>
      </dsp:txXfrm>
    </dsp:sp>
    <dsp:sp modelId="{B3B00EA4-EC02-4207-A78F-60F7A461E859}">
      <dsp:nvSpPr>
        <dsp:cNvPr id="0" name=""/>
        <dsp:cNvSpPr/>
      </dsp:nvSpPr>
      <dsp:spPr>
        <a:xfrm rot="5400000">
          <a:off x="3640986" y="-2960559"/>
          <a:ext cx="629327" cy="6556538"/>
        </a:xfrm>
        <a:prstGeom prst="round2Same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chilly" dir="t"/>
        </a:scene3d>
        <a:sp3d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EDA</a:t>
          </a:r>
          <a:endParaRPr lang="en-IN" sz="2400" kern="1200" dirty="0"/>
        </a:p>
      </dsp:txBody>
      <dsp:txXfrm rot="-5400000">
        <a:off x="677381" y="33767"/>
        <a:ext cx="6525817" cy="567885"/>
      </dsp:txXfrm>
    </dsp:sp>
    <dsp:sp modelId="{70F9CFD3-5A16-4410-8FFA-F02F5AB657FD}">
      <dsp:nvSpPr>
        <dsp:cNvPr id="0" name=""/>
        <dsp:cNvSpPr/>
      </dsp:nvSpPr>
      <dsp:spPr>
        <a:xfrm rot="5400000">
          <a:off x="-145153" y="1018549"/>
          <a:ext cx="967687" cy="677381"/>
        </a:xfrm>
        <a:prstGeom prst="chevron">
          <a:avLst/>
        </a:prstGeom>
        <a:solidFill>
          <a:schemeClr val="accent3">
            <a:hueOff val="0"/>
            <a:satOff val="0"/>
            <a:lumOff val="0"/>
            <a:alphaOff val="0"/>
          </a:schemeClr>
        </a:solidFill>
        <a:ln w="6350" cap="flat" cmpd="sng" algn="ctr">
          <a:solidFill>
            <a:schemeClr val="accent3">
              <a:hueOff val="0"/>
              <a:satOff val="0"/>
              <a:lumOff val="0"/>
              <a:alphaOff val="0"/>
            </a:schemeClr>
          </a:solidFill>
          <a:prstDash val="solid"/>
          <a:miter lim="800000"/>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endParaRPr lang="en-IN" sz="2400" kern="1200"/>
        </a:p>
      </dsp:txBody>
      <dsp:txXfrm rot="-5400000">
        <a:off x="1" y="1212087"/>
        <a:ext cx="677381" cy="290306"/>
      </dsp:txXfrm>
    </dsp:sp>
    <dsp:sp modelId="{83FED977-CFC6-4963-9F96-A469FFA4A885}">
      <dsp:nvSpPr>
        <dsp:cNvPr id="0" name=""/>
        <dsp:cNvSpPr/>
      </dsp:nvSpPr>
      <dsp:spPr>
        <a:xfrm rot="5400000">
          <a:off x="3641152" y="-2090374"/>
          <a:ext cx="628996" cy="6556538"/>
        </a:xfrm>
        <a:prstGeom prst="round2SameRect">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a:scene3d>
          <a:camera prst="orthographicFront"/>
          <a:lightRig rig="chilly" dir="t"/>
        </a:scene3d>
        <a:sp3d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Clean up</a:t>
          </a:r>
          <a:endParaRPr lang="en-IN" sz="2400" kern="1200" dirty="0"/>
        </a:p>
      </dsp:txBody>
      <dsp:txXfrm rot="-5400000">
        <a:off x="677382" y="904101"/>
        <a:ext cx="6525833" cy="567586"/>
      </dsp:txXfrm>
    </dsp:sp>
    <dsp:sp modelId="{43B5529F-A10E-4625-ADBE-CA9056BC2557}">
      <dsp:nvSpPr>
        <dsp:cNvPr id="0" name=""/>
        <dsp:cNvSpPr/>
      </dsp:nvSpPr>
      <dsp:spPr>
        <a:xfrm rot="5400000">
          <a:off x="-145153" y="1888900"/>
          <a:ext cx="967687" cy="677381"/>
        </a:xfrm>
        <a:prstGeom prst="chevron">
          <a:avLst/>
        </a:prstGeom>
        <a:solidFill>
          <a:schemeClr val="accent4">
            <a:hueOff val="0"/>
            <a:satOff val="0"/>
            <a:lumOff val="0"/>
            <a:alphaOff val="0"/>
          </a:schemeClr>
        </a:solidFill>
        <a:ln w="6350" cap="flat" cmpd="sng" algn="ctr">
          <a:solidFill>
            <a:schemeClr val="accent4">
              <a:hueOff val="0"/>
              <a:satOff val="0"/>
              <a:lumOff val="0"/>
              <a:alphaOff val="0"/>
            </a:schemeClr>
          </a:solidFill>
          <a:prstDash val="solid"/>
          <a:miter lim="800000"/>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 </a:t>
          </a:r>
          <a:endParaRPr lang="en-IN" sz="2400" kern="1200" dirty="0"/>
        </a:p>
      </dsp:txBody>
      <dsp:txXfrm rot="-5400000">
        <a:off x="1" y="2082438"/>
        <a:ext cx="677381" cy="290306"/>
      </dsp:txXfrm>
    </dsp:sp>
    <dsp:sp modelId="{1F522E55-85AC-402B-A552-AFF9FDEE1759}">
      <dsp:nvSpPr>
        <dsp:cNvPr id="0" name=""/>
        <dsp:cNvSpPr/>
      </dsp:nvSpPr>
      <dsp:spPr>
        <a:xfrm rot="5400000">
          <a:off x="3641152" y="-1220023"/>
          <a:ext cx="628996" cy="6556538"/>
        </a:xfrm>
        <a:prstGeom prst="round2SameRect">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a:scene3d>
          <a:camera prst="orthographicFront"/>
          <a:lightRig rig="chilly" dir="t"/>
        </a:scene3d>
        <a:sp3d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Feature Engineering</a:t>
          </a:r>
          <a:endParaRPr lang="en-IN" sz="2400" kern="1200" dirty="0"/>
        </a:p>
      </dsp:txBody>
      <dsp:txXfrm rot="-5400000">
        <a:off x="677382" y="1774452"/>
        <a:ext cx="6525833" cy="567586"/>
      </dsp:txXfrm>
    </dsp:sp>
    <dsp:sp modelId="{D02CB85B-8E4E-41D6-A622-58034FA5FCFE}">
      <dsp:nvSpPr>
        <dsp:cNvPr id="0" name=""/>
        <dsp:cNvSpPr/>
      </dsp:nvSpPr>
      <dsp:spPr>
        <a:xfrm rot="5400000">
          <a:off x="-145153" y="2759250"/>
          <a:ext cx="967687" cy="677381"/>
        </a:xfrm>
        <a:prstGeom prst="chevron">
          <a:avLst/>
        </a:prstGeom>
        <a:solidFill>
          <a:schemeClr val="accent5">
            <a:hueOff val="0"/>
            <a:satOff val="0"/>
            <a:lumOff val="0"/>
            <a:alphaOff val="0"/>
          </a:schemeClr>
        </a:solidFill>
        <a:ln w="6350" cap="flat" cmpd="sng" algn="ctr">
          <a:solidFill>
            <a:schemeClr val="accent5">
              <a:hueOff val="0"/>
              <a:satOff val="0"/>
              <a:lumOff val="0"/>
              <a:alphaOff val="0"/>
            </a:schemeClr>
          </a:solidFill>
          <a:prstDash val="solid"/>
          <a:miter lim="800000"/>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 </a:t>
          </a:r>
          <a:endParaRPr lang="en-IN" sz="2400" kern="1200" dirty="0"/>
        </a:p>
      </dsp:txBody>
      <dsp:txXfrm rot="-5400000">
        <a:off x="1" y="2952788"/>
        <a:ext cx="677381" cy="290306"/>
      </dsp:txXfrm>
    </dsp:sp>
    <dsp:sp modelId="{5AC5BAB7-D569-49F5-8724-DBE1834B3CF3}">
      <dsp:nvSpPr>
        <dsp:cNvPr id="0" name=""/>
        <dsp:cNvSpPr/>
      </dsp:nvSpPr>
      <dsp:spPr>
        <a:xfrm rot="5400000">
          <a:off x="3641152" y="-349673"/>
          <a:ext cx="628996" cy="6556538"/>
        </a:xfrm>
        <a:prstGeom prst="round2SameRect">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a:scene3d>
          <a:camera prst="orthographicFront"/>
          <a:lightRig rig="chilly" dir="t"/>
        </a:scene3d>
        <a:sp3d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Pre Processing</a:t>
          </a:r>
          <a:endParaRPr lang="en-IN" sz="2400" kern="1200" dirty="0"/>
        </a:p>
      </dsp:txBody>
      <dsp:txXfrm rot="-5400000">
        <a:off x="677382" y="2644802"/>
        <a:ext cx="6525833" cy="567586"/>
      </dsp:txXfrm>
    </dsp:sp>
    <dsp:sp modelId="{5747B3E9-8CFF-45D0-8AAC-7239D53ACE8D}">
      <dsp:nvSpPr>
        <dsp:cNvPr id="0" name=""/>
        <dsp:cNvSpPr/>
      </dsp:nvSpPr>
      <dsp:spPr>
        <a:xfrm rot="5400000">
          <a:off x="-145153" y="3629600"/>
          <a:ext cx="967687" cy="677381"/>
        </a:xfrm>
        <a:prstGeom prst="chevron">
          <a:avLst/>
        </a:prstGeom>
        <a:solidFill>
          <a:schemeClr val="accent6">
            <a:hueOff val="0"/>
            <a:satOff val="0"/>
            <a:lumOff val="0"/>
            <a:alphaOff val="0"/>
          </a:schemeClr>
        </a:solidFill>
        <a:ln w="6350" cap="flat" cmpd="sng" algn="ctr">
          <a:solidFill>
            <a:schemeClr val="accent6">
              <a:hueOff val="0"/>
              <a:satOff val="0"/>
              <a:lumOff val="0"/>
              <a:alphaOff val="0"/>
            </a:schemeClr>
          </a:solidFill>
          <a:prstDash val="solid"/>
          <a:miter lim="800000"/>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endParaRPr lang="en-IN" sz="2400" kern="1200" dirty="0"/>
        </a:p>
      </dsp:txBody>
      <dsp:txXfrm rot="-5400000">
        <a:off x="1" y="3823138"/>
        <a:ext cx="677381" cy="290306"/>
      </dsp:txXfrm>
    </dsp:sp>
    <dsp:sp modelId="{E898E75B-1D5F-4F7B-82C0-B2615AF49828}">
      <dsp:nvSpPr>
        <dsp:cNvPr id="0" name=""/>
        <dsp:cNvSpPr/>
      </dsp:nvSpPr>
      <dsp:spPr>
        <a:xfrm rot="5400000">
          <a:off x="3641152" y="520676"/>
          <a:ext cx="628996" cy="6556538"/>
        </a:xfrm>
        <a:prstGeom prst="round2SameRect">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a:scene3d>
          <a:camera prst="orthographicFront"/>
          <a:lightRig rig="chilly" dir="t"/>
        </a:scene3d>
        <a:sp3d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Model Implementation</a:t>
          </a:r>
          <a:endParaRPr lang="en-IN" sz="2400" kern="1200" dirty="0"/>
        </a:p>
      </dsp:txBody>
      <dsp:txXfrm rot="-5400000">
        <a:off x="677382" y="3515152"/>
        <a:ext cx="6525833" cy="567586"/>
      </dsp:txXfrm>
    </dsp:sp>
    <dsp:sp modelId="{3122D269-1DE1-434D-AC12-5A6E545E9FA2}">
      <dsp:nvSpPr>
        <dsp:cNvPr id="0" name=""/>
        <dsp:cNvSpPr/>
      </dsp:nvSpPr>
      <dsp:spPr>
        <a:xfrm rot="5400000">
          <a:off x="-145153" y="4499951"/>
          <a:ext cx="967687" cy="677381"/>
        </a:xfrm>
        <a:prstGeom prst="chevron">
          <a:avLst/>
        </a:prstGeom>
        <a:solidFill>
          <a:schemeClr val="accent2">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endParaRPr lang="en-IN" sz="2400" kern="1200" dirty="0"/>
        </a:p>
      </dsp:txBody>
      <dsp:txXfrm rot="-5400000">
        <a:off x="1" y="4693489"/>
        <a:ext cx="677381" cy="290306"/>
      </dsp:txXfrm>
    </dsp:sp>
    <dsp:sp modelId="{EF7154C7-327B-42A5-BE8F-77C2675AB927}">
      <dsp:nvSpPr>
        <dsp:cNvPr id="0" name=""/>
        <dsp:cNvSpPr/>
      </dsp:nvSpPr>
      <dsp:spPr>
        <a:xfrm rot="5400000">
          <a:off x="3641152" y="1391027"/>
          <a:ext cx="628996" cy="6556538"/>
        </a:xfrm>
        <a:prstGeom prst="round2Same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chilly" dir="t"/>
        </a:scene3d>
        <a:sp3d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Model Explanation</a:t>
          </a:r>
          <a:endParaRPr lang="en-IN" sz="2400" kern="1200" dirty="0"/>
        </a:p>
      </dsp:txBody>
      <dsp:txXfrm rot="-5400000">
        <a:off x="677382" y="4385503"/>
        <a:ext cx="6525833" cy="567586"/>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3712914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fld id="{48650361-1918-4590-B1E6-0A25C5B04902}" type="datetimeFigureOut">
              <a:rPr lang="en-IN" smtClean="0"/>
              <a:t>25-07-2023</a:t>
            </a:fld>
            <a:endParaRPr lang="en-IN"/>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endParaRPr lang="en-IN"/>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E2B7B820-136C-48B5-8228-4180F83E2515}" type="slidenum">
              <a:rPr lang="en-IN" smtClean="0"/>
              <a:t>‹#›</a:t>
            </a:fld>
            <a:endParaRPr lang="en-IN"/>
          </a:p>
        </p:txBody>
      </p:sp>
    </p:spTree>
    <p:extLst>
      <p:ext uri="{BB962C8B-B14F-4D97-AF65-F5344CB8AC3E}">
        <p14:creationId xmlns:p14="http://schemas.microsoft.com/office/powerpoint/2010/main" val="3917742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fld id="{48650361-1918-4590-B1E6-0A25C5B04902}" type="datetimeFigureOut">
              <a:rPr lang="en-IN" smtClean="0"/>
              <a:t>25-07-2023</a:t>
            </a:fld>
            <a:endParaRPr lang="en-IN"/>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endParaRPr lang="en-IN"/>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E2B7B820-136C-48B5-8228-4180F83E2515}" type="slidenum">
              <a:rPr lang="en-IN" smtClean="0"/>
              <a:t>‹#›</a:t>
            </a:fld>
            <a:endParaRPr lang="en-IN"/>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3671194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fld id="{48650361-1918-4590-B1E6-0A25C5B04902}" type="datetimeFigureOut">
              <a:rPr lang="en-IN" smtClean="0"/>
              <a:t>25-07-2023</a:t>
            </a:fld>
            <a:endParaRPr lang="en-IN"/>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endParaRPr lang="en-IN"/>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E2B7B820-136C-48B5-8228-4180F83E2515}" type="slidenum">
              <a:rPr lang="en-IN" smtClean="0"/>
              <a:t>‹#›</a:t>
            </a:fld>
            <a:endParaRPr lang="en-IN"/>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6222764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fld id="{48650361-1918-4590-B1E6-0A25C5B04902}" type="datetimeFigureOut">
              <a:rPr lang="en-IN" smtClean="0"/>
              <a:t>25-07-2023</a:t>
            </a:fld>
            <a:endParaRPr lang="en-IN"/>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endParaRPr lang="en-IN"/>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E2B7B820-136C-48B5-8228-4180F83E2515}" type="slidenum">
              <a:rPr lang="en-IN" smtClean="0"/>
              <a:t>‹#›</a:t>
            </a:fld>
            <a:endParaRPr lang="en-IN"/>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5531731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fld id="{48650361-1918-4590-B1E6-0A25C5B04902}" type="datetimeFigureOut">
              <a:rPr lang="en-IN" smtClean="0"/>
              <a:t>25-07-2023</a:t>
            </a:fld>
            <a:endParaRPr lang="en-IN"/>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endParaRPr lang="en-IN"/>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E2B7B820-136C-48B5-8228-4180F83E2515}" type="slidenum">
              <a:rPr lang="en-IN" smtClean="0"/>
              <a:t>‹#›</a:t>
            </a:fld>
            <a:endParaRPr lang="en-IN"/>
          </a:p>
        </p:txBody>
      </p:sp>
    </p:spTree>
    <p:extLst>
      <p:ext uri="{BB962C8B-B14F-4D97-AF65-F5344CB8AC3E}">
        <p14:creationId xmlns:p14="http://schemas.microsoft.com/office/powerpoint/2010/main" val="41358550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fld id="{48650361-1918-4590-B1E6-0A25C5B04902}" type="datetimeFigureOut">
              <a:rPr lang="en-IN" smtClean="0"/>
              <a:t>25-07-2023</a:t>
            </a:fld>
            <a:endParaRPr lang="en-IN"/>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endParaRPr lang="en-IN"/>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E2B7B820-136C-48B5-8228-4180F83E2515}" type="slidenum">
              <a:rPr lang="en-IN" smtClean="0"/>
              <a:t>‹#›</a:t>
            </a:fld>
            <a:endParaRPr lang="en-IN"/>
          </a:p>
        </p:txBody>
      </p:sp>
    </p:spTree>
    <p:extLst>
      <p:ext uri="{BB962C8B-B14F-4D97-AF65-F5344CB8AC3E}">
        <p14:creationId xmlns:p14="http://schemas.microsoft.com/office/powerpoint/2010/main" val="3674895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fld id="{48650361-1918-4590-B1E6-0A25C5B04902}" type="datetimeFigureOut">
              <a:rPr lang="en-IN" smtClean="0"/>
              <a:t>25-07-2023</a:t>
            </a:fld>
            <a:endParaRPr lang="en-IN"/>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endParaRPr lang="en-IN"/>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E2B7B820-136C-48B5-8228-4180F83E2515}" type="slidenum">
              <a:rPr lang="en-IN" smtClean="0"/>
              <a:t>‹#›</a:t>
            </a:fld>
            <a:endParaRPr lang="en-IN"/>
          </a:p>
        </p:txBody>
      </p:sp>
    </p:spTree>
    <p:extLst>
      <p:ext uri="{BB962C8B-B14F-4D97-AF65-F5344CB8AC3E}">
        <p14:creationId xmlns:p14="http://schemas.microsoft.com/office/powerpoint/2010/main" val="1486208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fld id="{48650361-1918-4590-B1E6-0A25C5B04902}" type="datetimeFigureOut">
              <a:rPr lang="en-IN" smtClean="0"/>
              <a:t>25-07-2023</a:t>
            </a:fld>
            <a:endParaRPr lang="en-IN"/>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endParaRPr lang="en-IN"/>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E2B7B820-136C-48B5-8228-4180F83E2515}" type="slidenum">
              <a:rPr lang="en-IN" smtClean="0"/>
              <a:t>‹#›</a:t>
            </a:fld>
            <a:endParaRPr lang="en-IN"/>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823110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fld id="{48650361-1918-4590-B1E6-0A25C5B04902}" type="datetimeFigureOut">
              <a:rPr lang="en-IN" smtClean="0"/>
              <a:t>25-07-2023</a:t>
            </a:fld>
            <a:endParaRPr lang="en-IN"/>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endParaRPr lang="en-IN"/>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E2B7B820-136C-48B5-8228-4180F83E2515}" type="slidenum">
              <a:rPr lang="en-IN" smtClean="0"/>
              <a:t>‹#›</a:t>
            </a:fld>
            <a:endParaRPr lang="en-IN"/>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080563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4184861834"/>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3296002993"/>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fld id="{48650361-1918-4590-B1E6-0A25C5B04902}" type="datetimeFigureOut">
              <a:rPr lang="en-IN" smtClean="0"/>
              <a:t>25-07-2023</a:t>
            </a:fld>
            <a:endParaRPr lang="en-IN"/>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endParaRPr lang="en-IN"/>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E2B7B820-136C-48B5-8228-4180F83E2515}" type="slidenum">
              <a:rPr lang="en-IN" smtClean="0"/>
              <a:t>‹#›</a:t>
            </a:fld>
            <a:endParaRPr lang="en-IN"/>
          </a:p>
        </p:txBody>
      </p:sp>
    </p:spTree>
    <p:extLst>
      <p:ext uri="{BB962C8B-B14F-4D97-AF65-F5344CB8AC3E}">
        <p14:creationId xmlns:p14="http://schemas.microsoft.com/office/powerpoint/2010/main" val="771389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fld id="{48650361-1918-4590-B1E6-0A25C5B04902}" type="datetimeFigureOut">
              <a:rPr lang="en-IN" smtClean="0"/>
              <a:t>25-07-2023</a:t>
            </a:fld>
            <a:endParaRPr lang="en-IN"/>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endParaRPr lang="en-IN"/>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E2B7B820-136C-48B5-8228-4180F83E2515}" type="slidenum">
              <a:rPr lang="en-IN" smtClean="0"/>
              <a:t>‹#›</a:t>
            </a:fld>
            <a:endParaRPr lang="en-IN"/>
          </a:p>
        </p:txBody>
      </p:sp>
    </p:spTree>
    <p:extLst>
      <p:ext uri="{BB962C8B-B14F-4D97-AF65-F5344CB8AC3E}">
        <p14:creationId xmlns:p14="http://schemas.microsoft.com/office/powerpoint/2010/main" val="3914546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fld id="{48650361-1918-4590-B1E6-0A25C5B04902}" type="datetimeFigureOut">
              <a:rPr lang="en-IN" smtClean="0"/>
              <a:t>25-07-2023</a:t>
            </a:fld>
            <a:endParaRPr lang="en-IN"/>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endParaRPr lang="en-IN"/>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E2B7B820-136C-48B5-8228-4180F83E2515}" type="slidenum">
              <a:rPr lang="en-IN" smtClean="0"/>
              <a:t>‹#›</a:t>
            </a:fld>
            <a:endParaRPr lang="en-IN"/>
          </a:p>
        </p:txBody>
      </p:sp>
    </p:spTree>
    <p:extLst>
      <p:ext uri="{BB962C8B-B14F-4D97-AF65-F5344CB8AC3E}">
        <p14:creationId xmlns:p14="http://schemas.microsoft.com/office/powerpoint/2010/main" val="1417480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fld id="{48650361-1918-4590-B1E6-0A25C5B04902}" type="datetimeFigureOut">
              <a:rPr lang="en-IN" smtClean="0"/>
              <a:t>25-07-2023</a:t>
            </a:fld>
            <a:endParaRPr lang="en-IN"/>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endParaRPr lang="en-IN"/>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E2B7B820-136C-48B5-8228-4180F83E2515}" type="slidenum">
              <a:rPr lang="en-IN" smtClean="0"/>
              <a:t>‹#›</a:t>
            </a:fld>
            <a:endParaRPr lang="en-IN"/>
          </a:p>
        </p:txBody>
      </p:sp>
    </p:spTree>
    <p:extLst>
      <p:ext uri="{BB962C8B-B14F-4D97-AF65-F5344CB8AC3E}">
        <p14:creationId xmlns:p14="http://schemas.microsoft.com/office/powerpoint/2010/main" val="2084652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fld id="{48650361-1918-4590-B1E6-0A25C5B04902}" type="datetimeFigureOut">
              <a:rPr lang="en-IN" smtClean="0"/>
              <a:t>25-07-2023</a:t>
            </a:fld>
            <a:endParaRPr lang="en-IN"/>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endParaRPr lang="en-IN"/>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E2B7B820-136C-48B5-8228-4180F83E2515}" type="slidenum">
              <a:rPr lang="en-IN" smtClean="0"/>
              <a:t>‹#›</a:t>
            </a:fld>
            <a:endParaRPr lang="en-IN"/>
          </a:p>
        </p:txBody>
      </p:sp>
    </p:spTree>
    <p:extLst>
      <p:ext uri="{BB962C8B-B14F-4D97-AF65-F5344CB8AC3E}">
        <p14:creationId xmlns:p14="http://schemas.microsoft.com/office/powerpoint/2010/main" val="35219191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Layout" Target="../slideLayouts/slideLayout6.xml"/><Relationship Id="rId6" Type="http://schemas.openxmlformats.org/officeDocument/2006/relationships/image" Target="../media/image19.png"/><Relationship Id="rId5" Type="http://schemas.openxmlformats.org/officeDocument/2006/relationships/image" Target="../media/image18.svg"/><Relationship Id="rId10" Type="http://schemas.openxmlformats.org/officeDocument/2006/relationships/image" Target="../media/image2.png"/><Relationship Id="rId4" Type="http://schemas.openxmlformats.org/officeDocument/2006/relationships/image" Target="../media/image17.png"/><Relationship Id="rId9" Type="http://schemas.microsoft.com/office/2007/relationships/hdphoto" Target="../media/hdphoto2.wdp"/></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75000"/>
            <a:lumOff val="25000"/>
          </a:schemeClr>
        </a:solidFill>
        <a:effectLst/>
      </p:bgPr>
    </p:bg>
    <p:spTree>
      <p:nvGrpSpPr>
        <p:cNvPr id="1" name=""/>
        <p:cNvGrpSpPr/>
        <p:nvPr/>
      </p:nvGrpSpPr>
      <p:grpSpPr>
        <a:xfrm>
          <a:off x="0" y="0"/>
          <a:ext cx="0" cy="0"/>
          <a:chOff x="0" y="0"/>
          <a:chExt cx="0" cy="0"/>
        </a:xfrm>
      </p:grpSpPr>
      <p:pic>
        <p:nvPicPr>
          <p:cNvPr id="1028" name="Picture 4" descr="India to link power grid with Middle East, SEA to export excess electricity-  The New Indian Express">
            <a:extLst>
              <a:ext uri="{FF2B5EF4-FFF2-40B4-BE49-F238E27FC236}">
                <a16:creationId xmlns:a16="http://schemas.microsoft.com/office/drawing/2014/main" id="{D66A2485-F940-0213-94B8-C2F9B5E644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060" name="Freeform: Shape 1059">
            <a:extLst>
              <a:ext uri="{FF2B5EF4-FFF2-40B4-BE49-F238E27FC236}">
                <a16:creationId xmlns:a16="http://schemas.microsoft.com/office/drawing/2014/main" id="{17D5F34F-195E-ECA2-5470-C5C7323C3AA6}"/>
              </a:ext>
            </a:extLst>
          </p:cNvPr>
          <p:cNvSpPr/>
          <p:nvPr/>
        </p:nvSpPr>
        <p:spPr>
          <a:xfrm>
            <a:off x="0" y="-2"/>
            <a:ext cx="12192000" cy="6858002"/>
          </a:xfrm>
          <a:custGeom>
            <a:avLst/>
            <a:gdLst>
              <a:gd name="connsiteX0" fmla="*/ 4114800 w 12192000"/>
              <a:gd name="connsiteY0" fmla="*/ 2 h 6858002"/>
              <a:gd name="connsiteX1" fmla="*/ 4114802 w 12192000"/>
              <a:gd name="connsiteY1" fmla="*/ 2 h 6858002"/>
              <a:gd name="connsiteX2" fmla="*/ 7386320 w 12192000"/>
              <a:gd name="connsiteY2" fmla="*/ 5689600 h 6858002"/>
              <a:gd name="connsiteX3" fmla="*/ 10657839 w 12192000"/>
              <a:gd name="connsiteY3" fmla="*/ 2 h 6858002"/>
              <a:gd name="connsiteX4" fmla="*/ 12192000 w 12192000"/>
              <a:gd name="connsiteY4" fmla="*/ 2 h 6858002"/>
              <a:gd name="connsiteX5" fmla="*/ 12192000 w 12192000"/>
              <a:gd name="connsiteY5" fmla="*/ 6858002 h 6858002"/>
              <a:gd name="connsiteX6" fmla="*/ 7386320 w 12192000"/>
              <a:gd name="connsiteY6" fmla="*/ 6858002 h 6858002"/>
              <a:gd name="connsiteX7" fmla="*/ 4038601 w 12192000"/>
              <a:gd name="connsiteY7" fmla="*/ 1168403 h 6858002"/>
              <a:gd name="connsiteX8" fmla="*/ 690880 w 12192000"/>
              <a:gd name="connsiteY8" fmla="*/ 6858002 h 6858002"/>
              <a:gd name="connsiteX9" fmla="*/ 1 w 12192000"/>
              <a:gd name="connsiteY9" fmla="*/ 6858002 h 6858002"/>
              <a:gd name="connsiteX10" fmla="*/ 1 w 12192000"/>
              <a:gd name="connsiteY10" fmla="*/ 6858002 h 6858002"/>
              <a:gd name="connsiteX11" fmla="*/ 0 w 12192000"/>
              <a:gd name="connsiteY11" fmla="*/ 2 h 6858002"/>
              <a:gd name="connsiteX12" fmla="*/ 4114800 w 12192000"/>
              <a:gd name="connsiteY12" fmla="*/ 2 h 6858002"/>
              <a:gd name="connsiteX13" fmla="*/ 4114800 w 12192000"/>
              <a:gd name="connsiteY13" fmla="*/ 2 h 6858002"/>
              <a:gd name="connsiteX14" fmla="*/ 1 w 12192000"/>
              <a:gd name="connsiteY14" fmla="*/ 2 h 6858002"/>
              <a:gd name="connsiteX15" fmla="*/ 1 w 12192000"/>
              <a:gd name="connsiteY15" fmla="*/ 6858002 h 6858002"/>
              <a:gd name="connsiteX16" fmla="*/ 0 w 12192000"/>
              <a:gd name="connsiteY16" fmla="*/ 6858002 h 6858002"/>
              <a:gd name="connsiteX17" fmla="*/ 4114801 w 12192000"/>
              <a:gd name="connsiteY17" fmla="*/ 0 h 6858002"/>
              <a:gd name="connsiteX18" fmla="*/ 10657840 w 12192000"/>
              <a:gd name="connsiteY18" fmla="*/ 0 h 6858002"/>
              <a:gd name="connsiteX19" fmla="*/ 10657839 w 12192000"/>
              <a:gd name="connsiteY19" fmla="*/ 2 h 6858002"/>
              <a:gd name="connsiteX20" fmla="*/ 4114802 w 12192000"/>
              <a:gd name="connsiteY20" fmla="*/ 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192000" h="6858002">
                <a:moveTo>
                  <a:pt x="4114800" y="2"/>
                </a:moveTo>
                <a:lnTo>
                  <a:pt x="4114802" y="2"/>
                </a:lnTo>
                <a:lnTo>
                  <a:pt x="7386320" y="5689600"/>
                </a:lnTo>
                <a:lnTo>
                  <a:pt x="10657839" y="2"/>
                </a:lnTo>
                <a:lnTo>
                  <a:pt x="12192000" y="2"/>
                </a:lnTo>
                <a:lnTo>
                  <a:pt x="12192000" y="6858002"/>
                </a:lnTo>
                <a:lnTo>
                  <a:pt x="7386320" y="6858002"/>
                </a:lnTo>
                <a:lnTo>
                  <a:pt x="4038601" y="1168403"/>
                </a:lnTo>
                <a:lnTo>
                  <a:pt x="690880" y="6858002"/>
                </a:lnTo>
                <a:lnTo>
                  <a:pt x="1" y="6858002"/>
                </a:lnTo>
                <a:lnTo>
                  <a:pt x="1" y="6858002"/>
                </a:lnTo>
                <a:close/>
                <a:moveTo>
                  <a:pt x="0" y="2"/>
                </a:moveTo>
                <a:lnTo>
                  <a:pt x="4114800" y="2"/>
                </a:lnTo>
                <a:lnTo>
                  <a:pt x="4114800" y="2"/>
                </a:lnTo>
                <a:lnTo>
                  <a:pt x="1" y="2"/>
                </a:lnTo>
                <a:lnTo>
                  <a:pt x="1" y="6858002"/>
                </a:lnTo>
                <a:lnTo>
                  <a:pt x="0" y="6858002"/>
                </a:lnTo>
                <a:close/>
                <a:moveTo>
                  <a:pt x="4114801" y="0"/>
                </a:moveTo>
                <a:lnTo>
                  <a:pt x="10657840" y="0"/>
                </a:lnTo>
                <a:lnTo>
                  <a:pt x="10657839" y="2"/>
                </a:lnTo>
                <a:lnTo>
                  <a:pt x="4114802" y="2"/>
                </a:lnTo>
                <a:close/>
              </a:path>
            </a:pathLst>
          </a:custGeom>
          <a:solidFill>
            <a:schemeClr val="tx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049" name="Rectangle 1048">
            <a:extLst>
              <a:ext uri="{FF2B5EF4-FFF2-40B4-BE49-F238E27FC236}">
                <a16:creationId xmlns:a16="http://schemas.microsoft.com/office/drawing/2014/main" id="{ADEF6F1F-50F5-0FC0-C700-8B32DB124D27}"/>
              </a:ext>
            </a:extLst>
          </p:cNvPr>
          <p:cNvSpPr/>
          <p:nvPr/>
        </p:nvSpPr>
        <p:spPr>
          <a:xfrm>
            <a:off x="5542279" y="1077337"/>
            <a:ext cx="6410960" cy="3416320"/>
          </a:xfrm>
          <a:prstGeom prst="rect">
            <a:avLst/>
          </a:prstGeom>
          <a:noFill/>
          <a:ln>
            <a:noFill/>
          </a:ln>
        </p:spPr>
        <p:txBody>
          <a:bodyPr wrap="square" lIns="91440" tIns="45720" rIns="91440" bIns="45720">
            <a:spAutoFit/>
          </a:bodyPr>
          <a:lstStyle/>
          <a:p>
            <a:pPr algn="r"/>
            <a:r>
              <a:rPr lang="en-US" sz="7200" b="0" cap="none" spc="0" dirty="0">
                <a:ln w="0">
                  <a:solidFill>
                    <a:schemeClr val="tx1"/>
                  </a:solidFill>
                </a:ln>
                <a:solidFill>
                  <a:schemeClr val="bg1"/>
                </a:solidFill>
                <a:effectLst>
                  <a:outerShdw blurRad="38100" dist="19050" dir="2700000" algn="tl" rotWithShape="0">
                    <a:schemeClr val="dk1">
                      <a:alpha val="40000"/>
                    </a:schemeClr>
                  </a:outerShdw>
                </a:effectLst>
                <a:latin typeface="Arial Black" panose="020B0A04020102020204" pitchFamily="34" charset="0"/>
              </a:rPr>
              <a:t>Appliance </a:t>
            </a:r>
          </a:p>
          <a:p>
            <a:pPr algn="r"/>
            <a:r>
              <a:rPr lang="en-US" sz="7200" b="0" cap="none" spc="0" dirty="0">
                <a:ln w="0">
                  <a:solidFill>
                    <a:schemeClr val="tx1"/>
                  </a:solidFill>
                </a:ln>
                <a:solidFill>
                  <a:schemeClr val="bg1"/>
                </a:solidFill>
                <a:effectLst>
                  <a:outerShdw blurRad="38100" dist="19050" dir="2700000" algn="tl" rotWithShape="0">
                    <a:schemeClr val="dk1">
                      <a:alpha val="40000"/>
                    </a:schemeClr>
                  </a:outerShdw>
                </a:effectLst>
                <a:latin typeface="Arial Black" panose="020B0A04020102020204" pitchFamily="34" charset="0"/>
              </a:rPr>
              <a:t>Energy </a:t>
            </a:r>
          </a:p>
          <a:p>
            <a:pPr algn="r"/>
            <a:r>
              <a:rPr lang="en-US" sz="7200" b="0" cap="none" spc="0" dirty="0">
                <a:ln w="0">
                  <a:solidFill>
                    <a:schemeClr val="tx1"/>
                  </a:solidFill>
                </a:ln>
                <a:solidFill>
                  <a:schemeClr val="bg1"/>
                </a:solidFill>
                <a:effectLst>
                  <a:outerShdw blurRad="38100" dist="19050" dir="2700000" algn="tl" rotWithShape="0">
                    <a:schemeClr val="dk1">
                      <a:alpha val="40000"/>
                    </a:schemeClr>
                  </a:outerShdw>
                </a:effectLst>
                <a:latin typeface="Arial Black" panose="020B0A04020102020204" pitchFamily="34" charset="0"/>
              </a:rPr>
              <a:t>Prediction</a:t>
            </a:r>
          </a:p>
        </p:txBody>
      </p:sp>
      <p:cxnSp>
        <p:nvCxnSpPr>
          <p:cNvPr id="1062" name="Straight Connector 1061">
            <a:extLst>
              <a:ext uri="{FF2B5EF4-FFF2-40B4-BE49-F238E27FC236}">
                <a16:creationId xmlns:a16="http://schemas.microsoft.com/office/drawing/2014/main" id="{53737CF6-D47F-F72C-5C64-C5FAD6321D26}"/>
              </a:ext>
            </a:extLst>
          </p:cNvPr>
          <p:cNvCxnSpPr>
            <a:cxnSpLocks/>
          </p:cNvCxnSpPr>
          <p:nvPr/>
        </p:nvCxnSpPr>
        <p:spPr>
          <a:xfrm>
            <a:off x="7426960" y="6278880"/>
            <a:ext cx="4632960" cy="0"/>
          </a:xfrm>
          <a:prstGeom prst="line">
            <a:avLst/>
          </a:prstGeom>
          <a:ln w="79375">
            <a:solidFill>
              <a:schemeClr val="bg1"/>
            </a:solidFill>
          </a:ln>
        </p:spPr>
        <p:style>
          <a:lnRef idx="1">
            <a:schemeClr val="accent1"/>
          </a:lnRef>
          <a:fillRef idx="0">
            <a:schemeClr val="accent1"/>
          </a:fillRef>
          <a:effectRef idx="0">
            <a:schemeClr val="accent1"/>
          </a:effectRef>
          <a:fontRef idx="minor">
            <a:schemeClr val="tx1"/>
          </a:fontRef>
        </p:style>
      </p:cxnSp>
      <p:sp>
        <p:nvSpPr>
          <p:cNvPr id="1064" name="TextBox 1063">
            <a:extLst>
              <a:ext uri="{FF2B5EF4-FFF2-40B4-BE49-F238E27FC236}">
                <a16:creationId xmlns:a16="http://schemas.microsoft.com/office/drawing/2014/main" id="{1014E8C3-77C4-1CCC-A811-EB31CD5D5E90}"/>
              </a:ext>
            </a:extLst>
          </p:cNvPr>
          <p:cNvSpPr txBox="1"/>
          <p:nvPr/>
        </p:nvSpPr>
        <p:spPr>
          <a:xfrm>
            <a:off x="8524240" y="5447883"/>
            <a:ext cx="3428999" cy="830997"/>
          </a:xfrm>
          <a:prstGeom prst="rect">
            <a:avLst/>
          </a:prstGeom>
          <a:noFill/>
        </p:spPr>
        <p:txBody>
          <a:bodyPr wrap="square" rtlCol="0">
            <a:spAutoFit/>
          </a:bodyPr>
          <a:lstStyle/>
          <a:p>
            <a:pPr algn="r"/>
            <a:r>
              <a:rPr lang="en-US" sz="2400" dirty="0">
                <a:solidFill>
                  <a:schemeClr val="bg1"/>
                </a:solidFill>
              </a:rPr>
              <a:t>V Rupesh Kumar Patro</a:t>
            </a:r>
          </a:p>
          <a:p>
            <a:pPr algn="r"/>
            <a:r>
              <a:rPr lang="en-US" sz="2400" dirty="0">
                <a:solidFill>
                  <a:schemeClr val="bg1"/>
                </a:solidFill>
              </a:rPr>
              <a:t>Shashank Maindola </a:t>
            </a:r>
            <a:endParaRPr lang="en-IN" sz="2400" dirty="0">
              <a:solidFill>
                <a:schemeClr val="bg1"/>
              </a:solidFill>
            </a:endParaRPr>
          </a:p>
        </p:txBody>
      </p:sp>
      <p:pic>
        <p:nvPicPr>
          <p:cNvPr id="1066" name="Picture 1065">
            <a:extLst>
              <a:ext uri="{FF2B5EF4-FFF2-40B4-BE49-F238E27FC236}">
                <a16:creationId xmlns:a16="http://schemas.microsoft.com/office/drawing/2014/main" id="{2F8B6C0E-7120-FAF6-9EDD-E912F3AB940F}"/>
              </a:ext>
            </a:extLst>
          </p:cNvPr>
          <p:cNvPicPr>
            <a:picLocks noChangeAspect="1"/>
          </p:cNvPicPr>
          <p:nvPr/>
        </p:nvPicPr>
        <p:blipFill rotWithShape="1">
          <a:blip r:embed="rId3"/>
          <a:srcRect l="86919" t="20569" r="10748" b="75243"/>
          <a:stretch/>
        </p:blipFill>
        <p:spPr>
          <a:xfrm>
            <a:off x="11804931" y="-1"/>
            <a:ext cx="387069" cy="390525"/>
          </a:xfrm>
          <a:prstGeom prst="rect">
            <a:avLst/>
          </a:prstGeom>
        </p:spPr>
      </p:pic>
    </p:spTree>
    <p:extLst>
      <p:ext uri="{BB962C8B-B14F-4D97-AF65-F5344CB8AC3E}">
        <p14:creationId xmlns:p14="http://schemas.microsoft.com/office/powerpoint/2010/main" val="29640315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a:extLst>
              <a:ext uri="{FF2B5EF4-FFF2-40B4-BE49-F238E27FC236}">
                <a16:creationId xmlns:a16="http://schemas.microsoft.com/office/drawing/2014/main" id="{D8DCA2A5-D6FB-005E-0362-1B25F73DA6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3856" y="105185"/>
            <a:ext cx="8904287" cy="478311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6BF8626-86E1-32E3-E6FB-D409EF846A43}"/>
              </a:ext>
            </a:extLst>
          </p:cNvPr>
          <p:cNvSpPr txBox="1"/>
          <p:nvPr/>
        </p:nvSpPr>
        <p:spPr>
          <a:xfrm>
            <a:off x="254000" y="5094670"/>
            <a:ext cx="11521440" cy="923330"/>
          </a:xfrm>
          <a:prstGeom prst="rect">
            <a:avLst/>
          </a:prstGeom>
          <a:noFill/>
        </p:spPr>
        <p:txBody>
          <a:bodyPr wrap="square">
            <a:spAutoFit/>
          </a:bodyPr>
          <a:lstStyle/>
          <a:p>
            <a:r>
              <a:rPr lang="en-US" dirty="0">
                <a:solidFill>
                  <a:srgbClr val="D5D5D5"/>
                </a:solidFill>
                <a:latin typeface="Roboto" panose="02000000000000000000" pitchFamily="2" charset="0"/>
              </a:rPr>
              <a:t>Our</a:t>
            </a:r>
            <a:r>
              <a:rPr lang="en-US" b="0" i="0" dirty="0">
                <a:solidFill>
                  <a:srgbClr val="D5D5D5"/>
                </a:solidFill>
                <a:effectLst/>
                <a:latin typeface="Roboto" panose="02000000000000000000" pitchFamily="2" charset="0"/>
              </a:rPr>
              <a:t> graph is moving towards to y axis as it is positively skewed and we couldn't get any better visualization with these type of graph. </a:t>
            </a:r>
            <a:r>
              <a:rPr lang="en-US" dirty="0">
                <a:solidFill>
                  <a:srgbClr val="D5D5D5"/>
                </a:solidFill>
                <a:latin typeface="Roboto" panose="02000000000000000000" pitchFamily="2" charset="0"/>
              </a:rPr>
              <a:t>Hence we took</a:t>
            </a:r>
            <a:r>
              <a:rPr lang="en-US" b="0" i="0" dirty="0">
                <a:solidFill>
                  <a:srgbClr val="D5D5D5"/>
                </a:solidFill>
                <a:effectLst/>
                <a:latin typeface="Roboto" panose="02000000000000000000" pitchFamily="2" charset="0"/>
              </a:rPr>
              <a:t>  Log or Square Root or Exponential of the dependent variable </a:t>
            </a:r>
            <a:r>
              <a:rPr lang="en-US" dirty="0">
                <a:solidFill>
                  <a:srgbClr val="D5D5D5"/>
                </a:solidFill>
                <a:latin typeface="Roboto" panose="02000000000000000000" pitchFamily="2" charset="0"/>
              </a:rPr>
              <a:t>and</a:t>
            </a:r>
            <a:r>
              <a:rPr lang="en-US" b="0" i="0" dirty="0">
                <a:solidFill>
                  <a:srgbClr val="D5D5D5"/>
                </a:solidFill>
                <a:effectLst/>
                <a:latin typeface="Roboto" panose="02000000000000000000" pitchFamily="2" charset="0"/>
              </a:rPr>
              <a:t> draw the graph.</a:t>
            </a:r>
            <a:endParaRPr lang="en-IN" dirty="0"/>
          </a:p>
        </p:txBody>
      </p:sp>
      <p:pic>
        <p:nvPicPr>
          <p:cNvPr id="6" name="Picture 5">
            <a:extLst>
              <a:ext uri="{FF2B5EF4-FFF2-40B4-BE49-F238E27FC236}">
                <a16:creationId xmlns:a16="http://schemas.microsoft.com/office/drawing/2014/main" id="{D5CED787-13E8-A55D-1EFB-A115DE4ACB68}"/>
              </a:ext>
            </a:extLst>
          </p:cNvPr>
          <p:cNvPicPr>
            <a:picLocks noChangeAspect="1"/>
          </p:cNvPicPr>
          <p:nvPr/>
        </p:nvPicPr>
        <p:blipFill rotWithShape="1">
          <a:blip r:embed="rId3"/>
          <a:srcRect l="86919" t="20569" r="10748" b="75243"/>
          <a:stretch/>
        </p:blipFill>
        <p:spPr>
          <a:xfrm>
            <a:off x="11804931" y="-1"/>
            <a:ext cx="387069" cy="390525"/>
          </a:xfrm>
          <a:prstGeom prst="rect">
            <a:avLst/>
          </a:prstGeom>
        </p:spPr>
      </p:pic>
    </p:spTree>
    <p:extLst>
      <p:ext uri="{BB962C8B-B14F-4D97-AF65-F5344CB8AC3E}">
        <p14:creationId xmlns:p14="http://schemas.microsoft.com/office/powerpoint/2010/main" val="3551694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57494C41-5BEB-EC96-DC15-1DE01ACD52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8965"/>
            <a:ext cx="71628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B4CF632-82F8-E7ED-7F27-DDB6E2E6E543}"/>
              </a:ext>
            </a:extLst>
          </p:cNvPr>
          <p:cNvSpPr txBox="1"/>
          <p:nvPr/>
        </p:nvSpPr>
        <p:spPr>
          <a:xfrm>
            <a:off x="5121438" y="6488668"/>
            <a:ext cx="1949123" cy="369332"/>
          </a:xfrm>
          <a:prstGeom prst="rect">
            <a:avLst/>
          </a:prstGeom>
          <a:noFill/>
        </p:spPr>
        <p:txBody>
          <a:bodyPr wrap="none" rtlCol="0">
            <a:spAutoFit/>
          </a:bodyPr>
          <a:lstStyle/>
          <a:p>
            <a:r>
              <a:rPr lang="en-US" b="1" dirty="0">
                <a:solidFill>
                  <a:schemeClr val="bg1"/>
                </a:solidFill>
              </a:rPr>
              <a:t>Correlation Plot</a:t>
            </a:r>
            <a:endParaRPr lang="en-IN" b="1" dirty="0">
              <a:solidFill>
                <a:schemeClr val="bg1"/>
              </a:solidFill>
            </a:endParaRPr>
          </a:p>
        </p:txBody>
      </p:sp>
      <p:pic>
        <p:nvPicPr>
          <p:cNvPr id="5" name="Picture 4">
            <a:extLst>
              <a:ext uri="{FF2B5EF4-FFF2-40B4-BE49-F238E27FC236}">
                <a16:creationId xmlns:a16="http://schemas.microsoft.com/office/drawing/2014/main" id="{3DF0CCB6-7923-A9DC-5F2E-3BA14D07F010}"/>
              </a:ext>
            </a:extLst>
          </p:cNvPr>
          <p:cNvPicPr>
            <a:picLocks noChangeAspect="1"/>
          </p:cNvPicPr>
          <p:nvPr/>
        </p:nvPicPr>
        <p:blipFill rotWithShape="1">
          <a:blip r:embed="rId3"/>
          <a:srcRect l="86919" t="20569" r="10748" b="75243"/>
          <a:stretch/>
        </p:blipFill>
        <p:spPr>
          <a:xfrm>
            <a:off x="11804931" y="-1"/>
            <a:ext cx="387069" cy="390525"/>
          </a:xfrm>
          <a:prstGeom prst="rect">
            <a:avLst/>
          </a:prstGeom>
        </p:spPr>
      </p:pic>
    </p:spTree>
    <p:extLst>
      <p:ext uri="{BB962C8B-B14F-4D97-AF65-F5344CB8AC3E}">
        <p14:creationId xmlns:p14="http://schemas.microsoft.com/office/powerpoint/2010/main" val="13236480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1F54AEE1-8E2F-A16E-6BB5-C964450388BB}"/>
              </a:ext>
            </a:extLst>
          </p:cNvPr>
          <p:cNvSpPr txBox="1"/>
          <p:nvPr/>
        </p:nvSpPr>
        <p:spPr>
          <a:xfrm>
            <a:off x="129540" y="262843"/>
            <a:ext cx="4193420" cy="2677656"/>
          </a:xfrm>
          <a:prstGeom prst="rect">
            <a:avLst/>
          </a:prstGeom>
          <a:solidFill>
            <a:schemeClr val="tx1">
              <a:lumMod val="75000"/>
              <a:alpha val="10000"/>
            </a:schemeClr>
          </a:solidFill>
        </p:spPr>
        <p:txBody>
          <a:bodyPr wrap="square" rtlCol="0">
            <a:spAutoFit/>
          </a:bodyPr>
          <a:lstStyle/>
          <a:p>
            <a:r>
              <a:rPr lang="en-US" b="1" dirty="0"/>
              <a:t>Temperature and Humidity</a:t>
            </a:r>
          </a:p>
          <a:p>
            <a:endParaRPr lang="en-US" b="1" dirty="0"/>
          </a:p>
          <a:p>
            <a:pPr marL="285750" indent="-285750">
              <a:buFont typeface="Arial" panose="020B0604020202020204" pitchFamily="34" charset="0"/>
              <a:buChar char="•"/>
            </a:pPr>
            <a:r>
              <a:rPr lang="en-US" sz="1200" dirty="0">
                <a:solidFill>
                  <a:srgbClr val="D5D5D5"/>
                </a:solidFill>
                <a:latin typeface="Roboto" panose="02000000000000000000" pitchFamily="2" charset="0"/>
              </a:rPr>
              <a:t>The</a:t>
            </a:r>
            <a:r>
              <a:rPr lang="en-US" sz="1200" b="0" i="0" dirty="0">
                <a:solidFill>
                  <a:srgbClr val="D5D5D5"/>
                </a:solidFill>
                <a:effectLst/>
                <a:latin typeface="Roboto" panose="02000000000000000000" pitchFamily="2" charset="0"/>
              </a:rPr>
              <a:t> northside temperature as it is similar to north side temperature, hence it verifies that sensor was working perfectly and the data gathered is valid. The temperature inside is more or less same.</a:t>
            </a:r>
          </a:p>
          <a:p>
            <a:pPr marL="285750" indent="-285750">
              <a:buFont typeface="Arial" panose="020B0604020202020204" pitchFamily="34" charset="0"/>
              <a:buChar char="•"/>
            </a:pPr>
            <a:r>
              <a:rPr lang="en-US" sz="1200" b="0" i="0" dirty="0">
                <a:solidFill>
                  <a:srgbClr val="D5D5D5"/>
                </a:solidFill>
                <a:effectLst/>
                <a:latin typeface="Roboto" panose="02000000000000000000" pitchFamily="2" charset="0"/>
              </a:rPr>
              <a:t>There is a variation in relative humidity of Building (North side) and Outside. The outside humidity is from airport weather sensor so the humidity can be different while the temperature outside the building is different due to the neighborhood factors like landscaping etc., hence we will be ignoring the relative humidity data from the airport</a:t>
            </a:r>
            <a:r>
              <a:rPr lang="en-IN" sz="1200" b="1" i="0" dirty="0">
                <a:solidFill>
                  <a:srgbClr val="D5D5D5"/>
                </a:solidFill>
                <a:effectLst/>
                <a:latin typeface="Roboto" panose="02000000000000000000" pitchFamily="2" charset="0"/>
              </a:rPr>
              <a:t>.</a:t>
            </a:r>
            <a:endParaRPr lang="en-US" sz="1400" b="0" i="0" dirty="0">
              <a:solidFill>
                <a:srgbClr val="D5D5D5"/>
              </a:solidFill>
              <a:effectLst/>
              <a:latin typeface="Roboto" panose="02000000000000000000" pitchFamily="2" charset="0"/>
            </a:endParaRPr>
          </a:p>
        </p:txBody>
      </p:sp>
      <p:sp>
        <p:nvSpPr>
          <p:cNvPr id="4" name="Hexagon 3">
            <a:extLst>
              <a:ext uri="{FF2B5EF4-FFF2-40B4-BE49-F238E27FC236}">
                <a16:creationId xmlns:a16="http://schemas.microsoft.com/office/drawing/2014/main" id="{6344DA58-566A-AD05-6E27-376EE2128A2F}"/>
              </a:ext>
            </a:extLst>
          </p:cNvPr>
          <p:cNvSpPr/>
          <p:nvPr/>
        </p:nvSpPr>
        <p:spPr>
          <a:xfrm>
            <a:off x="4529555" y="1902414"/>
            <a:ext cx="3283426" cy="2444684"/>
          </a:xfrm>
          <a:prstGeom prst="hexagon">
            <a:avLst/>
          </a:prstGeom>
          <a:solidFill>
            <a:srgbClr val="572EA2"/>
          </a:solidFill>
          <a:ln>
            <a:noFill/>
          </a:ln>
          <a:scene3d>
            <a:camera prst="orthographicFront"/>
            <a:lightRig rig="threePt" dir="t"/>
          </a:scene3d>
          <a:sp3d>
            <a:bevelT/>
          </a:sp3d>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2400" b="1" dirty="0"/>
              <a:t>Observations</a:t>
            </a:r>
            <a:endParaRPr lang="en-IN" sz="2400" b="1" dirty="0"/>
          </a:p>
        </p:txBody>
      </p:sp>
      <p:pic>
        <p:nvPicPr>
          <p:cNvPr id="14" name="Graphic 13" descr="Thermometer">
            <a:extLst>
              <a:ext uri="{FF2B5EF4-FFF2-40B4-BE49-F238E27FC236}">
                <a16:creationId xmlns:a16="http://schemas.microsoft.com/office/drawing/2014/main" id="{B46A92F9-2DF4-73AA-9141-CC17A145240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06208" y="2019803"/>
            <a:ext cx="778748" cy="778748"/>
          </a:xfrm>
          <a:prstGeom prst="rect">
            <a:avLst/>
          </a:prstGeom>
        </p:spPr>
      </p:pic>
      <p:sp>
        <p:nvSpPr>
          <p:cNvPr id="15" name="TextBox 14">
            <a:extLst>
              <a:ext uri="{FF2B5EF4-FFF2-40B4-BE49-F238E27FC236}">
                <a16:creationId xmlns:a16="http://schemas.microsoft.com/office/drawing/2014/main" id="{99392692-4E7F-B8FA-1CA6-18D2CA4F9060}"/>
              </a:ext>
            </a:extLst>
          </p:cNvPr>
          <p:cNvSpPr txBox="1"/>
          <p:nvPr/>
        </p:nvSpPr>
        <p:spPr>
          <a:xfrm>
            <a:off x="8019577" y="213228"/>
            <a:ext cx="4157304" cy="2585323"/>
          </a:xfrm>
          <a:prstGeom prst="rect">
            <a:avLst/>
          </a:prstGeom>
          <a:solidFill>
            <a:schemeClr val="tx1">
              <a:lumMod val="75000"/>
              <a:alpha val="10000"/>
            </a:schemeClr>
          </a:solidFill>
        </p:spPr>
        <p:txBody>
          <a:bodyPr wrap="square" rtlCol="0">
            <a:spAutoFit/>
          </a:bodyPr>
          <a:lstStyle/>
          <a:p>
            <a:r>
              <a:rPr lang="en-US" b="1" dirty="0"/>
              <a:t>Seasonal and Hourly consumption Pattern</a:t>
            </a:r>
          </a:p>
          <a:p>
            <a:endParaRPr lang="en-US" b="1" dirty="0"/>
          </a:p>
          <a:p>
            <a:pPr marL="285750" indent="-285750">
              <a:buFont typeface="Arial" panose="020B0604020202020204" pitchFamily="34" charset="0"/>
              <a:buChar char="•"/>
            </a:pPr>
            <a:r>
              <a:rPr lang="en-US" sz="1200" b="0" i="0" dirty="0">
                <a:solidFill>
                  <a:srgbClr val="D5D5D5"/>
                </a:solidFill>
                <a:effectLst/>
                <a:latin typeface="Roboto" panose="02000000000000000000" pitchFamily="2" charset="0"/>
              </a:rPr>
              <a:t>It is clearly understood that march has the maximum energy consumption.</a:t>
            </a:r>
          </a:p>
          <a:p>
            <a:pPr marL="285750" indent="-285750">
              <a:buFont typeface="Arial" panose="020B0604020202020204" pitchFamily="34" charset="0"/>
              <a:buChar char="•"/>
            </a:pPr>
            <a:r>
              <a:rPr lang="en-US" sz="1200" b="0" i="0" dirty="0">
                <a:solidFill>
                  <a:srgbClr val="D5D5D5"/>
                </a:solidFill>
                <a:effectLst/>
                <a:latin typeface="Roboto" panose="02000000000000000000" pitchFamily="2" charset="0"/>
              </a:rPr>
              <a:t>The maximum power consumption is around evening while the least consumption is around the early morning hours.</a:t>
            </a:r>
          </a:p>
          <a:p>
            <a:pPr marL="285750" indent="-285750">
              <a:buFont typeface="Arial" panose="020B0604020202020204" pitchFamily="34" charset="0"/>
              <a:buChar char="•"/>
            </a:pPr>
            <a:endParaRPr lang="en-US" sz="1200" dirty="0">
              <a:solidFill>
                <a:srgbClr val="D5D5D5"/>
              </a:solidFill>
              <a:latin typeface="Roboto" panose="02000000000000000000" pitchFamily="2" charset="0"/>
            </a:endParaRPr>
          </a:p>
          <a:p>
            <a:pPr marL="285750" indent="-285750">
              <a:buFont typeface="Arial" panose="020B0604020202020204" pitchFamily="34" charset="0"/>
              <a:buChar char="•"/>
            </a:pPr>
            <a:endParaRPr lang="en-US" sz="1200" dirty="0">
              <a:solidFill>
                <a:srgbClr val="D5D5D5"/>
              </a:solidFill>
              <a:latin typeface="Roboto" panose="02000000000000000000" pitchFamily="2" charset="0"/>
            </a:endParaRPr>
          </a:p>
          <a:p>
            <a:endParaRPr lang="en-US" sz="1200" dirty="0">
              <a:solidFill>
                <a:srgbClr val="D5D5D5"/>
              </a:solidFill>
              <a:latin typeface="Roboto" panose="02000000000000000000" pitchFamily="2" charset="0"/>
            </a:endParaRPr>
          </a:p>
          <a:p>
            <a:pPr marL="285750" indent="-285750">
              <a:buFont typeface="Arial" panose="020B0604020202020204" pitchFamily="34" charset="0"/>
              <a:buChar char="•"/>
            </a:pPr>
            <a:endParaRPr lang="en-IN" sz="1200" dirty="0"/>
          </a:p>
        </p:txBody>
      </p:sp>
      <p:pic>
        <p:nvPicPr>
          <p:cNvPr id="17" name="Graphic 16" descr="Partial sun">
            <a:extLst>
              <a:ext uri="{FF2B5EF4-FFF2-40B4-BE49-F238E27FC236}">
                <a16:creationId xmlns:a16="http://schemas.microsoft.com/office/drawing/2014/main" id="{136275B3-A9B0-D3A0-0707-734661879ED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425744" y="1902414"/>
            <a:ext cx="914400" cy="914400"/>
          </a:xfrm>
          <a:prstGeom prst="rect">
            <a:avLst/>
          </a:prstGeom>
        </p:spPr>
      </p:pic>
      <p:sp>
        <p:nvSpPr>
          <p:cNvPr id="20" name="TextBox 19">
            <a:extLst>
              <a:ext uri="{FF2B5EF4-FFF2-40B4-BE49-F238E27FC236}">
                <a16:creationId xmlns:a16="http://schemas.microsoft.com/office/drawing/2014/main" id="{E558D6D1-5382-598F-319E-2A25460932D3}"/>
              </a:ext>
            </a:extLst>
          </p:cNvPr>
          <p:cNvSpPr txBox="1"/>
          <p:nvPr/>
        </p:nvSpPr>
        <p:spPr>
          <a:xfrm>
            <a:off x="280076" y="3749276"/>
            <a:ext cx="4042884" cy="2677656"/>
          </a:xfrm>
          <a:prstGeom prst="rect">
            <a:avLst/>
          </a:prstGeom>
          <a:solidFill>
            <a:schemeClr val="tx1">
              <a:lumMod val="75000"/>
              <a:alpha val="10000"/>
            </a:schemeClr>
          </a:solidFill>
        </p:spPr>
        <p:txBody>
          <a:bodyPr wrap="square" rtlCol="0">
            <a:spAutoFit/>
          </a:bodyPr>
          <a:lstStyle/>
          <a:p>
            <a:r>
              <a:rPr lang="en-US" b="1" dirty="0"/>
              <a:t>Distribution</a:t>
            </a:r>
          </a:p>
          <a:p>
            <a:endParaRPr lang="en-US" sz="1600" dirty="0"/>
          </a:p>
          <a:p>
            <a:pPr marL="285750" indent="-285750">
              <a:buFont typeface="Arial" panose="020B0604020202020204" pitchFamily="34" charset="0"/>
              <a:buChar char="•"/>
            </a:pPr>
            <a:r>
              <a:rPr lang="en-US" sz="1200" b="0" i="0" dirty="0" err="1">
                <a:solidFill>
                  <a:srgbClr val="D5D5D5"/>
                </a:solidFill>
                <a:effectLst/>
                <a:latin typeface="Roboto" panose="02000000000000000000" pitchFamily="2" charset="0"/>
              </a:rPr>
              <a:t>Press_mm_hg</a:t>
            </a:r>
            <a:r>
              <a:rPr lang="en-US" sz="1200" b="0" i="0" dirty="0">
                <a:solidFill>
                  <a:srgbClr val="D5D5D5"/>
                </a:solidFill>
                <a:effectLst/>
                <a:latin typeface="Roboto" panose="02000000000000000000" pitchFamily="2" charset="0"/>
              </a:rPr>
              <a:t>, Visibility, </a:t>
            </a:r>
            <a:r>
              <a:rPr lang="en-US" sz="1200" b="0" i="0" dirty="0" err="1">
                <a:solidFill>
                  <a:srgbClr val="D5D5D5"/>
                </a:solidFill>
                <a:effectLst/>
                <a:latin typeface="Roboto" panose="02000000000000000000" pitchFamily="2" charset="0"/>
              </a:rPr>
              <a:t>TDewpoint</a:t>
            </a:r>
            <a:r>
              <a:rPr lang="en-US" sz="1200" b="0" i="0" dirty="0">
                <a:solidFill>
                  <a:srgbClr val="D5D5D5"/>
                </a:solidFill>
                <a:effectLst/>
                <a:latin typeface="Roboto" panose="02000000000000000000" pitchFamily="2" charset="0"/>
              </a:rPr>
              <a:t>, rv1, rv2, </a:t>
            </a:r>
            <a:r>
              <a:rPr lang="en-US" sz="1200" b="0" i="0" dirty="0" err="1">
                <a:solidFill>
                  <a:srgbClr val="D5D5D5"/>
                </a:solidFill>
                <a:effectLst/>
                <a:latin typeface="Roboto" panose="02000000000000000000" pitchFamily="2" charset="0"/>
              </a:rPr>
              <a:t>Mean_house_temp</a:t>
            </a:r>
            <a:r>
              <a:rPr lang="en-US" sz="1200" b="0" i="0" dirty="0">
                <a:solidFill>
                  <a:srgbClr val="D5D5D5"/>
                </a:solidFill>
                <a:effectLst/>
                <a:latin typeface="Roboto" panose="02000000000000000000" pitchFamily="2" charset="0"/>
              </a:rPr>
              <a:t>, Mean_relative_humidity,months, hour are normal distributed data.</a:t>
            </a:r>
          </a:p>
          <a:p>
            <a:pPr marL="285750" indent="-285750" algn="l">
              <a:buFont typeface="Arial" panose="020B0604020202020204" pitchFamily="34" charset="0"/>
              <a:buChar char="•"/>
            </a:pPr>
            <a:r>
              <a:rPr lang="en-US" sz="1200" b="1" i="0" dirty="0">
                <a:solidFill>
                  <a:srgbClr val="D5D5D5"/>
                </a:solidFill>
                <a:effectLst/>
                <a:latin typeface="Roboto" panose="02000000000000000000" pitchFamily="2" charset="0"/>
              </a:rPr>
              <a:t>Positively skewed(&gt;1)</a:t>
            </a:r>
            <a:r>
              <a:rPr lang="en-US" sz="1200" b="0" i="0" dirty="0">
                <a:solidFill>
                  <a:srgbClr val="D5D5D5"/>
                </a:solidFill>
                <a:effectLst/>
                <a:latin typeface="Roboto" panose="02000000000000000000" pitchFamily="2" charset="0"/>
              </a:rPr>
              <a:t>:- Appliances.</a:t>
            </a:r>
          </a:p>
          <a:p>
            <a:pPr marL="285750" indent="-285750" algn="l">
              <a:buFont typeface="Arial" panose="020B0604020202020204" pitchFamily="34" charset="0"/>
              <a:buChar char="•"/>
            </a:pPr>
            <a:r>
              <a:rPr lang="en-US" sz="1200" b="1" i="0" dirty="0">
                <a:solidFill>
                  <a:srgbClr val="D5D5D5"/>
                </a:solidFill>
                <a:effectLst/>
                <a:latin typeface="Roboto" panose="02000000000000000000" pitchFamily="2" charset="0"/>
              </a:rPr>
              <a:t>Moderately Positively skewed(0.5 to 1)</a:t>
            </a:r>
            <a:r>
              <a:rPr lang="en-US" sz="1200" b="0" i="0" dirty="0">
                <a:solidFill>
                  <a:srgbClr val="D5D5D5"/>
                </a:solidFill>
                <a:effectLst/>
                <a:latin typeface="Roboto" panose="02000000000000000000" pitchFamily="2" charset="0"/>
              </a:rPr>
              <a:t>:- </a:t>
            </a:r>
            <a:r>
              <a:rPr lang="en-US" sz="1200" b="0" i="0" dirty="0" err="1">
                <a:solidFill>
                  <a:srgbClr val="D5D5D5"/>
                </a:solidFill>
                <a:effectLst/>
                <a:latin typeface="Roboto" panose="02000000000000000000" pitchFamily="2" charset="0"/>
              </a:rPr>
              <a:t>T_out</a:t>
            </a:r>
            <a:r>
              <a:rPr lang="en-US" sz="1200" b="0" i="0" dirty="0">
                <a:solidFill>
                  <a:srgbClr val="D5D5D5"/>
                </a:solidFill>
                <a:effectLst/>
                <a:latin typeface="Roboto" panose="02000000000000000000" pitchFamily="2" charset="0"/>
              </a:rPr>
              <a:t>, Windspeed.</a:t>
            </a:r>
          </a:p>
          <a:p>
            <a:pPr marL="285750" indent="-285750" algn="l">
              <a:buFont typeface="Arial" panose="020B0604020202020204" pitchFamily="34" charset="0"/>
              <a:buChar char="•"/>
            </a:pPr>
            <a:r>
              <a:rPr lang="en-US" sz="1200" b="1" i="0" dirty="0">
                <a:solidFill>
                  <a:srgbClr val="D5D5D5"/>
                </a:solidFill>
                <a:effectLst/>
                <a:latin typeface="Roboto" panose="02000000000000000000" pitchFamily="2" charset="0"/>
              </a:rPr>
              <a:t>Normal Distributed(-0.5 to +0.5)</a:t>
            </a:r>
            <a:r>
              <a:rPr lang="en-US" sz="1200" b="0" i="0" dirty="0">
                <a:solidFill>
                  <a:srgbClr val="D5D5D5"/>
                </a:solidFill>
                <a:effectLst/>
                <a:latin typeface="Roboto" panose="02000000000000000000" pitchFamily="2" charset="0"/>
              </a:rPr>
              <a:t>:- </a:t>
            </a:r>
            <a:r>
              <a:rPr lang="en-US" sz="1200" b="0" i="0" dirty="0" err="1">
                <a:solidFill>
                  <a:srgbClr val="D5D5D5"/>
                </a:solidFill>
                <a:effectLst/>
                <a:latin typeface="Roboto" panose="02000000000000000000" pitchFamily="2" charset="0"/>
              </a:rPr>
              <a:t>Press_mm_hg</a:t>
            </a:r>
            <a:r>
              <a:rPr lang="en-US" sz="1200" b="0" i="0" dirty="0">
                <a:solidFill>
                  <a:srgbClr val="D5D5D5"/>
                </a:solidFill>
                <a:effectLst/>
                <a:latin typeface="Roboto" panose="02000000000000000000" pitchFamily="2" charset="0"/>
              </a:rPr>
              <a:t>, Visibility, </a:t>
            </a:r>
            <a:r>
              <a:rPr lang="en-US" sz="1200" b="0" i="0" dirty="0" err="1">
                <a:solidFill>
                  <a:srgbClr val="D5D5D5"/>
                </a:solidFill>
                <a:effectLst/>
                <a:latin typeface="Roboto" panose="02000000000000000000" pitchFamily="2" charset="0"/>
              </a:rPr>
              <a:t>Tdewpoint</a:t>
            </a:r>
            <a:r>
              <a:rPr lang="en-US" sz="1200" b="0" i="0" dirty="0">
                <a:solidFill>
                  <a:srgbClr val="D5D5D5"/>
                </a:solidFill>
                <a:effectLst/>
                <a:latin typeface="Roboto" panose="02000000000000000000" pitchFamily="2" charset="0"/>
              </a:rPr>
              <a:t>, rv1, rv2, </a:t>
            </a:r>
            <a:r>
              <a:rPr lang="en-US" sz="1200" b="0" i="0" dirty="0" err="1">
                <a:solidFill>
                  <a:srgbClr val="D5D5D5"/>
                </a:solidFill>
                <a:effectLst/>
                <a:latin typeface="Roboto" panose="02000000000000000000" pitchFamily="2" charset="0"/>
              </a:rPr>
              <a:t>Mean_house_temp</a:t>
            </a:r>
            <a:r>
              <a:rPr lang="en-US" sz="1200" b="0" i="0" dirty="0">
                <a:solidFill>
                  <a:srgbClr val="D5D5D5"/>
                </a:solidFill>
                <a:effectLst/>
                <a:latin typeface="Roboto" panose="02000000000000000000" pitchFamily="2" charset="0"/>
              </a:rPr>
              <a:t>, </a:t>
            </a:r>
            <a:r>
              <a:rPr lang="en-US" sz="1200" b="0" i="0" dirty="0" err="1">
                <a:solidFill>
                  <a:srgbClr val="D5D5D5"/>
                </a:solidFill>
                <a:effectLst/>
                <a:latin typeface="Roboto" panose="02000000000000000000" pitchFamily="2" charset="0"/>
              </a:rPr>
              <a:t>Mean_relative_humidity</a:t>
            </a:r>
            <a:r>
              <a:rPr lang="en-US" sz="1200" b="0" i="0" dirty="0">
                <a:solidFill>
                  <a:srgbClr val="D5D5D5"/>
                </a:solidFill>
                <a:effectLst/>
                <a:latin typeface="Roboto" panose="02000000000000000000" pitchFamily="2" charset="0"/>
              </a:rPr>
              <a:t>, </a:t>
            </a:r>
            <a:r>
              <a:rPr lang="en-US" sz="1200" b="0" i="0" dirty="0" err="1">
                <a:solidFill>
                  <a:srgbClr val="D5D5D5"/>
                </a:solidFill>
                <a:effectLst/>
                <a:latin typeface="Roboto" panose="02000000000000000000" pitchFamily="2" charset="0"/>
              </a:rPr>
              <a:t>months,hour</a:t>
            </a:r>
            <a:r>
              <a:rPr lang="en-US" sz="1200" b="0" i="0" dirty="0">
                <a:solidFill>
                  <a:srgbClr val="D5D5D5"/>
                </a:solidFill>
                <a:effectLst/>
                <a:latin typeface="Roboto" panose="02000000000000000000" pitchFamily="2" charset="0"/>
              </a:rPr>
              <a:t>.</a:t>
            </a:r>
          </a:p>
          <a:p>
            <a:pPr marL="285750" indent="-285750" algn="l">
              <a:buFont typeface="Arial" panose="020B0604020202020204" pitchFamily="34" charset="0"/>
              <a:buChar char="•"/>
            </a:pPr>
            <a:r>
              <a:rPr lang="en-US" sz="1200" b="1" i="0" dirty="0">
                <a:solidFill>
                  <a:srgbClr val="D5D5D5"/>
                </a:solidFill>
                <a:effectLst/>
                <a:latin typeface="Roboto" panose="02000000000000000000" pitchFamily="2" charset="0"/>
              </a:rPr>
              <a:t>Negative skewed(-0.5 to -1)</a:t>
            </a:r>
            <a:r>
              <a:rPr lang="en-US" sz="1200" b="0" i="0" dirty="0">
                <a:solidFill>
                  <a:srgbClr val="D5D5D5"/>
                </a:solidFill>
                <a:effectLst/>
                <a:latin typeface="Roboto" panose="02000000000000000000" pitchFamily="2" charset="0"/>
              </a:rPr>
              <a:t>:- RH_6.</a:t>
            </a:r>
          </a:p>
          <a:p>
            <a:endParaRPr lang="en-IN" sz="1400" dirty="0"/>
          </a:p>
        </p:txBody>
      </p:sp>
      <p:sp>
        <p:nvSpPr>
          <p:cNvPr id="21" name="TextBox 20">
            <a:extLst>
              <a:ext uri="{FF2B5EF4-FFF2-40B4-BE49-F238E27FC236}">
                <a16:creationId xmlns:a16="http://schemas.microsoft.com/office/drawing/2014/main" id="{569C081F-F54A-3164-BC3E-802F4F7623A4}"/>
              </a:ext>
            </a:extLst>
          </p:cNvPr>
          <p:cNvSpPr txBox="1"/>
          <p:nvPr/>
        </p:nvSpPr>
        <p:spPr>
          <a:xfrm>
            <a:off x="8019576" y="3749276"/>
            <a:ext cx="4042884" cy="2769989"/>
          </a:xfrm>
          <a:prstGeom prst="rect">
            <a:avLst/>
          </a:prstGeom>
          <a:solidFill>
            <a:schemeClr val="tx1">
              <a:lumMod val="75000"/>
              <a:alpha val="10000"/>
            </a:schemeClr>
          </a:solidFill>
        </p:spPr>
        <p:txBody>
          <a:bodyPr wrap="square" rtlCol="0">
            <a:spAutoFit/>
          </a:bodyPr>
          <a:lstStyle/>
          <a:p>
            <a:r>
              <a:rPr lang="en-US" b="1" dirty="0"/>
              <a:t>Target Variable</a:t>
            </a:r>
          </a:p>
          <a:p>
            <a:endParaRPr lang="en-US" b="1" dirty="0"/>
          </a:p>
          <a:p>
            <a:pPr marL="285750" indent="-285750">
              <a:buFont typeface="Arial" panose="020B0604020202020204" pitchFamily="34" charset="0"/>
              <a:buChar char="•"/>
            </a:pPr>
            <a:r>
              <a:rPr lang="en-US" sz="1200" dirty="0">
                <a:solidFill>
                  <a:srgbClr val="D5D5D5"/>
                </a:solidFill>
                <a:latin typeface="Roboto" panose="02000000000000000000" pitchFamily="2" charset="0"/>
              </a:rPr>
              <a:t>Dependent variable is right skewed and lot of outliers present in our data set but they are not ignored at there are sometimes situations when the consumption increases here we see there are lot of such instances.</a:t>
            </a:r>
          </a:p>
          <a:p>
            <a:pPr marL="285750" indent="-285750">
              <a:buFont typeface="Arial" panose="020B0604020202020204" pitchFamily="34" charset="0"/>
              <a:buChar char="•"/>
            </a:pPr>
            <a:r>
              <a:rPr lang="en-US" sz="1200" dirty="0">
                <a:solidFill>
                  <a:srgbClr val="D5D5D5"/>
                </a:solidFill>
                <a:latin typeface="Roboto" panose="02000000000000000000" pitchFamily="2" charset="0"/>
              </a:rPr>
              <a:t>There is positive correlation between temperature inside and outside with the appliance energy consumption. </a:t>
            </a:r>
          </a:p>
          <a:p>
            <a:pPr marL="285750" indent="-285750">
              <a:buFont typeface="Arial" panose="020B0604020202020204" pitchFamily="34" charset="0"/>
              <a:buChar char="•"/>
            </a:pPr>
            <a:r>
              <a:rPr lang="en-US" sz="1200" dirty="0">
                <a:solidFill>
                  <a:srgbClr val="D5D5D5"/>
                </a:solidFill>
                <a:latin typeface="Roboto" panose="02000000000000000000" pitchFamily="2" charset="0"/>
              </a:rPr>
              <a:t>There is low correlation of appliance energy consumption with other variables</a:t>
            </a:r>
          </a:p>
          <a:p>
            <a:endParaRPr lang="en-IN" b="1" dirty="0"/>
          </a:p>
        </p:txBody>
      </p:sp>
      <p:pic>
        <p:nvPicPr>
          <p:cNvPr id="23" name="Graphic 22" descr="Target">
            <a:extLst>
              <a:ext uri="{FF2B5EF4-FFF2-40B4-BE49-F238E27FC236}">
                <a16:creationId xmlns:a16="http://schemas.microsoft.com/office/drawing/2014/main" id="{1397933C-1881-5012-F6C3-A98CB4798C4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453685" y="3429000"/>
            <a:ext cx="858519" cy="858519"/>
          </a:xfrm>
          <a:prstGeom prst="rect">
            <a:avLst/>
          </a:prstGeom>
        </p:spPr>
      </p:pic>
      <p:pic>
        <p:nvPicPr>
          <p:cNvPr id="19" name="Picture 18">
            <a:extLst>
              <a:ext uri="{FF2B5EF4-FFF2-40B4-BE49-F238E27FC236}">
                <a16:creationId xmlns:a16="http://schemas.microsoft.com/office/drawing/2014/main" id="{6DFD33A4-D187-2432-01B7-C5478B40FCDC}"/>
              </a:ext>
            </a:extLst>
          </p:cNvPr>
          <p:cNvPicPr>
            <a:picLocks noChangeAspect="1"/>
          </p:cNvPicPr>
          <p:nvPr/>
        </p:nvPicPr>
        <p:blipFill>
          <a:blip r:embed="rId8">
            <a:duotone>
              <a:prstClr val="black"/>
              <a:srgbClr val="D9C3A5">
                <a:tint val="50000"/>
                <a:satMod val="180000"/>
              </a:srgbClr>
            </a:duotone>
            <a:extLst>
              <a:ext uri="{BEBA8EAE-BF5A-486C-A8C5-ECC9F3942E4B}">
                <a14:imgProps xmlns:a14="http://schemas.microsoft.com/office/drawing/2010/main">
                  <a14:imgLayer r:embed="rId9">
                    <a14:imgEffect>
                      <a14:sharpenSoften amount="100000"/>
                    </a14:imgEffect>
                    <a14:imgEffect>
                      <a14:colorTemperature colorTemp="1500"/>
                    </a14:imgEffect>
                    <a14:imgEffect>
                      <a14:saturation sat="400000"/>
                    </a14:imgEffect>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4992728" y="3583354"/>
            <a:ext cx="965200" cy="511678"/>
          </a:xfrm>
          <a:prstGeom prst="rect">
            <a:avLst/>
          </a:prstGeom>
          <a:noFill/>
          <a:ln>
            <a:noFill/>
          </a:ln>
        </p:spPr>
      </p:pic>
      <p:pic>
        <p:nvPicPr>
          <p:cNvPr id="24" name="Picture 23">
            <a:extLst>
              <a:ext uri="{FF2B5EF4-FFF2-40B4-BE49-F238E27FC236}">
                <a16:creationId xmlns:a16="http://schemas.microsoft.com/office/drawing/2014/main" id="{A93AC67D-FB91-3084-149E-5D68ECDCDFA3}"/>
              </a:ext>
            </a:extLst>
          </p:cNvPr>
          <p:cNvPicPr>
            <a:picLocks noChangeAspect="1"/>
          </p:cNvPicPr>
          <p:nvPr/>
        </p:nvPicPr>
        <p:blipFill rotWithShape="1">
          <a:blip r:embed="rId10"/>
          <a:srcRect l="86919" t="20569" r="10748" b="75243"/>
          <a:stretch/>
        </p:blipFill>
        <p:spPr>
          <a:xfrm>
            <a:off x="11804931" y="-1"/>
            <a:ext cx="387069" cy="390525"/>
          </a:xfrm>
          <a:prstGeom prst="rect">
            <a:avLst/>
          </a:prstGeom>
        </p:spPr>
      </p:pic>
    </p:spTree>
    <p:extLst>
      <p:ext uri="{BB962C8B-B14F-4D97-AF65-F5344CB8AC3E}">
        <p14:creationId xmlns:p14="http://schemas.microsoft.com/office/powerpoint/2010/main" val="2042905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79BF4BD4-4AF2-1AB0-F518-47A67A2F48AE}"/>
              </a:ext>
            </a:extLst>
          </p:cNvPr>
          <p:cNvSpPr/>
          <p:nvPr/>
        </p:nvSpPr>
        <p:spPr>
          <a:xfrm>
            <a:off x="243840" y="267336"/>
            <a:ext cx="5079999" cy="1459864"/>
          </a:xfrm>
          <a:prstGeom prst="round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3600" b="1" dirty="0"/>
              <a:t>Clean Up</a:t>
            </a:r>
            <a:endParaRPr lang="en-IN" sz="3600" b="1" dirty="0"/>
          </a:p>
        </p:txBody>
      </p:sp>
      <p:pic>
        <p:nvPicPr>
          <p:cNvPr id="12290" name="Picture 2">
            <a:extLst>
              <a:ext uri="{FF2B5EF4-FFF2-40B4-BE49-F238E27FC236}">
                <a16:creationId xmlns:a16="http://schemas.microsoft.com/office/drawing/2014/main" id="{E2E89E00-DADB-E243-4F69-1C97CB6832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0115" y="125308"/>
            <a:ext cx="5299742" cy="318326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AAEDE46-1976-AC3E-6D49-04E902FCEEE4}"/>
              </a:ext>
            </a:extLst>
          </p:cNvPr>
          <p:cNvSpPr txBox="1"/>
          <p:nvPr/>
        </p:nvSpPr>
        <p:spPr>
          <a:xfrm>
            <a:off x="1001650" y="2897345"/>
            <a:ext cx="3519550" cy="3693319"/>
          </a:xfrm>
          <a:prstGeom prst="rect">
            <a:avLst/>
          </a:prstGeom>
          <a:solidFill>
            <a:schemeClr val="tx1">
              <a:lumMod val="75000"/>
              <a:alpha val="10000"/>
            </a:schemeClr>
          </a:solidFill>
        </p:spPr>
        <p:txBody>
          <a:bodyPr wrap="square">
            <a:spAutoFit/>
          </a:bodyPr>
          <a:lstStyle/>
          <a:p>
            <a:r>
              <a:rPr lang="en-US" b="1" i="0" dirty="0">
                <a:solidFill>
                  <a:schemeClr val="tx1">
                    <a:lumMod val="85000"/>
                  </a:schemeClr>
                </a:solidFill>
                <a:effectLst/>
                <a:latin typeface="Courier New" panose="02070309020205020404" pitchFamily="49" charset="0"/>
              </a:rPr>
              <a:t>Appliances          </a:t>
            </a:r>
            <a:r>
              <a:rPr lang="en-US" b="0" i="0" dirty="0">
                <a:solidFill>
                  <a:schemeClr val="tx1">
                    <a:lumMod val="85000"/>
                  </a:schemeClr>
                </a:solidFill>
                <a:effectLst/>
                <a:latin typeface="Courier New" panose="02070309020205020404" pitchFamily="49" charset="0"/>
              </a:rPr>
              <a:t>2138 </a:t>
            </a:r>
          </a:p>
          <a:p>
            <a:r>
              <a:rPr lang="en-US" b="1" i="0" dirty="0" err="1">
                <a:solidFill>
                  <a:schemeClr val="tx1">
                    <a:lumMod val="85000"/>
                  </a:schemeClr>
                </a:solidFill>
                <a:effectLst/>
                <a:latin typeface="Courier New" panose="02070309020205020404" pitchFamily="49" charset="0"/>
              </a:rPr>
              <a:t>T_out</a:t>
            </a:r>
            <a:r>
              <a:rPr lang="en-US" b="0" i="0" dirty="0">
                <a:solidFill>
                  <a:schemeClr val="tx1">
                    <a:lumMod val="85000"/>
                  </a:schemeClr>
                </a:solidFill>
                <a:effectLst/>
                <a:latin typeface="Courier New" panose="02070309020205020404" pitchFamily="49" charset="0"/>
              </a:rPr>
              <a:t>                436 </a:t>
            </a:r>
          </a:p>
          <a:p>
            <a:r>
              <a:rPr lang="en-US" b="1" i="0" dirty="0" err="1">
                <a:solidFill>
                  <a:schemeClr val="tx1">
                    <a:lumMod val="85000"/>
                  </a:schemeClr>
                </a:solidFill>
                <a:effectLst/>
                <a:latin typeface="Courier New" panose="02070309020205020404" pitchFamily="49" charset="0"/>
              </a:rPr>
              <a:t>Press_mm_hg</a:t>
            </a:r>
            <a:r>
              <a:rPr lang="en-US" b="0" i="0" dirty="0">
                <a:solidFill>
                  <a:schemeClr val="tx1">
                    <a:lumMod val="85000"/>
                  </a:schemeClr>
                </a:solidFill>
                <a:effectLst/>
                <a:latin typeface="Courier New" panose="02070309020205020404" pitchFamily="49" charset="0"/>
              </a:rPr>
              <a:t> </a:t>
            </a:r>
            <a:r>
              <a:rPr lang="en-US" dirty="0">
                <a:solidFill>
                  <a:schemeClr val="tx1">
                    <a:lumMod val="85000"/>
                  </a:schemeClr>
                </a:solidFill>
                <a:latin typeface="Courier New" panose="02070309020205020404" pitchFamily="49" charset="0"/>
              </a:rPr>
              <a:t>         </a:t>
            </a:r>
            <a:r>
              <a:rPr lang="en-US" b="0" i="0" dirty="0">
                <a:solidFill>
                  <a:schemeClr val="tx1">
                    <a:lumMod val="85000"/>
                  </a:schemeClr>
                </a:solidFill>
                <a:effectLst/>
                <a:latin typeface="Courier New" panose="02070309020205020404" pitchFamily="49" charset="0"/>
              </a:rPr>
              <a:t>219 </a:t>
            </a:r>
          </a:p>
          <a:p>
            <a:r>
              <a:rPr lang="en-US" b="1" i="0" dirty="0">
                <a:solidFill>
                  <a:schemeClr val="tx1">
                    <a:lumMod val="85000"/>
                  </a:schemeClr>
                </a:solidFill>
                <a:effectLst/>
                <a:latin typeface="Courier New" panose="02070309020205020404" pitchFamily="49" charset="0"/>
              </a:rPr>
              <a:t>RH_</a:t>
            </a:r>
            <a:r>
              <a:rPr lang="en-US" b="1" dirty="0">
                <a:solidFill>
                  <a:schemeClr val="tx1">
                    <a:lumMod val="85000"/>
                  </a:schemeClr>
                </a:solidFill>
                <a:latin typeface="Courier New" panose="02070309020205020404" pitchFamily="49" charset="0"/>
              </a:rPr>
              <a:t>6</a:t>
            </a:r>
            <a:r>
              <a:rPr lang="en-US" b="0" i="0" dirty="0">
                <a:solidFill>
                  <a:schemeClr val="tx1">
                    <a:lumMod val="85000"/>
                  </a:schemeClr>
                </a:solidFill>
                <a:effectLst/>
                <a:latin typeface="Courier New" panose="02070309020205020404" pitchFamily="49" charset="0"/>
              </a:rPr>
              <a:t>                   0 </a:t>
            </a:r>
          </a:p>
          <a:p>
            <a:r>
              <a:rPr lang="en-US" b="1" i="0" dirty="0">
                <a:solidFill>
                  <a:schemeClr val="tx1">
                    <a:lumMod val="85000"/>
                  </a:schemeClr>
                </a:solidFill>
                <a:effectLst/>
                <a:latin typeface="Courier New" panose="02070309020205020404" pitchFamily="49" charset="0"/>
              </a:rPr>
              <a:t>Windspeed</a:t>
            </a:r>
            <a:r>
              <a:rPr lang="en-US" b="0" i="0" dirty="0">
                <a:solidFill>
                  <a:schemeClr val="tx1">
                    <a:lumMod val="85000"/>
                  </a:schemeClr>
                </a:solidFill>
                <a:effectLst/>
                <a:latin typeface="Courier New" panose="02070309020205020404" pitchFamily="49" charset="0"/>
              </a:rPr>
              <a:t>            214 </a:t>
            </a:r>
          </a:p>
          <a:p>
            <a:r>
              <a:rPr lang="en-US" b="1" i="0" dirty="0">
                <a:solidFill>
                  <a:schemeClr val="tx1">
                    <a:lumMod val="85000"/>
                  </a:schemeClr>
                </a:solidFill>
                <a:effectLst/>
                <a:latin typeface="Courier New" panose="02070309020205020404" pitchFamily="49" charset="0"/>
              </a:rPr>
              <a:t>Visibility</a:t>
            </a:r>
            <a:r>
              <a:rPr lang="en-US" b="0" i="0" dirty="0">
                <a:solidFill>
                  <a:schemeClr val="tx1">
                    <a:lumMod val="85000"/>
                  </a:schemeClr>
                </a:solidFill>
                <a:effectLst/>
                <a:latin typeface="Courier New" panose="02070309020205020404" pitchFamily="49" charset="0"/>
              </a:rPr>
              <a:t>          2522 </a:t>
            </a:r>
            <a:r>
              <a:rPr lang="en-US" b="1" i="0" dirty="0" err="1">
                <a:solidFill>
                  <a:schemeClr val="tx1">
                    <a:lumMod val="85000"/>
                  </a:schemeClr>
                </a:solidFill>
                <a:effectLst/>
                <a:latin typeface="Courier New" panose="02070309020205020404" pitchFamily="49" charset="0"/>
              </a:rPr>
              <a:t>Tdewpoint</a:t>
            </a:r>
            <a:r>
              <a:rPr lang="en-US" b="0" i="0" dirty="0">
                <a:solidFill>
                  <a:schemeClr val="tx1">
                    <a:lumMod val="85000"/>
                  </a:schemeClr>
                </a:solidFill>
                <a:effectLst/>
                <a:latin typeface="Courier New" panose="02070309020205020404" pitchFamily="49" charset="0"/>
              </a:rPr>
              <a:t>             10 </a:t>
            </a:r>
          </a:p>
          <a:p>
            <a:r>
              <a:rPr lang="en-US" b="1" i="0" dirty="0">
                <a:solidFill>
                  <a:schemeClr val="tx1">
                    <a:lumMod val="85000"/>
                  </a:schemeClr>
                </a:solidFill>
                <a:effectLst/>
                <a:latin typeface="Courier New" panose="02070309020205020404" pitchFamily="49" charset="0"/>
              </a:rPr>
              <a:t>rv1</a:t>
            </a:r>
            <a:r>
              <a:rPr lang="en-US" b="0" i="0" dirty="0">
                <a:solidFill>
                  <a:schemeClr val="tx1">
                    <a:lumMod val="85000"/>
                  </a:schemeClr>
                </a:solidFill>
                <a:effectLst/>
                <a:latin typeface="Courier New" panose="02070309020205020404" pitchFamily="49" charset="0"/>
              </a:rPr>
              <a:t>                    0 </a:t>
            </a:r>
          </a:p>
          <a:p>
            <a:r>
              <a:rPr lang="en-US" b="1" i="0" dirty="0">
                <a:solidFill>
                  <a:schemeClr val="tx1">
                    <a:lumMod val="85000"/>
                  </a:schemeClr>
                </a:solidFill>
                <a:effectLst/>
                <a:latin typeface="Courier New" panose="02070309020205020404" pitchFamily="49" charset="0"/>
              </a:rPr>
              <a:t>rv2</a:t>
            </a:r>
            <a:r>
              <a:rPr lang="en-US" b="0" i="0" dirty="0">
                <a:solidFill>
                  <a:schemeClr val="tx1">
                    <a:lumMod val="85000"/>
                  </a:schemeClr>
                </a:solidFill>
                <a:effectLst/>
                <a:latin typeface="Courier New" panose="02070309020205020404" pitchFamily="49" charset="0"/>
              </a:rPr>
              <a:t>                    0 </a:t>
            </a:r>
          </a:p>
          <a:p>
            <a:r>
              <a:rPr lang="en-US" b="1" i="0" dirty="0">
                <a:solidFill>
                  <a:schemeClr val="tx1">
                    <a:lumMod val="85000"/>
                  </a:schemeClr>
                </a:solidFill>
                <a:effectLst/>
                <a:latin typeface="Courier New" panose="02070309020205020404" pitchFamily="49" charset="0"/>
              </a:rPr>
              <a:t>months</a:t>
            </a:r>
            <a:r>
              <a:rPr lang="en-US" b="0" i="0" dirty="0">
                <a:solidFill>
                  <a:schemeClr val="tx1">
                    <a:lumMod val="85000"/>
                  </a:schemeClr>
                </a:solidFill>
                <a:effectLst/>
                <a:latin typeface="Courier New" panose="02070309020205020404" pitchFamily="49" charset="0"/>
              </a:rPr>
              <a:t>                 0 </a:t>
            </a:r>
          </a:p>
          <a:p>
            <a:r>
              <a:rPr lang="en-US" b="1" i="0" dirty="0">
                <a:solidFill>
                  <a:schemeClr val="tx1">
                    <a:lumMod val="85000"/>
                  </a:schemeClr>
                </a:solidFill>
                <a:effectLst/>
                <a:latin typeface="Courier New" panose="02070309020205020404" pitchFamily="49" charset="0"/>
              </a:rPr>
              <a:t>hour</a:t>
            </a:r>
            <a:r>
              <a:rPr lang="en-US" b="0" i="0" dirty="0">
                <a:solidFill>
                  <a:schemeClr val="tx1">
                    <a:lumMod val="85000"/>
                  </a:schemeClr>
                </a:solidFill>
                <a:effectLst/>
                <a:latin typeface="Courier New" panose="02070309020205020404" pitchFamily="49" charset="0"/>
              </a:rPr>
              <a:t>                   0 </a:t>
            </a:r>
          </a:p>
          <a:p>
            <a:r>
              <a:rPr lang="en-US" b="1" i="0" dirty="0" err="1">
                <a:solidFill>
                  <a:schemeClr val="tx1">
                    <a:lumMod val="85000"/>
                  </a:schemeClr>
                </a:solidFill>
                <a:effectLst/>
                <a:latin typeface="Courier New" panose="02070309020205020404" pitchFamily="49" charset="0"/>
              </a:rPr>
              <a:t>Mean_house_temp</a:t>
            </a:r>
            <a:r>
              <a:rPr lang="en-US" b="0" i="0" dirty="0">
                <a:solidFill>
                  <a:schemeClr val="tx1">
                    <a:lumMod val="85000"/>
                  </a:schemeClr>
                </a:solidFill>
                <a:effectLst/>
                <a:latin typeface="Courier New" panose="02070309020205020404" pitchFamily="49" charset="0"/>
              </a:rPr>
              <a:t>      512 </a:t>
            </a:r>
            <a:r>
              <a:rPr lang="en-US" b="1" i="0" dirty="0" err="1">
                <a:solidFill>
                  <a:schemeClr val="tx1">
                    <a:lumMod val="85000"/>
                  </a:schemeClr>
                </a:solidFill>
                <a:effectLst/>
                <a:latin typeface="Courier New" panose="02070309020205020404" pitchFamily="49" charset="0"/>
              </a:rPr>
              <a:t>Mean_relative_humidity</a:t>
            </a:r>
            <a:r>
              <a:rPr lang="en-US" b="0" i="0" dirty="0">
                <a:solidFill>
                  <a:schemeClr val="tx1">
                    <a:lumMod val="85000"/>
                  </a:schemeClr>
                </a:solidFill>
                <a:effectLst/>
                <a:latin typeface="Courier New" panose="02070309020205020404" pitchFamily="49" charset="0"/>
              </a:rPr>
              <a:t> 0 </a:t>
            </a:r>
            <a:endParaRPr lang="en-IN" dirty="0">
              <a:solidFill>
                <a:schemeClr val="tx1">
                  <a:lumMod val="85000"/>
                </a:schemeClr>
              </a:solidFill>
            </a:endParaRPr>
          </a:p>
        </p:txBody>
      </p:sp>
      <p:sp>
        <p:nvSpPr>
          <p:cNvPr id="8" name="TextBox 7">
            <a:extLst>
              <a:ext uri="{FF2B5EF4-FFF2-40B4-BE49-F238E27FC236}">
                <a16:creationId xmlns:a16="http://schemas.microsoft.com/office/drawing/2014/main" id="{1555A403-9597-3F25-D073-2B9C3782A1FB}"/>
              </a:ext>
            </a:extLst>
          </p:cNvPr>
          <p:cNvSpPr txBox="1"/>
          <p:nvPr/>
        </p:nvSpPr>
        <p:spPr>
          <a:xfrm flipH="1">
            <a:off x="1336484" y="2344240"/>
            <a:ext cx="2849881" cy="461665"/>
          </a:xfrm>
          <a:prstGeom prst="rect">
            <a:avLst/>
          </a:prstGeom>
          <a:noFill/>
        </p:spPr>
        <p:txBody>
          <a:bodyPr wrap="square" rtlCol="0">
            <a:spAutoFit/>
          </a:bodyPr>
          <a:lstStyle/>
          <a:p>
            <a:r>
              <a:rPr lang="en-US" sz="2400" dirty="0"/>
              <a:t>Number of outliers</a:t>
            </a:r>
            <a:endParaRPr lang="en-IN" sz="2400" dirty="0"/>
          </a:p>
        </p:txBody>
      </p:sp>
      <p:pic>
        <p:nvPicPr>
          <p:cNvPr id="12296" name="Picture 8">
            <a:extLst>
              <a:ext uri="{FF2B5EF4-FFF2-40B4-BE49-F238E27FC236}">
                <a16:creationId xmlns:a16="http://schemas.microsoft.com/office/drawing/2014/main" id="{E1EFE980-EBDD-8692-6627-4D67D5B0CB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0114" y="3576319"/>
            <a:ext cx="5299741" cy="318326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FE5D6800-DBC9-A2C0-3487-2890C78378C2}"/>
              </a:ext>
            </a:extLst>
          </p:cNvPr>
          <p:cNvPicPr>
            <a:picLocks noChangeAspect="1"/>
          </p:cNvPicPr>
          <p:nvPr/>
        </p:nvPicPr>
        <p:blipFill rotWithShape="1">
          <a:blip r:embed="rId4"/>
          <a:srcRect l="86919" t="20569" r="10748" b="75243"/>
          <a:stretch/>
        </p:blipFill>
        <p:spPr>
          <a:xfrm>
            <a:off x="11804931" y="-1"/>
            <a:ext cx="387069" cy="390525"/>
          </a:xfrm>
          <a:prstGeom prst="rect">
            <a:avLst/>
          </a:prstGeom>
        </p:spPr>
      </p:pic>
    </p:spTree>
    <p:extLst>
      <p:ext uri="{BB962C8B-B14F-4D97-AF65-F5344CB8AC3E}">
        <p14:creationId xmlns:p14="http://schemas.microsoft.com/office/powerpoint/2010/main" val="32554120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0CAFAE00-130F-460F-3026-0EAC8A1888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100" y="918566"/>
            <a:ext cx="5930900" cy="502086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121F518-802A-3071-E57D-3FB331DF0C30}"/>
              </a:ext>
            </a:extLst>
          </p:cNvPr>
          <p:cNvSpPr txBox="1"/>
          <p:nvPr/>
        </p:nvSpPr>
        <p:spPr>
          <a:xfrm>
            <a:off x="6654800" y="861120"/>
            <a:ext cx="5171440" cy="5632311"/>
          </a:xfrm>
          <a:prstGeom prst="rect">
            <a:avLst/>
          </a:prstGeom>
          <a:solidFill>
            <a:schemeClr val="tx1">
              <a:lumMod val="75000"/>
              <a:alpha val="10000"/>
            </a:schemeClr>
          </a:solidFill>
        </p:spPr>
        <p:txBody>
          <a:bodyPr wrap="square" rtlCol="0">
            <a:spAutoFit/>
          </a:bodyPr>
          <a:lstStyle/>
          <a:p>
            <a:r>
              <a:rPr lang="en-US" dirty="0"/>
              <a:t>Firstly, we removed certain features like temperature in individual rooms, humidity in individual rooms and replaced them with the mean values for faster model training. We ignored the humidity in the bathroom and humidity at the airport as humidity in bathroom will always be higher than rest of the house and humidity of the airport doesn’t represent the humidity of the neighborhood. Temperature outside is almost same as temperature of the northside of the building hence we will ignored temperature out side building. We removed  r1 and r2  features as they have infinite VIF. We also removed light feature from our data set.</a:t>
            </a:r>
          </a:p>
          <a:p>
            <a:endParaRPr lang="en-US" dirty="0"/>
          </a:p>
          <a:p>
            <a:r>
              <a:rPr lang="en-US" dirty="0"/>
              <a:t>Secondly, we observe that there are a lot of outliers in visibility and appliance but we will not remove them as there are conditions when there is spike in demand and they are realistic hence we will not ignore them. Rest of the feature have little outliers  so we will not remove them</a:t>
            </a:r>
            <a:endParaRPr lang="en-IN" dirty="0"/>
          </a:p>
        </p:txBody>
      </p:sp>
      <p:pic>
        <p:nvPicPr>
          <p:cNvPr id="6" name="Picture 5">
            <a:extLst>
              <a:ext uri="{FF2B5EF4-FFF2-40B4-BE49-F238E27FC236}">
                <a16:creationId xmlns:a16="http://schemas.microsoft.com/office/drawing/2014/main" id="{49ADAE73-33DB-A925-8A8E-673286F64484}"/>
              </a:ext>
            </a:extLst>
          </p:cNvPr>
          <p:cNvPicPr>
            <a:picLocks noChangeAspect="1"/>
          </p:cNvPicPr>
          <p:nvPr/>
        </p:nvPicPr>
        <p:blipFill rotWithShape="1">
          <a:blip r:embed="rId3"/>
          <a:srcRect l="86919" t="20569" r="10748" b="75243"/>
          <a:stretch/>
        </p:blipFill>
        <p:spPr>
          <a:xfrm>
            <a:off x="11804931" y="-1"/>
            <a:ext cx="387069" cy="390525"/>
          </a:xfrm>
          <a:prstGeom prst="rect">
            <a:avLst/>
          </a:prstGeom>
        </p:spPr>
      </p:pic>
    </p:spTree>
    <p:extLst>
      <p:ext uri="{BB962C8B-B14F-4D97-AF65-F5344CB8AC3E}">
        <p14:creationId xmlns:p14="http://schemas.microsoft.com/office/powerpoint/2010/main" val="7841713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30E1264B-A869-BB02-567A-AB13F7C8C528}"/>
              </a:ext>
            </a:extLst>
          </p:cNvPr>
          <p:cNvSpPr/>
          <p:nvPr/>
        </p:nvSpPr>
        <p:spPr>
          <a:xfrm>
            <a:off x="243840" y="267336"/>
            <a:ext cx="5079999" cy="1459864"/>
          </a:xfrm>
          <a:prstGeom prst="round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3600" b="1" dirty="0"/>
              <a:t>Feature Engineering</a:t>
            </a:r>
            <a:endParaRPr lang="en-IN" sz="3600" b="1" dirty="0"/>
          </a:p>
        </p:txBody>
      </p:sp>
      <p:sp>
        <p:nvSpPr>
          <p:cNvPr id="6" name="TextBox 5">
            <a:extLst>
              <a:ext uri="{FF2B5EF4-FFF2-40B4-BE49-F238E27FC236}">
                <a16:creationId xmlns:a16="http://schemas.microsoft.com/office/drawing/2014/main" id="{E5173E10-58A3-08AC-D151-2996FFDE041B}"/>
              </a:ext>
            </a:extLst>
          </p:cNvPr>
          <p:cNvSpPr txBox="1"/>
          <p:nvPr/>
        </p:nvSpPr>
        <p:spPr>
          <a:xfrm>
            <a:off x="355600" y="2141141"/>
            <a:ext cx="5445760" cy="3785652"/>
          </a:xfrm>
          <a:prstGeom prst="rect">
            <a:avLst/>
          </a:prstGeom>
          <a:solidFill>
            <a:schemeClr val="tx1">
              <a:lumMod val="75000"/>
              <a:alpha val="10000"/>
            </a:schemeClr>
          </a:solidFill>
        </p:spPr>
        <p:txBody>
          <a:bodyPr wrap="square">
            <a:spAutoFit/>
          </a:bodyPr>
          <a:lstStyle/>
          <a:p>
            <a:pPr algn="ctr"/>
            <a:r>
              <a:rPr lang="en-IN" sz="2400" b="1" dirty="0"/>
              <a:t>VIF</a:t>
            </a:r>
            <a:endParaRPr lang="en-IN" b="1" dirty="0"/>
          </a:p>
          <a:p>
            <a:r>
              <a:rPr lang="en-IN" dirty="0"/>
              <a:t>RH_6                                            32.20155615335796</a:t>
            </a:r>
          </a:p>
          <a:p>
            <a:r>
              <a:rPr lang="en-IN" dirty="0" err="1"/>
              <a:t>T_out</a:t>
            </a:r>
            <a:r>
              <a:rPr lang="en-IN" dirty="0"/>
              <a:t>                                            24.95561180861631</a:t>
            </a:r>
          </a:p>
          <a:p>
            <a:r>
              <a:rPr lang="en-IN" dirty="0" err="1"/>
              <a:t>Press_mm_hg</a:t>
            </a:r>
            <a:r>
              <a:rPr lang="en-IN" dirty="0"/>
              <a:t>                                694.2964804113375</a:t>
            </a:r>
          </a:p>
          <a:p>
            <a:r>
              <a:rPr lang="en-IN" dirty="0"/>
              <a:t>Windspeed                                    5.005980999514861</a:t>
            </a:r>
          </a:p>
          <a:p>
            <a:r>
              <a:rPr lang="en-IN" dirty="0"/>
              <a:t>Visibility                                       11.771630692843596</a:t>
            </a:r>
          </a:p>
          <a:p>
            <a:r>
              <a:rPr lang="en-IN" dirty="0" err="1"/>
              <a:t>Tdewpoint</a:t>
            </a:r>
            <a:r>
              <a:rPr lang="en-IN" dirty="0"/>
              <a:t>                                   17.168244694540604</a:t>
            </a:r>
          </a:p>
          <a:p>
            <a:r>
              <a:rPr lang="en-IN" dirty="0"/>
              <a:t>rv1                                                                   Infinity</a:t>
            </a:r>
          </a:p>
          <a:p>
            <a:r>
              <a:rPr lang="en-IN" dirty="0"/>
              <a:t>rv2                                                                   Infinity</a:t>
            </a:r>
          </a:p>
          <a:p>
            <a:r>
              <a:rPr lang="en-IN" dirty="0"/>
              <a:t>Months                                         53.95771288882704</a:t>
            </a:r>
          </a:p>
          <a:p>
            <a:r>
              <a:rPr lang="en-IN" dirty="0"/>
              <a:t>Hour                                           4.7905065440715555</a:t>
            </a:r>
          </a:p>
          <a:p>
            <a:r>
              <a:rPr lang="en-IN" dirty="0" err="1"/>
              <a:t>Mean_house_temp</a:t>
            </a:r>
            <a:r>
              <a:rPr lang="en-IN" dirty="0"/>
              <a:t>                        627.8826782455517</a:t>
            </a:r>
          </a:p>
          <a:p>
            <a:r>
              <a:rPr lang="en-IN" dirty="0" err="1"/>
              <a:t>Mean_relative_humidity</a:t>
            </a:r>
            <a:r>
              <a:rPr lang="en-IN" dirty="0"/>
              <a:t>                 519.4920680561612</a:t>
            </a:r>
          </a:p>
        </p:txBody>
      </p:sp>
      <p:pic>
        <p:nvPicPr>
          <p:cNvPr id="14338" name="Picture 2">
            <a:extLst>
              <a:ext uri="{FF2B5EF4-FFF2-40B4-BE49-F238E27FC236}">
                <a16:creationId xmlns:a16="http://schemas.microsoft.com/office/drawing/2014/main" id="{0A34126F-9506-F845-D0A3-09F4E63E46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583063"/>
            <a:ext cx="5910264" cy="534373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82A8183-9A2C-0E5E-3D2C-C0323AC0AFE5}"/>
              </a:ext>
            </a:extLst>
          </p:cNvPr>
          <p:cNvSpPr txBox="1"/>
          <p:nvPr/>
        </p:nvSpPr>
        <p:spPr>
          <a:xfrm>
            <a:off x="2157349" y="6274937"/>
            <a:ext cx="7288021" cy="369332"/>
          </a:xfrm>
          <a:prstGeom prst="rect">
            <a:avLst/>
          </a:prstGeom>
          <a:noFill/>
        </p:spPr>
        <p:txBody>
          <a:bodyPr wrap="none" rtlCol="0">
            <a:spAutoFit/>
          </a:bodyPr>
          <a:lstStyle/>
          <a:p>
            <a:r>
              <a:rPr lang="en-US" dirty="0"/>
              <a:t>rv1 and rv2 has infinite Variance Inflation Factor hence we will remove them</a:t>
            </a:r>
            <a:endParaRPr lang="en-IN" dirty="0"/>
          </a:p>
        </p:txBody>
      </p:sp>
      <p:pic>
        <p:nvPicPr>
          <p:cNvPr id="8" name="Picture 7">
            <a:extLst>
              <a:ext uri="{FF2B5EF4-FFF2-40B4-BE49-F238E27FC236}">
                <a16:creationId xmlns:a16="http://schemas.microsoft.com/office/drawing/2014/main" id="{FB7A8B24-7027-AE3D-F8DD-2D78DFF66BC5}"/>
              </a:ext>
            </a:extLst>
          </p:cNvPr>
          <p:cNvPicPr>
            <a:picLocks noChangeAspect="1"/>
          </p:cNvPicPr>
          <p:nvPr/>
        </p:nvPicPr>
        <p:blipFill rotWithShape="1">
          <a:blip r:embed="rId3"/>
          <a:srcRect l="86919" t="20569" r="10748" b="75243"/>
          <a:stretch/>
        </p:blipFill>
        <p:spPr>
          <a:xfrm>
            <a:off x="11804931" y="-1"/>
            <a:ext cx="387069" cy="390525"/>
          </a:xfrm>
          <a:prstGeom prst="rect">
            <a:avLst/>
          </a:prstGeom>
        </p:spPr>
      </p:pic>
    </p:spTree>
    <p:extLst>
      <p:ext uri="{BB962C8B-B14F-4D97-AF65-F5344CB8AC3E}">
        <p14:creationId xmlns:p14="http://schemas.microsoft.com/office/powerpoint/2010/main" val="23012601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9CEA9D-7423-0C4E-5250-FFADC851C212}"/>
              </a:ext>
            </a:extLst>
          </p:cNvPr>
          <p:cNvSpPr txBox="1"/>
          <p:nvPr/>
        </p:nvSpPr>
        <p:spPr>
          <a:xfrm>
            <a:off x="406933" y="262096"/>
            <a:ext cx="3564992" cy="1631216"/>
          </a:xfrm>
          <a:prstGeom prst="rect">
            <a:avLst/>
          </a:prstGeom>
          <a:solidFill>
            <a:schemeClr val="tx1">
              <a:lumMod val="75000"/>
              <a:alpha val="10000"/>
            </a:schemeClr>
          </a:solidFill>
        </p:spPr>
        <p:txBody>
          <a:bodyPr wrap="square">
            <a:spAutoFit/>
          </a:bodyPr>
          <a:lstStyle/>
          <a:p>
            <a:pPr algn="ctr"/>
            <a:r>
              <a:rPr lang="en-IN" sz="2800" b="1" dirty="0"/>
              <a:t>VIF</a:t>
            </a:r>
            <a:endParaRPr lang="en-IN" b="1" dirty="0"/>
          </a:p>
          <a:p>
            <a:r>
              <a:rPr lang="en-IN" dirty="0"/>
              <a:t>RH_6             3.8924680552202884</a:t>
            </a:r>
          </a:p>
          <a:p>
            <a:r>
              <a:rPr lang="en-IN" dirty="0"/>
              <a:t>Windspeed       3.458756352856162</a:t>
            </a:r>
          </a:p>
          <a:p>
            <a:r>
              <a:rPr lang="en-IN" dirty="0"/>
              <a:t>Visibility           5.159889820397968</a:t>
            </a:r>
          </a:p>
          <a:p>
            <a:r>
              <a:rPr lang="en-IN" dirty="0" err="1"/>
              <a:t>Tdewpoint</a:t>
            </a:r>
            <a:r>
              <a:rPr lang="en-IN" dirty="0"/>
              <a:t>      1.8151746899474195</a:t>
            </a:r>
          </a:p>
        </p:txBody>
      </p:sp>
      <p:pic>
        <p:nvPicPr>
          <p:cNvPr id="15362" name="Picture 2">
            <a:extLst>
              <a:ext uri="{FF2B5EF4-FFF2-40B4-BE49-F238E27FC236}">
                <a16:creationId xmlns:a16="http://schemas.microsoft.com/office/drawing/2014/main" id="{B092F71D-496F-AD81-C542-85A8EB2459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200" y="2311507"/>
            <a:ext cx="5237177" cy="4284397"/>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a:extLst>
              <a:ext uri="{FF2B5EF4-FFF2-40B4-BE49-F238E27FC236}">
                <a16:creationId xmlns:a16="http://schemas.microsoft.com/office/drawing/2014/main" id="{1E9D6B21-88C5-4374-CB25-E19B647688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3580" y="427374"/>
            <a:ext cx="6064456" cy="615565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B73EC4BE-FF85-92EF-609B-6DA566389D91}"/>
              </a:ext>
            </a:extLst>
          </p:cNvPr>
          <p:cNvPicPr>
            <a:picLocks noChangeAspect="1"/>
          </p:cNvPicPr>
          <p:nvPr/>
        </p:nvPicPr>
        <p:blipFill rotWithShape="1">
          <a:blip r:embed="rId4"/>
          <a:srcRect l="86919" t="20569" r="10748" b="75243"/>
          <a:stretch/>
        </p:blipFill>
        <p:spPr>
          <a:xfrm>
            <a:off x="11804931" y="-1"/>
            <a:ext cx="387069" cy="390525"/>
          </a:xfrm>
          <a:prstGeom prst="rect">
            <a:avLst/>
          </a:prstGeom>
        </p:spPr>
      </p:pic>
      <p:sp>
        <p:nvSpPr>
          <p:cNvPr id="2" name="TextBox 1">
            <a:extLst>
              <a:ext uri="{FF2B5EF4-FFF2-40B4-BE49-F238E27FC236}">
                <a16:creationId xmlns:a16="http://schemas.microsoft.com/office/drawing/2014/main" id="{13660E4E-F63E-562E-521A-985989D6EC36}"/>
              </a:ext>
            </a:extLst>
          </p:cNvPr>
          <p:cNvSpPr txBox="1"/>
          <p:nvPr/>
        </p:nvSpPr>
        <p:spPr>
          <a:xfrm>
            <a:off x="4229711" y="664493"/>
            <a:ext cx="2057399" cy="1200329"/>
          </a:xfrm>
          <a:prstGeom prst="rect">
            <a:avLst/>
          </a:prstGeom>
          <a:noFill/>
        </p:spPr>
        <p:txBody>
          <a:bodyPr wrap="square" rtlCol="0">
            <a:spAutoFit/>
          </a:bodyPr>
          <a:lstStyle/>
          <a:p>
            <a:r>
              <a:rPr lang="en-US" dirty="0"/>
              <a:t>Moderate</a:t>
            </a:r>
          </a:p>
          <a:p>
            <a:r>
              <a:rPr lang="en-US" dirty="0"/>
              <a:t>Moderate</a:t>
            </a:r>
          </a:p>
          <a:p>
            <a:r>
              <a:rPr lang="en-US" dirty="0"/>
              <a:t>High</a:t>
            </a:r>
          </a:p>
          <a:p>
            <a:r>
              <a:rPr lang="en-US" dirty="0"/>
              <a:t>Moderate</a:t>
            </a:r>
            <a:endParaRPr lang="en-IN" dirty="0"/>
          </a:p>
        </p:txBody>
      </p:sp>
      <p:cxnSp>
        <p:nvCxnSpPr>
          <p:cNvPr id="4" name="Straight Arrow Connector 3">
            <a:extLst>
              <a:ext uri="{FF2B5EF4-FFF2-40B4-BE49-F238E27FC236}">
                <a16:creationId xmlns:a16="http://schemas.microsoft.com/office/drawing/2014/main" id="{578DA45F-BE4E-2FF3-3376-DA8C0DCCFF2A}"/>
              </a:ext>
            </a:extLst>
          </p:cNvPr>
          <p:cNvCxnSpPr>
            <a:cxnSpLocks/>
          </p:cNvCxnSpPr>
          <p:nvPr/>
        </p:nvCxnSpPr>
        <p:spPr>
          <a:xfrm flipH="1">
            <a:off x="3989990" y="877981"/>
            <a:ext cx="239721" cy="0"/>
          </a:xfrm>
          <a:prstGeom prst="straightConnector1">
            <a:avLst/>
          </a:prstGeom>
          <a:ln w="25400"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 name="Straight Arrow Connector 12">
            <a:extLst>
              <a:ext uri="{FF2B5EF4-FFF2-40B4-BE49-F238E27FC236}">
                <a16:creationId xmlns:a16="http://schemas.microsoft.com/office/drawing/2014/main" id="{A3DA315F-FCB5-D36F-C476-FA5934A95827}"/>
              </a:ext>
            </a:extLst>
          </p:cNvPr>
          <p:cNvCxnSpPr>
            <a:cxnSpLocks/>
          </p:cNvCxnSpPr>
          <p:nvPr/>
        </p:nvCxnSpPr>
        <p:spPr>
          <a:xfrm flipH="1">
            <a:off x="3989990" y="1123721"/>
            <a:ext cx="239721" cy="0"/>
          </a:xfrm>
          <a:prstGeom prst="straightConnector1">
            <a:avLst/>
          </a:prstGeom>
          <a:ln w="25400"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 name="Straight Arrow Connector 13">
            <a:extLst>
              <a:ext uri="{FF2B5EF4-FFF2-40B4-BE49-F238E27FC236}">
                <a16:creationId xmlns:a16="http://schemas.microsoft.com/office/drawing/2014/main" id="{AE5A831C-916E-2046-E261-F1309B049B21}"/>
              </a:ext>
            </a:extLst>
          </p:cNvPr>
          <p:cNvCxnSpPr>
            <a:cxnSpLocks/>
          </p:cNvCxnSpPr>
          <p:nvPr/>
        </p:nvCxnSpPr>
        <p:spPr>
          <a:xfrm flipH="1">
            <a:off x="3989990" y="1418137"/>
            <a:ext cx="239721" cy="0"/>
          </a:xfrm>
          <a:prstGeom prst="straightConnector1">
            <a:avLst/>
          </a:prstGeom>
          <a:ln w="25400"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 name="Straight Arrow Connector 14">
            <a:extLst>
              <a:ext uri="{FF2B5EF4-FFF2-40B4-BE49-F238E27FC236}">
                <a16:creationId xmlns:a16="http://schemas.microsoft.com/office/drawing/2014/main" id="{F1CBFF4B-064E-A3C0-FBCB-04F5F6DE0BE7}"/>
              </a:ext>
            </a:extLst>
          </p:cNvPr>
          <p:cNvCxnSpPr>
            <a:cxnSpLocks/>
          </p:cNvCxnSpPr>
          <p:nvPr/>
        </p:nvCxnSpPr>
        <p:spPr>
          <a:xfrm flipH="1">
            <a:off x="3998374" y="1691187"/>
            <a:ext cx="239721" cy="0"/>
          </a:xfrm>
          <a:prstGeom prst="straightConnector1">
            <a:avLst/>
          </a:prstGeom>
          <a:ln w="25400"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8" name="TextBox 17">
            <a:extLst>
              <a:ext uri="{FF2B5EF4-FFF2-40B4-BE49-F238E27FC236}">
                <a16:creationId xmlns:a16="http://schemas.microsoft.com/office/drawing/2014/main" id="{F86018A2-B741-7D40-DB1F-1C6EA0ED5A39}"/>
              </a:ext>
            </a:extLst>
          </p:cNvPr>
          <p:cNvSpPr txBox="1"/>
          <p:nvPr/>
        </p:nvSpPr>
        <p:spPr>
          <a:xfrm>
            <a:off x="3726181" y="295161"/>
            <a:ext cx="2369819" cy="400110"/>
          </a:xfrm>
          <a:prstGeom prst="rect">
            <a:avLst/>
          </a:prstGeom>
          <a:noFill/>
        </p:spPr>
        <p:txBody>
          <a:bodyPr wrap="square">
            <a:spAutoFit/>
          </a:bodyPr>
          <a:lstStyle/>
          <a:p>
            <a:r>
              <a:rPr lang="en-US" sz="2000" b="1" dirty="0"/>
              <a:t>Multicollinearity</a:t>
            </a:r>
            <a:r>
              <a:rPr lang="en-US" b="1" dirty="0"/>
              <a:t> </a:t>
            </a:r>
          </a:p>
        </p:txBody>
      </p:sp>
    </p:spTree>
    <p:extLst>
      <p:ext uri="{BB962C8B-B14F-4D97-AF65-F5344CB8AC3E}">
        <p14:creationId xmlns:p14="http://schemas.microsoft.com/office/powerpoint/2010/main" val="34037501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394CA894-02E7-0E27-C2A6-57C9B66966BD}"/>
              </a:ext>
            </a:extLst>
          </p:cNvPr>
          <p:cNvSpPr/>
          <p:nvPr/>
        </p:nvSpPr>
        <p:spPr>
          <a:xfrm>
            <a:off x="243840" y="267336"/>
            <a:ext cx="5079999" cy="1459864"/>
          </a:xfrm>
          <a:prstGeom prst="round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3600" b="1" dirty="0"/>
              <a:t>Pre Processing</a:t>
            </a:r>
            <a:endParaRPr lang="en-IN" sz="3600" b="1" dirty="0"/>
          </a:p>
        </p:txBody>
      </p:sp>
      <p:pic>
        <p:nvPicPr>
          <p:cNvPr id="7" name="Picture 6">
            <a:extLst>
              <a:ext uri="{FF2B5EF4-FFF2-40B4-BE49-F238E27FC236}">
                <a16:creationId xmlns:a16="http://schemas.microsoft.com/office/drawing/2014/main" id="{FC83AB1E-4626-B5A9-FE82-08C449139B2C}"/>
              </a:ext>
            </a:extLst>
          </p:cNvPr>
          <p:cNvPicPr>
            <a:picLocks noChangeAspect="1"/>
          </p:cNvPicPr>
          <p:nvPr/>
        </p:nvPicPr>
        <p:blipFill rotWithShape="1">
          <a:blip r:embed="rId2"/>
          <a:srcRect l="5167" t="29778" r="37500" b="21777"/>
          <a:stretch/>
        </p:blipFill>
        <p:spPr>
          <a:xfrm>
            <a:off x="121919" y="2082800"/>
            <a:ext cx="7711441" cy="4175760"/>
          </a:xfrm>
          <a:prstGeom prst="rect">
            <a:avLst/>
          </a:prstGeom>
        </p:spPr>
      </p:pic>
      <p:sp>
        <p:nvSpPr>
          <p:cNvPr id="8" name="TextBox 7">
            <a:extLst>
              <a:ext uri="{FF2B5EF4-FFF2-40B4-BE49-F238E27FC236}">
                <a16:creationId xmlns:a16="http://schemas.microsoft.com/office/drawing/2014/main" id="{AF9B3FF4-D432-85EF-E785-869DDEAAD272}"/>
              </a:ext>
            </a:extLst>
          </p:cNvPr>
          <p:cNvSpPr txBox="1"/>
          <p:nvPr/>
        </p:nvSpPr>
        <p:spPr>
          <a:xfrm>
            <a:off x="8382000" y="2462520"/>
            <a:ext cx="3159760" cy="3416320"/>
          </a:xfrm>
          <a:prstGeom prst="rect">
            <a:avLst/>
          </a:prstGeom>
          <a:solidFill>
            <a:schemeClr val="tx1">
              <a:lumMod val="75000"/>
              <a:alpha val="10000"/>
            </a:schemeClr>
          </a:solidFill>
        </p:spPr>
        <p:txBody>
          <a:bodyPr wrap="square" rtlCol="0">
            <a:spAutoFit/>
          </a:bodyPr>
          <a:lstStyle/>
          <a:p>
            <a:r>
              <a:rPr lang="en-US" dirty="0"/>
              <a:t>Our final dataset for model training is split into two one which containing the features for model training(X) and the target variable(y). The two data set are also divided using 20:80 split for training and test the model</a:t>
            </a:r>
          </a:p>
          <a:p>
            <a:r>
              <a:rPr lang="en-US" dirty="0"/>
              <a:t> </a:t>
            </a:r>
          </a:p>
          <a:p>
            <a:r>
              <a:rPr lang="en-US" dirty="0"/>
              <a:t>For feature scaling we used standardization using standard scalar.</a:t>
            </a:r>
            <a:endParaRPr lang="en-IN" dirty="0"/>
          </a:p>
        </p:txBody>
      </p:sp>
      <p:pic>
        <p:nvPicPr>
          <p:cNvPr id="9" name="Picture 8">
            <a:extLst>
              <a:ext uri="{FF2B5EF4-FFF2-40B4-BE49-F238E27FC236}">
                <a16:creationId xmlns:a16="http://schemas.microsoft.com/office/drawing/2014/main" id="{506D05D2-0CA5-927C-EAFD-0BE0BD2087E6}"/>
              </a:ext>
            </a:extLst>
          </p:cNvPr>
          <p:cNvPicPr>
            <a:picLocks noChangeAspect="1"/>
          </p:cNvPicPr>
          <p:nvPr/>
        </p:nvPicPr>
        <p:blipFill rotWithShape="1">
          <a:blip r:embed="rId3"/>
          <a:srcRect l="86919" t="20569" r="10748" b="75243"/>
          <a:stretch/>
        </p:blipFill>
        <p:spPr>
          <a:xfrm>
            <a:off x="11804931" y="-1"/>
            <a:ext cx="387069" cy="390525"/>
          </a:xfrm>
          <a:prstGeom prst="rect">
            <a:avLst/>
          </a:prstGeom>
        </p:spPr>
      </p:pic>
    </p:spTree>
    <p:extLst>
      <p:ext uri="{BB962C8B-B14F-4D97-AF65-F5344CB8AC3E}">
        <p14:creationId xmlns:p14="http://schemas.microsoft.com/office/powerpoint/2010/main" val="33948449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27FBB332-4DA1-A8A7-35A7-F8AD358E1CCB}"/>
              </a:ext>
            </a:extLst>
          </p:cNvPr>
          <p:cNvSpPr/>
          <p:nvPr/>
        </p:nvSpPr>
        <p:spPr>
          <a:xfrm>
            <a:off x="243840" y="267336"/>
            <a:ext cx="5079999" cy="1459864"/>
          </a:xfrm>
          <a:prstGeom prst="round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3600" b="1" dirty="0"/>
              <a:t>Model Implementation</a:t>
            </a:r>
            <a:endParaRPr lang="en-IN" sz="3600" b="1" dirty="0"/>
          </a:p>
        </p:txBody>
      </p:sp>
      <p:pic>
        <p:nvPicPr>
          <p:cNvPr id="16386" name="Picture 2">
            <a:extLst>
              <a:ext uri="{FF2B5EF4-FFF2-40B4-BE49-F238E27FC236}">
                <a16:creationId xmlns:a16="http://schemas.microsoft.com/office/drawing/2014/main" id="{C18D9445-2C0D-17FC-E9E0-3B6901AE9D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760" y="2011680"/>
            <a:ext cx="8537825" cy="474471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6AC7D69-15E5-5DB7-E0B0-D734F610AFFC}"/>
              </a:ext>
            </a:extLst>
          </p:cNvPr>
          <p:cNvSpPr txBox="1"/>
          <p:nvPr/>
        </p:nvSpPr>
        <p:spPr>
          <a:xfrm flipH="1">
            <a:off x="8818880" y="2398880"/>
            <a:ext cx="3261360" cy="3970318"/>
          </a:xfrm>
          <a:prstGeom prst="rect">
            <a:avLst/>
          </a:prstGeom>
          <a:solidFill>
            <a:schemeClr val="tx1">
              <a:lumMod val="75000"/>
              <a:alpha val="10000"/>
            </a:schemeClr>
          </a:solidFill>
        </p:spPr>
        <p:txBody>
          <a:bodyPr wrap="square" rtlCol="0">
            <a:spAutoFit/>
          </a:bodyPr>
          <a:lstStyle/>
          <a:p>
            <a:r>
              <a:rPr lang="en-US" dirty="0"/>
              <a:t>So after training data Random Forest Regressor has the least RMSE score and a decent R2 score.</a:t>
            </a:r>
          </a:p>
          <a:p>
            <a:endParaRPr lang="en-IN" dirty="0"/>
          </a:p>
          <a:p>
            <a:pPr algn="l"/>
            <a:r>
              <a:rPr lang="en-US" dirty="0"/>
              <a:t>Before proceeding to try next models, we try to tune some hyperparameters and see if the performance of our model improves.</a:t>
            </a:r>
          </a:p>
          <a:p>
            <a:pPr algn="l"/>
            <a:r>
              <a:rPr lang="en-US" dirty="0"/>
              <a:t>Hyperparameter tuning is the process of choosing a set of optimal hyperparameters for a learning algorithm.</a:t>
            </a:r>
          </a:p>
        </p:txBody>
      </p:sp>
      <p:pic>
        <p:nvPicPr>
          <p:cNvPr id="6" name="Picture 5">
            <a:extLst>
              <a:ext uri="{FF2B5EF4-FFF2-40B4-BE49-F238E27FC236}">
                <a16:creationId xmlns:a16="http://schemas.microsoft.com/office/drawing/2014/main" id="{1ABAB83D-C738-133D-38BD-85400128C742}"/>
              </a:ext>
            </a:extLst>
          </p:cNvPr>
          <p:cNvPicPr>
            <a:picLocks noChangeAspect="1"/>
          </p:cNvPicPr>
          <p:nvPr/>
        </p:nvPicPr>
        <p:blipFill rotWithShape="1">
          <a:blip r:embed="rId3"/>
          <a:srcRect l="86919" t="20569" r="10748" b="75243"/>
          <a:stretch/>
        </p:blipFill>
        <p:spPr>
          <a:xfrm>
            <a:off x="11804931" y="-1"/>
            <a:ext cx="387069" cy="390525"/>
          </a:xfrm>
          <a:prstGeom prst="rect">
            <a:avLst/>
          </a:prstGeom>
        </p:spPr>
      </p:pic>
    </p:spTree>
    <p:extLst>
      <p:ext uri="{BB962C8B-B14F-4D97-AF65-F5344CB8AC3E}">
        <p14:creationId xmlns:p14="http://schemas.microsoft.com/office/powerpoint/2010/main" val="12742108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02771D9-E62E-B9EC-F533-5532B4196B7D}"/>
              </a:ext>
            </a:extLst>
          </p:cNvPr>
          <p:cNvSpPr txBox="1"/>
          <p:nvPr/>
        </p:nvSpPr>
        <p:spPr>
          <a:xfrm>
            <a:off x="8168640" y="782121"/>
            <a:ext cx="3810000" cy="5570756"/>
          </a:xfrm>
          <a:prstGeom prst="rect">
            <a:avLst/>
          </a:prstGeom>
          <a:solidFill>
            <a:schemeClr val="tx1">
              <a:lumMod val="75000"/>
              <a:alpha val="10000"/>
            </a:schemeClr>
          </a:solidFill>
        </p:spPr>
        <p:txBody>
          <a:bodyPr wrap="square" rtlCol="0">
            <a:spAutoFit/>
          </a:bodyPr>
          <a:lstStyle/>
          <a:p>
            <a:pPr algn="ctr"/>
            <a:r>
              <a:rPr lang="en-US" sz="3200" dirty="0">
                <a:solidFill>
                  <a:srgbClr val="D5D5D5"/>
                </a:solidFill>
                <a:latin typeface="Roboto" panose="02000000000000000000" pitchFamily="2" charset="0"/>
              </a:rPr>
              <a:t>Result</a:t>
            </a:r>
          </a:p>
          <a:p>
            <a:pPr algn="ctr"/>
            <a:endParaRPr lang="en-US" b="0" i="0" dirty="0">
              <a:solidFill>
                <a:srgbClr val="D5D5D5"/>
              </a:solidFill>
              <a:effectLst/>
              <a:latin typeface="Roboto" panose="02000000000000000000" pitchFamily="2" charset="0"/>
            </a:endParaRPr>
          </a:p>
          <a:p>
            <a:pPr algn="l"/>
            <a:r>
              <a:rPr lang="en-US" b="0" i="0" dirty="0">
                <a:solidFill>
                  <a:srgbClr val="D5D5D5"/>
                </a:solidFill>
                <a:effectLst/>
                <a:latin typeface="Roboto" panose="02000000000000000000" pitchFamily="2" charset="0"/>
              </a:rPr>
              <a:t>* The Dataset does not contains null values ,but there is very less correlation between features and target variables.</a:t>
            </a:r>
          </a:p>
          <a:p>
            <a:pPr algn="l"/>
            <a:r>
              <a:rPr lang="en-US" b="0" i="0" dirty="0">
                <a:solidFill>
                  <a:srgbClr val="D5D5D5"/>
                </a:solidFill>
                <a:effectLst/>
                <a:latin typeface="Roboto" panose="02000000000000000000" pitchFamily="2" charset="0"/>
              </a:rPr>
              <a:t>* By fitting all the model get best score in Random Forest regressor , after tuning the hyper parameter using </a:t>
            </a:r>
            <a:r>
              <a:rPr lang="en-US" b="0" i="0" dirty="0" err="1">
                <a:solidFill>
                  <a:srgbClr val="D5D5D5"/>
                </a:solidFill>
                <a:effectLst/>
                <a:latin typeface="Roboto" panose="02000000000000000000" pitchFamily="2" charset="0"/>
              </a:rPr>
              <a:t>GridsearchCV</a:t>
            </a:r>
            <a:r>
              <a:rPr lang="en-US" b="0" i="0" dirty="0">
                <a:solidFill>
                  <a:srgbClr val="D5D5D5"/>
                </a:solidFill>
                <a:effectLst/>
                <a:latin typeface="Roboto" panose="02000000000000000000" pitchFamily="2" charset="0"/>
              </a:rPr>
              <a:t>, GET Train r2 score 0.94 and test r2 score 0.5622 because of improper dataset and less correlation between feature and target variable.</a:t>
            </a:r>
          </a:p>
          <a:p>
            <a:pPr algn="l"/>
            <a:r>
              <a:rPr lang="en-US" b="0" i="0" dirty="0">
                <a:solidFill>
                  <a:srgbClr val="D5D5D5"/>
                </a:solidFill>
                <a:effectLst/>
                <a:latin typeface="Roboto" panose="02000000000000000000" pitchFamily="2" charset="0"/>
              </a:rPr>
              <a:t>* The performance is low due to like:- no proper pattern of data, less correlation , not enough relevant features.</a:t>
            </a:r>
          </a:p>
          <a:p>
            <a:endParaRPr lang="en-IN" dirty="0"/>
          </a:p>
        </p:txBody>
      </p:sp>
      <p:pic>
        <p:nvPicPr>
          <p:cNvPr id="7" name="Picture 6">
            <a:extLst>
              <a:ext uri="{FF2B5EF4-FFF2-40B4-BE49-F238E27FC236}">
                <a16:creationId xmlns:a16="http://schemas.microsoft.com/office/drawing/2014/main" id="{9A81FCB0-76C1-1121-4AF0-1EA195B9010E}"/>
              </a:ext>
            </a:extLst>
          </p:cNvPr>
          <p:cNvPicPr>
            <a:picLocks noChangeAspect="1"/>
          </p:cNvPicPr>
          <p:nvPr/>
        </p:nvPicPr>
        <p:blipFill rotWithShape="1">
          <a:blip r:embed="rId2"/>
          <a:srcRect l="86919" t="20569" r="10748" b="75243"/>
          <a:stretch/>
        </p:blipFill>
        <p:spPr>
          <a:xfrm>
            <a:off x="11804931" y="-1"/>
            <a:ext cx="387069" cy="390525"/>
          </a:xfrm>
          <a:prstGeom prst="rect">
            <a:avLst/>
          </a:prstGeom>
        </p:spPr>
      </p:pic>
      <p:pic>
        <p:nvPicPr>
          <p:cNvPr id="3" name="Picture 2">
            <a:extLst>
              <a:ext uri="{FF2B5EF4-FFF2-40B4-BE49-F238E27FC236}">
                <a16:creationId xmlns:a16="http://schemas.microsoft.com/office/drawing/2014/main" id="{A7C4FD5A-F4DA-DA57-8778-7C8027EF7B52}"/>
              </a:ext>
            </a:extLst>
          </p:cNvPr>
          <p:cNvPicPr>
            <a:picLocks noChangeAspect="1"/>
          </p:cNvPicPr>
          <p:nvPr/>
        </p:nvPicPr>
        <p:blipFill rotWithShape="1">
          <a:blip r:embed="rId3"/>
          <a:srcRect l="5956" t="45098" r="30460" b="17386"/>
          <a:stretch/>
        </p:blipFill>
        <p:spPr>
          <a:xfrm>
            <a:off x="213360" y="195261"/>
            <a:ext cx="7752080" cy="2572870"/>
          </a:xfrm>
          <a:prstGeom prst="rect">
            <a:avLst/>
          </a:prstGeom>
        </p:spPr>
      </p:pic>
      <p:pic>
        <p:nvPicPr>
          <p:cNvPr id="1026" name="Picture 2">
            <a:extLst>
              <a:ext uri="{FF2B5EF4-FFF2-40B4-BE49-F238E27FC236}">
                <a16:creationId xmlns:a16="http://schemas.microsoft.com/office/drawing/2014/main" id="{1F1C59E5-529C-1575-97C6-850C919EF2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 y="2886635"/>
            <a:ext cx="7752080" cy="3873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5465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4DEE3F8B-8573-71A5-5354-62AC5E9457E5}"/>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2672080" y="10161"/>
            <a:ext cx="6847839" cy="684783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F53376B8-B769-2524-A30F-23BA5C6C6CCC}"/>
              </a:ext>
            </a:extLst>
          </p:cNvPr>
          <p:cNvSpPr/>
          <p:nvPr/>
        </p:nvSpPr>
        <p:spPr>
          <a:xfrm>
            <a:off x="2672080" y="0"/>
            <a:ext cx="6888480" cy="6858000"/>
          </a:xfrm>
          <a:prstGeom prst="rect">
            <a:avLst/>
          </a:prstGeom>
          <a:solidFill>
            <a:schemeClr val="accent6">
              <a:lumMod val="50000"/>
              <a:alpha val="62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Rounded Corners 3">
            <a:extLst>
              <a:ext uri="{FF2B5EF4-FFF2-40B4-BE49-F238E27FC236}">
                <a16:creationId xmlns:a16="http://schemas.microsoft.com/office/drawing/2014/main" id="{19E8E598-31A3-3364-87A2-D3A76C7FF5F3}"/>
              </a:ext>
            </a:extLst>
          </p:cNvPr>
          <p:cNvSpPr/>
          <p:nvPr/>
        </p:nvSpPr>
        <p:spPr>
          <a:xfrm>
            <a:off x="3653948" y="274956"/>
            <a:ext cx="4924744" cy="901382"/>
          </a:xfrm>
          <a:prstGeom prst="roundRect">
            <a:avLst/>
          </a:prstGeom>
          <a:solidFill>
            <a:schemeClr val="accent5">
              <a:alpha val="80000"/>
            </a:schemeClr>
          </a:solidFill>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6000" b="1" dirty="0">
                <a:ln>
                  <a:solidFill>
                    <a:schemeClr val="bg1">
                      <a:lumMod val="65000"/>
                      <a:lumOff val="35000"/>
                    </a:schemeClr>
                  </a:solidFill>
                </a:ln>
                <a:effectLst>
                  <a:outerShdw blurRad="50800" dist="38100" dir="18900000" algn="bl" rotWithShape="0">
                    <a:prstClr val="black">
                      <a:alpha val="40000"/>
                    </a:prstClr>
                  </a:outerShdw>
                </a:effectLst>
              </a:rPr>
              <a:t>Introduction</a:t>
            </a:r>
            <a:endParaRPr lang="en-IN" sz="6000" b="1" dirty="0">
              <a:ln>
                <a:solidFill>
                  <a:schemeClr val="bg1">
                    <a:lumMod val="65000"/>
                    <a:lumOff val="35000"/>
                  </a:schemeClr>
                </a:solidFill>
              </a:ln>
              <a:effectLst>
                <a:outerShdw blurRad="50800" dist="38100" dir="18900000" algn="bl" rotWithShape="0">
                  <a:prstClr val="black">
                    <a:alpha val="40000"/>
                  </a:prstClr>
                </a:outerShdw>
              </a:effectLst>
            </a:endParaRPr>
          </a:p>
        </p:txBody>
      </p:sp>
      <p:sp>
        <p:nvSpPr>
          <p:cNvPr id="5" name="Rectangle: Rounded Corners 4">
            <a:extLst>
              <a:ext uri="{FF2B5EF4-FFF2-40B4-BE49-F238E27FC236}">
                <a16:creationId xmlns:a16="http://schemas.microsoft.com/office/drawing/2014/main" id="{919EA8F3-98EE-4776-3D8C-A0C170122E01}"/>
              </a:ext>
            </a:extLst>
          </p:cNvPr>
          <p:cNvSpPr/>
          <p:nvPr/>
        </p:nvSpPr>
        <p:spPr>
          <a:xfrm>
            <a:off x="412904" y="1441133"/>
            <a:ext cx="11366190" cy="4908867"/>
          </a:xfrm>
          <a:prstGeom prst="roundRect">
            <a:avLst/>
          </a:prstGeom>
          <a:solidFill>
            <a:schemeClr val="accent5">
              <a:alpha val="63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600" b="0" i="0" dirty="0">
              <a:solidFill>
                <a:schemeClr val="tx1">
                  <a:lumMod val="95000"/>
                </a:schemeClr>
              </a:solidFill>
              <a:effectLst/>
              <a:latin typeface="Roboto" panose="020F0502020204030204" pitchFamily="2" charset="0"/>
            </a:endParaRPr>
          </a:p>
          <a:p>
            <a:r>
              <a:rPr lang="en-US" sz="1600" b="0" i="0" dirty="0">
                <a:solidFill>
                  <a:schemeClr val="tx1">
                    <a:lumMod val="95000"/>
                  </a:schemeClr>
                </a:solidFill>
                <a:effectLst/>
                <a:latin typeface="Roboto" panose="020F0502020204030204" pitchFamily="2" charset="0"/>
              </a:rPr>
              <a:t>In this century, the world is being driven towards more cleaner means of energy. The electricity generated using the renewable sources plays a major role. But simply generating and utilizing the electrical energy is not viable, any extra generation will lead to non utilization and less generation will lead to power outages. Hence, we need demand side and supply side management so we can flatten the generation distribution curve. The residential load contributes to 27% of the total energy consumption (</a:t>
            </a:r>
            <a:r>
              <a:rPr lang="en-US" sz="1600" b="1" i="0" dirty="0">
                <a:solidFill>
                  <a:schemeClr val="tx1">
                    <a:lumMod val="95000"/>
                  </a:schemeClr>
                </a:solidFill>
                <a:effectLst/>
                <a:latin typeface="Roboto" panose="020F0502020204030204" pitchFamily="2" charset="0"/>
              </a:rPr>
              <a:t>Source:</a:t>
            </a:r>
            <a:r>
              <a:rPr lang="en-US" sz="1600" b="0" i="0" dirty="0">
                <a:solidFill>
                  <a:schemeClr val="tx1">
                    <a:lumMod val="95000"/>
                  </a:schemeClr>
                </a:solidFill>
                <a:effectLst/>
                <a:latin typeface="Roboto" panose="020F0502020204030204" pitchFamily="2" charset="0"/>
              </a:rPr>
              <a:t>:Eurostat). Residential household consumption is generally governed by weather conditions. Here we have a data of one of e residential building in </a:t>
            </a:r>
            <a:r>
              <a:rPr lang="en-US" sz="1600" dirty="0">
                <a:solidFill>
                  <a:schemeClr val="tx1">
                    <a:lumMod val="95000"/>
                  </a:schemeClr>
                </a:solidFill>
                <a:latin typeface="Roboto" panose="020F0502020204030204" pitchFamily="2" charset="0"/>
              </a:rPr>
              <a:t>B</a:t>
            </a:r>
            <a:r>
              <a:rPr lang="en-US" sz="1600" b="0" i="0" dirty="0">
                <a:solidFill>
                  <a:schemeClr val="tx1">
                    <a:lumMod val="95000"/>
                  </a:schemeClr>
                </a:solidFill>
                <a:effectLst/>
                <a:latin typeface="Roboto" panose="020F0502020204030204" pitchFamily="2" charset="0"/>
              </a:rPr>
              <a:t>elgium and using the machine learning techniques we have to figure out which algorithm </a:t>
            </a:r>
            <a:r>
              <a:rPr lang="en-US" sz="1600" dirty="0">
                <a:solidFill>
                  <a:schemeClr val="tx1">
                    <a:lumMod val="95000"/>
                  </a:schemeClr>
                </a:solidFill>
                <a:latin typeface="Roboto" panose="020F0502020204030204" pitchFamily="2" charset="0"/>
              </a:rPr>
              <a:t>give the best output. </a:t>
            </a:r>
          </a:p>
          <a:p>
            <a:endParaRPr lang="en-US" sz="1600" dirty="0">
              <a:solidFill>
                <a:schemeClr val="tx1">
                  <a:lumMod val="95000"/>
                </a:schemeClr>
              </a:solidFill>
              <a:latin typeface="Roboto" panose="020F0502020204030204" pitchFamily="2" charset="0"/>
            </a:endParaRPr>
          </a:p>
          <a:p>
            <a:r>
              <a:rPr lang="en-US" sz="1600" dirty="0">
                <a:solidFill>
                  <a:schemeClr val="tx1">
                    <a:lumMod val="95000"/>
                  </a:schemeClr>
                </a:solidFill>
                <a:latin typeface="Roboto" panose="020F0502020204030204" pitchFamily="2" charset="0"/>
              </a:rPr>
              <a:t>Few of the salient features of our dataset:-</a:t>
            </a:r>
          </a:p>
          <a:p>
            <a:pPr marL="285750" indent="-285750">
              <a:buFont typeface="Arial" panose="020B0604020202020204" pitchFamily="34" charset="0"/>
              <a:buChar char="•"/>
            </a:pPr>
            <a:r>
              <a:rPr lang="en-US" sz="1600" dirty="0">
                <a:solidFill>
                  <a:schemeClr val="tx1">
                    <a:lumMod val="95000"/>
                  </a:schemeClr>
                </a:solidFill>
                <a:latin typeface="Roboto" panose="020F0502020204030204" pitchFamily="2" charset="0"/>
              </a:rPr>
              <a:t>There are </a:t>
            </a:r>
            <a:r>
              <a:rPr lang="en-IN" sz="1600" dirty="0">
                <a:solidFill>
                  <a:schemeClr val="tx1">
                    <a:lumMod val="95000"/>
                  </a:schemeClr>
                </a:solidFill>
                <a:latin typeface="Roboto" panose="020F0502020204030204" pitchFamily="2" charset="0"/>
              </a:rPr>
              <a:t>29 columns and 19735 rows in our dataset.</a:t>
            </a:r>
          </a:p>
          <a:p>
            <a:pPr marL="285750" indent="-285750">
              <a:buFont typeface="Arial" panose="020B0604020202020204" pitchFamily="34" charset="0"/>
              <a:buChar char="•"/>
            </a:pPr>
            <a:r>
              <a:rPr lang="en-US" sz="1600" dirty="0">
                <a:solidFill>
                  <a:schemeClr val="tx1">
                    <a:lumMod val="95000"/>
                  </a:schemeClr>
                </a:solidFill>
                <a:latin typeface="Roboto" panose="020F0502020204030204" pitchFamily="2" charset="0"/>
              </a:rPr>
              <a:t>Max energy usage of appliance is 1080 and min is 10 watt</a:t>
            </a:r>
          </a:p>
          <a:p>
            <a:pPr marL="285750" indent="-285750">
              <a:buFont typeface="Arial" panose="020B0604020202020204" pitchFamily="34" charset="0"/>
              <a:buChar char="•"/>
            </a:pPr>
            <a:r>
              <a:rPr lang="en-US" sz="1600" dirty="0">
                <a:solidFill>
                  <a:schemeClr val="tx1">
                    <a:lumMod val="95000"/>
                  </a:schemeClr>
                </a:solidFill>
                <a:latin typeface="Roboto" panose="020F0502020204030204" pitchFamily="2" charset="0"/>
              </a:rPr>
              <a:t>light column having majority of the data 0 values</a:t>
            </a:r>
          </a:p>
          <a:p>
            <a:pPr marL="285750" indent="-285750">
              <a:buFont typeface="Arial" panose="020B0604020202020204" pitchFamily="34" charset="0"/>
              <a:buChar char="•"/>
            </a:pPr>
            <a:r>
              <a:rPr lang="en-US" sz="1600" dirty="0">
                <a:solidFill>
                  <a:schemeClr val="tx1">
                    <a:lumMod val="95000"/>
                  </a:schemeClr>
                </a:solidFill>
                <a:latin typeface="Roboto" panose="020F0502020204030204" pitchFamily="2" charset="0"/>
              </a:rPr>
              <a:t>Max pressure outside house is 772.3 </a:t>
            </a:r>
            <a:r>
              <a:rPr lang="en-US" sz="1600" dirty="0" err="1">
                <a:solidFill>
                  <a:schemeClr val="tx1">
                    <a:lumMod val="95000"/>
                  </a:schemeClr>
                </a:solidFill>
                <a:latin typeface="Roboto" panose="020F0502020204030204" pitchFamily="2" charset="0"/>
              </a:rPr>
              <a:t>mm_hg</a:t>
            </a:r>
            <a:endParaRPr lang="en-US" sz="1600" dirty="0">
              <a:solidFill>
                <a:schemeClr val="tx1">
                  <a:lumMod val="95000"/>
                </a:schemeClr>
              </a:solidFill>
              <a:latin typeface="Roboto" panose="020F0502020204030204" pitchFamily="2" charset="0"/>
            </a:endParaRPr>
          </a:p>
          <a:p>
            <a:pPr marL="285750" indent="-285750">
              <a:buFont typeface="Arial" panose="020B0604020202020204" pitchFamily="34" charset="0"/>
              <a:buChar char="•"/>
            </a:pPr>
            <a:r>
              <a:rPr lang="en-US" sz="1600" dirty="0">
                <a:solidFill>
                  <a:schemeClr val="tx1">
                    <a:lumMod val="95000"/>
                  </a:schemeClr>
                </a:solidFill>
                <a:latin typeface="Roboto" panose="020F0502020204030204" pitchFamily="2" charset="0"/>
              </a:rPr>
              <a:t>Except date column There is none categorical column in the dataset.</a:t>
            </a:r>
          </a:p>
          <a:p>
            <a:pPr marL="285750" indent="-285750">
              <a:buFont typeface="Arial" panose="020B0604020202020204" pitchFamily="34" charset="0"/>
              <a:buChar char="•"/>
            </a:pPr>
            <a:r>
              <a:rPr lang="en-US" sz="1600" dirty="0">
                <a:solidFill>
                  <a:schemeClr val="tx1">
                    <a:lumMod val="95000"/>
                  </a:schemeClr>
                </a:solidFill>
                <a:latin typeface="Roboto" panose="020F0502020204030204" pitchFamily="2" charset="0"/>
              </a:rPr>
              <a:t>Average temperature outside is about 7.5 degrees. While it ranges from -6 to 28 degrees.</a:t>
            </a:r>
          </a:p>
          <a:p>
            <a:pPr marL="285750" indent="-285750">
              <a:buFont typeface="Arial" panose="020B0604020202020204" pitchFamily="34" charset="0"/>
              <a:buChar char="•"/>
            </a:pPr>
            <a:r>
              <a:rPr lang="en-US" sz="1600" dirty="0">
                <a:solidFill>
                  <a:schemeClr val="tx1">
                    <a:lumMod val="95000"/>
                  </a:schemeClr>
                </a:solidFill>
                <a:latin typeface="Roboto" panose="020F0502020204030204" pitchFamily="2" charset="0"/>
              </a:rPr>
              <a:t>There is no null or missing values.</a:t>
            </a:r>
          </a:p>
          <a:p>
            <a:pPr marL="285750" indent="-285750">
              <a:buFont typeface="Arial" panose="020B0604020202020204" pitchFamily="34" charset="0"/>
              <a:buChar char="•"/>
            </a:pPr>
            <a:r>
              <a:rPr lang="en-US" sz="1600" dirty="0">
                <a:solidFill>
                  <a:schemeClr val="tx1">
                    <a:lumMod val="95000"/>
                  </a:schemeClr>
                </a:solidFill>
                <a:latin typeface="Roboto" panose="020F0502020204030204" pitchFamily="2" charset="0"/>
              </a:rPr>
              <a:t>Average humidity outside is higher than average humidity inside.</a:t>
            </a:r>
          </a:p>
          <a:p>
            <a:pPr marL="285750" indent="-285750">
              <a:buFont typeface="Arial" panose="020B0604020202020204" pitchFamily="34" charset="0"/>
              <a:buChar char="•"/>
            </a:pPr>
            <a:r>
              <a:rPr lang="en-US" sz="1600" dirty="0">
                <a:solidFill>
                  <a:schemeClr val="tx1">
                    <a:lumMod val="95000"/>
                  </a:schemeClr>
                </a:solidFill>
                <a:latin typeface="Roboto" panose="020F0502020204030204" pitchFamily="2" charset="0"/>
              </a:rPr>
              <a:t>Max wind speed is 14 m/s</a:t>
            </a:r>
          </a:p>
          <a:p>
            <a:pPr algn="ctr"/>
            <a:endParaRPr lang="en-IN" dirty="0">
              <a:solidFill>
                <a:schemeClr val="tx1">
                  <a:lumMod val="95000"/>
                </a:schemeClr>
              </a:solidFill>
            </a:endParaRPr>
          </a:p>
        </p:txBody>
      </p:sp>
      <p:pic>
        <p:nvPicPr>
          <p:cNvPr id="7" name="Picture 6">
            <a:extLst>
              <a:ext uri="{FF2B5EF4-FFF2-40B4-BE49-F238E27FC236}">
                <a16:creationId xmlns:a16="http://schemas.microsoft.com/office/drawing/2014/main" id="{78101290-489D-112A-45FA-AE44E6E64560}"/>
              </a:ext>
            </a:extLst>
          </p:cNvPr>
          <p:cNvPicPr>
            <a:picLocks noChangeAspect="1"/>
          </p:cNvPicPr>
          <p:nvPr/>
        </p:nvPicPr>
        <p:blipFill rotWithShape="1">
          <a:blip r:embed="rId4"/>
          <a:srcRect l="86919" t="20569" r="10748" b="75243"/>
          <a:stretch/>
        </p:blipFill>
        <p:spPr>
          <a:xfrm>
            <a:off x="11804931" y="-1"/>
            <a:ext cx="387069" cy="390525"/>
          </a:xfrm>
          <a:prstGeom prst="rect">
            <a:avLst/>
          </a:prstGeom>
        </p:spPr>
      </p:pic>
    </p:spTree>
    <p:extLst>
      <p:ext uri="{BB962C8B-B14F-4D97-AF65-F5344CB8AC3E}">
        <p14:creationId xmlns:p14="http://schemas.microsoft.com/office/powerpoint/2010/main" val="21539529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DD20B25-1DD9-DAA5-1D89-66AD33887C5B}"/>
              </a:ext>
            </a:extLst>
          </p:cNvPr>
          <p:cNvSpPr/>
          <p:nvPr/>
        </p:nvSpPr>
        <p:spPr>
          <a:xfrm>
            <a:off x="243840" y="267336"/>
            <a:ext cx="5079999" cy="1459864"/>
          </a:xfrm>
          <a:prstGeom prst="round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3600" b="1" dirty="0"/>
              <a:t>Model </a:t>
            </a:r>
            <a:r>
              <a:rPr lang="en-US" sz="3600" b="1" dirty="0" err="1"/>
              <a:t>Explaination</a:t>
            </a:r>
            <a:endParaRPr lang="en-IN" sz="3600" b="1" dirty="0"/>
          </a:p>
        </p:txBody>
      </p:sp>
      <p:sp>
        <p:nvSpPr>
          <p:cNvPr id="7" name="TextBox 6">
            <a:extLst>
              <a:ext uri="{FF2B5EF4-FFF2-40B4-BE49-F238E27FC236}">
                <a16:creationId xmlns:a16="http://schemas.microsoft.com/office/drawing/2014/main" id="{7D14D1BD-238F-7E6F-9ECC-0DB8CEE3271B}"/>
              </a:ext>
            </a:extLst>
          </p:cNvPr>
          <p:cNvSpPr txBox="1"/>
          <p:nvPr/>
        </p:nvSpPr>
        <p:spPr>
          <a:xfrm>
            <a:off x="243840" y="3415598"/>
            <a:ext cx="11704320" cy="3139321"/>
          </a:xfrm>
          <a:prstGeom prst="rect">
            <a:avLst/>
          </a:prstGeom>
          <a:solidFill>
            <a:schemeClr val="tx1">
              <a:lumMod val="75000"/>
              <a:alpha val="10000"/>
            </a:schemeClr>
          </a:solidFill>
        </p:spPr>
        <p:txBody>
          <a:bodyPr wrap="square" rtlCol="0">
            <a:spAutoFit/>
          </a:bodyPr>
          <a:lstStyle/>
          <a:p>
            <a:r>
              <a:rPr lang="en-US" dirty="0"/>
              <a:t>We used Random Forest Regressor model as it has the most accurate prediction.</a:t>
            </a:r>
            <a:r>
              <a:rPr lang="en-US" sz="1800" dirty="0">
                <a:latin typeface="+mn-lt"/>
              </a:rPr>
              <a:t> This SHAP plot gives us the </a:t>
            </a:r>
            <a:r>
              <a:rPr lang="en-US" sz="1800" dirty="0" err="1">
                <a:latin typeface="+mn-lt"/>
              </a:rPr>
              <a:t>explainability</a:t>
            </a:r>
            <a:r>
              <a:rPr lang="en-US" sz="1800" dirty="0">
                <a:latin typeface="+mn-lt"/>
              </a:rPr>
              <a:t> of a single model prediction. Force plot can be used for error analysis, finding the explanation to specific instance prediction.  The model is explained as follow:-</a:t>
            </a:r>
          </a:p>
          <a:p>
            <a:endParaRPr lang="en-IN" dirty="0"/>
          </a:p>
          <a:p>
            <a:pPr>
              <a:buFont typeface="Arial" panose="020B0604020202020204" pitchFamily="34" charset="0"/>
              <a:buChar char="•"/>
            </a:pPr>
            <a:r>
              <a:rPr lang="en-US" dirty="0"/>
              <a:t>The model output value: -0.51</a:t>
            </a:r>
          </a:p>
          <a:p>
            <a:pPr>
              <a:buFont typeface="Arial" panose="020B0604020202020204" pitchFamily="34" charset="0"/>
              <a:buChar char="•"/>
            </a:pPr>
            <a:r>
              <a:rPr lang="en-US" dirty="0"/>
              <a:t>The base value: this is the value that would be predicted if we didn’t know any features for the current instance. The base value is the average of the model output over the training dataset</a:t>
            </a:r>
          </a:p>
          <a:p>
            <a:pPr>
              <a:buFont typeface="Arial" panose="020B0604020202020204" pitchFamily="34" charset="0"/>
              <a:buChar char="•"/>
            </a:pPr>
            <a:r>
              <a:rPr lang="en-US" dirty="0"/>
              <a:t>The numbers on the plot arrows are the value of the feature for this instance.</a:t>
            </a:r>
          </a:p>
          <a:p>
            <a:pPr>
              <a:buFont typeface="Arial" panose="020B0604020202020204" pitchFamily="34" charset="0"/>
              <a:buChar char="•"/>
            </a:pPr>
            <a:r>
              <a:rPr lang="en-US" dirty="0"/>
              <a:t>Red represents features that pushed the model score higher, and blue representing features that pushed the score lower.</a:t>
            </a:r>
          </a:p>
          <a:p>
            <a:pPr>
              <a:buFont typeface="Arial" panose="020B0604020202020204" pitchFamily="34" charset="0"/>
              <a:buChar char="•"/>
            </a:pPr>
            <a:r>
              <a:rPr lang="en-US" dirty="0"/>
              <a:t>The bigger the arrow, the bigger the impact of the feature on the output.</a:t>
            </a:r>
          </a:p>
          <a:p>
            <a:pPr>
              <a:buFont typeface="Arial" panose="020B0604020202020204" pitchFamily="34" charset="0"/>
              <a:buChar char="•"/>
            </a:pPr>
            <a:r>
              <a:rPr lang="en-US" dirty="0"/>
              <a:t>The amount of decrease or increase in the impact can be seen on the x-axis.</a:t>
            </a:r>
            <a:endParaRPr lang="en-IN" dirty="0"/>
          </a:p>
        </p:txBody>
      </p:sp>
      <p:pic>
        <p:nvPicPr>
          <p:cNvPr id="10" name="Picture 9">
            <a:extLst>
              <a:ext uri="{FF2B5EF4-FFF2-40B4-BE49-F238E27FC236}">
                <a16:creationId xmlns:a16="http://schemas.microsoft.com/office/drawing/2014/main" id="{1B356621-7B99-7BBB-DA6D-89C888FDEED0}"/>
              </a:ext>
            </a:extLst>
          </p:cNvPr>
          <p:cNvPicPr>
            <a:picLocks noChangeAspect="1"/>
          </p:cNvPicPr>
          <p:nvPr/>
        </p:nvPicPr>
        <p:blipFill rotWithShape="1">
          <a:blip r:embed="rId2"/>
          <a:srcRect l="86919" t="20569" r="10748" b="75243"/>
          <a:stretch/>
        </p:blipFill>
        <p:spPr>
          <a:xfrm>
            <a:off x="11804931" y="-1"/>
            <a:ext cx="387069" cy="390525"/>
          </a:xfrm>
          <a:prstGeom prst="rect">
            <a:avLst/>
          </a:prstGeom>
        </p:spPr>
      </p:pic>
      <p:pic>
        <p:nvPicPr>
          <p:cNvPr id="3" name="Picture 2">
            <a:extLst>
              <a:ext uri="{FF2B5EF4-FFF2-40B4-BE49-F238E27FC236}">
                <a16:creationId xmlns:a16="http://schemas.microsoft.com/office/drawing/2014/main" id="{0BE673EA-1DFA-00F4-70DE-28BDB94DA52F}"/>
              </a:ext>
            </a:extLst>
          </p:cNvPr>
          <p:cNvPicPr>
            <a:picLocks noChangeAspect="1"/>
          </p:cNvPicPr>
          <p:nvPr/>
        </p:nvPicPr>
        <p:blipFill rotWithShape="1">
          <a:blip r:embed="rId3"/>
          <a:srcRect l="7720" t="37125" r="25000" b="43267"/>
          <a:stretch/>
        </p:blipFill>
        <p:spPr>
          <a:xfrm>
            <a:off x="847165" y="1899046"/>
            <a:ext cx="10497670" cy="1344706"/>
          </a:xfrm>
          <a:prstGeom prst="rect">
            <a:avLst/>
          </a:prstGeom>
        </p:spPr>
      </p:pic>
    </p:spTree>
    <p:extLst>
      <p:ext uri="{BB962C8B-B14F-4D97-AF65-F5344CB8AC3E}">
        <p14:creationId xmlns:p14="http://schemas.microsoft.com/office/powerpoint/2010/main" val="33933841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a:extLst>
              <a:ext uri="{FF2B5EF4-FFF2-40B4-BE49-F238E27FC236}">
                <a16:creationId xmlns:a16="http://schemas.microsoft.com/office/drawing/2014/main" id="{11251E46-FB68-E335-8911-5A19186A21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14" y="812798"/>
            <a:ext cx="5929187" cy="4468495"/>
          </a:xfrm>
          <a:prstGeom prst="rect">
            <a:avLst/>
          </a:prstGeom>
          <a:noFill/>
          <a:extLst>
            <a:ext uri="{909E8E84-426E-40DD-AFC4-6F175D3DCCD1}">
              <a14:hiddenFill xmlns:a14="http://schemas.microsoft.com/office/drawing/2010/main">
                <a:solidFill>
                  <a:srgbClr val="FFFFFF"/>
                </a:solidFill>
              </a14:hiddenFill>
            </a:ext>
          </a:extLst>
        </p:spPr>
      </p:pic>
      <p:pic>
        <p:nvPicPr>
          <p:cNvPr id="19460" name="Picture 4">
            <a:extLst>
              <a:ext uri="{FF2B5EF4-FFF2-40B4-BE49-F238E27FC236}">
                <a16:creationId xmlns:a16="http://schemas.microsoft.com/office/drawing/2014/main" id="{A61C2331-8DFB-B70B-6CC2-50219C6ADE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7601" y="812798"/>
            <a:ext cx="5929187" cy="446849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0048CB1-293E-FA68-962D-642AF5514474}"/>
              </a:ext>
            </a:extLst>
          </p:cNvPr>
          <p:cNvSpPr txBox="1"/>
          <p:nvPr/>
        </p:nvSpPr>
        <p:spPr>
          <a:xfrm>
            <a:off x="2090864" y="5403334"/>
            <a:ext cx="1877886" cy="369332"/>
          </a:xfrm>
          <a:prstGeom prst="rect">
            <a:avLst/>
          </a:prstGeom>
          <a:noFill/>
        </p:spPr>
        <p:txBody>
          <a:bodyPr wrap="none" rtlCol="0">
            <a:spAutoFit/>
          </a:bodyPr>
          <a:lstStyle/>
          <a:p>
            <a:r>
              <a:rPr lang="en-US" dirty="0"/>
              <a:t>Bar Summary Plot</a:t>
            </a:r>
            <a:endParaRPr lang="en-IN" dirty="0"/>
          </a:p>
        </p:txBody>
      </p:sp>
      <p:sp>
        <p:nvSpPr>
          <p:cNvPr id="5" name="TextBox 4">
            <a:extLst>
              <a:ext uri="{FF2B5EF4-FFF2-40B4-BE49-F238E27FC236}">
                <a16:creationId xmlns:a16="http://schemas.microsoft.com/office/drawing/2014/main" id="{59B11FAD-18AC-7A2A-EFA5-675D0C8C27BF}"/>
              </a:ext>
            </a:extLst>
          </p:cNvPr>
          <p:cNvSpPr txBox="1"/>
          <p:nvPr/>
        </p:nvSpPr>
        <p:spPr>
          <a:xfrm>
            <a:off x="8194397" y="5403334"/>
            <a:ext cx="1935594" cy="369332"/>
          </a:xfrm>
          <a:prstGeom prst="rect">
            <a:avLst/>
          </a:prstGeom>
          <a:noFill/>
        </p:spPr>
        <p:txBody>
          <a:bodyPr wrap="none" rtlCol="0">
            <a:spAutoFit/>
          </a:bodyPr>
          <a:lstStyle/>
          <a:p>
            <a:r>
              <a:rPr lang="en-US" dirty="0"/>
              <a:t>Dot Summary Plot</a:t>
            </a:r>
            <a:endParaRPr lang="en-IN" dirty="0"/>
          </a:p>
        </p:txBody>
      </p:sp>
      <p:pic>
        <p:nvPicPr>
          <p:cNvPr id="6" name="Picture 5">
            <a:extLst>
              <a:ext uri="{FF2B5EF4-FFF2-40B4-BE49-F238E27FC236}">
                <a16:creationId xmlns:a16="http://schemas.microsoft.com/office/drawing/2014/main" id="{54FF13DC-1E20-2310-49DE-12C138CC3EFC}"/>
              </a:ext>
            </a:extLst>
          </p:cNvPr>
          <p:cNvPicPr>
            <a:picLocks noChangeAspect="1"/>
          </p:cNvPicPr>
          <p:nvPr/>
        </p:nvPicPr>
        <p:blipFill rotWithShape="1">
          <a:blip r:embed="rId4"/>
          <a:srcRect l="86919" t="20569" r="10748" b="75243"/>
          <a:stretch/>
        </p:blipFill>
        <p:spPr>
          <a:xfrm>
            <a:off x="11804931" y="-1"/>
            <a:ext cx="387069" cy="390525"/>
          </a:xfrm>
          <a:prstGeom prst="rect">
            <a:avLst/>
          </a:prstGeom>
        </p:spPr>
      </p:pic>
    </p:spTree>
    <p:extLst>
      <p:ext uri="{BB962C8B-B14F-4D97-AF65-F5344CB8AC3E}">
        <p14:creationId xmlns:p14="http://schemas.microsoft.com/office/powerpoint/2010/main" val="32362888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20607E2B-61D0-47E9-AA35-7F88E5ACF6A9}"/>
              </a:ext>
            </a:extLst>
          </p:cNvPr>
          <p:cNvSpPr/>
          <p:nvPr/>
        </p:nvSpPr>
        <p:spPr>
          <a:xfrm>
            <a:off x="355600" y="491841"/>
            <a:ext cx="558802" cy="5787092"/>
          </a:xfrm>
          <a:prstGeom prst="round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3600" b="1" dirty="0" err="1"/>
              <a:t>Conclus</a:t>
            </a:r>
            <a:endParaRPr lang="en-US" sz="3600" b="1" dirty="0"/>
          </a:p>
          <a:p>
            <a:pPr algn="ctr"/>
            <a:r>
              <a:rPr lang="en-US" sz="3600" b="1" dirty="0"/>
              <a:t>ion</a:t>
            </a:r>
            <a:endParaRPr lang="en-IN" sz="3600" b="1" dirty="0"/>
          </a:p>
        </p:txBody>
      </p:sp>
      <p:sp>
        <p:nvSpPr>
          <p:cNvPr id="6" name="TextBox 5">
            <a:extLst>
              <a:ext uri="{FF2B5EF4-FFF2-40B4-BE49-F238E27FC236}">
                <a16:creationId xmlns:a16="http://schemas.microsoft.com/office/drawing/2014/main" id="{99C6D9C3-3C2B-033A-FEE2-BCD53737D024}"/>
              </a:ext>
            </a:extLst>
          </p:cNvPr>
          <p:cNvSpPr txBox="1"/>
          <p:nvPr/>
        </p:nvSpPr>
        <p:spPr>
          <a:xfrm>
            <a:off x="2174240" y="5909601"/>
            <a:ext cx="9662159" cy="369332"/>
          </a:xfrm>
          <a:prstGeom prst="rect">
            <a:avLst/>
          </a:prstGeom>
          <a:solidFill>
            <a:schemeClr val="tx1">
              <a:lumMod val="75000"/>
              <a:alpha val="10000"/>
            </a:schemeClr>
          </a:solidFill>
        </p:spPr>
        <p:txBody>
          <a:bodyPr wrap="square">
            <a:spAutoFit/>
          </a:bodyPr>
          <a:lstStyle/>
          <a:p>
            <a:pPr>
              <a:buClr>
                <a:srgbClr val="C00000"/>
              </a:buClr>
            </a:pPr>
            <a:r>
              <a:rPr lang="en-IN" dirty="0">
                <a:latin typeface="+mn-lt"/>
              </a:rPr>
              <a:t>Many columns in the dataset are not normally distributed, and the target column is also right skewed.</a:t>
            </a:r>
          </a:p>
        </p:txBody>
      </p:sp>
      <p:sp>
        <p:nvSpPr>
          <p:cNvPr id="13" name="TextBox 12">
            <a:extLst>
              <a:ext uri="{FF2B5EF4-FFF2-40B4-BE49-F238E27FC236}">
                <a16:creationId xmlns:a16="http://schemas.microsoft.com/office/drawing/2014/main" id="{1023E6E7-310A-007B-83B2-507306FF9921}"/>
              </a:ext>
            </a:extLst>
          </p:cNvPr>
          <p:cNvSpPr txBox="1"/>
          <p:nvPr/>
        </p:nvSpPr>
        <p:spPr>
          <a:xfrm>
            <a:off x="2174240" y="5322059"/>
            <a:ext cx="9662159" cy="369332"/>
          </a:xfrm>
          <a:prstGeom prst="rect">
            <a:avLst/>
          </a:prstGeom>
          <a:solidFill>
            <a:schemeClr val="tx1">
              <a:lumMod val="75000"/>
              <a:alpha val="10000"/>
            </a:schemeClr>
          </a:solidFill>
        </p:spPr>
        <p:txBody>
          <a:bodyPr wrap="square">
            <a:spAutoFit/>
          </a:bodyPr>
          <a:lstStyle/>
          <a:p>
            <a:pPr>
              <a:buClr>
                <a:srgbClr val="C00000"/>
              </a:buClr>
            </a:pPr>
            <a:r>
              <a:rPr lang="en-IN" dirty="0">
                <a:latin typeface="+mn-lt"/>
              </a:rPr>
              <a:t>The dataset has many outliers and no null values.</a:t>
            </a:r>
          </a:p>
        </p:txBody>
      </p:sp>
      <p:sp>
        <p:nvSpPr>
          <p:cNvPr id="15" name="TextBox 14">
            <a:extLst>
              <a:ext uri="{FF2B5EF4-FFF2-40B4-BE49-F238E27FC236}">
                <a16:creationId xmlns:a16="http://schemas.microsoft.com/office/drawing/2014/main" id="{B48AD56F-AB3D-F19F-A06F-F9A5E247E04A}"/>
              </a:ext>
            </a:extLst>
          </p:cNvPr>
          <p:cNvSpPr txBox="1"/>
          <p:nvPr/>
        </p:nvSpPr>
        <p:spPr>
          <a:xfrm>
            <a:off x="2174239" y="3510632"/>
            <a:ext cx="9662159" cy="646331"/>
          </a:xfrm>
          <a:prstGeom prst="rect">
            <a:avLst/>
          </a:prstGeom>
          <a:solidFill>
            <a:schemeClr val="tx1">
              <a:lumMod val="75000"/>
              <a:alpha val="10000"/>
            </a:schemeClr>
          </a:solidFill>
        </p:spPr>
        <p:txBody>
          <a:bodyPr wrap="square">
            <a:spAutoFit/>
          </a:bodyPr>
          <a:lstStyle/>
          <a:p>
            <a:pPr>
              <a:buClr>
                <a:srgbClr val="C00000"/>
              </a:buClr>
            </a:pPr>
            <a:r>
              <a:rPr lang="en-IN" dirty="0">
                <a:latin typeface="+mn-lt"/>
              </a:rPr>
              <a:t>We have a high correlation with the dependent variable in the hours column, and many features have less than a 0.1 correlation with the dependent variable in the non linear dataset.</a:t>
            </a:r>
          </a:p>
        </p:txBody>
      </p:sp>
      <p:sp>
        <p:nvSpPr>
          <p:cNvPr id="17" name="TextBox 16">
            <a:extLst>
              <a:ext uri="{FF2B5EF4-FFF2-40B4-BE49-F238E27FC236}">
                <a16:creationId xmlns:a16="http://schemas.microsoft.com/office/drawing/2014/main" id="{38EE4DCA-86DD-8832-E1D7-B3A433B8B31C}"/>
              </a:ext>
            </a:extLst>
          </p:cNvPr>
          <p:cNvSpPr txBox="1"/>
          <p:nvPr/>
        </p:nvSpPr>
        <p:spPr>
          <a:xfrm>
            <a:off x="2174240" y="1024402"/>
            <a:ext cx="9662160" cy="646331"/>
          </a:xfrm>
          <a:prstGeom prst="rect">
            <a:avLst/>
          </a:prstGeom>
          <a:solidFill>
            <a:schemeClr val="tx1">
              <a:lumMod val="75000"/>
              <a:alpha val="10000"/>
            </a:schemeClr>
          </a:solidFill>
        </p:spPr>
        <p:txBody>
          <a:bodyPr wrap="square">
            <a:spAutoFit/>
          </a:bodyPr>
          <a:lstStyle/>
          <a:p>
            <a:pPr>
              <a:buClr>
                <a:srgbClr val="C00000"/>
              </a:buClr>
            </a:pPr>
            <a:r>
              <a:rPr lang="en-IN" dirty="0">
                <a:latin typeface="+mn-lt"/>
              </a:rPr>
              <a:t>Energy consumption is high in March and low in January, and a rise in temperature results in higher energy consumption.</a:t>
            </a:r>
          </a:p>
        </p:txBody>
      </p:sp>
      <p:sp>
        <p:nvSpPr>
          <p:cNvPr id="21" name="TextBox 20">
            <a:extLst>
              <a:ext uri="{FF2B5EF4-FFF2-40B4-BE49-F238E27FC236}">
                <a16:creationId xmlns:a16="http://schemas.microsoft.com/office/drawing/2014/main" id="{682E6AA2-70F8-BBE5-36C7-8BB9CD39DF25}"/>
              </a:ext>
            </a:extLst>
          </p:cNvPr>
          <p:cNvSpPr txBox="1"/>
          <p:nvPr/>
        </p:nvSpPr>
        <p:spPr>
          <a:xfrm>
            <a:off x="2174240" y="2688240"/>
            <a:ext cx="9662160" cy="646331"/>
          </a:xfrm>
          <a:prstGeom prst="rect">
            <a:avLst/>
          </a:prstGeom>
          <a:solidFill>
            <a:schemeClr val="tx1">
              <a:lumMod val="75000"/>
              <a:alpha val="10000"/>
            </a:schemeClr>
          </a:solidFill>
        </p:spPr>
        <p:txBody>
          <a:bodyPr wrap="square">
            <a:spAutoFit/>
          </a:bodyPr>
          <a:lstStyle/>
          <a:p>
            <a:pPr>
              <a:buClr>
                <a:srgbClr val="C00000"/>
              </a:buClr>
            </a:pPr>
            <a:r>
              <a:rPr lang="en-IN" dirty="0">
                <a:latin typeface="+mn-lt"/>
              </a:rPr>
              <a:t>Decreased humidity leads to an increase in electricity consumption. Humidity is proportional to the dependent variable.</a:t>
            </a:r>
          </a:p>
        </p:txBody>
      </p:sp>
      <p:sp>
        <p:nvSpPr>
          <p:cNvPr id="23" name="TextBox 22">
            <a:extLst>
              <a:ext uri="{FF2B5EF4-FFF2-40B4-BE49-F238E27FC236}">
                <a16:creationId xmlns:a16="http://schemas.microsoft.com/office/drawing/2014/main" id="{77D76AC6-62A4-03B8-1C5E-A2662B071D0C}"/>
              </a:ext>
            </a:extLst>
          </p:cNvPr>
          <p:cNvSpPr txBox="1"/>
          <p:nvPr/>
        </p:nvSpPr>
        <p:spPr>
          <a:xfrm>
            <a:off x="2174240" y="436860"/>
            <a:ext cx="9580880" cy="369332"/>
          </a:xfrm>
          <a:prstGeom prst="rect">
            <a:avLst/>
          </a:prstGeom>
          <a:solidFill>
            <a:schemeClr val="tx1">
              <a:lumMod val="75000"/>
              <a:alpha val="10000"/>
            </a:schemeClr>
          </a:solidFill>
        </p:spPr>
        <p:txBody>
          <a:bodyPr wrap="square">
            <a:spAutoFit/>
          </a:bodyPr>
          <a:lstStyle/>
          <a:p>
            <a:pPr>
              <a:buClr>
                <a:srgbClr val="C00000"/>
              </a:buClr>
            </a:pPr>
            <a:r>
              <a:rPr lang="en-IN" dirty="0">
                <a:latin typeface="+mn-lt"/>
              </a:rPr>
              <a:t>The most important determining factor for energy consumption is the hour of day.</a:t>
            </a:r>
          </a:p>
        </p:txBody>
      </p:sp>
      <p:sp>
        <p:nvSpPr>
          <p:cNvPr id="25" name="TextBox 24">
            <a:extLst>
              <a:ext uri="{FF2B5EF4-FFF2-40B4-BE49-F238E27FC236}">
                <a16:creationId xmlns:a16="http://schemas.microsoft.com/office/drawing/2014/main" id="{6277770F-5E2E-9480-61FD-E3E677B3E237}"/>
              </a:ext>
            </a:extLst>
          </p:cNvPr>
          <p:cNvSpPr txBox="1"/>
          <p:nvPr/>
        </p:nvSpPr>
        <p:spPr>
          <a:xfrm>
            <a:off x="2174240" y="4306396"/>
            <a:ext cx="9662159" cy="923330"/>
          </a:xfrm>
          <a:prstGeom prst="rect">
            <a:avLst/>
          </a:prstGeom>
          <a:solidFill>
            <a:schemeClr val="tx1">
              <a:lumMod val="75000"/>
              <a:alpha val="10000"/>
            </a:schemeClr>
          </a:solidFill>
        </p:spPr>
        <p:txBody>
          <a:bodyPr wrap="square">
            <a:spAutoFit/>
          </a:bodyPr>
          <a:lstStyle/>
          <a:p>
            <a:pPr>
              <a:buClr>
                <a:srgbClr val="C00000"/>
              </a:buClr>
            </a:pPr>
            <a:r>
              <a:rPr lang="en-IN" dirty="0">
                <a:latin typeface="+mn-lt"/>
              </a:rPr>
              <a:t>During the evening hours of 16:00 to 20:00, there is a high usage of electricity of more than 140Wh. Electricity use is highest on weekends (Saturdays and Sundays). (more than 25% higher than on weekdays)</a:t>
            </a:r>
          </a:p>
        </p:txBody>
      </p:sp>
      <p:sp>
        <p:nvSpPr>
          <p:cNvPr id="27" name="TextBox 26">
            <a:extLst>
              <a:ext uri="{FF2B5EF4-FFF2-40B4-BE49-F238E27FC236}">
                <a16:creationId xmlns:a16="http://schemas.microsoft.com/office/drawing/2014/main" id="{FA939B56-47A7-6AEB-C23C-C2001E037928}"/>
              </a:ext>
            </a:extLst>
          </p:cNvPr>
          <p:cNvSpPr txBox="1"/>
          <p:nvPr/>
        </p:nvSpPr>
        <p:spPr>
          <a:xfrm>
            <a:off x="2174240" y="1888884"/>
            <a:ext cx="9662160" cy="646331"/>
          </a:xfrm>
          <a:prstGeom prst="rect">
            <a:avLst/>
          </a:prstGeom>
          <a:solidFill>
            <a:schemeClr val="tx1">
              <a:lumMod val="75000"/>
              <a:alpha val="10000"/>
            </a:schemeClr>
          </a:solidFill>
        </p:spPr>
        <p:txBody>
          <a:bodyPr wrap="square">
            <a:spAutoFit/>
          </a:bodyPr>
          <a:lstStyle/>
          <a:p>
            <a:pPr>
              <a:buClr>
                <a:srgbClr val="C00000"/>
              </a:buClr>
            </a:pPr>
            <a:r>
              <a:rPr lang="en-IN" dirty="0">
                <a:latin typeface="+mn-lt"/>
              </a:rPr>
              <a:t>As a feature, lights are extremely undervalued.</a:t>
            </a:r>
            <a:br>
              <a:rPr lang="en-IN" dirty="0">
                <a:solidFill>
                  <a:srgbClr val="212121"/>
                </a:solidFill>
                <a:latin typeface="Roboto"/>
              </a:rPr>
            </a:br>
            <a:endParaRPr lang="en-IN" dirty="0">
              <a:solidFill>
                <a:srgbClr val="212121"/>
              </a:solidFill>
              <a:latin typeface="Roboto"/>
            </a:endParaRPr>
          </a:p>
        </p:txBody>
      </p:sp>
      <p:sp>
        <p:nvSpPr>
          <p:cNvPr id="28" name="Chevron 16">
            <a:extLst>
              <a:ext uri="{FF2B5EF4-FFF2-40B4-BE49-F238E27FC236}">
                <a16:creationId xmlns:a16="http://schemas.microsoft.com/office/drawing/2014/main" id="{C3E079EC-B520-6533-37C6-DC8BB4ED668A}"/>
              </a:ext>
            </a:extLst>
          </p:cNvPr>
          <p:cNvSpPr/>
          <p:nvPr/>
        </p:nvSpPr>
        <p:spPr>
          <a:xfrm>
            <a:off x="1150050" y="1455428"/>
            <a:ext cx="558801" cy="3585694"/>
          </a:xfrm>
          <a:prstGeom prst="chevron">
            <a:avLst/>
          </a:prstGeom>
          <a:ln/>
        </p:spPr>
        <p:style>
          <a:lnRef idx="0">
            <a:schemeClr val="accent6"/>
          </a:lnRef>
          <a:fillRef idx="3">
            <a:schemeClr val="accent6"/>
          </a:fillRef>
          <a:effectRef idx="3">
            <a:schemeClr val="accent6"/>
          </a:effectRef>
          <a:fontRef idx="minor">
            <a:schemeClr val="lt1"/>
          </a:fontRef>
        </p:style>
        <p:txBody>
          <a:bodyPr lIns="54610" tIns="54610" rIns="54610" bIns="54610" rtlCol="0" anchor="ctr"/>
          <a:lstStyle/>
          <a:p>
            <a:pPr algn="l"/>
            <a:endParaRPr lang="en-IN" sz="1500" dirty="0" err="1">
              <a:solidFill>
                <a:schemeClr val="bg1"/>
              </a:solidFill>
            </a:endParaRPr>
          </a:p>
        </p:txBody>
      </p:sp>
      <p:pic>
        <p:nvPicPr>
          <p:cNvPr id="29" name="Picture 28">
            <a:extLst>
              <a:ext uri="{FF2B5EF4-FFF2-40B4-BE49-F238E27FC236}">
                <a16:creationId xmlns:a16="http://schemas.microsoft.com/office/drawing/2014/main" id="{510723F8-0229-226C-C977-A21A91877F39}"/>
              </a:ext>
            </a:extLst>
          </p:cNvPr>
          <p:cNvPicPr>
            <a:picLocks noChangeAspect="1"/>
          </p:cNvPicPr>
          <p:nvPr/>
        </p:nvPicPr>
        <p:blipFill rotWithShape="1">
          <a:blip r:embed="rId2"/>
          <a:srcRect l="86919" t="20569" r="10748" b="75243"/>
          <a:stretch/>
        </p:blipFill>
        <p:spPr>
          <a:xfrm>
            <a:off x="11804931" y="-1"/>
            <a:ext cx="387069" cy="390525"/>
          </a:xfrm>
          <a:prstGeom prst="rect">
            <a:avLst/>
          </a:prstGeom>
        </p:spPr>
      </p:pic>
    </p:spTree>
    <p:extLst>
      <p:ext uri="{BB962C8B-B14F-4D97-AF65-F5344CB8AC3E}">
        <p14:creationId xmlns:p14="http://schemas.microsoft.com/office/powerpoint/2010/main" val="17118095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4EBA275-8B72-8FF0-28C7-D5F170B29E35}"/>
              </a:ext>
            </a:extLst>
          </p:cNvPr>
          <p:cNvPicPr>
            <a:picLocks noChangeAspect="1"/>
          </p:cNvPicPr>
          <p:nvPr/>
        </p:nvPicPr>
        <p:blipFill rotWithShape="1">
          <a:blip r:embed="rId2"/>
          <a:srcRect l="86919" t="20569" r="10748" b="75243"/>
          <a:stretch/>
        </p:blipFill>
        <p:spPr>
          <a:xfrm>
            <a:off x="11804931" y="-1"/>
            <a:ext cx="387069" cy="390525"/>
          </a:xfrm>
          <a:prstGeom prst="rect">
            <a:avLst/>
          </a:prstGeom>
        </p:spPr>
      </p:pic>
      <p:pic>
        <p:nvPicPr>
          <p:cNvPr id="21506" name="Picture 2" descr="India to link power grid with Middle East, SEA to export excess electricity-  The New Indian Express">
            <a:extLst>
              <a:ext uri="{FF2B5EF4-FFF2-40B4-BE49-F238E27FC236}">
                <a16:creationId xmlns:a16="http://schemas.microsoft.com/office/drawing/2014/main" id="{0A57824A-63B2-A19B-A0E5-90197C98AC6D}"/>
              </a:ext>
            </a:extLst>
          </p:cNvPr>
          <p:cNvPicPr>
            <a:picLocks noChangeAspect="1" noChangeArrowheads="1"/>
          </p:cNvPicPr>
          <p:nvPr/>
        </p:nvPicPr>
        <p:blipFill>
          <a:blip r:embed="rId3">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952500" y="0"/>
            <a:ext cx="10287000" cy="68580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6" name="Diamond 5">
            <a:extLst>
              <a:ext uri="{FF2B5EF4-FFF2-40B4-BE49-F238E27FC236}">
                <a16:creationId xmlns:a16="http://schemas.microsoft.com/office/drawing/2014/main" id="{C69AB414-0774-7E6F-0581-75EAEF75FD86}"/>
              </a:ext>
            </a:extLst>
          </p:cNvPr>
          <p:cNvSpPr/>
          <p:nvPr/>
        </p:nvSpPr>
        <p:spPr>
          <a:xfrm>
            <a:off x="2852737" y="47624"/>
            <a:ext cx="7172325" cy="6762750"/>
          </a:xfrm>
          <a:prstGeom prst="diamond">
            <a:avLst/>
          </a:prstGeom>
          <a:noFill/>
          <a:ln w="76200">
            <a:solidFill>
              <a:schemeClr val="tx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Diamond 7">
            <a:extLst>
              <a:ext uri="{FF2B5EF4-FFF2-40B4-BE49-F238E27FC236}">
                <a16:creationId xmlns:a16="http://schemas.microsoft.com/office/drawing/2014/main" id="{5613FDEB-D86E-17A8-7C2B-93E188A7AA1B}"/>
              </a:ext>
            </a:extLst>
          </p:cNvPr>
          <p:cNvSpPr/>
          <p:nvPr/>
        </p:nvSpPr>
        <p:spPr>
          <a:xfrm rot="2657879">
            <a:off x="2773182" y="-8237"/>
            <a:ext cx="7364645" cy="7182226"/>
          </a:xfrm>
          <a:prstGeom prst="diamond">
            <a:avLst/>
          </a:prstGeom>
          <a:noFill/>
          <a:ln w="38100">
            <a:solidFill>
              <a:schemeClr val="tx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Diamond 8">
            <a:extLst>
              <a:ext uri="{FF2B5EF4-FFF2-40B4-BE49-F238E27FC236}">
                <a16:creationId xmlns:a16="http://schemas.microsoft.com/office/drawing/2014/main" id="{F22064D1-E530-1AA2-6FE4-8FAE0A7919CF}"/>
              </a:ext>
            </a:extLst>
          </p:cNvPr>
          <p:cNvSpPr/>
          <p:nvPr/>
        </p:nvSpPr>
        <p:spPr>
          <a:xfrm rot="2660332">
            <a:off x="3353930" y="563695"/>
            <a:ext cx="6169940" cy="6069325"/>
          </a:xfrm>
          <a:prstGeom prst="diamond">
            <a:avLst/>
          </a:prstGeom>
          <a:noFill/>
          <a:ln w="38100">
            <a:solidFill>
              <a:schemeClr val="tx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Diamond 9">
            <a:extLst>
              <a:ext uri="{FF2B5EF4-FFF2-40B4-BE49-F238E27FC236}">
                <a16:creationId xmlns:a16="http://schemas.microsoft.com/office/drawing/2014/main" id="{0D4517FD-24C7-50D5-F6A1-13F741E2159E}"/>
              </a:ext>
            </a:extLst>
          </p:cNvPr>
          <p:cNvSpPr/>
          <p:nvPr/>
        </p:nvSpPr>
        <p:spPr>
          <a:xfrm>
            <a:off x="2852737" y="47623"/>
            <a:ext cx="7172325" cy="6762750"/>
          </a:xfrm>
          <a:prstGeom prst="diamond">
            <a:avLst/>
          </a:prstGeom>
          <a:noFill/>
          <a:ln w="76200">
            <a:solidFill>
              <a:schemeClr val="tx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Diamond 10">
            <a:extLst>
              <a:ext uri="{FF2B5EF4-FFF2-40B4-BE49-F238E27FC236}">
                <a16:creationId xmlns:a16="http://schemas.microsoft.com/office/drawing/2014/main" id="{8C2E3F13-6F66-8420-06A4-D3EEDB93160A}"/>
              </a:ext>
            </a:extLst>
          </p:cNvPr>
          <p:cNvSpPr/>
          <p:nvPr/>
        </p:nvSpPr>
        <p:spPr>
          <a:xfrm rot="2657879">
            <a:off x="2773182" y="-8238"/>
            <a:ext cx="7364645" cy="7182226"/>
          </a:xfrm>
          <a:prstGeom prst="diamond">
            <a:avLst/>
          </a:prstGeom>
          <a:noFill/>
          <a:ln w="38100">
            <a:solidFill>
              <a:schemeClr val="tx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Diamond 11">
            <a:extLst>
              <a:ext uri="{FF2B5EF4-FFF2-40B4-BE49-F238E27FC236}">
                <a16:creationId xmlns:a16="http://schemas.microsoft.com/office/drawing/2014/main" id="{2F371869-6B4C-DA11-9A6C-698008594291}"/>
              </a:ext>
            </a:extLst>
          </p:cNvPr>
          <p:cNvSpPr/>
          <p:nvPr/>
        </p:nvSpPr>
        <p:spPr>
          <a:xfrm rot="2660332">
            <a:off x="3353930" y="563694"/>
            <a:ext cx="6169940" cy="6069325"/>
          </a:xfrm>
          <a:prstGeom prst="diamond">
            <a:avLst/>
          </a:prstGeom>
          <a:noFill/>
          <a:ln w="38100">
            <a:solidFill>
              <a:schemeClr val="tx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7DFE8C97-5F01-3134-34B9-2D29529B075E}"/>
              </a:ext>
            </a:extLst>
          </p:cNvPr>
          <p:cNvSpPr txBox="1"/>
          <p:nvPr/>
        </p:nvSpPr>
        <p:spPr>
          <a:xfrm>
            <a:off x="4378034" y="3075043"/>
            <a:ext cx="4121730" cy="1015663"/>
          </a:xfrm>
          <a:prstGeom prst="rect">
            <a:avLst/>
          </a:prstGeom>
          <a:noFill/>
        </p:spPr>
        <p:txBody>
          <a:bodyPr wrap="square" rtlCol="0">
            <a:spAutoFit/>
          </a:bodyPr>
          <a:lstStyle/>
          <a:p>
            <a:r>
              <a:rPr lang="en-US" sz="6000" b="1" dirty="0">
                <a:latin typeface="Comic Sans MS" panose="030F0702030302020204" pitchFamily="66" charset="0"/>
              </a:rPr>
              <a:t>Thank You</a:t>
            </a:r>
            <a:endParaRPr lang="en-IN" sz="6000" b="1" dirty="0">
              <a:latin typeface="Comic Sans MS" panose="030F0702030302020204" pitchFamily="66" charset="0"/>
            </a:endParaRPr>
          </a:p>
        </p:txBody>
      </p:sp>
    </p:spTree>
    <p:extLst>
      <p:ext uri="{BB962C8B-B14F-4D97-AF65-F5344CB8AC3E}">
        <p14:creationId xmlns:p14="http://schemas.microsoft.com/office/powerpoint/2010/main" val="1179416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a:extLst>
              <a:ext uri="{FF2B5EF4-FFF2-40B4-BE49-F238E27FC236}">
                <a16:creationId xmlns:a16="http://schemas.microsoft.com/office/drawing/2014/main" id="{8F3A8A5B-0E8C-3273-2218-B9A372733D54}"/>
              </a:ext>
            </a:extLst>
          </p:cNvPr>
          <p:cNvGraphicFramePr/>
          <p:nvPr>
            <p:extLst>
              <p:ext uri="{D42A27DB-BD31-4B8C-83A1-F6EECF244321}">
                <p14:modId xmlns:p14="http://schemas.microsoft.com/office/powerpoint/2010/main" val="435714620"/>
              </p:ext>
            </p:extLst>
          </p:nvPr>
        </p:nvGraphicFramePr>
        <p:xfrm>
          <a:off x="4826000" y="812800"/>
          <a:ext cx="7233920" cy="53255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Hexagon 8">
            <a:extLst>
              <a:ext uri="{FF2B5EF4-FFF2-40B4-BE49-F238E27FC236}">
                <a16:creationId xmlns:a16="http://schemas.microsoft.com/office/drawing/2014/main" id="{5EC9C429-D7C5-7286-2E4F-2715E5EA5191}"/>
              </a:ext>
            </a:extLst>
          </p:cNvPr>
          <p:cNvSpPr/>
          <p:nvPr/>
        </p:nvSpPr>
        <p:spPr>
          <a:xfrm>
            <a:off x="132080" y="1580727"/>
            <a:ext cx="4490720" cy="3688080"/>
          </a:xfrm>
          <a:prstGeom prst="hexagon">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4000" dirty="0"/>
              <a:t>Appliance Energy Prediction using Machine learning</a:t>
            </a:r>
            <a:endParaRPr lang="en-IN" sz="4000" dirty="0"/>
          </a:p>
        </p:txBody>
      </p:sp>
      <p:pic>
        <p:nvPicPr>
          <p:cNvPr id="11" name="Picture 10">
            <a:extLst>
              <a:ext uri="{FF2B5EF4-FFF2-40B4-BE49-F238E27FC236}">
                <a16:creationId xmlns:a16="http://schemas.microsoft.com/office/drawing/2014/main" id="{4DC3FDB3-0373-B0D8-87CC-E8B14A4A32C8}"/>
              </a:ext>
            </a:extLst>
          </p:cNvPr>
          <p:cNvPicPr>
            <a:picLocks noChangeAspect="1"/>
          </p:cNvPicPr>
          <p:nvPr/>
        </p:nvPicPr>
        <p:blipFill rotWithShape="1">
          <a:blip r:embed="rId7"/>
          <a:srcRect l="86919" t="20569" r="10748" b="75243"/>
          <a:stretch/>
        </p:blipFill>
        <p:spPr>
          <a:xfrm>
            <a:off x="11804931" y="-1"/>
            <a:ext cx="387069" cy="390525"/>
          </a:xfrm>
          <a:prstGeom prst="rect">
            <a:avLst/>
          </a:prstGeom>
        </p:spPr>
      </p:pic>
    </p:spTree>
    <p:extLst>
      <p:ext uri="{BB962C8B-B14F-4D97-AF65-F5344CB8AC3E}">
        <p14:creationId xmlns:p14="http://schemas.microsoft.com/office/powerpoint/2010/main" val="626296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0C651F66-23E6-47C6-3DF2-E535308EE4C7}"/>
              </a:ext>
            </a:extLst>
          </p:cNvPr>
          <p:cNvSpPr/>
          <p:nvPr/>
        </p:nvSpPr>
        <p:spPr>
          <a:xfrm>
            <a:off x="762000" y="307976"/>
            <a:ext cx="5079999" cy="1459864"/>
          </a:xfrm>
          <a:prstGeom prst="round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3600" b="1" dirty="0"/>
              <a:t>Exploratory Data Analysis(EDA)</a:t>
            </a:r>
            <a:endParaRPr lang="en-IN" sz="3600" b="1" dirty="0"/>
          </a:p>
        </p:txBody>
      </p:sp>
      <p:pic>
        <p:nvPicPr>
          <p:cNvPr id="3074" name="Picture 2">
            <a:extLst>
              <a:ext uri="{FF2B5EF4-FFF2-40B4-BE49-F238E27FC236}">
                <a16:creationId xmlns:a16="http://schemas.microsoft.com/office/drawing/2014/main" id="{C05FFCE2-C032-73BB-5561-82205766F3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9027" y="0"/>
            <a:ext cx="5580063"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98B06BF-913C-64E4-1467-7E02C94F4553}"/>
              </a:ext>
            </a:extLst>
          </p:cNvPr>
          <p:cNvSpPr txBox="1"/>
          <p:nvPr/>
        </p:nvSpPr>
        <p:spPr>
          <a:xfrm>
            <a:off x="1583816" y="2035800"/>
            <a:ext cx="3436368" cy="3693319"/>
          </a:xfrm>
          <a:prstGeom prst="rect">
            <a:avLst/>
          </a:prstGeom>
          <a:noFill/>
        </p:spPr>
        <p:txBody>
          <a:bodyPr wrap="square" rtlCol="0">
            <a:spAutoFit/>
          </a:bodyPr>
          <a:lstStyle/>
          <a:p>
            <a:r>
              <a:rPr lang="en-US" dirty="0"/>
              <a:t>We are provided with the data of 4.5 months for a household collected every 10 minutes using </a:t>
            </a:r>
            <a:r>
              <a:rPr lang="en-US" dirty="0" err="1"/>
              <a:t>zigbee</a:t>
            </a:r>
            <a:r>
              <a:rPr lang="en-US" dirty="0"/>
              <a:t> network. It contains temperature and humidity of different rooms, light and appliance energy consumption parameters of the household  . We are also provided with  visibility, atmospheric pressure, relative humidity, visibility, Dewpoint  collected from </a:t>
            </a:r>
            <a:r>
              <a:rPr lang="en-US" dirty="0" err="1"/>
              <a:t>Chievres</a:t>
            </a:r>
            <a:r>
              <a:rPr lang="en-US" dirty="0"/>
              <a:t> weather station, Belgium</a:t>
            </a:r>
            <a:endParaRPr lang="en-IN" dirty="0"/>
          </a:p>
        </p:txBody>
      </p:sp>
      <p:pic>
        <p:nvPicPr>
          <p:cNvPr id="6" name="Picture 5">
            <a:extLst>
              <a:ext uri="{FF2B5EF4-FFF2-40B4-BE49-F238E27FC236}">
                <a16:creationId xmlns:a16="http://schemas.microsoft.com/office/drawing/2014/main" id="{AA3ABE60-1F6A-7389-7627-1A63200CA572}"/>
              </a:ext>
            </a:extLst>
          </p:cNvPr>
          <p:cNvPicPr>
            <a:picLocks noChangeAspect="1"/>
          </p:cNvPicPr>
          <p:nvPr/>
        </p:nvPicPr>
        <p:blipFill rotWithShape="1">
          <a:blip r:embed="rId3"/>
          <a:srcRect l="86919" t="20569" r="10748" b="75243"/>
          <a:stretch/>
        </p:blipFill>
        <p:spPr>
          <a:xfrm>
            <a:off x="11804931" y="-1"/>
            <a:ext cx="387069" cy="390525"/>
          </a:xfrm>
          <a:prstGeom prst="rect">
            <a:avLst/>
          </a:prstGeom>
        </p:spPr>
      </p:pic>
    </p:spTree>
    <p:extLst>
      <p:ext uri="{BB962C8B-B14F-4D97-AF65-F5344CB8AC3E}">
        <p14:creationId xmlns:p14="http://schemas.microsoft.com/office/powerpoint/2010/main" val="1078575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6A91C1CB-790F-7877-DBC2-C7FD96F920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395" y="1438274"/>
            <a:ext cx="5505450" cy="406717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3349B939-FD1E-E228-4F26-4E8C002485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0156" y="1438274"/>
            <a:ext cx="5505449" cy="40671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B9902FA-0181-1B99-8ED6-8DDB7B7334EF}"/>
              </a:ext>
            </a:extLst>
          </p:cNvPr>
          <p:cNvSpPr txBox="1"/>
          <p:nvPr/>
        </p:nvSpPr>
        <p:spPr>
          <a:xfrm>
            <a:off x="1421476" y="5697974"/>
            <a:ext cx="3444982" cy="369332"/>
          </a:xfrm>
          <a:prstGeom prst="rect">
            <a:avLst/>
          </a:prstGeom>
          <a:noFill/>
        </p:spPr>
        <p:txBody>
          <a:bodyPr wrap="none" rtlCol="0">
            <a:spAutoFit/>
          </a:bodyPr>
          <a:lstStyle/>
          <a:p>
            <a:r>
              <a:rPr lang="en-US" dirty="0"/>
              <a:t>Total Monthly Energy consumption</a:t>
            </a:r>
            <a:endParaRPr lang="en-IN" dirty="0"/>
          </a:p>
        </p:txBody>
      </p:sp>
      <p:sp>
        <p:nvSpPr>
          <p:cNvPr id="6" name="TextBox 5">
            <a:extLst>
              <a:ext uri="{FF2B5EF4-FFF2-40B4-BE49-F238E27FC236}">
                <a16:creationId xmlns:a16="http://schemas.microsoft.com/office/drawing/2014/main" id="{089E1DE0-5AFC-0BF0-9158-603900BCF816}"/>
              </a:ext>
            </a:extLst>
          </p:cNvPr>
          <p:cNvSpPr txBox="1"/>
          <p:nvPr/>
        </p:nvSpPr>
        <p:spPr>
          <a:xfrm>
            <a:off x="7375236" y="5697974"/>
            <a:ext cx="3395288" cy="369332"/>
          </a:xfrm>
          <a:prstGeom prst="rect">
            <a:avLst/>
          </a:prstGeom>
          <a:noFill/>
        </p:spPr>
        <p:txBody>
          <a:bodyPr wrap="none" rtlCol="0">
            <a:spAutoFit/>
          </a:bodyPr>
          <a:lstStyle/>
          <a:p>
            <a:r>
              <a:rPr lang="en-US" dirty="0"/>
              <a:t>Total Hourly Energy Consumption</a:t>
            </a:r>
            <a:endParaRPr lang="en-IN" dirty="0"/>
          </a:p>
        </p:txBody>
      </p:sp>
      <p:pic>
        <p:nvPicPr>
          <p:cNvPr id="7" name="Picture 6">
            <a:extLst>
              <a:ext uri="{FF2B5EF4-FFF2-40B4-BE49-F238E27FC236}">
                <a16:creationId xmlns:a16="http://schemas.microsoft.com/office/drawing/2014/main" id="{7E9EFD5E-3A17-000F-8F2C-3616334D5F98}"/>
              </a:ext>
            </a:extLst>
          </p:cNvPr>
          <p:cNvPicPr>
            <a:picLocks noChangeAspect="1"/>
          </p:cNvPicPr>
          <p:nvPr/>
        </p:nvPicPr>
        <p:blipFill rotWithShape="1">
          <a:blip r:embed="rId4"/>
          <a:srcRect l="86919" t="20569" r="10748" b="75243"/>
          <a:stretch/>
        </p:blipFill>
        <p:spPr>
          <a:xfrm>
            <a:off x="11804931" y="-1"/>
            <a:ext cx="387069" cy="390525"/>
          </a:xfrm>
          <a:prstGeom prst="rect">
            <a:avLst/>
          </a:prstGeom>
        </p:spPr>
      </p:pic>
    </p:spTree>
    <p:extLst>
      <p:ext uri="{BB962C8B-B14F-4D97-AF65-F5344CB8AC3E}">
        <p14:creationId xmlns:p14="http://schemas.microsoft.com/office/powerpoint/2010/main" val="2854601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5678FB35-4E5B-27F8-EB4B-2B045BDA96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9145"/>
            <a:ext cx="6138185" cy="4646392"/>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6181A2FC-B3D6-68BC-AEA4-5DFBE49681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3815" y="419145"/>
            <a:ext cx="6138185" cy="464639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FB75684-1F81-A7D3-7972-AEDAC9FE5B9B}"/>
              </a:ext>
            </a:extLst>
          </p:cNvPr>
          <p:cNvSpPr txBox="1"/>
          <p:nvPr/>
        </p:nvSpPr>
        <p:spPr>
          <a:xfrm>
            <a:off x="4307840" y="5405120"/>
            <a:ext cx="3576320" cy="369332"/>
          </a:xfrm>
          <a:prstGeom prst="rect">
            <a:avLst/>
          </a:prstGeom>
          <a:noFill/>
        </p:spPr>
        <p:txBody>
          <a:bodyPr wrap="square" rtlCol="0">
            <a:spAutoFit/>
          </a:bodyPr>
          <a:lstStyle/>
          <a:p>
            <a:r>
              <a:rPr lang="en-US" dirty="0"/>
              <a:t>Household and outside temperature </a:t>
            </a:r>
            <a:endParaRPr lang="en-IN" dirty="0"/>
          </a:p>
        </p:txBody>
      </p:sp>
      <p:pic>
        <p:nvPicPr>
          <p:cNvPr id="9" name="Picture 8">
            <a:extLst>
              <a:ext uri="{FF2B5EF4-FFF2-40B4-BE49-F238E27FC236}">
                <a16:creationId xmlns:a16="http://schemas.microsoft.com/office/drawing/2014/main" id="{1AB86A7A-5B1D-87DA-91CD-9469ACA698AB}"/>
              </a:ext>
            </a:extLst>
          </p:cNvPr>
          <p:cNvPicPr>
            <a:picLocks noChangeAspect="1"/>
          </p:cNvPicPr>
          <p:nvPr/>
        </p:nvPicPr>
        <p:blipFill rotWithShape="1">
          <a:blip r:embed="rId4"/>
          <a:srcRect l="86919" t="20569" r="10748" b="75243"/>
          <a:stretch/>
        </p:blipFill>
        <p:spPr>
          <a:xfrm>
            <a:off x="11804931" y="-1"/>
            <a:ext cx="387069" cy="390525"/>
          </a:xfrm>
          <a:prstGeom prst="rect">
            <a:avLst/>
          </a:prstGeom>
        </p:spPr>
      </p:pic>
    </p:spTree>
    <p:extLst>
      <p:ext uri="{BB962C8B-B14F-4D97-AF65-F5344CB8AC3E}">
        <p14:creationId xmlns:p14="http://schemas.microsoft.com/office/powerpoint/2010/main" val="2126339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F2D39852-F324-E1AF-8A8A-D79D73DA60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30530"/>
            <a:ext cx="5799619" cy="471424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8C194B56-65F7-C8C4-85F8-3A4701E9FC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9618" y="430530"/>
            <a:ext cx="6392381" cy="471424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2F90D27-CFC0-5AAA-4898-51F86FEAE8A5}"/>
              </a:ext>
            </a:extLst>
          </p:cNvPr>
          <p:cNvSpPr txBox="1"/>
          <p:nvPr/>
        </p:nvSpPr>
        <p:spPr>
          <a:xfrm>
            <a:off x="4307840" y="5435600"/>
            <a:ext cx="3576320" cy="369332"/>
          </a:xfrm>
          <a:prstGeom prst="rect">
            <a:avLst/>
          </a:prstGeom>
          <a:noFill/>
        </p:spPr>
        <p:txBody>
          <a:bodyPr wrap="square" rtlCol="0">
            <a:spAutoFit/>
          </a:bodyPr>
          <a:lstStyle/>
          <a:p>
            <a:r>
              <a:rPr lang="en-US" dirty="0"/>
              <a:t>Household and outside Humidity</a:t>
            </a:r>
            <a:endParaRPr lang="en-IN" dirty="0"/>
          </a:p>
        </p:txBody>
      </p:sp>
      <p:pic>
        <p:nvPicPr>
          <p:cNvPr id="5" name="Picture 4">
            <a:extLst>
              <a:ext uri="{FF2B5EF4-FFF2-40B4-BE49-F238E27FC236}">
                <a16:creationId xmlns:a16="http://schemas.microsoft.com/office/drawing/2014/main" id="{8777665F-CAB8-520B-7FE8-2393232F6447}"/>
              </a:ext>
            </a:extLst>
          </p:cNvPr>
          <p:cNvPicPr>
            <a:picLocks noChangeAspect="1"/>
          </p:cNvPicPr>
          <p:nvPr/>
        </p:nvPicPr>
        <p:blipFill rotWithShape="1">
          <a:blip r:embed="rId4"/>
          <a:srcRect l="86919" t="20569" r="10748" b="75243"/>
          <a:stretch/>
        </p:blipFill>
        <p:spPr>
          <a:xfrm>
            <a:off x="11804931" y="-1"/>
            <a:ext cx="387069" cy="390525"/>
          </a:xfrm>
          <a:prstGeom prst="rect">
            <a:avLst/>
          </a:prstGeom>
        </p:spPr>
      </p:pic>
    </p:spTree>
    <p:extLst>
      <p:ext uri="{BB962C8B-B14F-4D97-AF65-F5344CB8AC3E}">
        <p14:creationId xmlns:p14="http://schemas.microsoft.com/office/powerpoint/2010/main" val="3813210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7EC68C0A-2E60-4EBF-F066-7CF0C54D5C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4487" y="0"/>
            <a:ext cx="8963025" cy="628904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6BAA8FE-BCD9-8BA1-EA8D-CC94451F72AE}"/>
              </a:ext>
            </a:extLst>
          </p:cNvPr>
          <p:cNvSpPr txBox="1"/>
          <p:nvPr/>
        </p:nvSpPr>
        <p:spPr>
          <a:xfrm>
            <a:off x="4307839" y="6289040"/>
            <a:ext cx="3576320" cy="369332"/>
          </a:xfrm>
          <a:prstGeom prst="rect">
            <a:avLst/>
          </a:prstGeom>
          <a:noFill/>
        </p:spPr>
        <p:txBody>
          <a:bodyPr wrap="square" rtlCol="0">
            <a:spAutoFit/>
          </a:bodyPr>
          <a:lstStyle/>
          <a:p>
            <a:r>
              <a:rPr lang="en-US" dirty="0"/>
              <a:t>Distribution of all the parameters</a:t>
            </a:r>
            <a:endParaRPr lang="en-IN" dirty="0"/>
          </a:p>
        </p:txBody>
      </p:sp>
      <p:pic>
        <p:nvPicPr>
          <p:cNvPr id="5" name="Picture 4">
            <a:extLst>
              <a:ext uri="{FF2B5EF4-FFF2-40B4-BE49-F238E27FC236}">
                <a16:creationId xmlns:a16="http://schemas.microsoft.com/office/drawing/2014/main" id="{14997ADA-EEB8-9979-4A48-723C81BD0FD8}"/>
              </a:ext>
            </a:extLst>
          </p:cNvPr>
          <p:cNvPicPr>
            <a:picLocks noChangeAspect="1"/>
          </p:cNvPicPr>
          <p:nvPr/>
        </p:nvPicPr>
        <p:blipFill rotWithShape="1">
          <a:blip r:embed="rId3"/>
          <a:srcRect l="86919" t="20569" r="10748" b="75243"/>
          <a:stretch/>
        </p:blipFill>
        <p:spPr>
          <a:xfrm>
            <a:off x="11814456" y="-1"/>
            <a:ext cx="387069" cy="390525"/>
          </a:xfrm>
          <a:prstGeom prst="rect">
            <a:avLst/>
          </a:prstGeom>
        </p:spPr>
      </p:pic>
    </p:spTree>
    <p:extLst>
      <p:ext uri="{BB962C8B-B14F-4D97-AF65-F5344CB8AC3E}">
        <p14:creationId xmlns:p14="http://schemas.microsoft.com/office/powerpoint/2010/main" val="749289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DA1A9EA7-A262-314C-E654-B91B83DBDE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3616" y="120425"/>
            <a:ext cx="10204768" cy="548169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4001218-03AB-7F72-9B3E-8E7FD67A64FC}"/>
              </a:ext>
            </a:extLst>
          </p:cNvPr>
          <p:cNvSpPr txBox="1"/>
          <p:nvPr/>
        </p:nvSpPr>
        <p:spPr>
          <a:xfrm>
            <a:off x="3769360" y="5862320"/>
            <a:ext cx="4653280" cy="369332"/>
          </a:xfrm>
          <a:prstGeom prst="rect">
            <a:avLst/>
          </a:prstGeom>
          <a:noFill/>
        </p:spPr>
        <p:txBody>
          <a:bodyPr wrap="square" rtlCol="0">
            <a:spAutoFit/>
          </a:bodyPr>
          <a:lstStyle/>
          <a:p>
            <a:r>
              <a:rPr lang="en-US" dirty="0"/>
              <a:t>Distribution of Appliance Energy Consumption</a:t>
            </a:r>
            <a:endParaRPr lang="en-IN" dirty="0"/>
          </a:p>
        </p:txBody>
      </p:sp>
      <p:pic>
        <p:nvPicPr>
          <p:cNvPr id="5" name="Picture 4">
            <a:extLst>
              <a:ext uri="{FF2B5EF4-FFF2-40B4-BE49-F238E27FC236}">
                <a16:creationId xmlns:a16="http://schemas.microsoft.com/office/drawing/2014/main" id="{0AC8A892-A63F-7C52-ADBD-C54B434898CD}"/>
              </a:ext>
            </a:extLst>
          </p:cNvPr>
          <p:cNvPicPr>
            <a:picLocks noChangeAspect="1"/>
          </p:cNvPicPr>
          <p:nvPr/>
        </p:nvPicPr>
        <p:blipFill rotWithShape="1">
          <a:blip r:embed="rId3"/>
          <a:srcRect l="86919" t="20569" r="10748" b="75243"/>
          <a:stretch/>
        </p:blipFill>
        <p:spPr>
          <a:xfrm>
            <a:off x="11804931" y="-1"/>
            <a:ext cx="387069" cy="390525"/>
          </a:xfrm>
          <a:prstGeom prst="rect">
            <a:avLst/>
          </a:prstGeom>
        </p:spPr>
      </p:pic>
    </p:spTree>
    <p:extLst>
      <p:ext uri="{BB962C8B-B14F-4D97-AF65-F5344CB8AC3E}">
        <p14:creationId xmlns:p14="http://schemas.microsoft.com/office/powerpoint/2010/main" val="3015559433"/>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docProps/app.xml><?xml version="1.0" encoding="utf-8"?>
<Properties xmlns="http://schemas.openxmlformats.org/officeDocument/2006/extended-properties" xmlns:vt="http://schemas.openxmlformats.org/officeDocument/2006/docPropsVTypes">
  <Template>3D float design</Template>
  <TotalTime>4971</TotalTime>
  <Words>1551</Words>
  <Application>Microsoft Office PowerPoint</Application>
  <PresentationFormat>Widescreen</PresentationFormat>
  <Paragraphs>139</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Arial Black</vt:lpstr>
      <vt:lpstr>Comic Sans MS</vt:lpstr>
      <vt:lpstr>Courier New</vt:lpstr>
      <vt:lpstr>Gill Sans MT</vt:lpstr>
      <vt:lpstr>Roboto</vt:lpstr>
      <vt:lpstr>Walbaum Display</vt:lpstr>
      <vt:lpstr>3DFloatVTI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shashank m</dc:creator>
  <cp:lastModifiedBy>shashank m</cp:lastModifiedBy>
  <cp:revision>6</cp:revision>
  <dcterms:created xsi:type="dcterms:W3CDTF">2023-07-14T13:50:54Z</dcterms:created>
  <dcterms:modified xsi:type="dcterms:W3CDTF">2023-07-25T05:15:30Z</dcterms:modified>
</cp:coreProperties>
</file>