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4"/>
  </p:sldMasterIdLst>
  <p:notesMasterIdLst>
    <p:notesMasterId r:id="rId17"/>
  </p:notesMasterIdLst>
  <p:sldIdLst>
    <p:sldId id="256" r:id="rId5"/>
    <p:sldId id="291" r:id="rId6"/>
    <p:sldId id="311" r:id="rId7"/>
    <p:sldId id="303" r:id="rId8"/>
    <p:sldId id="304" r:id="rId9"/>
    <p:sldId id="305" r:id="rId10"/>
    <p:sldId id="292" r:id="rId11"/>
    <p:sldId id="307" r:id="rId12"/>
    <p:sldId id="308" r:id="rId13"/>
    <p:sldId id="306" r:id="rId14"/>
    <p:sldId id="310" r:id="rId15"/>
    <p:sldId id="268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927588-DE47-45FC-89FD-622EDCFFBBEE}">
  <a:tblStyle styleId="{F1927588-DE47-45FC-89FD-622EDCFFBB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2"/>
    <p:restoredTop sz="94675"/>
  </p:normalViewPr>
  <p:slideViewPr>
    <p:cSldViewPr snapToGrid="0">
      <p:cViewPr varScale="1">
        <p:scale>
          <a:sx n="78" d="100"/>
          <a:sy n="78" d="100"/>
        </p:scale>
        <p:origin x="100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7.png"/><Relationship Id="rId7" Type="http://schemas.openxmlformats.org/officeDocument/2006/relationships/image" Target="../media/image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7.png"/><Relationship Id="rId7" Type="http://schemas.openxmlformats.org/officeDocument/2006/relationships/image" Target="../media/image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432E08-E720-4506-9276-59337371733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25523A-B298-47FC-8132-662C86DA21EE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Driver drowsiness contributes to about 20% of U.S. traffic accidents. Traditional detection methods are limited in accuracy and are intrusive.</a:t>
          </a:r>
        </a:p>
      </dgm:t>
    </dgm:pt>
    <dgm:pt modelId="{AAF995FB-2104-426F-A7DC-83A7C24539E0}" type="parTrans" cxnId="{5FCC8C48-2AB9-4F14-BF04-A7F01A5D7B9E}">
      <dgm:prSet/>
      <dgm:spPr/>
      <dgm:t>
        <a:bodyPr/>
        <a:lstStyle/>
        <a:p>
          <a:endParaRPr lang="en-US"/>
        </a:p>
      </dgm:t>
    </dgm:pt>
    <dgm:pt modelId="{F07762F0-A119-463D-94F8-945925D0F0F8}" type="sibTrans" cxnId="{5FCC8C48-2AB9-4F14-BF04-A7F01A5D7B9E}">
      <dgm:prSet/>
      <dgm:spPr/>
      <dgm:t>
        <a:bodyPr/>
        <a:lstStyle/>
        <a:p>
          <a:endParaRPr lang="en-US"/>
        </a:p>
      </dgm:t>
    </dgm:pt>
    <dgm:pt modelId="{C2F9F6E5-1B28-4DC6-A2C7-582AC32298A8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Using deep learning and CNNs with the extensive Driver Drowsiness Dataset (DDD) of over 41,790 facial images, this project seeks to create an accurate, real-time drowsiness detection system.</a:t>
          </a:r>
        </a:p>
      </dgm:t>
    </dgm:pt>
    <dgm:pt modelId="{501F4BF3-5FA7-4CF9-8B49-E6436AE25779}" type="parTrans" cxnId="{C941A431-DE0B-4E61-A3B4-3B6C49817F0B}">
      <dgm:prSet/>
      <dgm:spPr/>
      <dgm:t>
        <a:bodyPr/>
        <a:lstStyle/>
        <a:p>
          <a:endParaRPr lang="en-US"/>
        </a:p>
      </dgm:t>
    </dgm:pt>
    <dgm:pt modelId="{BF7C7FC8-CF86-41CD-960E-3484B6416745}" type="sibTrans" cxnId="{C941A431-DE0B-4E61-A3B4-3B6C49817F0B}">
      <dgm:prSet/>
      <dgm:spPr/>
      <dgm:t>
        <a:bodyPr/>
        <a:lstStyle/>
        <a:p>
          <a:endParaRPr lang="en-US"/>
        </a:p>
      </dgm:t>
    </dgm:pt>
    <dgm:pt modelId="{6BDD56B1-90CD-4E8A-9123-1442D3C82500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approach aims to improve road safety by lowering the risk of drowsiness-related accidents.</a:t>
          </a:r>
        </a:p>
      </dgm:t>
    </dgm:pt>
    <dgm:pt modelId="{86C4837A-0A94-48EF-8E8C-6A868954CC28}" type="parTrans" cxnId="{59A3C1BC-3589-4EAD-A1B0-C3E7AC4EDB06}">
      <dgm:prSet/>
      <dgm:spPr/>
      <dgm:t>
        <a:bodyPr/>
        <a:lstStyle/>
        <a:p>
          <a:endParaRPr lang="en-US"/>
        </a:p>
      </dgm:t>
    </dgm:pt>
    <dgm:pt modelId="{28771027-A154-4421-8C1D-FE4B2FFE79A3}" type="sibTrans" cxnId="{59A3C1BC-3589-4EAD-A1B0-C3E7AC4EDB06}">
      <dgm:prSet/>
      <dgm:spPr/>
      <dgm:t>
        <a:bodyPr/>
        <a:lstStyle/>
        <a:p>
          <a:endParaRPr lang="en-US"/>
        </a:p>
      </dgm:t>
    </dgm:pt>
    <dgm:pt modelId="{79602C3F-7A2C-4BAC-B078-F27BFC2DC5E0}" type="pres">
      <dgm:prSet presAssocID="{FA432E08-E720-4506-9276-59337371733C}" presName="root" presStyleCnt="0">
        <dgm:presLayoutVars>
          <dgm:dir/>
          <dgm:resizeHandles val="exact"/>
        </dgm:presLayoutVars>
      </dgm:prSet>
      <dgm:spPr/>
    </dgm:pt>
    <dgm:pt modelId="{72596983-67E8-4D0F-8433-B8F2E4470728}" type="pres">
      <dgm:prSet presAssocID="{6B25523A-B298-47FC-8132-662C86DA21EE}" presName="compNode" presStyleCnt="0"/>
      <dgm:spPr/>
    </dgm:pt>
    <dgm:pt modelId="{8CC5F4F8-5263-4A9D-B034-E6FE633B24AC}" type="pres">
      <dgm:prSet presAssocID="{6B25523A-B298-47FC-8132-662C86DA21EE}" presName="iconRect" presStyleLbl="node1" presStyleIdx="0" presStyleCnt="3" custLinFactNeighborX="-32756" custLinFactNeighborY="1264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5B103AAE-C2A3-4C7A-8E9D-0D229374128D}" type="pres">
      <dgm:prSet presAssocID="{6B25523A-B298-47FC-8132-662C86DA21EE}" presName="spaceRect" presStyleCnt="0"/>
      <dgm:spPr/>
    </dgm:pt>
    <dgm:pt modelId="{80E6C6EF-D8A2-4226-BCF3-1AE9D26EE9C6}" type="pres">
      <dgm:prSet presAssocID="{6B25523A-B298-47FC-8132-662C86DA21EE}" presName="textRect" presStyleLbl="revTx" presStyleIdx="0" presStyleCnt="3">
        <dgm:presLayoutVars>
          <dgm:chMax val="1"/>
          <dgm:chPref val="1"/>
        </dgm:presLayoutVars>
      </dgm:prSet>
      <dgm:spPr/>
    </dgm:pt>
    <dgm:pt modelId="{7352A5FD-CC33-45DC-BA6F-7412D35CA2C3}" type="pres">
      <dgm:prSet presAssocID="{F07762F0-A119-463D-94F8-945925D0F0F8}" presName="sibTrans" presStyleCnt="0"/>
      <dgm:spPr/>
    </dgm:pt>
    <dgm:pt modelId="{65D04966-E90C-4E69-B996-44226F065850}" type="pres">
      <dgm:prSet presAssocID="{C2F9F6E5-1B28-4DC6-A2C7-582AC32298A8}" presName="compNode" presStyleCnt="0"/>
      <dgm:spPr/>
    </dgm:pt>
    <dgm:pt modelId="{1A8F7113-2A42-4693-B120-2A9EF01E3EA2}" type="pres">
      <dgm:prSet presAssocID="{C2F9F6E5-1B28-4DC6-A2C7-582AC32298A8}" presName="iconRect" presStyleLbl="node1" presStyleIdx="1" presStyleCnt="3" custLinFactNeighborX="-6848" custLinFactNeighborY="749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304C2A53-9A5B-419A-BD1F-A696BFCF027C}" type="pres">
      <dgm:prSet presAssocID="{C2F9F6E5-1B28-4DC6-A2C7-582AC32298A8}" presName="spaceRect" presStyleCnt="0"/>
      <dgm:spPr/>
    </dgm:pt>
    <dgm:pt modelId="{E346A894-AECC-4A34-A4C6-C0C01D10C57E}" type="pres">
      <dgm:prSet presAssocID="{C2F9F6E5-1B28-4DC6-A2C7-582AC32298A8}" presName="textRect" presStyleLbl="revTx" presStyleIdx="1" presStyleCnt="3">
        <dgm:presLayoutVars>
          <dgm:chMax val="1"/>
          <dgm:chPref val="1"/>
        </dgm:presLayoutVars>
      </dgm:prSet>
      <dgm:spPr/>
    </dgm:pt>
    <dgm:pt modelId="{87727577-1F09-4585-921E-7B4C0FFFE7DC}" type="pres">
      <dgm:prSet presAssocID="{BF7C7FC8-CF86-41CD-960E-3484B6416745}" presName="sibTrans" presStyleCnt="0"/>
      <dgm:spPr/>
    </dgm:pt>
    <dgm:pt modelId="{0A0742CB-60ED-4BBF-96B4-6BD611CEF7A8}" type="pres">
      <dgm:prSet presAssocID="{6BDD56B1-90CD-4E8A-9123-1442D3C82500}" presName="compNode" presStyleCnt="0"/>
      <dgm:spPr/>
    </dgm:pt>
    <dgm:pt modelId="{E70EE753-97CD-46DA-BEDB-7BABF0E03669}" type="pres">
      <dgm:prSet presAssocID="{6BDD56B1-90CD-4E8A-9123-1442D3C82500}" presName="iconRect" presStyleLbl="node1" presStyleIdx="2" presStyleCnt="3" custLinFactNeighborX="-18262" custLinFactNeighborY="-327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EF708F73-386E-4C14-A0D7-519499E9BCB6}" type="pres">
      <dgm:prSet presAssocID="{6BDD56B1-90CD-4E8A-9123-1442D3C82500}" presName="spaceRect" presStyleCnt="0"/>
      <dgm:spPr/>
    </dgm:pt>
    <dgm:pt modelId="{446E02C6-7130-4F62-B7EA-311C2211AAAE}" type="pres">
      <dgm:prSet presAssocID="{6BDD56B1-90CD-4E8A-9123-1442D3C8250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941A431-DE0B-4E61-A3B4-3B6C49817F0B}" srcId="{FA432E08-E720-4506-9276-59337371733C}" destId="{C2F9F6E5-1B28-4DC6-A2C7-582AC32298A8}" srcOrd="1" destOrd="0" parTransId="{501F4BF3-5FA7-4CF9-8B49-E6436AE25779}" sibTransId="{BF7C7FC8-CF86-41CD-960E-3484B6416745}"/>
    <dgm:cxn modelId="{6CB7FD64-74F2-41E5-A562-1426DB348820}" type="presOf" srcId="{6B25523A-B298-47FC-8132-662C86DA21EE}" destId="{80E6C6EF-D8A2-4226-BCF3-1AE9D26EE9C6}" srcOrd="0" destOrd="0" presId="urn:microsoft.com/office/officeart/2018/2/layout/IconLabelList"/>
    <dgm:cxn modelId="{5FCC8C48-2AB9-4F14-BF04-A7F01A5D7B9E}" srcId="{FA432E08-E720-4506-9276-59337371733C}" destId="{6B25523A-B298-47FC-8132-662C86DA21EE}" srcOrd="0" destOrd="0" parTransId="{AAF995FB-2104-426F-A7DC-83A7C24539E0}" sibTransId="{F07762F0-A119-463D-94F8-945925D0F0F8}"/>
    <dgm:cxn modelId="{B9736890-E138-4093-BBDE-3C33AEE13E57}" type="presOf" srcId="{FA432E08-E720-4506-9276-59337371733C}" destId="{79602C3F-7A2C-4BAC-B078-F27BFC2DC5E0}" srcOrd="0" destOrd="0" presId="urn:microsoft.com/office/officeart/2018/2/layout/IconLabelList"/>
    <dgm:cxn modelId="{5469E7A2-B255-4567-873C-61045B41B837}" type="presOf" srcId="{6BDD56B1-90CD-4E8A-9123-1442D3C82500}" destId="{446E02C6-7130-4F62-B7EA-311C2211AAAE}" srcOrd="0" destOrd="0" presId="urn:microsoft.com/office/officeart/2018/2/layout/IconLabelList"/>
    <dgm:cxn modelId="{59A3C1BC-3589-4EAD-A1B0-C3E7AC4EDB06}" srcId="{FA432E08-E720-4506-9276-59337371733C}" destId="{6BDD56B1-90CD-4E8A-9123-1442D3C82500}" srcOrd="2" destOrd="0" parTransId="{86C4837A-0A94-48EF-8E8C-6A868954CC28}" sibTransId="{28771027-A154-4421-8C1D-FE4B2FFE79A3}"/>
    <dgm:cxn modelId="{90BB00F5-3D7D-4439-BA02-BC267112F2C4}" type="presOf" srcId="{C2F9F6E5-1B28-4DC6-A2C7-582AC32298A8}" destId="{E346A894-AECC-4A34-A4C6-C0C01D10C57E}" srcOrd="0" destOrd="0" presId="urn:microsoft.com/office/officeart/2018/2/layout/IconLabelList"/>
    <dgm:cxn modelId="{C9255114-1882-4A8E-9F95-5409C72D24FB}" type="presParOf" srcId="{79602C3F-7A2C-4BAC-B078-F27BFC2DC5E0}" destId="{72596983-67E8-4D0F-8433-B8F2E4470728}" srcOrd="0" destOrd="0" presId="urn:microsoft.com/office/officeart/2018/2/layout/IconLabelList"/>
    <dgm:cxn modelId="{B4D21EC8-087E-4250-8DFF-7CCE166AA9F2}" type="presParOf" srcId="{72596983-67E8-4D0F-8433-B8F2E4470728}" destId="{8CC5F4F8-5263-4A9D-B034-E6FE633B24AC}" srcOrd="0" destOrd="0" presId="urn:microsoft.com/office/officeart/2018/2/layout/IconLabelList"/>
    <dgm:cxn modelId="{9AD93C98-91A9-499D-9ADD-2288D6209F55}" type="presParOf" srcId="{72596983-67E8-4D0F-8433-B8F2E4470728}" destId="{5B103AAE-C2A3-4C7A-8E9D-0D229374128D}" srcOrd="1" destOrd="0" presId="urn:microsoft.com/office/officeart/2018/2/layout/IconLabelList"/>
    <dgm:cxn modelId="{25C25B6B-6B38-4F09-B41A-05E7747C7824}" type="presParOf" srcId="{72596983-67E8-4D0F-8433-B8F2E4470728}" destId="{80E6C6EF-D8A2-4226-BCF3-1AE9D26EE9C6}" srcOrd="2" destOrd="0" presId="urn:microsoft.com/office/officeart/2018/2/layout/IconLabelList"/>
    <dgm:cxn modelId="{324CD252-BC50-43A2-8933-D578141B1A07}" type="presParOf" srcId="{79602C3F-7A2C-4BAC-B078-F27BFC2DC5E0}" destId="{7352A5FD-CC33-45DC-BA6F-7412D35CA2C3}" srcOrd="1" destOrd="0" presId="urn:microsoft.com/office/officeart/2018/2/layout/IconLabelList"/>
    <dgm:cxn modelId="{19A33699-F8FE-4515-9102-11C0AA0B4C70}" type="presParOf" srcId="{79602C3F-7A2C-4BAC-B078-F27BFC2DC5E0}" destId="{65D04966-E90C-4E69-B996-44226F065850}" srcOrd="2" destOrd="0" presId="urn:microsoft.com/office/officeart/2018/2/layout/IconLabelList"/>
    <dgm:cxn modelId="{50CD338C-1A83-411C-B3A5-B89500BF9CC8}" type="presParOf" srcId="{65D04966-E90C-4E69-B996-44226F065850}" destId="{1A8F7113-2A42-4693-B120-2A9EF01E3EA2}" srcOrd="0" destOrd="0" presId="urn:microsoft.com/office/officeart/2018/2/layout/IconLabelList"/>
    <dgm:cxn modelId="{6629F81B-ACF5-4AD6-8F5F-CFB0AE4A973D}" type="presParOf" srcId="{65D04966-E90C-4E69-B996-44226F065850}" destId="{304C2A53-9A5B-419A-BD1F-A696BFCF027C}" srcOrd="1" destOrd="0" presId="urn:microsoft.com/office/officeart/2018/2/layout/IconLabelList"/>
    <dgm:cxn modelId="{B8E24329-4939-4E25-9EB8-F37288503042}" type="presParOf" srcId="{65D04966-E90C-4E69-B996-44226F065850}" destId="{E346A894-AECC-4A34-A4C6-C0C01D10C57E}" srcOrd="2" destOrd="0" presId="urn:microsoft.com/office/officeart/2018/2/layout/IconLabelList"/>
    <dgm:cxn modelId="{053CCAC8-FFE1-4D68-9E7C-E778895FC60C}" type="presParOf" srcId="{79602C3F-7A2C-4BAC-B078-F27BFC2DC5E0}" destId="{87727577-1F09-4585-921E-7B4C0FFFE7DC}" srcOrd="3" destOrd="0" presId="urn:microsoft.com/office/officeart/2018/2/layout/IconLabelList"/>
    <dgm:cxn modelId="{C724C4A6-8F21-4876-B066-48ADF5BCF254}" type="presParOf" srcId="{79602C3F-7A2C-4BAC-B078-F27BFC2DC5E0}" destId="{0A0742CB-60ED-4BBF-96B4-6BD611CEF7A8}" srcOrd="4" destOrd="0" presId="urn:microsoft.com/office/officeart/2018/2/layout/IconLabelList"/>
    <dgm:cxn modelId="{B92EDF66-814A-4A91-8C7E-0B798DFF5ECC}" type="presParOf" srcId="{0A0742CB-60ED-4BBF-96B4-6BD611CEF7A8}" destId="{E70EE753-97CD-46DA-BEDB-7BABF0E03669}" srcOrd="0" destOrd="0" presId="urn:microsoft.com/office/officeart/2018/2/layout/IconLabelList"/>
    <dgm:cxn modelId="{B9F26B9E-B5C4-42D7-AD90-72AE95C2D1A0}" type="presParOf" srcId="{0A0742CB-60ED-4BBF-96B4-6BD611CEF7A8}" destId="{EF708F73-386E-4C14-A0D7-519499E9BCB6}" srcOrd="1" destOrd="0" presId="urn:microsoft.com/office/officeart/2018/2/layout/IconLabelList"/>
    <dgm:cxn modelId="{EC1E3A7B-1363-4250-9519-F4202CA104DC}" type="presParOf" srcId="{0A0742CB-60ED-4BBF-96B4-6BD611CEF7A8}" destId="{446E02C6-7130-4F62-B7EA-311C2211AAA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1B19A0-2197-4814-A19B-7ED5A352931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AF85B2-1E3C-46D9-A07E-291C237216AF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 and validate a CNN model using facial recognition to efficiently detect driver drowsiness with the Driver Drowsiness Dataset (DDD).</a:t>
          </a:r>
          <a:endParaRPr lang="en-US" sz="1200" dirty="0"/>
        </a:p>
      </dgm:t>
    </dgm:pt>
    <dgm:pt modelId="{759302BA-6170-44BD-95E1-7AD5700F697E}" type="parTrans" cxnId="{A0F9E455-1DDC-4DE0-ADA4-E070509C6292}">
      <dgm:prSet/>
      <dgm:spPr/>
      <dgm:t>
        <a:bodyPr/>
        <a:lstStyle/>
        <a:p>
          <a:endParaRPr lang="en-US"/>
        </a:p>
      </dgm:t>
    </dgm:pt>
    <dgm:pt modelId="{78930279-7672-47EB-B7AC-0D9E6B32F1CA}" type="sibTrans" cxnId="{A0F9E455-1DDC-4DE0-ADA4-E070509C6292}">
      <dgm:prSet/>
      <dgm:spPr/>
      <dgm:t>
        <a:bodyPr/>
        <a:lstStyle/>
        <a:p>
          <a:endParaRPr lang="en-US"/>
        </a:p>
      </dgm:t>
    </dgm:pt>
    <dgm:pt modelId="{C2171507-132B-46D7-BC1A-33AB9D576570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Distinguish between 'Drowsy' and 'Non-Drowsy' states in real-time.</a:t>
          </a:r>
        </a:p>
      </dgm:t>
    </dgm:pt>
    <dgm:pt modelId="{123F503A-EF5E-4545-B915-3CF1B76D5474}" type="parTrans" cxnId="{BA361682-4003-497C-9D7A-C19BB7C4AD70}">
      <dgm:prSet/>
      <dgm:spPr/>
      <dgm:t>
        <a:bodyPr/>
        <a:lstStyle/>
        <a:p>
          <a:endParaRPr lang="en-US"/>
        </a:p>
      </dgm:t>
    </dgm:pt>
    <dgm:pt modelId="{5C7410D3-A05A-4E7E-AB7E-811F42F58C8F}" type="sibTrans" cxnId="{BA361682-4003-497C-9D7A-C19BB7C4AD70}">
      <dgm:prSet/>
      <dgm:spPr/>
      <dgm:t>
        <a:bodyPr/>
        <a:lstStyle/>
        <a:p>
          <a:endParaRPr lang="en-US"/>
        </a:p>
      </dgm:t>
    </dgm:pt>
    <dgm:pt modelId="{81A961F0-1AE1-4D03-9538-821B1C985AEC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GB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Optimize model performance through hyperparameter tuning</a:t>
          </a:r>
          <a:r>
            <a:rPr lang="en-GB" sz="1200" dirty="0"/>
            <a:t>.</a:t>
          </a:r>
          <a:endParaRPr lang="en-US" sz="1200" dirty="0"/>
        </a:p>
      </dgm:t>
    </dgm:pt>
    <dgm:pt modelId="{A5EEDCBA-EE57-42E8-8547-AEFBEE187BF4}" type="parTrans" cxnId="{DD1DA62F-E42A-4A7A-8A5E-79EAC8B2E63C}">
      <dgm:prSet/>
      <dgm:spPr/>
      <dgm:t>
        <a:bodyPr/>
        <a:lstStyle/>
        <a:p>
          <a:endParaRPr lang="en-US"/>
        </a:p>
      </dgm:t>
    </dgm:pt>
    <dgm:pt modelId="{F4DB3E69-AE7B-4A26-8563-E67F01E264AA}" type="sibTrans" cxnId="{DD1DA62F-E42A-4A7A-8A5E-79EAC8B2E63C}">
      <dgm:prSet/>
      <dgm:spPr/>
      <dgm:t>
        <a:bodyPr/>
        <a:lstStyle/>
        <a:p>
          <a:endParaRPr lang="en-US"/>
        </a:p>
      </dgm:t>
    </dgm:pt>
    <dgm:pt modelId="{B4BBD68F-2033-4241-9124-C1650EEDD7DC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Validate the model to confirm its reliability and effectiveness in improving road safety.</a:t>
          </a:r>
        </a:p>
      </dgm:t>
    </dgm:pt>
    <dgm:pt modelId="{C133D129-2C37-4B4E-9D6D-F0B496D7233F}" type="parTrans" cxnId="{A3EE7008-0C4E-46BF-8BFB-E075D982176B}">
      <dgm:prSet/>
      <dgm:spPr/>
      <dgm:t>
        <a:bodyPr/>
        <a:lstStyle/>
        <a:p>
          <a:endParaRPr lang="en-US"/>
        </a:p>
      </dgm:t>
    </dgm:pt>
    <dgm:pt modelId="{36DD1D8F-A1F0-4FB3-85E2-F1A3C76B557E}" type="sibTrans" cxnId="{A3EE7008-0C4E-46BF-8BFB-E075D982176B}">
      <dgm:prSet/>
      <dgm:spPr/>
      <dgm:t>
        <a:bodyPr/>
        <a:lstStyle/>
        <a:p>
          <a:endParaRPr lang="en-US"/>
        </a:p>
      </dgm:t>
    </dgm:pt>
    <dgm:pt modelId="{4D10EF2C-0FA4-4668-90CD-C3A0366FB7D7}" type="pres">
      <dgm:prSet presAssocID="{911B19A0-2197-4814-A19B-7ED5A352931B}" presName="root" presStyleCnt="0">
        <dgm:presLayoutVars>
          <dgm:dir/>
          <dgm:resizeHandles val="exact"/>
        </dgm:presLayoutVars>
      </dgm:prSet>
      <dgm:spPr/>
    </dgm:pt>
    <dgm:pt modelId="{12B40313-A792-48DD-B502-FE01D8B23FDF}" type="pres">
      <dgm:prSet presAssocID="{23AF85B2-1E3C-46D9-A07E-291C237216AF}" presName="compNode" presStyleCnt="0"/>
      <dgm:spPr/>
    </dgm:pt>
    <dgm:pt modelId="{6CA256C8-FDB9-4DF5-A5D2-63F2AA6D554E}" type="pres">
      <dgm:prSet presAssocID="{23AF85B2-1E3C-46D9-A07E-291C237216A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8F12EC32-2CDD-44BE-B623-E0380CC1ABBD}" type="pres">
      <dgm:prSet presAssocID="{23AF85B2-1E3C-46D9-A07E-291C237216AF}" presName="spaceRect" presStyleCnt="0"/>
      <dgm:spPr/>
    </dgm:pt>
    <dgm:pt modelId="{C36FA625-6501-449F-9B83-E4DD7613A21B}" type="pres">
      <dgm:prSet presAssocID="{23AF85B2-1E3C-46D9-A07E-291C237216AF}" presName="textRect" presStyleLbl="revTx" presStyleIdx="0" presStyleCnt="4">
        <dgm:presLayoutVars>
          <dgm:chMax val="1"/>
          <dgm:chPref val="1"/>
        </dgm:presLayoutVars>
      </dgm:prSet>
      <dgm:spPr/>
    </dgm:pt>
    <dgm:pt modelId="{51D1C1B0-65D4-4414-9DC9-599EF1EC3880}" type="pres">
      <dgm:prSet presAssocID="{78930279-7672-47EB-B7AC-0D9E6B32F1CA}" presName="sibTrans" presStyleCnt="0"/>
      <dgm:spPr/>
    </dgm:pt>
    <dgm:pt modelId="{5F603BB9-BE97-41BD-A2FF-F48B77A15545}" type="pres">
      <dgm:prSet presAssocID="{C2171507-132B-46D7-BC1A-33AB9D576570}" presName="compNode" presStyleCnt="0"/>
      <dgm:spPr/>
    </dgm:pt>
    <dgm:pt modelId="{CF5F300B-D73E-4D08-90FD-B9F6BFC44462}" type="pres">
      <dgm:prSet presAssocID="{C2171507-132B-46D7-BC1A-33AB9D57657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B20F581-79D8-4D48-B8DE-D13546C0E71C}" type="pres">
      <dgm:prSet presAssocID="{C2171507-132B-46D7-BC1A-33AB9D576570}" presName="spaceRect" presStyleCnt="0"/>
      <dgm:spPr/>
    </dgm:pt>
    <dgm:pt modelId="{57749C42-68C1-4B84-9603-779E0038B231}" type="pres">
      <dgm:prSet presAssocID="{C2171507-132B-46D7-BC1A-33AB9D576570}" presName="textRect" presStyleLbl="revTx" presStyleIdx="1" presStyleCnt="4">
        <dgm:presLayoutVars>
          <dgm:chMax val="1"/>
          <dgm:chPref val="1"/>
        </dgm:presLayoutVars>
      </dgm:prSet>
      <dgm:spPr/>
    </dgm:pt>
    <dgm:pt modelId="{3FF71FE3-E324-417E-AE8E-04FB2B29847B}" type="pres">
      <dgm:prSet presAssocID="{5C7410D3-A05A-4E7E-AB7E-811F42F58C8F}" presName="sibTrans" presStyleCnt="0"/>
      <dgm:spPr/>
    </dgm:pt>
    <dgm:pt modelId="{3F42B274-99C2-4814-9C49-D0C8AE95FE2F}" type="pres">
      <dgm:prSet presAssocID="{81A961F0-1AE1-4D03-9538-821B1C985AEC}" presName="compNode" presStyleCnt="0"/>
      <dgm:spPr/>
    </dgm:pt>
    <dgm:pt modelId="{884C56D0-1061-4245-9393-4E8769D3185D}" type="pres">
      <dgm:prSet presAssocID="{81A961F0-1AE1-4D03-9538-821B1C985AE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1EA27B1-D690-4400-A741-162A6B17074C}" type="pres">
      <dgm:prSet presAssocID="{81A961F0-1AE1-4D03-9538-821B1C985AEC}" presName="spaceRect" presStyleCnt="0"/>
      <dgm:spPr/>
    </dgm:pt>
    <dgm:pt modelId="{49C27E63-82A5-41D9-9FF6-C33662C2D1B0}" type="pres">
      <dgm:prSet presAssocID="{81A961F0-1AE1-4D03-9538-821B1C985AEC}" presName="textRect" presStyleLbl="revTx" presStyleIdx="2" presStyleCnt="4">
        <dgm:presLayoutVars>
          <dgm:chMax val="1"/>
          <dgm:chPref val="1"/>
        </dgm:presLayoutVars>
      </dgm:prSet>
      <dgm:spPr/>
    </dgm:pt>
    <dgm:pt modelId="{99035949-5754-4B4C-9E00-5DACB76E5529}" type="pres">
      <dgm:prSet presAssocID="{F4DB3E69-AE7B-4A26-8563-E67F01E264AA}" presName="sibTrans" presStyleCnt="0"/>
      <dgm:spPr/>
    </dgm:pt>
    <dgm:pt modelId="{CEFD9820-169A-43FC-9176-075AB1E937B6}" type="pres">
      <dgm:prSet presAssocID="{B4BBD68F-2033-4241-9124-C1650EEDD7DC}" presName="compNode" presStyleCnt="0"/>
      <dgm:spPr/>
    </dgm:pt>
    <dgm:pt modelId="{28E467FB-AB1D-4BE0-A48B-5E1311139AA3}" type="pres">
      <dgm:prSet presAssocID="{B4BBD68F-2033-4241-9124-C1650EEDD7D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B094037F-256D-4379-91F7-B33D1D7FD4AB}" type="pres">
      <dgm:prSet presAssocID="{B4BBD68F-2033-4241-9124-C1650EEDD7DC}" presName="spaceRect" presStyleCnt="0"/>
      <dgm:spPr/>
    </dgm:pt>
    <dgm:pt modelId="{EE4C6CD4-09CE-4E49-B5C5-FA62669DBCC0}" type="pres">
      <dgm:prSet presAssocID="{B4BBD68F-2033-4241-9124-C1650EEDD7D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3EE7008-0C4E-46BF-8BFB-E075D982176B}" srcId="{911B19A0-2197-4814-A19B-7ED5A352931B}" destId="{B4BBD68F-2033-4241-9124-C1650EEDD7DC}" srcOrd="3" destOrd="0" parTransId="{C133D129-2C37-4B4E-9D6D-F0B496D7233F}" sibTransId="{36DD1D8F-A1F0-4FB3-85E2-F1A3C76B557E}"/>
    <dgm:cxn modelId="{11A9321F-F2BB-46F8-8AF1-5250F7F21854}" type="presOf" srcId="{B4BBD68F-2033-4241-9124-C1650EEDD7DC}" destId="{EE4C6CD4-09CE-4E49-B5C5-FA62669DBCC0}" srcOrd="0" destOrd="0" presId="urn:microsoft.com/office/officeart/2018/2/layout/IconLabelList"/>
    <dgm:cxn modelId="{8D970422-E2FD-407B-B209-932D2FCF0EF9}" type="presOf" srcId="{81A961F0-1AE1-4D03-9538-821B1C985AEC}" destId="{49C27E63-82A5-41D9-9FF6-C33662C2D1B0}" srcOrd="0" destOrd="0" presId="urn:microsoft.com/office/officeart/2018/2/layout/IconLabelList"/>
    <dgm:cxn modelId="{DD1DA62F-E42A-4A7A-8A5E-79EAC8B2E63C}" srcId="{911B19A0-2197-4814-A19B-7ED5A352931B}" destId="{81A961F0-1AE1-4D03-9538-821B1C985AEC}" srcOrd="2" destOrd="0" parTransId="{A5EEDCBA-EE57-42E8-8547-AEFBEE187BF4}" sibTransId="{F4DB3E69-AE7B-4A26-8563-E67F01E264AA}"/>
    <dgm:cxn modelId="{77C1AC3E-AB5B-42DC-A221-5D1241D3FEFE}" type="presOf" srcId="{911B19A0-2197-4814-A19B-7ED5A352931B}" destId="{4D10EF2C-0FA4-4668-90CD-C3A0366FB7D7}" srcOrd="0" destOrd="0" presId="urn:microsoft.com/office/officeart/2018/2/layout/IconLabelList"/>
    <dgm:cxn modelId="{A0F9E455-1DDC-4DE0-ADA4-E070509C6292}" srcId="{911B19A0-2197-4814-A19B-7ED5A352931B}" destId="{23AF85B2-1E3C-46D9-A07E-291C237216AF}" srcOrd="0" destOrd="0" parTransId="{759302BA-6170-44BD-95E1-7AD5700F697E}" sibTransId="{78930279-7672-47EB-B7AC-0D9E6B32F1CA}"/>
    <dgm:cxn modelId="{BA361682-4003-497C-9D7A-C19BB7C4AD70}" srcId="{911B19A0-2197-4814-A19B-7ED5A352931B}" destId="{C2171507-132B-46D7-BC1A-33AB9D576570}" srcOrd="1" destOrd="0" parTransId="{123F503A-EF5E-4545-B915-3CF1B76D5474}" sibTransId="{5C7410D3-A05A-4E7E-AB7E-811F42F58C8F}"/>
    <dgm:cxn modelId="{5E2411AD-6B4A-4753-84B6-9C3458F055F8}" type="presOf" srcId="{23AF85B2-1E3C-46D9-A07E-291C237216AF}" destId="{C36FA625-6501-449F-9B83-E4DD7613A21B}" srcOrd="0" destOrd="0" presId="urn:microsoft.com/office/officeart/2018/2/layout/IconLabelList"/>
    <dgm:cxn modelId="{040B1BC9-0E5C-430C-9571-F8A52F089E78}" type="presOf" srcId="{C2171507-132B-46D7-BC1A-33AB9D576570}" destId="{57749C42-68C1-4B84-9603-779E0038B231}" srcOrd="0" destOrd="0" presId="urn:microsoft.com/office/officeart/2018/2/layout/IconLabelList"/>
    <dgm:cxn modelId="{230EA4A3-DE9E-48D6-9208-D080ABCAB93C}" type="presParOf" srcId="{4D10EF2C-0FA4-4668-90CD-C3A0366FB7D7}" destId="{12B40313-A792-48DD-B502-FE01D8B23FDF}" srcOrd="0" destOrd="0" presId="urn:microsoft.com/office/officeart/2018/2/layout/IconLabelList"/>
    <dgm:cxn modelId="{B1DC2C63-F96D-44A2-9A7D-F1DF85D35F84}" type="presParOf" srcId="{12B40313-A792-48DD-B502-FE01D8B23FDF}" destId="{6CA256C8-FDB9-4DF5-A5D2-63F2AA6D554E}" srcOrd="0" destOrd="0" presId="urn:microsoft.com/office/officeart/2018/2/layout/IconLabelList"/>
    <dgm:cxn modelId="{D8D0196B-966A-47DC-BCFE-C834B854D0AB}" type="presParOf" srcId="{12B40313-A792-48DD-B502-FE01D8B23FDF}" destId="{8F12EC32-2CDD-44BE-B623-E0380CC1ABBD}" srcOrd="1" destOrd="0" presId="urn:microsoft.com/office/officeart/2018/2/layout/IconLabelList"/>
    <dgm:cxn modelId="{FF58B5F4-BA6E-428D-8CE1-2A5B097CBCC1}" type="presParOf" srcId="{12B40313-A792-48DD-B502-FE01D8B23FDF}" destId="{C36FA625-6501-449F-9B83-E4DD7613A21B}" srcOrd="2" destOrd="0" presId="urn:microsoft.com/office/officeart/2018/2/layout/IconLabelList"/>
    <dgm:cxn modelId="{F906D990-2DD0-4FB2-9E76-27DD54667A41}" type="presParOf" srcId="{4D10EF2C-0FA4-4668-90CD-C3A0366FB7D7}" destId="{51D1C1B0-65D4-4414-9DC9-599EF1EC3880}" srcOrd="1" destOrd="0" presId="urn:microsoft.com/office/officeart/2018/2/layout/IconLabelList"/>
    <dgm:cxn modelId="{25CF52B0-F231-426C-8171-57DFCFB226B8}" type="presParOf" srcId="{4D10EF2C-0FA4-4668-90CD-C3A0366FB7D7}" destId="{5F603BB9-BE97-41BD-A2FF-F48B77A15545}" srcOrd="2" destOrd="0" presId="urn:microsoft.com/office/officeart/2018/2/layout/IconLabelList"/>
    <dgm:cxn modelId="{4E045521-142F-42C7-AEF2-480A6804782A}" type="presParOf" srcId="{5F603BB9-BE97-41BD-A2FF-F48B77A15545}" destId="{CF5F300B-D73E-4D08-90FD-B9F6BFC44462}" srcOrd="0" destOrd="0" presId="urn:microsoft.com/office/officeart/2018/2/layout/IconLabelList"/>
    <dgm:cxn modelId="{B90F6181-9A4D-4589-9025-0122743DAD2B}" type="presParOf" srcId="{5F603BB9-BE97-41BD-A2FF-F48B77A15545}" destId="{1B20F581-79D8-4D48-B8DE-D13546C0E71C}" srcOrd="1" destOrd="0" presId="urn:microsoft.com/office/officeart/2018/2/layout/IconLabelList"/>
    <dgm:cxn modelId="{51E64303-0D21-43E1-B3C7-BEFE112F8746}" type="presParOf" srcId="{5F603BB9-BE97-41BD-A2FF-F48B77A15545}" destId="{57749C42-68C1-4B84-9603-779E0038B231}" srcOrd="2" destOrd="0" presId="urn:microsoft.com/office/officeart/2018/2/layout/IconLabelList"/>
    <dgm:cxn modelId="{7F038F62-9322-4DF6-B08A-63FB900E1381}" type="presParOf" srcId="{4D10EF2C-0FA4-4668-90CD-C3A0366FB7D7}" destId="{3FF71FE3-E324-417E-AE8E-04FB2B29847B}" srcOrd="3" destOrd="0" presId="urn:microsoft.com/office/officeart/2018/2/layout/IconLabelList"/>
    <dgm:cxn modelId="{62141825-A4DA-44D9-94E1-D52BF4DBA3F3}" type="presParOf" srcId="{4D10EF2C-0FA4-4668-90CD-C3A0366FB7D7}" destId="{3F42B274-99C2-4814-9C49-D0C8AE95FE2F}" srcOrd="4" destOrd="0" presId="urn:microsoft.com/office/officeart/2018/2/layout/IconLabelList"/>
    <dgm:cxn modelId="{55FBEB10-8A69-4A9F-81E5-9D8AA68977AF}" type="presParOf" srcId="{3F42B274-99C2-4814-9C49-D0C8AE95FE2F}" destId="{884C56D0-1061-4245-9393-4E8769D3185D}" srcOrd="0" destOrd="0" presId="urn:microsoft.com/office/officeart/2018/2/layout/IconLabelList"/>
    <dgm:cxn modelId="{4E31F031-E8E4-4B6A-B650-AE0F89032707}" type="presParOf" srcId="{3F42B274-99C2-4814-9C49-D0C8AE95FE2F}" destId="{01EA27B1-D690-4400-A741-162A6B17074C}" srcOrd="1" destOrd="0" presId="urn:microsoft.com/office/officeart/2018/2/layout/IconLabelList"/>
    <dgm:cxn modelId="{65F2B75E-2B93-4C26-9AD4-0A039D4FF679}" type="presParOf" srcId="{3F42B274-99C2-4814-9C49-D0C8AE95FE2F}" destId="{49C27E63-82A5-41D9-9FF6-C33662C2D1B0}" srcOrd="2" destOrd="0" presId="urn:microsoft.com/office/officeart/2018/2/layout/IconLabelList"/>
    <dgm:cxn modelId="{6DD941E9-4382-454B-8B78-E91AEA0A211F}" type="presParOf" srcId="{4D10EF2C-0FA4-4668-90CD-C3A0366FB7D7}" destId="{99035949-5754-4B4C-9E00-5DACB76E5529}" srcOrd="5" destOrd="0" presId="urn:microsoft.com/office/officeart/2018/2/layout/IconLabelList"/>
    <dgm:cxn modelId="{2BF72196-8DC8-4C6A-97C2-A912430C0076}" type="presParOf" srcId="{4D10EF2C-0FA4-4668-90CD-C3A0366FB7D7}" destId="{CEFD9820-169A-43FC-9176-075AB1E937B6}" srcOrd="6" destOrd="0" presId="urn:microsoft.com/office/officeart/2018/2/layout/IconLabelList"/>
    <dgm:cxn modelId="{CC3022EC-C7E8-4E49-B9B8-444687B059C3}" type="presParOf" srcId="{CEFD9820-169A-43FC-9176-075AB1E937B6}" destId="{28E467FB-AB1D-4BE0-A48B-5E1311139AA3}" srcOrd="0" destOrd="0" presId="urn:microsoft.com/office/officeart/2018/2/layout/IconLabelList"/>
    <dgm:cxn modelId="{5E1C3B35-1DB4-47E4-A537-550D5CA634FB}" type="presParOf" srcId="{CEFD9820-169A-43FC-9176-075AB1E937B6}" destId="{B094037F-256D-4379-91F7-B33D1D7FD4AB}" srcOrd="1" destOrd="0" presId="urn:microsoft.com/office/officeart/2018/2/layout/IconLabelList"/>
    <dgm:cxn modelId="{4E59029A-D048-45F1-AB39-F76A53D628C8}" type="presParOf" srcId="{CEFD9820-169A-43FC-9176-075AB1E937B6}" destId="{EE4C6CD4-09CE-4E49-B5C5-FA62669DBCC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B0166B-EDCC-4170-8FFB-064E9FA4876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65AB23-E214-4DDB-9B93-6AC2D8ABB0A5}" type="pres">
      <dgm:prSet presAssocID="{E4B0166B-EDCC-4170-8FFB-064E9FA4876A}" presName="diagram" presStyleCnt="0">
        <dgm:presLayoutVars>
          <dgm:dir/>
          <dgm:resizeHandles val="exact"/>
        </dgm:presLayoutVars>
      </dgm:prSet>
      <dgm:spPr/>
    </dgm:pt>
  </dgm:ptLst>
  <dgm:cxnLst>
    <dgm:cxn modelId="{211544E2-46CE-4F48-AEE2-4E40A79D2144}" type="presOf" srcId="{E4B0166B-EDCC-4170-8FFB-064E9FA4876A}" destId="{8365AB23-E214-4DDB-9B93-6AC2D8ABB0A5}" srcOrd="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68FB5B-A6C8-49AF-844C-7BDC76849DF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EBCFF0-27B1-47EA-B170-4E0AC14EF911}" type="pres">
      <dgm:prSet presAssocID="{1A68FB5B-A6C8-49AF-844C-7BDC76849DFE}" presName="diagram" presStyleCnt="0">
        <dgm:presLayoutVars>
          <dgm:dir/>
          <dgm:resizeHandles val="exact"/>
        </dgm:presLayoutVars>
      </dgm:prSet>
      <dgm:spPr/>
    </dgm:pt>
  </dgm:ptLst>
  <dgm:cxnLst>
    <dgm:cxn modelId="{4D42454E-7084-4C64-AEBB-FB2330C94295}" type="presOf" srcId="{1A68FB5B-A6C8-49AF-844C-7BDC76849DFE}" destId="{BAEBCFF0-27B1-47EA-B170-4E0AC14EF911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49DB5D-D5B5-4E44-931E-9D6DE5E4CB5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C1DCD3-18CF-4A30-9CE2-B27BC237380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Data Preparation: The dataset is split into training, validation, and testing subsets, with data augmentation techniques applied to enhance model robustness against various conditions.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2A436A-D3A4-417F-97D0-C23DC66331E9}" type="parTrans" cxnId="{7C15ABDC-0549-423D-801E-727F79DA6E0F}">
      <dgm:prSet/>
      <dgm:spPr/>
      <dgm:t>
        <a:bodyPr/>
        <a:lstStyle/>
        <a:p>
          <a:endParaRPr lang="en-US"/>
        </a:p>
      </dgm:t>
    </dgm:pt>
    <dgm:pt modelId="{E416BD08-DD92-4D62-AA80-7993D272894F}" type="sibTrans" cxnId="{7C15ABDC-0549-423D-801E-727F79DA6E0F}">
      <dgm:prSet/>
      <dgm:spPr/>
      <dgm:t>
        <a:bodyPr/>
        <a:lstStyle/>
        <a:p>
          <a:endParaRPr lang="en-US"/>
        </a:p>
      </dgm:t>
    </dgm:pt>
    <dgm:pt modelId="{E356A36D-CFCB-442D-AAF9-2D8F14F07D8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CNN Architecture: Designed specifically for facial feature recognition, the model includes convolutional layers, pooling layers, and fully connected layers, optimized for accurate and efficient classification of drowsy states.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CDDE10-DE9F-41AB-82D5-FE56CCDC58C5}" type="parTrans" cxnId="{496AAB86-2636-4B06-8CC1-D7CE979F1B65}">
      <dgm:prSet/>
      <dgm:spPr/>
      <dgm:t>
        <a:bodyPr/>
        <a:lstStyle/>
        <a:p>
          <a:endParaRPr lang="en-US"/>
        </a:p>
      </dgm:t>
    </dgm:pt>
    <dgm:pt modelId="{BD0658FA-2247-439A-810D-CE987BDE84CF}" type="sibTrans" cxnId="{496AAB86-2636-4B06-8CC1-D7CE979F1B65}">
      <dgm:prSet/>
      <dgm:spPr/>
      <dgm:t>
        <a:bodyPr/>
        <a:lstStyle/>
        <a:p>
          <a:endParaRPr lang="en-US"/>
        </a:p>
      </dgm:t>
    </dgm:pt>
    <dgm:pt modelId="{D2FB327F-E88D-47CB-BCBB-CFDD1D8BB75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Training: The model is trained on the Driver Drowsiness Dataset using a combination of real-time data processing and hyperparameter tuning to ensure high accuracy and generalization.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727915-46BC-4901-8F6A-829E0EBFB04C}" type="parTrans" cxnId="{14AEF215-D8E0-44F5-AC23-D3CDC314F96E}">
      <dgm:prSet/>
      <dgm:spPr/>
      <dgm:t>
        <a:bodyPr/>
        <a:lstStyle/>
        <a:p>
          <a:endParaRPr lang="en-US"/>
        </a:p>
      </dgm:t>
    </dgm:pt>
    <dgm:pt modelId="{1E10CB14-7FEB-4459-B8FC-EF428F682CDF}" type="sibTrans" cxnId="{14AEF215-D8E0-44F5-AC23-D3CDC314F96E}">
      <dgm:prSet/>
      <dgm:spPr/>
      <dgm:t>
        <a:bodyPr/>
        <a:lstStyle/>
        <a:p>
          <a:endParaRPr lang="en-US"/>
        </a:p>
      </dgm:t>
    </dgm:pt>
    <dgm:pt modelId="{860604C7-4ED3-4948-93E0-05AA8FA20B9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Validation and Testing: The model’s performance is rigorously validated in real-world scenarios to ensure its reliability and effectiveness in detecting drowsiness</a:t>
          </a:r>
          <a:r>
            <a:rPr lang="en-GB" sz="1300" b="0" i="0" dirty="0"/>
            <a:t>.</a:t>
          </a:r>
          <a:endParaRPr lang="en-US" sz="1300" dirty="0"/>
        </a:p>
      </dgm:t>
    </dgm:pt>
    <dgm:pt modelId="{C09252B8-2465-4B37-99CD-4B164DB3832E}" type="parTrans" cxnId="{48191EB6-8FF0-4BE7-BB31-7FAD35654138}">
      <dgm:prSet/>
      <dgm:spPr/>
      <dgm:t>
        <a:bodyPr/>
        <a:lstStyle/>
        <a:p>
          <a:endParaRPr lang="en-US"/>
        </a:p>
      </dgm:t>
    </dgm:pt>
    <dgm:pt modelId="{CBF2FE7E-4FFB-45C7-8EBF-86D09938B213}" type="sibTrans" cxnId="{48191EB6-8FF0-4BE7-BB31-7FAD35654138}">
      <dgm:prSet/>
      <dgm:spPr/>
      <dgm:t>
        <a:bodyPr/>
        <a:lstStyle/>
        <a:p>
          <a:endParaRPr lang="en-US"/>
        </a:p>
      </dgm:t>
    </dgm:pt>
    <dgm:pt modelId="{3FD70069-01E8-4FD3-AAB4-11BCC86754D4}" type="pres">
      <dgm:prSet presAssocID="{7249DB5D-D5B5-4E44-931E-9D6DE5E4CB5B}" presName="root" presStyleCnt="0">
        <dgm:presLayoutVars>
          <dgm:dir/>
          <dgm:resizeHandles val="exact"/>
        </dgm:presLayoutVars>
      </dgm:prSet>
      <dgm:spPr/>
    </dgm:pt>
    <dgm:pt modelId="{4A8BFFD8-93AA-453C-883E-65738BB76D3F}" type="pres">
      <dgm:prSet presAssocID="{0AC1DCD3-18CF-4A30-9CE2-B27BC2373801}" presName="compNode" presStyleCnt="0"/>
      <dgm:spPr/>
    </dgm:pt>
    <dgm:pt modelId="{2565D7C6-9610-4AED-B6CC-CF7C1A3ABD42}" type="pres">
      <dgm:prSet presAssocID="{0AC1DCD3-18CF-4A30-9CE2-B27BC237380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5017F42-C7F6-44E2-92D8-98579A4B0EEB}" type="pres">
      <dgm:prSet presAssocID="{0AC1DCD3-18CF-4A30-9CE2-B27BC2373801}" presName="spaceRect" presStyleCnt="0"/>
      <dgm:spPr/>
    </dgm:pt>
    <dgm:pt modelId="{6049D1B7-333D-4A34-8285-A537263FAB80}" type="pres">
      <dgm:prSet presAssocID="{0AC1DCD3-18CF-4A30-9CE2-B27BC2373801}" presName="textRect" presStyleLbl="revTx" presStyleIdx="0" presStyleCnt="4">
        <dgm:presLayoutVars>
          <dgm:chMax val="1"/>
          <dgm:chPref val="1"/>
        </dgm:presLayoutVars>
      </dgm:prSet>
      <dgm:spPr/>
    </dgm:pt>
    <dgm:pt modelId="{9264C011-44DE-4AE1-8825-62E892357457}" type="pres">
      <dgm:prSet presAssocID="{E416BD08-DD92-4D62-AA80-7993D272894F}" presName="sibTrans" presStyleCnt="0"/>
      <dgm:spPr/>
    </dgm:pt>
    <dgm:pt modelId="{B9FC1030-05E3-4CDC-B122-3D1A129DF63B}" type="pres">
      <dgm:prSet presAssocID="{E356A36D-CFCB-442D-AAF9-2D8F14F07D85}" presName="compNode" presStyleCnt="0"/>
      <dgm:spPr/>
    </dgm:pt>
    <dgm:pt modelId="{0DB7D98E-85D2-4858-BB11-C60F2E988ED7}" type="pres">
      <dgm:prSet presAssocID="{E356A36D-CFCB-442D-AAF9-2D8F14F07D8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F9E7E30-C49A-40DC-B40A-681567B26FF4}" type="pres">
      <dgm:prSet presAssocID="{E356A36D-CFCB-442D-AAF9-2D8F14F07D85}" presName="spaceRect" presStyleCnt="0"/>
      <dgm:spPr/>
    </dgm:pt>
    <dgm:pt modelId="{908DCEA1-9239-4BA1-B75C-8100821A273C}" type="pres">
      <dgm:prSet presAssocID="{E356A36D-CFCB-442D-AAF9-2D8F14F07D85}" presName="textRect" presStyleLbl="revTx" presStyleIdx="1" presStyleCnt="4">
        <dgm:presLayoutVars>
          <dgm:chMax val="1"/>
          <dgm:chPref val="1"/>
        </dgm:presLayoutVars>
      </dgm:prSet>
      <dgm:spPr/>
    </dgm:pt>
    <dgm:pt modelId="{08A16A87-7769-44B0-AF38-5E532F6A46EC}" type="pres">
      <dgm:prSet presAssocID="{BD0658FA-2247-439A-810D-CE987BDE84CF}" presName="sibTrans" presStyleCnt="0"/>
      <dgm:spPr/>
    </dgm:pt>
    <dgm:pt modelId="{0F1C5EBF-6F0C-4B94-8B9D-37C433BB97BA}" type="pres">
      <dgm:prSet presAssocID="{D2FB327F-E88D-47CB-BCBB-CFDD1D8BB757}" presName="compNode" presStyleCnt="0"/>
      <dgm:spPr/>
    </dgm:pt>
    <dgm:pt modelId="{2006FADB-1726-4ED5-812A-BFB05E68908C}" type="pres">
      <dgm:prSet presAssocID="{D2FB327F-E88D-47CB-BCBB-CFDD1D8BB75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1C3FFCD-2297-4516-9B9F-3AA45757CCAB}" type="pres">
      <dgm:prSet presAssocID="{D2FB327F-E88D-47CB-BCBB-CFDD1D8BB757}" presName="spaceRect" presStyleCnt="0"/>
      <dgm:spPr/>
    </dgm:pt>
    <dgm:pt modelId="{87F7DFF9-9B46-4507-863F-547DD50B30BB}" type="pres">
      <dgm:prSet presAssocID="{D2FB327F-E88D-47CB-BCBB-CFDD1D8BB757}" presName="textRect" presStyleLbl="revTx" presStyleIdx="2" presStyleCnt="4">
        <dgm:presLayoutVars>
          <dgm:chMax val="1"/>
          <dgm:chPref val="1"/>
        </dgm:presLayoutVars>
      </dgm:prSet>
      <dgm:spPr/>
    </dgm:pt>
    <dgm:pt modelId="{B419BBD9-AF8B-45EE-A1C4-A794DCD728E1}" type="pres">
      <dgm:prSet presAssocID="{1E10CB14-7FEB-4459-B8FC-EF428F682CDF}" presName="sibTrans" presStyleCnt="0"/>
      <dgm:spPr/>
    </dgm:pt>
    <dgm:pt modelId="{063FFCDA-C977-48FB-B0AC-F281E51F3393}" type="pres">
      <dgm:prSet presAssocID="{860604C7-4ED3-4948-93E0-05AA8FA20B9E}" presName="compNode" presStyleCnt="0"/>
      <dgm:spPr/>
    </dgm:pt>
    <dgm:pt modelId="{BCFEE421-BCEF-4B14-9A40-7B2384E5B61A}" type="pres">
      <dgm:prSet presAssocID="{860604C7-4ED3-4948-93E0-05AA8FA20B9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0E529A99-0FDB-4FEF-9EA2-4D6259409D3A}" type="pres">
      <dgm:prSet presAssocID="{860604C7-4ED3-4948-93E0-05AA8FA20B9E}" presName="spaceRect" presStyleCnt="0"/>
      <dgm:spPr/>
    </dgm:pt>
    <dgm:pt modelId="{F1BEBA24-4A37-4B33-A999-49343C8943F6}" type="pres">
      <dgm:prSet presAssocID="{860604C7-4ED3-4948-93E0-05AA8FA20B9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4AEF215-D8E0-44F5-AC23-D3CDC314F96E}" srcId="{7249DB5D-D5B5-4E44-931E-9D6DE5E4CB5B}" destId="{D2FB327F-E88D-47CB-BCBB-CFDD1D8BB757}" srcOrd="2" destOrd="0" parTransId="{53727915-46BC-4901-8F6A-829E0EBFB04C}" sibTransId="{1E10CB14-7FEB-4459-B8FC-EF428F682CDF}"/>
    <dgm:cxn modelId="{506D8B49-E010-4A51-B9C7-32ADFB343936}" type="presOf" srcId="{0AC1DCD3-18CF-4A30-9CE2-B27BC2373801}" destId="{6049D1B7-333D-4A34-8285-A537263FAB80}" srcOrd="0" destOrd="0" presId="urn:microsoft.com/office/officeart/2018/2/layout/IconLabelList"/>
    <dgm:cxn modelId="{B7E9DA58-9B62-43E1-AE2E-7F9C7922F00B}" type="presOf" srcId="{860604C7-4ED3-4948-93E0-05AA8FA20B9E}" destId="{F1BEBA24-4A37-4B33-A999-49343C8943F6}" srcOrd="0" destOrd="0" presId="urn:microsoft.com/office/officeart/2018/2/layout/IconLabelList"/>
    <dgm:cxn modelId="{496AAB86-2636-4B06-8CC1-D7CE979F1B65}" srcId="{7249DB5D-D5B5-4E44-931E-9D6DE5E4CB5B}" destId="{E356A36D-CFCB-442D-AAF9-2D8F14F07D85}" srcOrd="1" destOrd="0" parTransId="{41CDDE10-DE9F-41AB-82D5-FE56CCDC58C5}" sibTransId="{BD0658FA-2247-439A-810D-CE987BDE84CF}"/>
    <dgm:cxn modelId="{A9C5EE8D-F109-4E6B-95BE-1D627F6ED5C3}" type="presOf" srcId="{D2FB327F-E88D-47CB-BCBB-CFDD1D8BB757}" destId="{87F7DFF9-9B46-4507-863F-547DD50B30BB}" srcOrd="0" destOrd="0" presId="urn:microsoft.com/office/officeart/2018/2/layout/IconLabelList"/>
    <dgm:cxn modelId="{48191EB6-8FF0-4BE7-BB31-7FAD35654138}" srcId="{7249DB5D-D5B5-4E44-931E-9D6DE5E4CB5B}" destId="{860604C7-4ED3-4948-93E0-05AA8FA20B9E}" srcOrd="3" destOrd="0" parTransId="{C09252B8-2465-4B37-99CD-4B164DB3832E}" sibTransId="{CBF2FE7E-4FFB-45C7-8EBF-86D09938B213}"/>
    <dgm:cxn modelId="{4BB385BA-C667-4BA9-BAF3-4205194EC3D8}" type="presOf" srcId="{7249DB5D-D5B5-4E44-931E-9D6DE5E4CB5B}" destId="{3FD70069-01E8-4FD3-AAB4-11BCC86754D4}" srcOrd="0" destOrd="0" presId="urn:microsoft.com/office/officeart/2018/2/layout/IconLabelList"/>
    <dgm:cxn modelId="{7C15ABDC-0549-423D-801E-727F79DA6E0F}" srcId="{7249DB5D-D5B5-4E44-931E-9D6DE5E4CB5B}" destId="{0AC1DCD3-18CF-4A30-9CE2-B27BC2373801}" srcOrd="0" destOrd="0" parTransId="{752A436A-D3A4-417F-97D0-C23DC66331E9}" sibTransId="{E416BD08-DD92-4D62-AA80-7993D272894F}"/>
    <dgm:cxn modelId="{79D305F0-DEBB-4E81-8F8E-2AC0BCE0D224}" type="presOf" srcId="{E356A36D-CFCB-442D-AAF9-2D8F14F07D85}" destId="{908DCEA1-9239-4BA1-B75C-8100821A273C}" srcOrd="0" destOrd="0" presId="urn:microsoft.com/office/officeart/2018/2/layout/IconLabelList"/>
    <dgm:cxn modelId="{A75C4E6F-D9FC-471E-B56B-2D670022E003}" type="presParOf" srcId="{3FD70069-01E8-4FD3-AAB4-11BCC86754D4}" destId="{4A8BFFD8-93AA-453C-883E-65738BB76D3F}" srcOrd="0" destOrd="0" presId="urn:microsoft.com/office/officeart/2018/2/layout/IconLabelList"/>
    <dgm:cxn modelId="{49EE3638-636B-4BF4-9BF7-6EDBE3C88A73}" type="presParOf" srcId="{4A8BFFD8-93AA-453C-883E-65738BB76D3F}" destId="{2565D7C6-9610-4AED-B6CC-CF7C1A3ABD42}" srcOrd="0" destOrd="0" presId="urn:microsoft.com/office/officeart/2018/2/layout/IconLabelList"/>
    <dgm:cxn modelId="{DADF2D1A-BCCF-4BAD-B103-B9D438B9A8F6}" type="presParOf" srcId="{4A8BFFD8-93AA-453C-883E-65738BB76D3F}" destId="{15017F42-C7F6-44E2-92D8-98579A4B0EEB}" srcOrd="1" destOrd="0" presId="urn:microsoft.com/office/officeart/2018/2/layout/IconLabelList"/>
    <dgm:cxn modelId="{6893292E-CCDD-4800-B4FF-6A288811C390}" type="presParOf" srcId="{4A8BFFD8-93AA-453C-883E-65738BB76D3F}" destId="{6049D1B7-333D-4A34-8285-A537263FAB80}" srcOrd="2" destOrd="0" presId="urn:microsoft.com/office/officeart/2018/2/layout/IconLabelList"/>
    <dgm:cxn modelId="{9177E297-BD39-4700-AA32-110BA89F46E4}" type="presParOf" srcId="{3FD70069-01E8-4FD3-AAB4-11BCC86754D4}" destId="{9264C011-44DE-4AE1-8825-62E892357457}" srcOrd="1" destOrd="0" presId="urn:microsoft.com/office/officeart/2018/2/layout/IconLabelList"/>
    <dgm:cxn modelId="{C60F1F06-E934-49C3-9976-F60138A3C0B6}" type="presParOf" srcId="{3FD70069-01E8-4FD3-AAB4-11BCC86754D4}" destId="{B9FC1030-05E3-4CDC-B122-3D1A129DF63B}" srcOrd="2" destOrd="0" presId="urn:microsoft.com/office/officeart/2018/2/layout/IconLabelList"/>
    <dgm:cxn modelId="{D0257693-F1C4-4B5A-B40D-1817DA357AA9}" type="presParOf" srcId="{B9FC1030-05E3-4CDC-B122-3D1A129DF63B}" destId="{0DB7D98E-85D2-4858-BB11-C60F2E988ED7}" srcOrd="0" destOrd="0" presId="urn:microsoft.com/office/officeart/2018/2/layout/IconLabelList"/>
    <dgm:cxn modelId="{573402B3-9004-4C47-A5D0-FF5935A9A8C8}" type="presParOf" srcId="{B9FC1030-05E3-4CDC-B122-3D1A129DF63B}" destId="{DF9E7E30-C49A-40DC-B40A-681567B26FF4}" srcOrd="1" destOrd="0" presId="urn:microsoft.com/office/officeart/2018/2/layout/IconLabelList"/>
    <dgm:cxn modelId="{5D089D98-D23A-49D0-A57C-2A083EA09F40}" type="presParOf" srcId="{B9FC1030-05E3-4CDC-B122-3D1A129DF63B}" destId="{908DCEA1-9239-4BA1-B75C-8100821A273C}" srcOrd="2" destOrd="0" presId="urn:microsoft.com/office/officeart/2018/2/layout/IconLabelList"/>
    <dgm:cxn modelId="{FE1B683B-CB29-45A6-B858-F4B0661B3CC1}" type="presParOf" srcId="{3FD70069-01E8-4FD3-AAB4-11BCC86754D4}" destId="{08A16A87-7769-44B0-AF38-5E532F6A46EC}" srcOrd="3" destOrd="0" presId="urn:microsoft.com/office/officeart/2018/2/layout/IconLabelList"/>
    <dgm:cxn modelId="{B0096AA3-E710-4F9C-8D69-3A2B0283F300}" type="presParOf" srcId="{3FD70069-01E8-4FD3-AAB4-11BCC86754D4}" destId="{0F1C5EBF-6F0C-4B94-8B9D-37C433BB97BA}" srcOrd="4" destOrd="0" presId="urn:microsoft.com/office/officeart/2018/2/layout/IconLabelList"/>
    <dgm:cxn modelId="{D81009F9-4D6B-4BA5-B82D-10DFF2669720}" type="presParOf" srcId="{0F1C5EBF-6F0C-4B94-8B9D-37C433BB97BA}" destId="{2006FADB-1726-4ED5-812A-BFB05E68908C}" srcOrd="0" destOrd="0" presId="urn:microsoft.com/office/officeart/2018/2/layout/IconLabelList"/>
    <dgm:cxn modelId="{172ADF70-5278-4FC3-AA64-261F489F3EF2}" type="presParOf" srcId="{0F1C5EBF-6F0C-4B94-8B9D-37C433BB97BA}" destId="{71C3FFCD-2297-4516-9B9F-3AA45757CCAB}" srcOrd="1" destOrd="0" presId="urn:microsoft.com/office/officeart/2018/2/layout/IconLabelList"/>
    <dgm:cxn modelId="{E83A4361-1C9A-4801-AA2D-F815D7D8B145}" type="presParOf" srcId="{0F1C5EBF-6F0C-4B94-8B9D-37C433BB97BA}" destId="{87F7DFF9-9B46-4507-863F-547DD50B30BB}" srcOrd="2" destOrd="0" presId="urn:microsoft.com/office/officeart/2018/2/layout/IconLabelList"/>
    <dgm:cxn modelId="{A64A1A9B-2386-4AAF-AFCA-77FC2DB2C702}" type="presParOf" srcId="{3FD70069-01E8-4FD3-AAB4-11BCC86754D4}" destId="{B419BBD9-AF8B-45EE-A1C4-A794DCD728E1}" srcOrd="5" destOrd="0" presId="urn:microsoft.com/office/officeart/2018/2/layout/IconLabelList"/>
    <dgm:cxn modelId="{8A8A2054-4ABF-4405-A5D2-67B2F1D7AE2F}" type="presParOf" srcId="{3FD70069-01E8-4FD3-AAB4-11BCC86754D4}" destId="{063FFCDA-C977-48FB-B0AC-F281E51F3393}" srcOrd="6" destOrd="0" presId="urn:microsoft.com/office/officeart/2018/2/layout/IconLabelList"/>
    <dgm:cxn modelId="{6879C98E-C107-4391-A2E2-CAE6B0341D76}" type="presParOf" srcId="{063FFCDA-C977-48FB-B0AC-F281E51F3393}" destId="{BCFEE421-BCEF-4B14-9A40-7B2384E5B61A}" srcOrd="0" destOrd="0" presId="urn:microsoft.com/office/officeart/2018/2/layout/IconLabelList"/>
    <dgm:cxn modelId="{5FF38239-A246-4DE3-A67E-C9D95856E163}" type="presParOf" srcId="{063FFCDA-C977-48FB-B0AC-F281E51F3393}" destId="{0E529A99-0FDB-4FEF-9EA2-4D6259409D3A}" srcOrd="1" destOrd="0" presId="urn:microsoft.com/office/officeart/2018/2/layout/IconLabelList"/>
    <dgm:cxn modelId="{25BE03AE-F744-4497-A823-90370CA885B5}" type="presParOf" srcId="{063FFCDA-C977-48FB-B0AC-F281E51F3393}" destId="{F1BEBA24-4A37-4B33-A999-49343C8943F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4075019-C498-4E7F-ADC4-A1E50C982B0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C9112E-837F-44DD-BEF5-8BA313248056}">
      <dgm:prSet custT="1"/>
      <dgm:spPr>
        <a:solidFill>
          <a:schemeClr val="bg1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algn="just"/>
          <a:r>
            <a:rPr lang="en-GB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Accuracy: Measures the overall correctness of the model in classifying drowsy and non-drowsy states.</a:t>
          </a:r>
        </a:p>
        <a:p>
          <a:pPr algn="just"/>
          <a:r>
            <a:rPr lang="en-GB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Accuracy: 0.53 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CD5EA9-E444-4D58-B674-881FD0D84666}" type="parTrans" cxnId="{34AA8287-EBEA-40FC-B689-14ADF2C6C95C}">
      <dgm:prSet/>
      <dgm:spPr/>
      <dgm:t>
        <a:bodyPr/>
        <a:lstStyle/>
        <a:p>
          <a:endParaRPr lang="en-US"/>
        </a:p>
      </dgm:t>
    </dgm:pt>
    <dgm:pt modelId="{738871B7-434A-44F7-BD6E-ECFD3E413984}" type="sibTrans" cxnId="{34AA8287-EBEA-40FC-B689-14ADF2C6C95C}">
      <dgm:prSet/>
      <dgm:spPr/>
      <dgm:t>
        <a:bodyPr/>
        <a:lstStyle/>
        <a:p>
          <a:endParaRPr lang="en-US"/>
        </a:p>
      </dgm:t>
    </dgm:pt>
    <dgm:pt modelId="{CABAA9BC-42FC-462E-9084-884913F62B1A}">
      <dgm:prSet custT="1"/>
      <dgm:spPr>
        <a:solidFill>
          <a:schemeClr val="bg1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algn="just">
            <a:lnSpc>
              <a:spcPct val="100000"/>
            </a:lnSpc>
          </a:pPr>
          <a:r>
            <a:rPr lang="en-GB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Precision: Indicates the model's ability to label as drowsy those who are actually drowsy, minimizing false positives.</a:t>
          </a:r>
        </a:p>
        <a:p>
          <a:pPr algn="just">
            <a:lnSpc>
              <a:spcPct val="100000"/>
            </a:lnSpc>
          </a:pPr>
          <a:r>
            <a:rPr lang="en-GB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Class 0 (Not Drowsy): 0.54</a:t>
          </a:r>
        </a:p>
        <a:p>
          <a:pPr algn="just">
            <a:lnSpc>
              <a:spcPct val="100000"/>
            </a:lnSpc>
          </a:pPr>
          <a:r>
            <a:rPr lang="en-GB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Class 1 (Drowsy): 0.47</a:t>
          </a:r>
          <a:endParaRPr lang="en-US" sz="105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5178E6-20BB-4253-9B5F-5BE5FA0198E9}" type="parTrans" cxnId="{BD703537-5212-4A12-B072-9037C02B1E9D}">
      <dgm:prSet/>
      <dgm:spPr/>
      <dgm:t>
        <a:bodyPr/>
        <a:lstStyle/>
        <a:p>
          <a:endParaRPr lang="en-US"/>
        </a:p>
      </dgm:t>
    </dgm:pt>
    <dgm:pt modelId="{55702AAE-BA37-4DC9-963F-4762ED6DB015}" type="sibTrans" cxnId="{BD703537-5212-4A12-B072-9037C02B1E9D}">
      <dgm:prSet/>
      <dgm:spPr/>
      <dgm:t>
        <a:bodyPr/>
        <a:lstStyle/>
        <a:p>
          <a:endParaRPr lang="en-US"/>
        </a:p>
      </dgm:t>
    </dgm:pt>
    <dgm:pt modelId="{F9A3F3EB-7D6F-4A62-A6B5-6FE0BE8419F4}">
      <dgm:prSet custT="1"/>
      <dgm:spPr>
        <a:solidFill>
          <a:schemeClr val="bg1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GB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Recall: Assesses the model's effectiveness in identifying all actual drowsy cases, crucial for safety-critical applications</a:t>
          </a:r>
          <a:r>
            <a:rPr lang="en-GB" sz="1200" dirty="0">
              <a:solidFill>
                <a:schemeClr val="tx1"/>
              </a:solidFill>
            </a:rPr>
            <a:t>.</a:t>
          </a:r>
        </a:p>
        <a:p>
          <a:r>
            <a:rPr lang="en-GB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Class 0: 0.87, Class 1: 0.13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61F760-5A50-4437-9F76-1471CB3DCB4D}" type="parTrans" cxnId="{882B8032-4D6F-47AF-9B68-CAC23C2D1E44}">
      <dgm:prSet/>
      <dgm:spPr/>
      <dgm:t>
        <a:bodyPr/>
        <a:lstStyle/>
        <a:p>
          <a:endParaRPr lang="en-US"/>
        </a:p>
      </dgm:t>
    </dgm:pt>
    <dgm:pt modelId="{8EAA79E6-B015-40D5-9FC6-8B14408356A9}" type="sibTrans" cxnId="{882B8032-4D6F-47AF-9B68-CAC23C2D1E44}">
      <dgm:prSet/>
      <dgm:spPr/>
      <dgm:t>
        <a:bodyPr/>
        <a:lstStyle/>
        <a:p>
          <a:endParaRPr lang="en-US"/>
        </a:p>
      </dgm:t>
    </dgm:pt>
    <dgm:pt modelId="{11BA818E-E59A-414C-B1E0-AB72E9F2B2AE}">
      <dgm:prSet custT="1"/>
      <dgm:spPr>
        <a:solidFill>
          <a:schemeClr val="bg1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algn="just"/>
          <a:r>
            <a:rPr lang="en-GB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F1-Score: Combines precision and recall into a single metric, providing a balanced view of model performance.</a:t>
          </a:r>
        </a:p>
        <a:p>
          <a:pPr algn="just"/>
          <a:r>
            <a:rPr lang="en-GB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Class 0: 0.66, Class 1: 0.21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2162D9-CC49-4DAE-A8A6-051D39BD467C}" type="parTrans" cxnId="{D1D9C0B2-590C-4024-AB3C-2FF77B6BC6EE}">
      <dgm:prSet/>
      <dgm:spPr/>
      <dgm:t>
        <a:bodyPr/>
        <a:lstStyle/>
        <a:p>
          <a:endParaRPr lang="en-US"/>
        </a:p>
      </dgm:t>
    </dgm:pt>
    <dgm:pt modelId="{D620819F-80A9-4C40-AF82-82AD78C3B50D}" type="sibTrans" cxnId="{D1D9C0B2-590C-4024-AB3C-2FF77B6BC6EE}">
      <dgm:prSet/>
      <dgm:spPr/>
      <dgm:t>
        <a:bodyPr/>
        <a:lstStyle/>
        <a:p>
          <a:endParaRPr lang="en-US"/>
        </a:p>
      </dgm:t>
    </dgm:pt>
    <dgm:pt modelId="{9DD0B1CE-D594-44D9-8DB9-4F3D4B8B4729}">
      <dgm:prSet custT="1"/>
      <dgm:spPr>
        <a:solidFill>
          <a:schemeClr val="bg1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algn="just"/>
          <a:r>
            <a:rPr lang="en-GB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Confusion Matrix: Offers detailed insight into the model's classification accuracy across different classes, highlighting potential areas for improvement.</a:t>
          </a:r>
        </a:p>
        <a:p>
          <a:pPr algn="just"/>
          <a:r>
            <a:rPr lang="en-GB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True Positives (TP): 511, True Negatives (TN): 3887, False Positives (FP): 582, False Negatives (FN): 3378 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55E27C-E803-4EA7-ABB2-25F6235C5412}" type="parTrans" cxnId="{0298E042-C26A-4A79-A07A-4E954D4E68FF}">
      <dgm:prSet/>
      <dgm:spPr/>
      <dgm:t>
        <a:bodyPr/>
        <a:lstStyle/>
        <a:p>
          <a:endParaRPr lang="en-US"/>
        </a:p>
      </dgm:t>
    </dgm:pt>
    <dgm:pt modelId="{24395A70-0D76-40FD-A74E-6ECA7B45B19A}" type="sibTrans" cxnId="{0298E042-C26A-4A79-A07A-4E954D4E68FF}">
      <dgm:prSet/>
      <dgm:spPr/>
      <dgm:t>
        <a:bodyPr/>
        <a:lstStyle/>
        <a:p>
          <a:endParaRPr lang="en-US"/>
        </a:p>
      </dgm:t>
    </dgm:pt>
    <dgm:pt modelId="{B254658E-6507-4136-B70A-3C5D92D4CCFC}">
      <dgm:prSet custT="1"/>
      <dgm:spPr>
        <a:solidFill>
          <a:schemeClr val="bg1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GB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Macro Average:</a:t>
          </a:r>
        </a:p>
        <a:p>
          <a:r>
            <a:rPr lang="en-GB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Precision: 0.50 recall: 0.50 and F1-score: 0.43 across both classes </a:t>
          </a:r>
        </a:p>
        <a:p>
          <a:r>
            <a:rPr lang="en-GB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Weighted Average:</a:t>
          </a:r>
        </a:p>
        <a:p>
          <a:r>
            <a:rPr lang="en-GB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Precision:0.50, recall: 0.53, and F1-score: 0.45</a:t>
          </a:r>
          <a:endParaRPr lang="en-US" sz="11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A57F3C-4F7E-4473-BEEA-EFC7C4ED8AE4}" type="parTrans" cxnId="{2ECB00D2-79C5-4FFC-90AE-4FE1B859BD7C}">
      <dgm:prSet/>
      <dgm:spPr/>
      <dgm:t>
        <a:bodyPr/>
        <a:lstStyle/>
        <a:p>
          <a:endParaRPr lang="en-GB"/>
        </a:p>
      </dgm:t>
    </dgm:pt>
    <dgm:pt modelId="{5D845A8E-9674-484D-89AC-F8DA87886863}" type="sibTrans" cxnId="{2ECB00D2-79C5-4FFC-90AE-4FE1B859BD7C}">
      <dgm:prSet/>
      <dgm:spPr/>
      <dgm:t>
        <a:bodyPr/>
        <a:lstStyle/>
        <a:p>
          <a:endParaRPr lang="en-GB"/>
        </a:p>
      </dgm:t>
    </dgm:pt>
    <dgm:pt modelId="{7CF83B23-5977-4619-8D45-5D2A27A26D47}" type="pres">
      <dgm:prSet presAssocID="{84075019-C498-4E7F-ADC4-A1E50C982B07}" presName="diagram" presStyleCnt="0">
        <dgm:presLayoutVars>
          <dgm:dir/>
          <dgm:resizeHandles val="exact"/>
        </dgm:presLayoutVars>
      </dgm:prSet>
      <dgm:spPr/>
    </dgm:pt>
    <dgm:pt modelId="{7F28325E-F191-4943-9584-5328D8A88D54}" type="pres">
      <dgm:prSet presAssocID="{23C9112E-837F-44DD-BEF5-8BA313248056}" presName="node" presStyleLbl="node1" presStyleIdx="0" presStyleCnt="6" custLinFactNeighborX="-25229" custLinFactNeighborY="-29491">
        <dgm:presLayoutVars>
          <dgm:bulletEnabled val="1"/>
        </dgm:presLayoutVars>
      </dgm:prSet>
      <dgm:spPr/>
    </dgm:pt>
    <dgm:pt modelId="{607CDCB8-7731-4FDA-83A4-BF93ABD6EAD8}" type="pres">
      <dgm:prSet presAssocID="{738871B7-434A-44F7-BD6E-ECFD3E413984}" presName="sibTrans" presStyleCnt="0"/>
      <dgm:spPr/>
    </dgm:pt>
    <dgm:pt modelId="{29768D7B-928C-40CC-9A3A-CF27597B2978}" type="pres">
      <dgm:prSet presAssocID="{CABAA9BC-42FC-462E-9084-884913F62B1A}" presName="node" presStyleLbl="node1" presStyleIdx="1" presStyleCnt="6" custLinFactNeighborX="247" custLinFactNeighborY="-13174">
        <dgm:presLayoutVars>
          <dgm:bulletEnabled val="1"/>
        </dgm:presLayoutVars>
      </dgm:prSet>
      <dgm:spPr/>
    </dgm:pt>
    <dgm:pt modelId="{2CE92059-B00A-4F44-AC59-07C9875B1761}" type="pres">
      <dgm:prSet presAssocID="{55702AAE-BA37-4DC9-963F-4762ED6DB015}" presName="sibTrans" presStyleCnt="0"/>
      <dgm:spPr/>
    </dgm:pt>
    <dgm:pt modelId="{076BA9B3-7688-4E42-8005-4719E7A499E5}" type="pres">
      <dgm:prSet presAssocID="{F9A3F3EB-7D6F-4A62-A6B5-6FE0BE8419F4}" presName="node" presStyleLbl="node1" presStyleIdx="2" presStyleCnt="6" custLinFactNeighborX="23044" custLinFactNeighborY="-29491">
        <dgm:presLayoutVars>
          <dgm:bulletEnabled val="1"/>
        </dgm:presLayoutVars>
      </dgm:prSet>
      <dgm:spPr/>
    </dgm:pt>
    <dgm:pt modelId="{1CE15BA4-B759-4B44-9D54-863DB6ED8C0F}" type="pres">
      <dgm:prSet presAssocID="{8EAA79E6-B015-40D5-9FC6-8B14408356A9}" presName="sibTrans" presStyleCnt="0"/>
      <dgm:spPr/>
    </dgm:pt>
    <dgm:pt modelId="{E829C996-D289-4AC6-B218-06FC0DF52D7A}" type="pres">
      <dgm:prSet presAssocID="{11BA818E-E59A-414C-B1E0-AB72E9F2B2AE}" presName="node" presStyleLbl="node1" presStyleIdx="3" presStyleCnt="6" custScaleX="102775" custScaleY="94689" custLinFactNeighborX="90" custLinFactNeighborY="-13361">
        <dgm:presLayoutVars>
          <dgm:bulletEnabled val="1"/>
        </dgm:presLayoutVars>
      </dgm:prSet>
      <dgm:spPr/>
    </dgm:pt>
    <dgm:pt modelId="{12BF3783-585D-46CC-A618-ADA03E404831}" type="pres">
      <dgm:prSet presAssocID="{D620819F-80A9-4C40-AF82-82AD78C3B50D}" presName="sibTrans" presStyleCnt="0"/>
      <dgm:spPr/>
    </dgm:pt>
    <dgm:pt modelId="{3E98FACA-B5AB-4AD8-B961-E77A77550DAA}" type="pres">
      <dgm:prSet presAssocID="{B254658E-6507-4136-B70A-3C5D92D4CCFC}" presName="node" presStyleLbl="node1" presStyleIdx="4" presStyleCnt="6" custScaleX="92472" custScaleY="96141" custLinFactX="23575" custLinFactNeighborX="100000" custLinFactNeighborY="-13703">
        <dgm:presLayoutVars>
          <dgm:bulletEnabled val="1"/>
        </dgm:presLayoutVars>
      </dgm:prSet>
      <dgm:spPr/>
    </dgm:pt>
    <dgm:pt modelId="{479AF264-4179-4935-A163-188978DEFAA0}" type="pres">
      <dgm:prSet presAssocID="{5D845A8E-9674-484D-89AC-F8DA87886863}" presName="sibTrans" presStyleCnt="0"/>
      <dgm:spPr/>
    </dgm:pt>
    <dgm:pt modelId="{262EE048-E551-40BC-B8F0-8ACBAC93A9AA}" type="pres">
      <dgm:prSet presAssocID="{9DD0B1CE-D594-44D9-8DB9-4F3D4B8B4729}" presName="node" presStyleLbl="node1" presStyleIdx="5" presStyleCnt="6" custScaleX="113172" custScaleY="110708" custLinFactX="-3859" custLinFactNeighborX="-100000" custLinFactNeighborY="-13361">
        <dgm:presLayoutVars>
          <dgm:bulletEnabled val="1"/>
        </dgm:presLayoutVars>
      </dgm:prSet>
      <dgm:spPr/>
    </dgm:pt>
  </dgm:ptLst>
  <dgm:cxnLst>
    <dgm:cxn modelId="{F7D2881C-5147-43B0-BEEC-13A9486C08AF}" type="presOf" srcId="{F9A3F3EB-7D6F-4A62-A6B5-6FE0BE8419F4}" destId="{076BA9B3-7688-4E42-8005-4719E7A499E5}" srcOrd="0" destOrd="0" presId="urn:microsoft.com/office/officeart/2005/8/layout/default"/>
    <dgm:cxn modelId="{882B8032-4D6F-47AF-9B68-CAC23C2D1E44}" srcId="{84075019-C498-4E7F-ADC4-A1E50C982B07}" destId="{F9A3F3EB-7D6F-4A62-A6B5-6FE0BE8419F4}" srcOrd="2" destOrd="0" parTransId="{9061F760-5A50-4437-9F76-1471CB3DCB4D}" sibTransId="{8EAA79E6-B015-40D5-9FC6-8B14408356A9}"/>
    <dgm:cxn modelId="{BD703537-5212-4A12-B072-9037C02B1E9D}" srcId="{84075019-C498-4E7F-ADC4-A1E50C982B07}" destId="{CABAA9BC-42FC-462E-9084-884913F62B1A}" srcOrd="1" destOrd="0" parTransId="{A55178E6-20BB-4253-9B5F-5BE5FA0198E9}" sibTransId="{55702AAE-BA37-4DC9-963F-4762ED6DB015}"/>
    <dgm:cxn modelId="{0298E042-C26A-4A79-A07A-4E954D4E68FF}" srcId="{84075019-C498-4E7F-ADC4-A1E50C982B07}" destId="{9DD0B1CE-D594-44D9-8DB9-4F3D4B8B4729}" srcOrd="5" destOrd="0" parTransId="{4B55E27C-E803-4EA7-ABB2-25F6235C5412}" sibTransId="{24395A70-0D76-40FD-A74E-6ECA7B45B19A}"/>
    <dgm:cxn modelId="{4A21BD4F-E255-4445-A78B-6D32CD11F0B2}" type="presOf" srcId="{9DD0B1CE-D594-44D9-8DB9-4F3D4B8B4729}" destId="{262EE048-E551-40BC-B8F0-8ACBAC93A9AA}" srcOrd="0" destOrd="0" presId="urn:microsoft.com/office/officeart/2005/8/layout/default"/>
    <dgm:cxn modelId="{34AA8287-EBEA-40FC-B689-14ADF2C6C95C}" srcId="{84075019-C498-4E7F-ADC4-A1E50C982B07}" destId="{23C9112E-837F-44DD-BEF5-8BA313248056}" srcOrd="0" destOrd="0" parTransId="{DDCD5EA9-E444-4D58-B674-881FD0D84666}" sibTransId="{738871B7-434A-44F7-BD6E-ECFD3E413984}"/>
    <dgm:cxn modelId="{3CD6D8A8-07C9-4AB0-B169-B816728AF44C}" type="presOf" srcId="{11BA818E-E59A-414C-B1E0-AB72E9F2B2AE}" destId="{E829C996-D289-4AC6-B218-06FC0DF52D7A}" srcOrd="0" destOrd="0" presId="urn:microsoft.com/office/officeart/2005/8/layout/default"/>
    <dgm:cxn modelId="{D1D9C0B2-590C-4024-AB3C-2FF77B6BC6EE}" srcId="{84075019-C498-4E7F-ADC4-A1E50C982B07}" destId="{11BA818E-E59A-414C-B1E0-AB72E9F2B2AE}" srcOrd="3" destOrd="0" parTransId="{652162D9-CC49-4DAE-A8A6-051D39BD467C}" sibTransId="{D620819F-80A9-4C40-AF82-82AD78C3B50D}"/>
    <dgm:cxn modelId="{B7853CBA-0487-4BB9-8AB9-45B82F4852A7}" type="presOf" srcId="{CABAA9BC-42FC-462E-9084-884913F62B1A}" destId="{29768D7B-928C-40CC-9A3A-CF27597B2978}" srcOrd="0" destOrd="0" presId="urn:microsoft.com/office/officeart/2005/8/layout/default"/>
    <dgm:cxn modelId="{1C049DBD-EE89-4D47-BABE-83DB4FCDD7A2}" type="presOf" srcId="{23C9112E-837F-44DD-BEF5-8BA313248056}" destId="{7F28325E-F191-4943-9584-5328D8A88D54}" srcOrd="0" destOrd="0" presId="urn:microsoft.com/office/officeart/2005/8/layout/default"/>
    <dgm:cxn modelId="{2ECB00D2-79C5-4FFC-90AE-4FE1B859BD7C}" srcId="{84075019-C498-4E7F-ADC4-A1E50C982B07}" destId="{B254658E-6507-4136-B70A-3C5D92D4CCFC}" srcOrd="4" destOrd="0" parTransId="{B0A57F3C-4F7E-4473-BEEA-EFC7C4ED8AE4}" sibTransId="{5D845A8E-9674-484D-89AC-F8DA87886863}"/>
    <dgm:cxn modelId="{455828E5-73C1-488E-8093-18EDDB98DC01}" type="presOf" srcId="{84075019-C498-4E7F-ADC4-A1E50C982B07}" destId="{7CF83B23-5977-4619-8D45-5D2A27A26D47}" srcOrd="0" destOrd="0" presId="urn:microsoft.com/office/officeart/2005/8/layout/default"/>
    <dgm:cxn modelId="{AAB7EBEA-C40F-4FBD-B6C2-F3702CF3924C}" type="presOf" srcId="{B254658E-6507-4136-B70A-3C5D92D4CCFC}" destId="{3E98FACA-B5AB-4AD8-B961-E77A77550DAA}" srcOrd="0" destOrd="0" presId="urn:microsoft.com/office/officeart/2005/8/layout/default"/>
    <dgm:cxn modelId="{4E7310A2-F1F1-4249-A4ED-BC3F988D5651}" type="presParOf" srcId="{7CF83B23-5977-4619-8D45-5D2A27A26D47}" destId="{7F28325E-F191-4943-9584-5328D8A88D54}" srcOrd="0" destOrd="0" presId="urn:microsoft.com/office/officeart/2005/8/layout/default"/>
    <dgm:cxn modelId="{98EC4F53-BDF6-4C8D-8073-73315E6536AA}" type="presParOf" srcId="{7CF83B23-5977-4619-8D45-5D2A27A26D47}" destId="{607CDCB8-7731-4FDA-83A4-BF93ABD6EAD8}" srcOrd="1" destOrd="0" presId="urn:microsoft.com/office/officeart/2005/8/layout/default"/>
    <dgm:cxn modelId="{319C4F93-334C-487D-83AE-26A47D7330AE}" type="presParOf" srcId="{7CF83B23-5977-4619-8D45-5D2A27A26D47}" destId="{29768D7B-928C-40CC-9A3A-CF27597B2978}" srcOrd="2" destOrd="0" presId="urn:microsoft.com/office/officeart/2005/8/layout/default"/>
    <dgm:cxn modelId="{D31C64B4-3996-4E49-82C3-162B2D3469CB}" type="presParOf" srcId="{7CF83B23-5977-4619-8D45-5D2A27A26D47}" destId="{2CE92059-B00A-4F44-AC59-07C9875B1761}" srcOrd="3" destOrd="0" presId="urn:microsoft.com/office/officeart/2005/8/layout/default"/>
    <dgm:cxn modelId="{F04DE54A-2BAC-4AB5-8C60-B11CAAE6C9F8}" type="presParOf" srcId="{7CF83B23-5977-4619-8D45-5D2A27A26D47}" destId="{076BA9B3-7688-4E42-8005-4719E7A499E5}" srcOrd="4" destOrd="0" presId="urn:microsoft.com/office/officeart/2005/8/layout/default"/>
    <dgm:cxn modelId="{55FB9B36-2149-4205-81F7-5A861795ED4F}" type="presParOf" srcId="{7CF83B23-5977-4619-8D45-5D2A27A26D47}" destId="{1CE15BA4-B759-4B44-9D54-863DB6ED8C0F}" srcOrd="5" destOrd="0" presId="urn:microsoft.com/office/officeart/2005/8/layout/default"/>
    <dgm:cxn modelId="{170DB16B-05D4-4F77-B0B5-FC3E54345EE6}" type="presParOf" srcId="{7CF83B23-5977-4619-8D45-5D2A27A26D47}" destId="{E829C996-D289-4AC6-B218-06FC0DF52D7A}" srcOrd="6" destOrd="0" presId="urn:microsoft.com/office/officeart/2005/8/layout/default"/>
    <dgm:cxn modelId="{B32964CF-0E60-4693-83EF-3B3E0FF2748D}" type="presParOf" srcId="{7CF83B23-5977-4619-8D45-5D2A27A26D47}" destId="{12BF3783-585D-46CC-A618-ADA03E404831}" srcOrd="7" destOrd="0" presId="urn:microsoft.com/office/officeart/2005/8/layout/default"/>
    <dgm:cxn modelId="{D3AE541C-753F-4561-9F3C-D1EFB087E325}" type="presParOf" srcId="{7CF83B23-5977-4619-8D45-5D2A27A26D47}" destId="{3E98FACA-B5AB-4AD8-B961-E77A77550DAA}" srcOrd="8" destOrd="0" presId="urn:microsoft.com/office/officeart/2005/8/layout/default"/>
    <dgm:cxn modelId="{4820E4AC-0995-4DED-8EDD-9CB510523A7C}" type="presParOf" srcId="{7CF83B23-5977-4619-8D45-5D2A27A26D47}" destId="{479AF264-4179-4935-A163-188978DEFAA0}" srcOrd="9" destOrd="0" presId="urn:microsoft.com/office/officeart/2005/8/layout/default"/>
    <dgm:cxn modelId="{4E4DAE01-BC69-48C9-BEF9-89E092D0E7C5}" type="presParOf" srcId="{7CF83B23-5977-4619-8D45-5D2A27A26D47}" destId="{262EE048-E551-40BC-B8F0-8ACBAC93A9A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AE1AA4-8C4B-4ABD-B6B5-33715F10313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36C5E3-711E-485A-A42D-713CA786371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Real-Time Implementation: Assess integrating the model into vehicle systems for low latency and high throughput in live video processing.</a:t>
          </a:r>
          <a:endParaRPr lang="en-US" sz="1100" dirty="0"/>
        </a:p>
      </dgm:t>
    </dgm:pt>
    <dgm:pt modelId="{A249C982-96D5-4FE7-B3A6-857615DA7599}" type="parTrans" cxnId="{4DB21B00-7CBA-474F-82F3-D1FF46F22C35}">
      <dgm:prSet/>
      <dgm:spPr/>
      <dgm:t>
        <a:bodyPr/>
        <a:lstStyle/>
        <a:p>
          <a:endParaRPr lang="en-US"/>
        </a:p>
      </dgm:t>
    </dgm:pt>
    <dgm:pt modelId="{89348305-E16B-435B-B03C-4C20FBAEFD99}" type="sibTrans" cxnId="{4DB21B00-7CBA-474F-82F3-D1FF46F22C35}">
      <dgm:prSet/>
      <dgm:spPr/>
      <dgm:t>
        <a:bodyPr/>
        <a:lstStyle/>
        <a:p>
          <a:endParaRPr lang="en-US"/>
        </a:p>
      </dgm:t>
    </dgm:pt>
    <dgm:pt modelId="{A3D1E225-E33F-4702-88DE-DB6EFC24ABE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Environmental Robustness: Improve model performance across various lighting, weather conditions, and demographic profiles.</a:t>
          </a:r>
        </a:p>
      </dgm:t>
    </dgm:pt>
    <dgm:pt modelId="{9C653F5F-F030-4C80-A9E2-65A4DE5E8D51}" type="parTrans" cxnId="{BBC9E2EE-05CF-4084-9A31-E0CFEA42C2BE}">
      <dgm:prSet/>
      <dgm:spPr/>
      <dgm:t>
        <a:bodyPr/>
        <a:lstStyle/>
        <a:p>
          <a:endParaRPr lang="en-US"/>
        </a:p>
      </dgm:t>
    </dgm:pt>
    <dgm:pt modelId="{088EB00C-45C9-4ACC-A171-C89573C57821}" type="sibTrans" cxnId="{BBC9E2EE-05CF-4084-9A31-E0CFEA42C2BE}">
      <dgm:prSet/>
      <dgm:spPr/>
      <dgm:t>
        <a:bodyPr/>
        <a:lstStyle/>
        <a:p>
          <a:endParaRPr lang="en-US"/>
        </a:p>
      </dgm:t>
    </dgm:pt>
    <dgm:pt modelId="{CD3B447F-8F5E-41DC-8BC2-81C616739B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Hardware Optimization: Explore cost-efficient hardware solutions for vehicle integration with minimal design impact.</a:t>
          </a:r>
        </a:p>
      </dgm:t>
    </dgm:pt>
    <dgm:pt modelId="{32DA86F4-BBAB-4058-B834-1D927A3141E6}" type="parTrans" cxnId="{D1EDF5D5-13DB-4553-8EA9-C46A4B7C4C9C}">
      <dgm:prSet/>
      <dgm:spPr/>
      <dgm:t>
        <a:bodyPr/>
        <a:lstStyle/>
        <a:p>
          <a:endParaRPr lang="en-US"/>
        </a:p>
      </dgm:t>
    </dgm:pt>
    <dgm:pt modelId="{DE8608C4-BF95-4EF6-A224-39670A725C4C}" type="sibTrans" cxnId="{D1EDF5D5-13DB-4553-8EA9-C46A4B7C4C9C}">
      <dgm:prSet/>
      <dgm:spPr/>
      <dgm:t>
        <a:bodyPr/>
        <a:lstStyle/>
        <a:p>
          <a:endParaRPr lang="en-US"/>
        </a:p>
      </dgm:t>
    </dgm:pt>
    <dgm:pt modelId="{C18BA8DC-B36C-4089-9153-513E00FE0E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Extend the model to detect other impairment indicators like distraction or medical emergencies, enhancing safety monitoring scope.</a:t>
          </a:r>
        </a:p>
      </dgm:t>
    </dgm:pt>
    <dgm:pt modelId="{1973F496-9399-410A-8ADF-7E3E5D8CEBF9}" type="parTrans" cxnId="{B677DB60-BC41-4D02-B6D2-E9FC785EA332}">
      <dgm:prSet/>
      <dgm:spPr/>
      <dgm:t>
        <a:bodyPr/>
        <a:lstStyle/>
        <a:p>
          <a:endParaRPr lang="en-US"/>
        </a:p>
      </dgm:t>
    </dgm:pt>
    <dgm:pt modelId="{E4CD75B9-FE8B-4778-A32F-35A6E136A28E}" type="sibTrans" cxnId="{B677DB60-BC41-4D02-B6D2-E9FC785EA332}">
      <dgm:prSet/>
      <dgm:spPr/>
      <dgm:t>
        <a:bodyPr/>
        <a:lstStyle/>
        <a:p>
          <a:endParaRPr lang="en-US"/>
        </a:p>
      </dgm:t>
    </dgm:pt>
    <dgm:pt modelId="{32B0E8E1-324F-4691-806F-229668A31112}" type="pres">
      <dgm:prSet presAssocID="{4CAE1AA4-8C4B-4ABD-B6B5-33715F103139}" presName="root" presStyleCnt="0">
        <dgm:presLayoutVars>
          <dgm:dir/>
          <dgm:resizeHandles val="exact"/>
        </dgm:presLayoutVars>
      </dgm:prSet>
      <dgm:spPr/>
    </dgm:pt>
    <dgm:pt modelId="{0E7E4766-E720-487B-8B4E-F3F3D2A5CBFF}" type="pres">
      <dgm:prSet presAssocID="{1D36C5E3-711E-485A-A42D-713CA7863714}" presName="compNode" presStyleCnt="0"/>
      <dgm:spPr/>
    </dgm:pt>
    <dgm:pt modelId="{3398182B-1807-466A-AB30-C5312235A811}" type="pres">
      <dgm:prSet presAssocID="{1D36C5E3-711E-485A-A42D-713CA786371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350DC6A-1FE2-4E52-B8A6-14606D26C6EF}" type="pres">
      <dgm:prSet presAssocID="{1D36C5E3-711E-485A-A42D-713CA7863714}" presName="spaceRect" presStyleCnt="0"/>
      <dgm:spPr/>
    </dgm:pt>
    <dgm:pt modelId="{D9D2F1F0-CD26-49A4-9F4D-F5A6CA97FAE1}" type="pres">
      <dgm:prSet presAssocID="{1D36C5E3-711E-485A-A42D-713CA7863714}" presName="textRect" presStyleLbl="revTx" presStyleIdx="0" presStyleCnt="4">
        <dgm:presLayoutVars>
          <dgm:chMax val="1"/>
          <dgm:chPref val="1"/>
        </dgm:presLayoutVars>
      </dgm:prSet>
      <dgm:spPr/>
    </dgm:pt>
    <dgm:pt modelId="{C018B2D3-F5AA-4FCC-BC96-E15E188C7E4D}" type="pres">
      <dgm:prSet presAssocID="{89348305-E16B-435B-B03C-4C20FBAEFD99}" presName="sibTrans" presStyleCnt="0"/>
      <dgm:spPr/>
    </dgm:pt>
    <dgm:pt modelId="{8F6D4A1E-11CA-4677-BC52-23C1D504FB34}" type="pres">
      <dgm:prSet presAssocID="{A3D1E225-E33F-4702-88DE-DB6EFC24ABE5}" presName="compNode" presStyleCnt="0"/>
      <dgm:spPr/>
    </dgm:pt>
    <dgm:pt modelId="{74EED6F9-A65E-42B2-AA5D-E1C3055A6A2D}" type="pres">
      <dgm:prSet presAssocID="{A3D1E225-E33F-4702-88DE-DB6EFC24ABE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BB7C4B7B-C15C-45F8-BEB3-8A8BB5A0238D}" type="pres">
      <dgm:prSet presAssocID="{A3D1E225-E33F-4702-88DE-DB6EFC24ABE5}" presName="spaceRect" presStyleCnt="0"/>
      <dgm:spPr/>
    </dgm:pt>
    <dgm:pt modelId="{BAFABBF8-45C5-449F-A50E-B7DE15581730}" type="pres">
      <dgm:prSet presAssocID="{A3D1E225-E33F-4702-88DE-DB6EFC24ABE5}" presName="textRect" presStyleLbl="revTx" presStyleIdx="1" presStyleCnt="4">
        <dgm:presLayoutVars>
          <dgm:chMax val="1"/>
          <dgm:chPref val="1"/>
        </dgm:presLayoutVars>
      </dgm:prSet>
      <dgm:spPr/>
    </dgm:pt>
    <dgm:pt modelId="{155895E4-653C-4289-BE9C-FE232AB30A98}" type="pres">
      <dgm:prSet presAssocID="{088EB00C-45C9-4ACC-A171-C89573C57821}" presName="sibTrans" presStyleCnt="0"/>
      <dgm:spPr/>
    </dgm:pt>
    <dgm:pt modelId="{B6D691B0-E934-46FE-900C-A9884D0AB5C7}" type="pres">
      <dgm:prSet presAssocID="{CD3B447F-8F5E-41DC-8BC2-81C616739B9D}" presName="compNode" presStyleCnt="0"/>
      <dgm:spPr/>
    </dgm:pt>
    <dgm:pt modelId="{B8872E8C-6BE5-4547-AD49-578A717B62FA}" type="pres">
      <dgm:prSet presAssocID="{CD3B447F-8F5E-41DC-8BC2-81C616739B9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A6CE42D2-A2F8-4468-8B79-538895EFE352}" type="pres">
      <dgm:prSet presAssocID="{CD3B447F-8F5E-41DC-8BC2-81C616739B9D}" presName="spaceRect" presStyleCnt="0"/>
      <dgm:spPr/>
    </dgm:pt>
    <dgm:pt modelId="{E8635DB6-1990-4CBF-A54B-DDD6C30039EF}" type="pres">
      <dgm:prSet presAssocID="{CD3B447F-8F5E-41DC-8BC2-81C616739B9D}" presName="textRect" presStyleLbl="revTx" presStyleIdx="2" presStyleCnt="4">
        <dgm:presLayoutVars>
          <dgm:chMax val="1"/>
          <dgm:chPref val="1"/>
        </dgm:presLayoutVars>
      </dgm:prSet>
      <dgm:spPr/>
    </dgm:pt>
    <dgm:pt modelId="{61DF2CEC-C398-4906-B7E4-8DCC1DA53065}" type="pres">
      <dgm:prSet presAssocID="{DE8608C4-BF95-4EF6-A224-39670A725C4C}" presName="sibTrans" presStyleCnt="0"/>
      <dgm:spPr/>
    </dgm:pt>
    <dgm:pt modelId="{F30CBCAE-D890-416C-83FF-95C30D18EBA7}" type="pres">
      <dgm:prSet presAssocID="{C18BA8DC-B36C-4089-9153-513E00FE0ED6}" presName="compNode" presStyleCnt="0"/>
      <dgm:spPr/>
    </dgm:pt>
    <dgm:pt modelId="{B0265B2C-E586-4D85-AFE6-C752FBFB21ED}" type="pres">
      <dgm:prSet presAssocID="{C18BA8DC-B36C-4089-9153-513E00FE0ED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601A91D6-24D5-4776-A64F-6ADBEB066EDE}" type="pres">
      <dgm:prSet presAssocID="{C18BA8DC-B36C-4089-9153-513E00FE0ED6}" presName="spaceRect" presStyleCnt="0"/>
      <dgm:spPr/>
    </dgm:pt>
    <dgm:pt modelId="{3095F54F-3F48-4A63-9B5E-E6E759E4FB56}" type="pres">
      <dgm:prSet presAssocID="{C18BA8DC-B36C-4089-9153-513E00FE0ED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DB21B00-7CBA-474F-82F3-D1FF46F22C35}" srcId="{4CAE1AA4-8C4B-4ABD-B6B5-33715F103139}" destId="{1D36C5E3-711E-485A-A42D-713CA7863714}" srcOrd="0" destOrd="0" parTransId="{A249C982-96D5-4FE7-B3A6-857615DA7599}" sibTransId="{89348305-E16B-435B-B03C-4C20FBAEFD99}"/>
    <dgm:cxn modelId="{D1ABA20A-4D66-4074-82B5-273B3BFC6F92}" type="presOf" srcId="{CD3B447F-8F5E-41DC-8BC2-81C616739B9D}" destId="{E8635DB6-1990-4CBF-A54B-DDD6C30039EF}" srcOrd="0" destOrd="0" presId="urn:microsoft.com/office/officeart/2018/2/layout/IconLabelList"/>
    <dgm:cxn modelId="{0759173E-6CFA-4530-AA26-7B151B39DA74}" type="presOf" srcId="{4CAE1AA4-8C4B-4ABD-B6B5-33715F103139}" destId="{32B0E8E1-324F-4691-806F-229668A31112}" srcOrd="0" destOrd="0" presId="urn:microsoft.com/office/officeart/2018/2/layout/IconLabelList"/>
    <dgm:cxn modelId="{E94D8040-0DD7-4F8B-9911-93FF1F35E859}" type="presOf" srcId="{A3D1E225-E33F-4702-88DE-DB6EFC24ABE5}" destId="{BAFABBF8-45C5-449F-A50E-B7DE15581730}" srcOrd="0" destOrd="0" presId="urn:microsoft.com/office/officeart/2018/2/layout/IconLabelList"/>
    <dgm:cxn modelId="{B677DB60-BC41-4D02-B6D2-E9FC785EA332}" srcId="{4CAE1AA4-8C4B-4ABD-B6B5-33715F103139}" destId="{C18BA8DC-B36C-4089-9153-513E00FE0ED6}" srcOrd="3" destOrd="0" parTransId="{1973F496-9399-410A-8ADF-7E3E5D8CEBF9}" sibTransId="{E4CD75B9-FE8B-4778-A32F-35A6E136A28E}"/>
    <dgm:cxn modelId="{B0500CA1-4862-4A0A-9598-84D71D37D75C}" type="presOf" srcId="{C18BA8DC-B36C-4089-9153-513E00FE0ED6}" destId="{3095F54F-3F48-4A63-9B5E-E6E759E4FB56}" srcOrd="0" destOrd="0" presId="urn:microsoft.com/office/officeart/2018/2/layout/IconLabelList"/>
    <dgm:cxn modelId="{1D3B0BAF-9FAD-4329-92FC-F26E7CEB00DF}" type="presOf" srcId="{1D36C5E3-711E-485A-A42D-713CA7863714}" destId="{D9D2F1F0-CD26-49A4-9F4D-F5A6CA97FAE1}" srcOrd="0" destOrd="0" presId="urn:microsoft.com/office/officeart/2018/2/layout/IconLabelList"/>
    <dgm:cxn modelId="{D1EDF5D5-13DB-4553-8EA9-C46A4B7C4C9C}" srcId="{4CAE1AA4-8C4B-4ABD-B6B5-33715F103139}" destId="{CD3B447F-8F5E-41DC-8BC2-81C616739B9D}" srcOrd="2" destOrd="0" parTransId="{32DA86F4-BBAB-4058-B834-1D927A3141E6}" sibTransId="{DE8608C4-BF95-4EF6-A224-39670A725C4C}"/>
    <dgm:cxn modelId="{BBC9E2EE-05CF-4084-9A31-E0CFEA42C2BE}" srcId="{4CAE1AA4-8C4B-4ABD-B6B5-33715F103139}" destId="{A3D1E225-E33F-4702-88DE-DB6EFC24ABE5}" srcOrd="1" destOrd="0" parTransId="{9C653F5F-F030-4C80-A9E2-65A4DE5E8D51}" sibTransId="{088EB00C-45C9-4ACC-A171-C89573C57821}"/>
    <dgm:cxn modelId="{9EC917A5-F5E0-4653-AD5F-D376A53DE9FC}" type="presParOf" srcId="{32B0E8E1-324F-4691-806F-229668A31112}" destId="{0E7E4766-E720-487B-8B4E-F3F3D2A5CBFF}" srcOrd="0" destOrd="0" presId="urn:microsoft.com/office/officeart/2018/2/layout/IconLabelList"/>
    <dgm:cxn modelId="{42757BE5-BBDF-4536-9422-1BF87B9B2F9F}" type="presParOf" srcId="{0E7E4766-E720-487B-8B4E-F3F3D2A5CBFF}" destId="{3398182B-1807-466A-AB30-C5312235A811}" srcOrd="0" destOrd="0" presId="urn:microsoft.com/office/officeart/2018/2/layout/IconLabelList"/>
    <dgm:cxn modelId="{9A742A46-5746-492E-BD98-5D6E71300579}" type="presParOf" srcId="{0E7E4766-E720-487B-8B4E-F3F3D2A5CBFF}" destId="{7350DC6A-1FE2-4E52-B8A6-14606D26C6EF}" srcOrd="1" destOrd="0" presId="urn:microsoft.com/office/officeart/2018/2/layout/IconLabelList"/>
    <dgm:cxn modelId="{E4984FEB-8002-4F6E-999F-CEC911D88412}" type="presParOf" srcId="{0E7E4766-E720-487B-8B4E-F3F3D2A5CBFF}" destId="{D9D2F1F0-CD26-49A4-9F4D-F5A6CA97FAE1}" srcOrd="2" destOrd="0" presId="urn:microsoft.com/office/officeart/2018/2/layout/IconLabelList"/>
    <dgm:cxn modelId="{3F98F809-4ECA-4FB1-A6DB-171297E86203}" type="presParOf" srcId="{32B0E8E1-324F-4691-806F-229668A31112}" destId="{C018B2D3-F5AA-4FCC-BC96-E15E188C7E4D}" srcOrd="1" destOrd="0" presId="urn:microsoft.com/office/officeart/2018/2/layout/IconLabelList"/>
    <dgm:cxn modelId="{2B85322F-75C9-4659-AEC5-6AB4E608E727}" type="presParOf" srcId="{32B0E8E1-324F-4691-806F-229668A31112}" destId="{8F6D4A1E-11CA-4677-BC52-23C1D504FB34}" srcOrd="2" destOrd="0" presId="urn:microsoft.com/office/officeart/2018/2/layout/IconLabelList"/>
    <dgm:cxn modelId="{29E1D4FA-AE99-4143-8963-9C0DB808A6B5}" type="presParOf" srcId="{8F6D4A1E-11CA-4677-BC52-23C1D504FB34}" destId="{74EED6F9-A65E-42B2-AA5D-E1C3055A6A2D}" srcOrd="0" destOrd="0" presId="urn:microsoft.com/office/officeart/2018/2/layout/IconLabelList"/>
    <dgm:cxn modelId="{618A2BF9-40B4-4786-8C95-6B38356ED5BF}" type="presParOf" srcId="{8F6D4A1E-11CA-4677-BC52-23C1D504FB34}" destId="{BB7C4B7B-C15C-45F8-BEB3-8A8BB5A0238D}" srcOrd="1" destOrd="0" presId="urn:microsoft.com/office/officeart/2018/2/layout/IconLabelList"/>
    <dgm:cxn modelId="{CF38DF4E-A5AD-4FC3-A36B-23B858523A9D}" type="presParOf" srcId="{8F6D4A1E-11CA-4677-BC52-23C1D504FB34}" destId="{BAFABBF8-45C5-449F-A50E-B7DE15581730}" srcOrd="2" destOrd="0" presId="urn:microsoft.com/office/officeart/2018/2/layout/IconLabelList"/>
    <dgm:cxn modelId="{8D6BB0A3-572B-43C7-9D2E-41DBDAEB778B}" type="presParOf" srcId="{32B0E8E1-324F-4691-806F-229668A31112}" destId="{155895E4-653C-4289-BE9C-FE232AB30A98}" srcOrd="3" destOrd="0" presId="urn:microsoft.com/office/officeart/2018/2/layout/IconLabelList"/>
    <dgm:cxn modelId="{453C334E-17C8-48A4-82A9-536495734AA9}" type="presParOf" srcId="{32B0E8E1-324F-4691-806F-229668A31112}" destId="{B6D691B0-E934-46FE-900C-A9884D0AB5C7}" srcOrd="4" destOrd="0" presId="urn:microsoft.com/office/officeart/2018/2/layout/IconLabelList"/>
    <dgm:cxn modelId="{C9AF36A3-31E8-4D5F-A211-8A5CEC53CED1}" type="presParOf" srcId="{B6D691B0-E934-46FE-900C-A9884D0AB5C7}" destId="{B8872E8C-6BE5-4547-AD49-578A717B62FA}" srcOrd="0" destOrd="0" presId="urn:microsoft.com/office/officeart/2018/2/layout/IconLabelList"/>
    <dgm:cxn modelId="{9EA76DB2-7075-4447-9A79-872689989409}" type="presParOf" srcId="{B6D691B0-E934-46FE-900C-A9884D0AB5C7}" destId="{A6CE42D2-A2F8-4468-8B79-538895EFE352}" srcOrd="1" destOrd="0" presId="urn:microsoft.com/office/officeart/2018/2/layout/IconLabelList"/>
    <dgm:cxn modelId="{E3A3F061-EA41-4446-9276-0437BAEA6A1D}" type="presParOf" srcId="{B6D691B0-E934-46FE-900C-A9884D0AB5C7}" destId="{E8635DB6-1990-4CBF-A54B-DDD6C30039EF}" srcOrd="2" destOrd="0" presId="urn:microsoft.com/office/officeart/2018/2/layout/IconLabelList"/>
    <dgm:cxn modelId="{DADD0EBA-CD71-4E9F-9F7D-27527D6872CC}" type="presParOf" srcId="{32B0E8E1-324F-4691-806F-229668A31112}" destId="{61DF2CEC-C398-4906-B7E4-8DCC1DA53065}" srcOrd="5" destOrd="0" presId="urn:microsoft.com/office/officeart/2018/2/layout/IconLabelList"/>
    <dgm:cxn modelId="{565DC70A-0A62-43F5-AD4C-840549391C35}" type="presParOf" srcId="{32B0E8E1-324F-4691-806F-229668A31112}" destId="{F30CBCAE-D890-416C-83FF-95C30D18EBA7}" srcOrd="6" destOrd="0" presId="urn:microsoft.com/office/officeart/2018/2/layout/IconLabelList"/>
    <dgm:cxn modelId="{C474C292-7328-42D1-A21E-AAF2329CCD06}" type="presParOf" srcId="{F30CBCAE-D890-416C-83FF-95C30D18EBA7}" destId="{B0265B2C-E586-4D85-AFE6-C752FBFB21ED}" srcOrd="0" destOrd="0" presId="urn:microsoft.com/office/officeart/2018/2/layout/IconLabelList"/>
    <dgm:cxn modelId="{0984C0B6-426D-45CC-8B92-9179E83F7DB0}" type="presParOf" srcId="{F30CBCAE-D890-416C-83FF-95C30D18EBA7}" destId="{601A91D6-24D5-4776-A64F-6ADBEB066EDE}" srcOrd="1" destOrd="0" presId="urn:microsoft.com/office/officeart/2018/2/layout/IconLabelList"/>
    <dgm:cxn modelId="{6BC5CCDB-AC0E-412F-AD7D-CE929E019B01}" type="presParOf" srcId="{F30CBCAE-D890-416C-83FF-95C30D18EBA7}" destId="{3095F54F-3F48-4A63-9B5E-E6E759E4FB5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5F4F8-5263-4A9D-B034-E6FE633B24AC}">
      <dsp:nvSpPr>
        <dsp:cNvPr id="0" name=""/>
        <dsp:cNvSpPr/>
      </dsp:nvSpPr>
      <dsp:spPr>
        <a:xfrm>
          <a:off x="327194" y="451999"/>
          <a:ext cx="1072982" cy="10729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E6C6EF-D8A2-4226-BCF3-1AE9D26EE9C6}">
      <dsp:nvSpPr>
        <dsp:cNvPr id="0" name=""/>
        <dsp:cNvSpPr/>
      </dsp:nvSpPr>
      <dsp:spPr>
        <a:xfrm>
          <a:off x="22949" y="1765478"/>
          <a:ext cx="2384405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Driver drowsiness contributes to about 20% of U.S. traffic accidents. Traditional detection methods are limited in accuracy and are intrusive.</a:t>
          </a:r>
        </a:p>
      </dsp:txBody>
      <dsp:txXfrm>
        <a:off x="22949" y="1765478"/>
        <a:ext cx="2384405" cy="1057500"/>
      </dsp:txXfrm>
    </dsp:sp>
    <dsp:sp modelId="{1A8F7113-2A42-4693-B120-2A9EF01E3EA2}">
      <dsp:nvSpPr>
        <dsp:cNvPr id="0" name=""/>
        <dsp:cNvSpPr/>
      </dsp:nvSpPr>
      <dsp:spPr>
        <a:xfrm>
          <a:off x="3406859" y="396730"/>
          <a:ext cx="1072982" cy="10729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6A894-AECC-4A34-A4C6-C0C01D10C57E}">
      <dsp:nvSpPr>
        <dsp:cNvPr id="0" name=""/>
        <dsp:cNvSpPr/>
      </dsp:nvSpPr>
      <dsp:spPr>
        <a:xfrm>
          <a:off x="2824625" y="1765478"/>
          <a:ext cx="2384405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Using deep learning and CNNs with the extensive Driver Drowsiness Dataset (DDD) of over 41,790 facial images, this project seeks to create an accurate, real-time drowsiness detection system.</a:t>
          </a:r>
        </a:p>
      </dsp:txBody>
      <dsp:txXfrm>
        <a:off x="2824625" y="1765478"/>
        <a:ext cx="2384405" cy="1057500"/>
      </dsp:txXfrm>
    </dsp:sp>
    <dsp:sp modelId="{E70EE753-97CD-46DA-BEDB-7BABF0E03669}">
      <dsp:nvSpPr>
        <dsp:cNvPr id="0" name=""/>
        <dsp:cNvSpPr/>
      </dsp:nvSpPr>
      <dsp:spPr>
        <a:xfrm>
          <a:off x="6086065" y="281180"/>
          <a:ext cx="1072982" cy="10729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6E02C6-7130-4F62-B7EA-311C2211AAAE}">
      <dsp:nvSpPr>
        <dsp:cNvPr id="0" name=""/>
        <dsp:cNvSpPr/>
      </dsp:nvSpPr>
      <dsp:spPr>
        <a:xfrm>
          <a:off x="5626302" y="1765478"/>
          <a:ext cx="2384405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approach aims to improve road safety by lowering the risk of drowsiness-related accidents.</a:t>
          </a:r>
        </a:p>
      </dsp:txBody>
      <dsp:txXfrm>
        <a:off x="5626302" y="1765478"/>
        <a:ext cx="2384405" cy="1057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256C8-FDB9-4DF5-A5D2-63F2AA6D554E}">
      <dsp:nvSpPr>
        <dsp:cNvPr id="0" name=""/>
        <dsp:cNvSpPr/>
      </dsp:nvSpPr>
      <dsp:spPr>
        <a:xfrm>
          <a:off x="664356" y="629666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FA625-6501-449F-9B83-E4DD7613A21B}">
      <dsp:nvSpPr>
        <dsp:cNvPr id="0" name=""/>
        <dsp:cNvSpPr/>
      </dsp:nvSpPr>
      <dsp:spPr>
        <a:xfrm>
          <a:off x="169356" y="1769390"/>
          <a:ext cx="180000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 and validate a CNN model using facial recognition to efficiently detect driver drowsiness with the Driver Drowsiness Dataset (DDD).</a:t>
          </a:r>
          <a:endParaRPr lang="en-US" sz="1200" kern="1200" dirty="0"/>
        </a:p>
      </dsp:txBody>
      <dsp:txXfrm>
        <a:off x="169356" y="1769390"/>
        <a:ext cx="1800000" cy="1057500"/>
      </dsp:txXfrm>
    </dsp:sp>
    <dsp:sp modelId="{CF5F300B-D73E-4D08-90FD-B9F6BFC44462}">
      <dsp:nvSpPr>
        <dsp:cNvPr id="0" name=""/>
        <dsp:cNvSpPr/>
      </dsp:nvSpPr>
      <dsp:spPr>
        <a:xfrm>
          <a:off x="2779356" y="629666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49C42-68C1-4B84-9603-779E0038B231}">
      <dsp:nvSpPr>
        <dsp:cNvPr id="0" name=""/>
        <dsp:cNvSpPr/>
      </dsp:nvSpPr>
      <dsp:spPr>
        <a:xfrm>
          <a:off x="2284356" y="1769390"/>
          <a:ext cx="180000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Distinguish between 'Drowsy' and 'Non-Drowsy' states in real-time.</a:t>
          </a:r>
        </a:p>
      </dsp:txBody>
      <dsp:txXfrm>
        <a:off x="2284356" y="1769390"/>
        <a:ext cx="1800000" cy="1057500"/>
      </dsp:txXfrm>
    </dsp:sp>
    <dsp:sp modelId="{884C56D0-1061-4245-9393-4E8769D3185D}">
      <dsp:nvSpPr>
        <dsp:cNvPr id="0" name=""/>
        <dsp:cNvSpPr/>
      </dsp:nvSpPr>
      <dsp:spPr>
        <a:xfrm>
          <a:off x="4894356" y="629666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C27E63-82A5-41D9-9FF6-C33662C2D1B0}">
      <dsp:nvSpPr>
        <dsp:cNvPr id="0" name=""/>
        <dsp:cNvSpPr/>
      </dsp:nvSpPr>
      <dsp:spPr>
        <a:xfrm>
          <a:off x="4399356" y="1769390"/>
          <a:ext cx="180000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Optimize model performance through hyperparameter tuning</a:t>
          </a:r>
          <a:r>
            <a:rPr lang="en-GB" sz="1200" kern="1200" dirty="0"/>
            <a:t>.</a:t>
          </a:r>
          <a:endParaRPr lang="en-US" sz="1200" kern="1200" dirty="0"/>
        </a:p>
      </dsp:txBody>
      <dsp:txXfrm>
        <a:off x="4399356" y="1769390"/>
        <a:ext cx="1800000" cy="1057500"/>
      </dsp:txXfrm>
    </dsp:sp>
    <dsp:sp modelId="{28E467FB-AB1D-4BE0-A48B-5E1311139AA3}">
      <dsp:nvSpPr>
        <dsp:cNvPr id="0" name=""/>
        <dsp:cNvSpPr/>
      </dsp:nvSpPr>
      <dsp:spPr>
        <a:xfrm>
          <a:off x="7009356" y="629666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4C6CD4-09CE-4E49-B5C5-FA62669DBCC0}">
      <dsp:nvSpPr>
        <dsp:cNvPr id="0" name=""/>
        <dsp:cNvSpPr/>
      </dsp:nvSpPr>
      <dsp:spPr>
        <a:xfrm>
          <a:off x="6514356" y="1769390"/>
          <a:ext cx="180000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Validate the model to confirm its reliability and effectiveness in improving road safety.</a:t>
          </a:r>
        </a:p>
      </dsp:txBody>
      <dsp:txXfrm>
        <a:off x="6514356" y="1769390"/>
        <a:ext cx="1800000" cy="1057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5D7C6-9610-4AED-B6CC-CF7C1A3ABD42}">
      <dsp:nvSpPr>
        <dsp:cNvPr id="0" name=""/>
        <dsp:cNvSpPr/>
      </dsp:nvSpPr>
      <dsp:spPr>
        <a:xfrm>
          <a:off x="597920" y="31872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9D1B7-333D-4A34-8285-A537263FAB80}">
      <dsp:nvSpPr>
        <dsp:cNvPr id="0" name=""/>
        <dsp:cNvSpPr/>
      </dsp:nvSpPr>
      <dsp:spPr>
        <a:xfrm>
          <a:off x="102920" y="1550298"/>
          <a:ext cx="1800000" cy="1578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Preparation: The dataset is split into training, validation, and testing subsets, with data augmentation techniques applied to enhance model robustness against various conditions.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2920" y="1550298"/>
        <a:ext cx="1800000" cy="1578076"/>
      </dsp:txXfrm>
    </dsp:sp>
    <dsp:sp modelId="{0DB7D98E-85D2-4858-BB11-C60F2E988ED7}">
      <dsp:nvSpPr>
        <dsp:cNvPr id="0" name=""/>
        <dsp:cNvSpPr/>
      </dsp:nvSpPr>
      <dsp:spPr>
        <a:xfrm>
          <a:off x="2712920" y="318723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DCEA1-9239-4BA1-B75C-8100821A273C}">
      <dsp:nvSpPr>
        <dsp:cNvPr id="0" name=""/>
        <dsp:cNvSpPr/>
      </dsp:nvSpPr>
      <dsp:spPr>
        <a:xfrm>
          <a:off x="2217920" y="1550298"/>
          <a:ext cx="1800000" cy="1578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CNN Architecture: Designed specifically for facial feature recognition, the model includes convolutional layers, pooling layers, and fully connected layers, optimized for accurate and efficient classification of drowsy states.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17920" y="1550298"/>
        <a:ext cx="1800000" cy="1578076"/>
      </dsp:txXfrm>
    </dsp:sp>
    <dsp:sp modelId="{2006FADB-1726-4ED5-812A-BFB05E68908C}">
      <dsp:nvSpPr>
        <dsp:cNvPr id="0" name=""/>
        <dsp:cNvSpPr/>
      </dsp:nvSpPr>
      <dsp:spPr>
        <a:xfrm>
          <a:off x="4827920" y="318723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F7DFF9-9B46-4507-863F-547DD50B30BB}">
      <dsp:nvSpPr>
        <dsp:cNvPr id="0" name=""/>
        <dsp:cNvSpPr/>
      </dsp:nvSpPr>
      <dsp:spPr>
        <a:xfrm>
          <a:off x="4332920" y="1550298"/>
          <a:ext cx="1800000" cy="1578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Training: The model is trained on the Driver Drowsiness Dataset using a combination of real-time data processing and hyperparameter tuning to ensure high accuracy and generalization.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32920" y="1550298"/>
        <a:ext cx="1800000" cy="1578076"/>
      </dsp:txXfrm>
    </dsp:sp>
    <dsp:sp modelId="{BCFEE421-BCEF-4B14-9A40-7B2384E5B61A}">
      <dsp:nvSpPr>
        <dsp:cNvPr id="0" name=""/>
        <dsp:cNvSpPr/>
      </dsp:nvSpPr>
      <dsp:spPr>
        <a:xfrm>
          <a:off x="6942920" y="318723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EBA24-4A37-4B33-A999-49343C8943F6}">
      <dsp:nvSpPr>
        <dsp:cNvPr id="0" name=""/>
        <dsp:cNvSpPr/>
      </dsp:nvSpPr>
      <dsp:spPr>
        <a:xfrm>
          <a:off x="6447920" y="1550298"/>
          <a:ext cx="1800000" cy="1578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Validation and Testing: The model’s performance is rigorously validated in real-world scenarios to ensure its reliability and effectiveness in detecting drowsiness</a:t>
          </a:r>
          <a:r>
            <a:rPr lang="en-GB" sz="1300" b="0" i="0" kern="1200" dirty="0"/>
            <a:t>.</a:t>
          </a:r>
          <a:endParaRPr lang="en-US" sz="1300" kern="1200" dirty="0"/>
        </a:p>
      </dsp:txBody>
      <dsp:txXfrm>
        <a:off x="6447920" y="1550298"/>
        <a:ext cx="1800000" cy="15780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28325E-F191-4943-9584-5328D8A88D54}">
      <dsp:nvSpPr>
        <dsp:cNvPr id="0" name=""/>
        <dsp:cNvSpPr/>
      </dsp:nvSpPr>
      <dsp:spPr>
        <a:xfrm>
          <a:off x="0" y="0"/>
          <a:ext cx="2399127" cy="1439476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Accuracy: Measures the overall correctness of the model in classifying drowsy and non-drowsy states.</a:t>
          </a:r>
        </a:p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Accuracy: 0.53 </a:t>
          </a:r>
          <a:endParaRPr lang="en-U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2399127" cy="1439476"/>
      </dsp:txXfrm>
    </dsp:sp>
    <dsp:sp modelId="{29768D7B-928C-40CC-9A3A-CF27597B2978}">
      <dsp:nvSpPr>
        <dsp:cNvPr id="0" name=""/>
        <dsp:cNvSpPr/>
      </dsp:nvSpPr>
      <dsp:spPr>
        <a:xfrm>
          <a:off x="2749711" y="1"/>
          <a:ext cx="2399127" cy="1439476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just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Precision: Indicates the model's ability to label as drowsy those who are actually drowsy, minimizing false positives.</a:t>
          </a:r>
        </a:p>
        <a:p>
          <a:pPr marL="0" lvl="0" indent="0" algn="just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Class 0 (Not Drowsy): 0.54</a:t>
          </a:r>
        </a:p>
        <a:p>
          <a:pPr marL="0" lvl="0" indent="0" algn="just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Class 1 (Drowsy): 0.47</a:t>
          </a:r>
          <a:endParaRPr lang="en-US" sz="105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49711" y="1"/>
        <a:ext cx="2399127" cy="1439476"/>
      </dsp:txXfrm>
    </dsp:sp>
    <dsp:sp modelId="{076BA9B3-7688-4E42-8005-4719E7A499E5}">
      <dsp:nvSpPr>
        <dsp:cNvPr id="0" name=""/>
        <dsp:cNvSpPr/>
      </dsp:nvSpPr>
      <dsp:spPr>
        <a:xfrm>
          <a:off x="5487572" y="0"/>
          <a:ext cx="2399127" cy="1439476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Recall: Assesses the model's effectiveness in identifying all actual drowsy cases, crucial for safety-critical applications</a:t>
          </a:r>
          <a:r>
            <a:rPr lang="en-GB" sz="1200" kern="1200" dirty="0">
              <a:solidFill>
                <a:schemeClr val="tx1"/>
              </a:solidFill>
            </a:rPr>
            <a:t>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Class 0: 0.87, Class 1: 0.13</a:t>
          </a:r>
          <a:endParaRPr lang="en-U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87572" y="0"/>
        <a:ext cx="2399127" cy="1439476"/>
      </dsp:txXfrm>
    </dsp:sp>
    <dsp:sp modelId="{E829C996-D289-4AC6-B218-06FC0DF52D7A}">
      <dsp:nvSpPr>
        <dsp:cNvPr id="0" name=""/>
        <dsp:cNvSpPr/>
      </dsp:nvSpPr>
      <dsp:spPr>
        <a:xfrm>
          <a:off x="5913" y="1791994"/>
          <a:ext cx="2465703" cy="1363026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F1-Score: Combines precision and recall into a single metric, providing a balanced view of model performance.</a:t>
          </a:r>
        </a:p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Class 0: 0.66, Class 1: 0.21</a:t>
          </a:r>
          <a:endParaRPr lang="en-U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13" y="1791994"/>
        <a:ext cx="2465703" cy="1363026"/>
      </dsp:txXfrm>
    </dsp:sp>
    <dsp:sp modelId="{3E98FACA-B5AB-4AD8-B961-E77A77550DAA}">
      <dsp:nvSpPr>
        <dsp:cNvPr id="0" name=""/>
        <dsp:cNvSpPr/>
      </dsp:nvSpPr>
      <dsp:spPr>
        <a:xfrm>
          <a:off x="5668178" y="1776620"/>
          <a:ext cx="2218521" cy="1383927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Macro Average: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Precision: 0.50 recall: 0.50 and F1-score: 0.43 across both classes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Weighted Average: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Precision:0.50, recall: 0.53, and F1-score: 0.45</a:t>
          </a:r>
          <a:endParaRPr lang="en-US" sz="11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68178" y="1776620"/>
        <a:ext cx="2218521" cy="1383927"/>
      </dsp:txXfrm>
    </dsp:sp>
    <dsp:sp modelId="{262EE048-E551-40BC-B8F0-8ACBAC93A9AA}">
      <dsp:nvSpPr>
        <dsp:cNvPr id="0" name=""/>
        <dsp:cNvSpPr/>
      </dsp:nvSpPr>
      <dsp:spPr>
        <a:xfrm>
          <a:off x="2676094" y="1676699"/>
          <a:ext cx="2715141" cy="1593615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Confusion Matrix: Offers detailed insight into the model's classification accuracy across different classes, highlighting potential areas for improvement.</a:t>
          </a:r>
        </a:p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True Positives (TP): 511, True Negatives (TN): 3887, False Positives (FP): 582, False Negatives (FN): 3378 </a:t>
          </a:r>
          <a:endParaRPr lang="en-U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76094" y="1676699"/>
        <a:ext cx="2715141" cy="15936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8182B-1807-466A-AB30-C5312235A811}">
      <dsp:nvSpPr>
        <dsp:cNvPr id="0" name=""/>
        <dsp:cNvSpPr/>
      </dsp:nvSpPr>
      <dsp:spPr>
        <a:xfrm>
          <a:off x="638742" y="90386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D2F1F0-CD26-49A4-9F4D-F5A6CA97FAE1}">
      <dsp:nvSpPr>
        <dsp:cNvPr id="0" name=""/>
        <dsp:cNvSpPr/>
      </dsp:nvSpPr>
      <dsp:spPr>
        <a:xfrm>
          <a:off x="143742" y="2011683"/>
          <a:ext cx="180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Real-Time Implementation: Assess integrating the model into vehicle systems for low latency and high throughput in live video processing.</a:t>
          </a:r>
          <a:endParaRPr lang="en-US" sz="1100" kern="1200" dirty="0"/>
        </a:p>
      </dsp:txBody>
      <dsp:txXfrm>
        <a:off x="143742" y="2011683"/>
        <a:ext cx="1800000" cy="877500"/>
      </dsp:txXfrm>
    </dsp:sp>
    <dsp:sp modelId="{74EED6F9-A65E-42B2-AA5D-E1C3055A6A2D}">
      <dsp:nvSpPr>
        <dsp:cNvPr id="0" name=""/>
        <dsp:cNvSpPr/>
      </dsp:nvSpPr>
      <dsp:spPr>
        <a:xfrm>
          <a:off x="2753742" y="90386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ABBF8-45C5-449F-A50E-B7DE15581730}">
      <dsp:nvSpPr>
        <dsp:cNvPr id="0" name=""/>
        <dsp:cNvSpPr/>
      </dsp:nvSpPr>
      <dsp:spPr>
        <a:xfrm>
          <a:off x="2258742" y="2011683"/>
          <a:ext cx="180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Environmental Robustness: Improve model performance across various lighting, weather conditions, and demographic profiles.</a:t>
          </a:r>
        </a:p>
      </dsp:txBody>
      <dsp:txXfrm>
        <a:off x="2258742" y="2011683"/>
        <a:ext cx="1800000" cy="877500"/>
      </dsp:txXfrm>
    </dsp:sp>
    <dsp:sp modelId="{B8872E8C-6BE5-4547-AD49-578A717B62FA}">
      <dsp:nvSpPr>
        <dsp:cNvPr id="0" name=""/>
        <dsp:cNvSpPr/>
      </dsp:nvSpPr>
      <dsp:spPr>
        <a:xfrm>
          <a:off x="4868742" y="90386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35DB6-1990-4CBF-A54B-DDD6C30039EF}">
      <dsp:nvSpPr>
        <dsp:cNvPr id="0" name=""/>
        <dsp:cNvSpPr/>
      </dsp:nvSpPr>
      <dsp:spPr>
        <a:xfrm>
          <a:off x="4373742" y="2011683"/>
          <a:ext cx="180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Hardware Optimization: Explore cost-efficient hardware solutions for vehicle integration with minimal design impact.</a:t>
          </a:r>
        </a:p>
      </dsp:txBody>
      <dsp:txXfrm>
        <a:off x="4373742" y="2011683"/>
        <a:ext cx="1800000" cy="877500"/>
      </dsp:txXfrm>
    </dsp:sp>
    <dsp:sp modelId="{B0265B2C-E586-4D85-AFE6-C752FBFB21ED}">
      <dsp:nvSpPr>
        <dsp:cNvPr id="0" name=""/>
        <dsp:cNvSpPr/>
      </dsp:nvSpPr>
      <dsp:spPr>
        <a:xfrm>
          <a:off x="6983742" y="903869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5F54F-3F48-4A63-9B5E-E6E759E4FB56}">
      <dsp:nvSpPr>
        <dsp:cNvPr id="0" name=""/>
        <dsp:cNvSpPr/>
      </dsp:nvSpPr>
      <dsp:spPr>
        <a:xfrm>
          <a:off x="6488742" y="2011683"/>
          <a:ext cx="180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Extend the model to detect other impairment indicators like distraction or medical emergencies, enhancing safety monitoring scope.</a:t>
          </a:r>
        </a:p>
      </dsp:txBody>
      <dsp:txXfrm>
        <a:off x="6488742" y="2011683"/>
        <a:ext cx="1800000" cy="87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fdbb6f000_1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1efdbb6f000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fdbb6f000_1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efdbb6f000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6600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fdbb6f000_1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efdbb6f000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7736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fdbb6f000_1_1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1efdbb6f000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fdbb6f000_1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efdbb6f000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3396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fdbb6f000_1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efdbb6f000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6274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fdbb6f000_1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efdbb6f000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9295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fdbb6f000_1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efdbb6f000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182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fdbb6f000_1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efdbb6f000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8774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fdbb6f000_1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efdbb6f000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6136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fdbb6f000_1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efdbb6f000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5269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fdbb6f000_1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efdbb6f000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626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3888" y="470006"/>
            <a:ext cx="7886700" cy="151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3888" y="2002285"/>
            <a:ext cx="7886700" cy="562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2"/>
          </p:nvPr>
        </p:nvSpPr>
        <p:spPr>
          <a:xfrm>
            <a:off x="623888" y="4409631"/>
            <a:ext cx="7886700" cy="29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CEAD1"/>
              </a:buClr>
              <a:buSzPts val="1400"/>
              <a:buNone/>
              <a:defRPr sz="1400" b="0">
                <a:solidFill>
                  <a:srgbClr val="ECEAD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-Gray">
  <p:cSld name="Section Header-Gray">
    <p:bg>
      <p:bgPr>
        <a:solidFill>
          <a:srgbClr val="7E96A0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title"/>
          </p:nvPr>
        </p:nvSpPr>
        <p:spPr>
          <a:xfrm>
            <a:off x="628650" y="201120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/>
          <p:nvPr/>
        </p:nvSpPr>
        <p:spPr>
          <a:xfrm>
            <a:off x="0" y="-34017"/>
            <a:ext cx="3887391" cy="5204389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8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body" idx="1"/>
          </p:nvPr>
        </p:nvSpPr>
        <p:spPr>
          <a:xfrm>
            <a:off x="4144709" y="740569"/>
            <a:ext cx="4371831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747"/>
              </a:buClr>
              <a:buSzPts val="2400"/>
              <a:buChar char="•"/>
              <a:defRPr sz="2400">
                <a:solidFill>
                  <a:srgbClr val="006747"/>
                </a:solidFill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747"/>
              </a:buClr>
              <a:buSzPts val="2100"/>
              <a:buChar char="•"/>
              <a:defRPr sz="2100">
                <a:solidFill>
                  <a:srgbClr val="006747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747"/>
              </a:buClr>
              <a:buSzPts val="1800"/>
              <a:buChar char="•"/>
              <a:defRPr sz="1800">
                <a:solidFill>
                  <a:srgbClr val="006747"/>
                </a:solidFill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747"/>
              </a:buClr>
              <a:buSzPts val="1500"/>
              <a:buChar char="•"/>
              <a:defRPr sz="1500">
                <a:solidFill>
                  <a:srgbClr val="006747"/>
                </a:solidFill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747"/>
              </a:buClr>
              <a:buSzPts val="1500"/>
              <a:buChar char="•"/>
              <a:defRPr sz="1500">
                <a:solidFill>
                  <a:srgbClr val="006747"/>
                </a:solidFill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/>
          <p:nvPr/>
        </p:nvSpPr>
        <p:spPr>
          <a:xfrm>
            <a:off x="0" y="-34016"/>
            <a:ext cx="9144000" cy="219159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9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3099679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body" idx="1"/>
          </p:nvPr>
        </p:nvSpPr>
        <p:spPr>
          <a:xfrm>
            <a:off x="629841" y="2383604"/>
            <a:ext cx="4034626" cy="2208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1800"/>
              <a:buNone/>
              <a:defRPr sz="1800">
                <a:solidFill>
                  <a:srgbClr val="46606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9"/>
          <p:cNvSpPr>
            <a:spLocks noGrp="1"/>
          </p:cNvSpPr>
          <p:nvPr>
            <p:ph type="pic" idx="2"/>
          </p:nvPr>
        </p:nvSpPr>
        <p:spPr>
          <a:xfrm>
            <a:off x="5033963" y="-33338"/>
            <a:ext cx="3606800" cy="3732213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9"/>
          <p:cNvSpPr txBox="1">
            <a:spLocks noGrp="1"/>
          </p:cNvSpPr>
          <p:nvPr>
            <p:ph type="body" idx="3"/>
          </p:nvPr>
        </p:nvSpPr>
        <p:spPr>
          <a:xfrm>
            <a:off x="5033963" y="3871644"/>
            <a:ext cx="3606800" cy="45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1200"/>
              <a:buNone/>
              <a:defRPr sz="1200">
                <a:solidFill>
                  <a:srgbClr val="46606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2400"/>
              <a:buFont typeface="Arial"/>
              <a:buNone/>
              <a:defRPr sz="2400">
                <a:solidFill>
                  <a:srgbClr val="00674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3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1200"/>
              <a:buNone/>
              <a:defRPr sz="1200">
                <a:solidFill>
                  <a:srgbClr val="46606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31" name="Google Shape;131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30"/>
          <p:cNvSpPr/>
          <p:nvPr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-logo">
  <p:cSld name="Chart-log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>
            <a:spLocks noGrp="1"/>
          </p:cNvSpPr>
          <p:nvPr>
            <p:ph type="title"/>
          </p:nvPr>
        </p:nvSpPr>
        <p:spPr>
          <a:xfrm>
            <a:off x="5566172" y="740569"/>
            <a:ext cx="2949178" cy="80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2400"/>
              <a:buFont typeface="Arial"/>
              <a:buNone/>
              <a:defRPr sz="2400">
                <a:solidFill>
                  <a:srgbClr val="00674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1"/>
          <p:cNvSpPr txBox="1">
            <a:spLocks noGrp="1"/>
          </p:cNvSpPr>
          <p:nvPr>
            <p:ph type="body" idx="1"/>
          </p:nvPr>
        </p:nvSpPr>
        <p:spPr>
          <a:xfrm>
            <a:off x="5566172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1200"/>
              <a:buNone/>
              <a:defRPr sz="1200">
                <a:solidFill>
                  <a:srgbClr val="46606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36" name="Google Shape;136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31"/>
          <p:cNvSpPr>
            <a:spLocks noGrp="1"/>
          </p:cNvSpPr>
          <p:nvPr>
            <p:ph type="chart" idx="2"/>
          </p:nvPr>
        </p:nvSpPr>
        <p:spPr>
          <a:xfrm>
            <a:off x="660663" y="740569"/>
            <a:ext cx="4627562" cy="365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-Logo-1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628650" y="575352"/>
            <a:ext cx="7886700" cy="69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000"/>
              <a:buFont typeface="Arial"/>
              <a:buNone/>
              <a:defRPr>
                <a:solidFill>
                  <a:srgbClr val="00674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000"/>
              <a:buFont typeface="Arial"/>
              <a:buNone/>
              <a:defRPr>
                <a:solidFill>
                  <a:srgbClr val="00674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747"/>
              </a:buClr>
              <a:buSzPts val="1800"/>
              <a:buNone/>
              <a:defRPr sz="1800" b="1">
                <a:solidFill>
                  <a:srgbClr val="006747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747"/>
              </a:buClr>
              <a:buSzPts val="1800"/>
              <a:buNone/>
              <a:defRPr sz="1800" b="1">
                <a:solidFill>
                  <a:srgbClr val="006747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8"/>
          <p:cNvSpPr/>
          <p:nvPr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-Green" type="titleOnly">
  <p:cSld name="TITLE_ONLY">
    <p:bg>
      <p:bgPr>
        <a:solidFill>
          <a:srgbClr val="006747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title"/>
          </p:nvPr>
        </p:nvSpPr>
        <p:spPr>
          <a:xfrm>
            <a:off x="628650" y="201120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-Photo">
  <p:cSld name="Section Header-Phot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182880" y="219456"/>
            <a:ext cx="8750808" cy="4754880"/>
          </a:xfrm>
          <a:prstGeom prst="rect">
            <a:avLst/>
          </a:prstGeom>
          <a:solidFill>
            <a:srgbClr val="7E96A0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628650" y="201120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-2">
  <p:cSld name="Title Slide-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>
            <a:spLocks noGrp="1"/>
          </p:cNvSpPr>
          <p:nvPr>
            <p:ph type="title"/>
          </p:nvPr>
        </p:nvSpPr>
        <p:spPr>
          <a:xfrm>
            <a:off x="623888" y="467360"/>
            <a:ext cx="7886700" cy="108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body" idx="1"/>
          </p:nvPr>
        </p:nvSpPr>
        <p:spPr>
          <a:xfrm>
            <a:off x="623888" y="1575565"/>
            <a:ext cx="7886700" cy="562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2"/>
          </p:nvPr>
        </p:nvSpPr>
        <p:spPr>
          <a:xfrm>
            <a:off x="623888" y="2296351"/>
            <a:ext cx="7886700" cy="29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CEAD1"/>
              </a:buClr>
              <a:buSzPts val="1400"/>
              <a:buNone/>
              <a:defRPr sz="1400" b="0">
                <a:solidFill>
                  <a:srgbClr val="ECEAD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000"/>
              <a:buFont typeface="Arial"/>
              <a:buNone/>
              <a:defRPr>
                <a:solidFill>
                  <a:srgbClr val="00674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/>
          <p:nvPr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-3">
  <p:cSld name="Two Content-3">
    <p:bg>
      <p:bgPr>
        <a:solidFill>
          <a:srgbClr val="ECEAD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000"/>
              <a:buFont typeface="Arial"/>
              <a:buNone/>
              <a:defRPr>
                <a:solidFill>
                  <a:srgbClr val="00674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6"/>
          <p:cNvSpPr/>
          <p:nvPr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3" r:id="rId3"/>
    <p:sldLayoutId id="2147483665" r:id="rId4"/>
    <p:sldLayoutId id="2147483666" r:id="rId5"/>
    <p:sldLayoutId id="2147483667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>
            <a:spLocks noGrp="1"/>
          </p:cNvSpPr>
          <p:nvPr>
            <p:ph type="title"/>
          </p:nvPr>
        </p:nvSpPr>
        <p:spPr>
          <a:xfrm>
            <a:off x="1106378" y="108056"/>
            <a:ext cx="8103394" cy="111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br>
              <a:rPr lang="en" sz="2800" dirty="0"/>
            </a:br>
            <a:r>
              <a:rPr lang="en" sz="2800" dirty="0">
                <a:latin typeface="Times New Roman"/>
                <a:ea typeface="Times New Roman"/>
                <a:cs typeface="Times New Roman"/>
                <a:sym typeface="Times New Roman"/>
              </a:rPr>
              <a:t>ISM6251: DATA SCIENCE PROGRAMMING</a:t>
            </a:r>
            <a:br>
              <a:rPr lang="en" sz="2800" dirty="0"/>
            </a:br>
            <a:br>
              <a:rPr lang="en" sz="2800" dirty="0"/>
            </a:br>
            <a:endParaRPr sz="2800" dirty="0"/>
          </a:p>
        </p:txBody>
      </p:sp>
      <p:sp>
        <p:nvSpPr>
          <p:cNvPr id="143" name="Google Shape;143;p32"/>
          <p:cNvSpPr txBox="1">
            <a:spLocks noGrp="1"/>
          </p:cNvSpPr>
          <p:nvPr>
            <p:ph type="body" idx="1"/>
          </p:nvPr>
        </p:nvSpPr>
        <p:spPr>
          <a:xfrm>
            <a:off x="642937" y="791208"/>
            <a:ext cx="7539038" cy="100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CNN Model  for Driver Drowsiness Detection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32"/>
          <p:cNvSpPr txBox="1">
            <a:spLocks noGrp="1"/>
          </p:cNvSpPr>
          <p:nvPr>
            <p:ph type="body" idx="2"/>
          </p:nvPr>
        </p:nvSpPr>
        <p:spPr>
          <a:xfrm>
            <a:off x="407194" y="3078956"/>
            <a:ext cx="8010525" cy="1628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EAD1"/>
              </a:buClr>
              <a:buSzPts val="1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CEAD1"/>
              </a:buClr>
              <a:buSzPts val="1600"/>
              <a:buNone/>
            </a:pPr>
            <a:r>
              <a:rPr lang="en" sz="1500" dirty="0">
                <a:latin typeface="Times New Roman"/>
                <a:ea typeface="Times New Roman"/>
                <a:cs typeface="Times New Roman"/>
                <a:sym typeface="Times New Roman"/>
              </a:rPr>
              <a:t>Group 1:</a:t>
            </a:r>
            <a:endParaRPr sz="1500" dirty="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" sz="1500" dirty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Poorna Chand Addala_U44711817</a:t>
            </a:r>
            <a:endParaRPr sz="1500" dirty="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" sz="1500" dirty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Rupesh Purum_U17641787</a:t>
            </a: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GB" sz="1500" dirty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Vamshi Krishna Ala_U91394366</a:t>
            </a:r>
            <a:endParaRPr sz="1500" dirty="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" sz="1500" dirty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Rohit Vadlala_U93298968</a:t>
            </a:r>
            <a:endParaRPr sz="1500" dirty="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2441" y="3808518"/>
            <a:ext cx="3436918" cy="122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title"/>
          </p:nvPr>
        </p:nvSpPr>
        <p:spPr>
          <a:xfrm>
            <a:off x="235744" y="575352"/>
            <a:ext cx="8279606" cy="69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200"/>
              <a:buFont typeface="Times New Roman"/>
              <a:buNone/>
            </a:pPr>
            <a:r>
              <a:rPr lang="en" sz="2800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xfrm>
            <a:off x="235744" y="1262401"/>
            <a:ext cx="7886700" cy="336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r>
              <a:rPr lang="en" sz="2000" dirty="0"/>
              <a:t> </a:t>
            </a:r>
            <a:endParaRPr dirty="0"/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endParaRPr sz="2000" dirty="0"/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endParaRPr sz="2000" dirty="0"/>
          </a:p>
        </p:txBody>
      </p:sp>
      <p:pic>
        <p:nvPicPr>
          <p:cNvPr id="152" name="Google Shape;152;p33" descr="A green sign with white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35919" cy="43576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EDAACD-8FE4-7B81-1948-26691BCBFC10}"/>
              </a:ext>
            </a:extLst>
          </p:cNvPr>
          <p:cNvSpPr txBox="1"/>
          <p:nvPr/>
        </p:nvSpPr>
        <p:spPr>
          <a:xfrm>
            <a:off x="406958" y="1446963"/>
            <a:ext cx="82145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Safety: The model contributes significantly to road safety by reducing the risk of drowsiness-related accidents.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Advancement: Utilization of deep learning for real-time, non-intrusive monitoring of driver states represents a significant technological leap in vehicle safety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Potential: The success of this model paves the way for further research into real-time implementations and adaptations in diverse driving conditions, aiming for widespread deployment in commercial vehicles.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demonstrates the potential of AI in enhancing driver safety and sets a benchmark for future innovations in the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7364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title"/>
          </p:nvPr>
        </p:nvSpPr>
        <p:spPr>
          <a:xfrm>
            <a:off x="235744" y="575352"/>
            <a:ext cx="8279606" cy="69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200"/>
              <a:buFont typeface="Times New Roman"/>
              <a:buNone/>
            </a:pPr>
            <a:r>
              <a:rPr lang="en" sz="2800" dirty="0">
                <a:latin typeface="Times New Roman"/>
                <a:ea typeface="Times New Roman"/>
                <a:cs typeface="Times New Roman"/>
                <a:sym typeface="Times New Roman"/>
              </a:rPr>
              <a:t>Future Research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xfrm>
            <a:off x="235744" y="1262401"/>
            <a:ext cx="7886700" cy="336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r>
              <a:rPr lang="en" sz="2000" dirty="0"/>
              <a:t> </a:t>
            </a:r>
            <a:endParaRPr dirty="0"/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endParaRPr sz="2000" dirty="0"/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endParaRPr sz="2000" dirty="0"/>
          </a:p>
        </p:txBody>
      </p:sp>
      <p:pic>
        <p:nvPicPr>
          <p:cNvPr id="152" name="Google Shape;15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35919" cy="4357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4" name="TextBox 3">
            <a:extLst>
              <a:ext uri="{FF2B5EF4-FFF2-40B4-BE49-F238E27FC236}">
                <a16:creationId xmlns:a16="http://schemas.microsoft.com/office/drawing/2014/main" id="{F0601468-0612-216F-6315-3F87A1802F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3464478"/>
              </p:ext>
            </p:extLst>
          </p:nvPr>
        </p:nvGraphicFramePr>
        <p:xfrm>
          <a:off x="235744" y="1130011"/>
          <a:ext cx="8432484" cy="3793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34316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8173" y="3852280"/>
            <a:ext cx="3436918" cy="122692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B77760-22B5-5991-D947-FF1FBBF23C8C}"/>
              </a:ext>
            </a:extLst>
          </p:cNvPr>
          <p:cNvSpPr txBox="1"/>
          <p:nvPr/>
        </p:nvSpPr>
        <p:spPr>
          <a:xfrm>
            <a:off x="2326820" y="1965654"/>
            <a:ext cx="63844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you, Professor Timothy Smith, for providing this wonderful opportunity to explore real-life problems. Your guidance has been valuable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89D2F-67B1-F2DD-C6E1-5C449CB72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421" y="0"/>
            <a:ext cx="3159579" cy="17693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title"/>
          </p:nvPr>
        </p:nvSpPr>
        <p:spPr>
          <a:xfrm>
            <a:off x="235744" y="575352"/>
            <a:ext cx="8279606" cy="69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200"/>
              <a:buFont typeface="Times New Roman"/>
              <a:buNone/>
            </a:pPr>
            <a:r>
              <a:rPr lang="en" sz="2800" dirty="0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xfrm>
            <a:off x="235744" y="1262401"/>
            <a:ext cx="7886700" cy="336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r>
              <a:rPr lang="en" sz="2000" dirty="0"/>
              <a:t> </a:t>
            </a:r>
            <a:endParaRPr dirty="0"/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endParaRPr sz="2000" dirty="0"/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endParaRPr sz="2000" dirty="0"/>
          </a:p>
        </p:txBody>
      </p:sp>
      <p:pic>
        <p:nvPicPr>
          <p:cNvPr id="152" name="Google Shape;152;p33" descr="A green sign with white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35919" cy="435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person in a car&#10;&#10;Description automatically generated">
            <a:extLst>
              <a:ext uri="{FF2B5EF4-FFF2-40B4-BE49-F238E27FC236}">
                <a16:creationId xmlns:a16="http://schemas.microsoft.com/office/drawing/2014/main" id="{952EDD40-B0E5-9214-C0A1-0D4BD1D4E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265" y="3155182"/>
            <a:ext cx="3583735" cy="19883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653CD3-2F2E-B212-090F-64296624F6AA}"/>
              </a:ext>
            </a:extLst>
          </p:cNvPr>
          <p:cNvSpPr txBox="1"/>
          <p:nvPr/>
        </p:nvSpPr>
        <p:spPr>
          <a:xfrm>
            <a:off x="376813" y="1411793"/>
            <a:ext cx="47980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and Rationale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1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title"/>
          </p:nvPr>
        </p:nvSpPr>
        <p:spPr>
          <a:xfrm>
            <a:off x="235744" y="575352"/>
            <a:ext cx="8279606" cy="69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200"/>
              <a:buFont typeface="Times New Roman"/>
              <a:buNone/>
            </a:pPr>
            <a:r>
              <a:rPr lang="en" sz="2800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xfrm>
            <a:off x="235744" y="1262401"/>
            <a:ext cx="7886700" cy="336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r>
              <a:rPr lang="en" sz="2000" dirty="0"/>
              <a:t> </a:t>
            </a:r>
            <a:endParaRPr dirty="0"/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endParaRPr sz="2000" dirty="0"/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endParaRPr sz="2000" dirty="0"/>
          </a:p>
        </p:txBody>
      </p:sp>
      <p:pic>
        <p:nvPicPr>
          <p:cNvPr id="152" name="Google Shape;152;p33" descr="A green sign with white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35919" cy="43576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653CD3-2F2E-B212-090F-64296624F6AA}"/>
              </a:ext>
            </a:extLst>
          </p:cNvPr>
          <p:cNvSpPr txBox="1"/>
          <p:nvPr/>
        </p:nvSpPr>
        <p:spPr>
          <a:xfrm>
            <a:off x="376813" y="898041"/>
            <a:ext cx="81385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NHTSA, in 2017 alone, 91000 accidents were attributed to drowsy resulting in 50,000 injuries.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Does Drowsy Driving Occur?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Preventive Measures and Detection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Image-based measures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Biological-based measures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Vehicle-based measures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Hybrid-based measures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41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title"/>
          </p:nvPr>
        </p:nvSpPr>
        <p:spPr>
          <a:xfrm>
            <a:off x="235744" y="575352"/>
            <a:ext cx="8279606" cy="69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200"/>
              <a:buFont typeface="Times New Roman"/>
              <a:buNone/>
            </a:pPr>
            <a:r>
              <a:rPr lang="en" sz="2800" dirty="0">
                <a:latin typeface="Times New Roman"/>
                <a:ea typeface="Times New Roman"/>
                <a:cs typeface="Times New Roman"/>
                <a:sym typeface="Times New Roman"/>
              </a:rPr>
              <a:t>Background and Rationale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xfrm>
            <a:off x="235744" y="1262401"/>
            <a:ext cx="7886700" cy="336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r>
              <a:rPr lang="en" sz="2000" dirty="0"/>
              <a:t> </a:t>
            </a:r>
            <a:endParaRPr dirty="0"/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endParaRPr sz="2000" dirty="0"/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endParaRPr sz="2000" dirty="0"/>
          </a:p>
        </p:txBody>
      </p:sp>
      <p:pic>
        <p:nvPicPr>
          <p:cNvPr id="152" name="Google Shape;15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35919" cy="4357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4" name="TextBox 4">
            <a:extLst>
              <a:ext uri="{FF2B5EF4-FFF2-40B4-BE49-F238E27FC236}">
                <a16:creationId xmlns:a16="http://schemas.microsoft.com/office/drawing/2014/main" id="{13FE60DC-4F9E-F34F-3ABA-1C446B3E99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9730509"/>
              </p:ext>
            </p:extLst>
          </p:nvPr>
        </p:nvGraphicFramePr>
        <p:xfrm>
          <a:off x="235744" y="1262401"/>
          <a:ext cx="8033657" cy="3139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6167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title"/>
          </p:nvPr>
        </p:nvSpPr>
        <p:spPr>
          <a:xfrm>
            <a:off x="235744" y="575352"/>
            <a:ext cx="8279606" cy="69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200"/>
              <a:buFont typeface="Times New Roman"/>
              <a:buNone/>
            </a:pPr>
            <a:r>
              <a:rPr lang="en" sz="2800" dirty="0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xfrm>
            <a:off x="235744" y="1262401"/>
            <a:ext cx="7886700" cy="336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r>
              <a:rPr lang="en" sz="2000" dirty="0"/>
              <a:t> </a:t>
            </a:r>
            <a:endParaRPr dirty="0"/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endParaRPr sz="2000" dirty="0"/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endParaRPr sz="2000" dirty="0"/>
          </a:p>
        </p:txBody>
      </p:sp>
      <p:pic>
        <p:nvPicPr>
          <p:cNvPr id="152" name="Google Shape;15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35919" cy="4357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4" name="TextBox 4">
            <a:extLst>
              <a:ext uri="{FF2B5EF4-FFF2-40B4-BE49-F238E27FC236}">
                <a16:creationId xmlns:a16="http://schemas.microsoft.com/office/drawing/2014/main" id="{DFF395EC-4A55-3957-C72B-F4F68DE65E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5054575"/>
              </p:ext>
            </p:extLst>
          </p:nvPr>
        </p:nvGraphicFramePr>
        <p:xfrm>
          <a:off x="235745" y="1262399"/>
          <a:ext cx="8483712" cy="3456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483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title"/>
          </p:nvPr>
        </p:nvSpPr>
        <p:spPr>
          <a:xfrm>
            <a:off x="235744" y="575352"/>
            <a:ext cx="8279606" cy="69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200"/>
              <a:buFont typeface="Times New Roman"/>
              <a:buNone/>
            </a:pPr>
            <a:r>
              <a:rPr lang="en" sz="2800" dirty="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xfrm>
            <a:off x="235744" y="1262401"/>
            <a:ext cx="7886700" cy="336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r>
              <a:rPr lang="en" sz="2000" dirty="0"/>
              <a:t> </a:t>
            </a:r>
            <a:endParaRPr dirty="0"/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endParaRPr sz="2000" dirty="0"/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endParaRPr sz="2000" dirty="0"/>
          </a:p>
        </p:txBody>
      </p:sp>
      <p:pic>
        <p:nvPicPr>
          <p:cNvPr id="152" name="Google Shape;152;p33" descr="A green sign with white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35919" cy="4357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4" name="TextBox 4">
            <a:extLst>
              <a:ext uri="{FF2B5EF4-FFF2-40B4-BE49-F238E27FC236}">
                <a16:creationId xmlns:a16="http://schemas.microsoft.com/office/drawing/2014/main" id="{F9E914B2-D34F-BA39-0918-829E1091DB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2768339"/>
              </p:ext>
            </p:extLst>
          </p:nvPr>
        </p:nvGraphicFramePr>
        <p:xfrm>
          <a:off x="235745" y="1262401"/>
          <a:ext cx="8344920" cy="3546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5E04CA3-80AF-5AD4-44C0-96A95DDF4B7D}"/>
              </a:ext>
            </a:extLst>
          </p:cNvPr>
          <p:cNvSpPr/>
          <p:nvPr/>
        </p:nvSpPr>
        <p:spPr>
          <a:xfrm>
            <a:off x="1635919" y="1324523"/>
            <a:ext cx="2139043" cy="1543050"/>
          </a:xfrm>
          <a:prstGeom prst="rect">
            <a:avLst/>
          </a:prstGeom>
          <a:ln>
            <a:solidFill>
              <a:srgbClr val="0067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 drowsiness significantly contributes to road accidents, posing a major public health risk</a:t>
            </a:r>
            <a:r>
              <a:rPr lang="en-GB" sz="1200" dirty="0">
                <a:solidFill>
                  <a:schemeClr val="tx1"/>
                </a:solidFill>
              </a:rPr>
              <a:t>.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EECA1E-EA78-A002-12B7-690441D9079E}"/>
              </a:ext>
            </a:extLst>
          </p:cNvPr>
          <p:cNvSpPr/>
          <p:nvPr/>
        </p:nvSpPr>
        <p:spPr>
          <a:xfrm>
            <a:off x="4743531" y="1318580"/>
            <a:ext cx="2139043" cy="1543050"/>
          </a:xfrm>
          <a:prstGeom prst="rect">
            <a:avLst/>
          </a:prstGeom>
          <a:ln>
            <a:solidFill>
              <a:srgbClr val="0067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detection methods lack precision and are often intrusive. 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3A3781-91F8-AADB-C546-82B0FBF02F28}"/>
              </a:ext>
            </a:extLst>
          </p:cNvPr>
          <p:cNvSpPr/>
          <p:nvPr/>
        </p:nvSpPr>
        <p:spPr>
          <a:xfrm>
            <a:off x="1635919" y="3295140"/>
            <a:ext cx="2139043" cy="1543050"/>
          </a:xfrm>
          <a:prstGeom prst="rect">
            <a:avLst/>
          </a:prstGeom>
          <a:ln>
            <a:solidFill>
              <a:srgbClr val="0067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addresses the need for a non-intrusive, real-time detection system using a CNN model. 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60B026-0EC1-4A34-2471-C31ED779A69A}"/>
              </a:ext>
            </a:extLst>
          </p:cNvPr>
          <p:cNvSpPr/>
          <p:nvPr/>
        </p:nvSpPr>
        <p:spPr>
          <a:xfrm>
            <a:off x="4743531" y="3294221"/>
            <a:ext cx="2139043" cy="1543050"/>
          </a:xfrm>
          <a:prstGeom prst="rect">
            <a:avLst/>
          </a:prstGeom>
          <a:ln>
            <a:solidFill>
              <a:srgbClr val="0067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Leveraging the Driver Drowsiness Dataset (DDD), the project aims to accurately identify drowsy states from facial cues, thus improving driver safety and reducing accident rates related to fatigue.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031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title"/>
          </p:nvPr>
        </p:nvSpPr>
        <p:spPr>
          <a:xfrm>
            <a:off x="235744" y="575352"/>
            <a:ext cx="8279606" cy="69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200"/>
              <a:buFont typeface="Times New Roman"/>
              <a:buNone/>
            </a:pPr>
            <a:r>
              <a:rPr lang="en" sz="2800" dirty="0"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xfrm>
            <a:off x="235744" y="1262401"/>
            <a:ext cx="7886700" cy="336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r>
              <a:rPr lang="en" sz="2000" dirty="0"/>
              <a:t> </a:t>
            </a:r>
            <a:endParaRPr dirty="0"/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endParaRPr sz="2000" dirty="0"/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endParaRPr sz="2000" dirty="0"/>
          </a:p>
        </p:txBody>
      </p:sp>
      <p:pic>
        <p:nvPicPr>
          <p:cNvPr id="152" name="Google Shape;152;p33" descr="A green sign with white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35919" cy="4357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6" name="TextBox 3">
            <a:extLst>
              <a:ext uri="{FF2B5EF4-FFF2-40B4-BE49-F238E27FC236}">
                <a16:creationId xmlns:a16="http://schemas.microsoft.com/office/drawing/2014/main" id="{AA4CFA6E-4693-6FA7-47D9-2ED5332BE1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3440145"/>
              </p:ext>
            </p:extLst>
          </p:nvPr>
        </p:nvGraphicFramePr>
        <p:xfrm>
          <a:off x="235744" y="1111627"/>
          <a:ext cx="7757092" cy="3868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74512D3-FC14-D6C7-4FBA-5E04413B181B}"/>
              </a:ext>
            </a:extLst>
          </p:cNvPr>
          <p:cNvSpPr/>
          <p:nvPr/>
        </p:nvSpPr>
        <p:spPr>
          <a:xfrm>
            <a:off x="382191" y="1418789"/>
            <a:ext cx="2139043" cy="1543050"/>
          </a:xfrm>
          <a:prstGeom prst="rect">
            <a:avLst/>
          </a:prstGeom>
          <a:ln>
            <a:solidFill>
              <a:srgbClr val="0067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utilizes the Driver Drowsiness Dataset (DDD), a key resource for training the CNN model. 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CA502-118A-046E-EFE5-5C42D9E068AE}"/>
              </a:ext>
            </a:extLst>
          </p:cNvPr>
          <p:cNvSpPr/>
          <p:nvPr/>
        </p:nvSpPr>
        <p:spPr>
          <a:xfrm>
            <a:off x="2978265" y="1401705"/>
            <a:ext cx="2139043" cy="1543050"/>
          </a:xfrm>
          <a:prstGeom prst="rect">
            <a:avLst/>
          </a:prstGeom>
          <a:ln>
            <a:solidFill>
              <a:srgbClr val="0067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Type: RGB facial images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91F629-F3F6-7385-B01A-ECDAA8E51389}"/>
              </a:ext>
            </a:extLst>
          </p:cNvPr>
          <p:cNvSpPr/>
          <p:nvPr/>
        </p:nvSpPr>
        <p:spPr>
          <a:xfrm>
            <a:off x="5574339" y="1401705"/>
            <a:ext cx="2139043" cy="1543050"/>
          </a:xfrm>
          <a:prstGeom prst="rect">
            <a:avLst/>
          </a:prstGeom>
          <a:ln>
            <a:solidFill>
              <a:srgbClr val="0067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Classes: Categorized into 'Drowsy' and 'Non-Drowsy'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7D0855-A54D-598F-F851-CC964E0468A1}"/>
              </a:ext>
            </a:extLst>
          </p:cNvPr>
          <p:cNvSpPr/>
          <p:nvPr/>
        </p:nvSpPr>
        <p:spPr>
          <a:xfrm>
            <a:off x="382191" y="3260348"/>
            <a:ext cx="2139043" cy="1543050"/>
          </a:xfrm>
          <a:prstGeom prst="rect">
            <a:avLst/>
          </a:prstGeom>
          <a:ln>
            <a:solidFill>
              <a:srgbClr val="0067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Size: Each image is 227 x 227 pixels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1A167-3729-85C4-17DE-062AE6FBF0B7}"/>
              </a:ext>
            </a:extLst>
          </p:cNvPr>
          <p:cNvSpPr/>
          <p:nvPr/>
        </p:nvSpPr>
        <p:spPr>
          <a:xfrm>
            <a:off x="2978265" y="3260348"/>
            <a:ext cx="2139043" cy="1543050"/>
          </a:xfrm>
          <a:prstGeom prst="rect">
            <a:avLst/>
          </a:prstGeom>
          <a:ln>
            <a:solidFill>
              <a:srgbClr val="0067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Volume: Contains over 41,790 images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E604DE-6009-4401-7708-9EE4114B25C8}"/>
              </a:ext>
            </a:extLst>
          </p:cNvPr>
          <p:cNvSpPr/>
          <p:nvPr/>
        </p:nvSpPr>
        <p:spPr>
          <a:xfrm>
            <a:off x="5574339" y="3257041"/>
            <a:ext cx="2139043" cy="1543050"/>
          </a:xfrm>
          <a:prstGeom prst="rect">
            <a:avLst/>
          </a:prstGeom>
          <a:ln>
            <a:solidFill>
              <a:srgbClr val="0067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images, derived from video footage, are processed with the Viola-Jones algorithm for accurate facial recognition and state detection</a:t>
            </a:r>
          </a:p>
        </p:txBody>
      </p:sp>
    </p:spTree>
    <p:extLst>
      <p:ext uri="{BB962C8B-B14F-4D97-AF65-F5344CB8AC3E}">
        <p14:creationId xmlns:p14="http://schemas.microsoft.com/office/powerpoint/2010/main" val="79833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title"/>
          </p:nvPr>
        </p:nvSpPr>
        <p:spPr>
          <a:xfrm>
            <a:off x="235744" y="575352"/>
            <a:ext cx="8279606" cy="69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200"/>
              <a:buFont typeface="Times New Roman"/>
              <a:buNone/>
            </a:pPr>
            <a:r>
              <a:rPr lang="en" sz="2800" dirty="0"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xfrm>
            <a:off x="235744" y="1262401"/>
            <a:ext cx="7886700" cy="336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r>
              <a:rPr lang="en" sz="2000" dirty="0"/>
              <a:t> </a:t>
            </a:r>
            <a:endParaRPr dirty="0"/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endParaRPr sz="2000" dirty="0"/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endParaRPr sz="2000" dirty="0"/>
          </a:p>
        </p:txBody>
      </p:sp>
      <p:pic>
        <p:nvPicPr>
          <p:cNvPr id="152" name="Google Shape;15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35919" cy="4357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4" name="TextBox 3">
            <a:extLst>
              <a:ext uri="{FF2B5EF4-FFF2-40B4-BE49-F238E27FC236}">
                <a16:creationId xmlns:a16="http://schemas.microsoft.com/office/drawing/2014/main" id="{F8A354A8-D49F-9F56-7AB8-A08D302686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5325781"/>
              </p:ext>
            </p:extLst>
          </p:nvPr>
        </p:nvGraphicFramePr>
        <p:xfrm>
          <a:off x="229823" y="1407598"/>
          <a:ext cx="8350841" cy="3447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6068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title"/>
          </p:nvPr>
        </p:nvSpPr>
        <p:spPr>
          <a:xfrm>
            <a:off x="235744" y="575352"/>
            <a:ext cx="8279606" cy="69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200"/>
              <a:buFont typeface="Times New Roman"/>
              <a:buNone/>
            </a:pPr>
            <a:r>
              <a:rPr lang="en" sz="2800" dirty="0">
                <a:latin typeface="Times New Roman"/>
                <a:ea typeface="Times New Roman"/>
                <a:cs typeface="Times New Roman"/>
                <a:sym typeface="Times New Roman"/>
              </a:rPr>
              <a:t>Evaluation Metrics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xfrm>
            <a:off x="235744" y="1262401"/>
            <a:ext cx="7886700" cy="336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r>
              <a:rPr lang="en" sz="2000" dirty="0"/>
              <a:t> </a:t>
            </a:r>
            <a:endParaRPr dirty="0"/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endParaRPr sz="2000" dirty="0"/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endParaRPr sz="2000" dirty="0"/>
          </a:p>
        </p:txBody>
      </p:sp>
      <p:pic>
        <p:nvPicPr>
          <p:cNvPr id="152" name="Google Shape;152;p33" descr="A green sign with white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35919" cy="4357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7" name="TextBox 3">
            <a:extLst>
              <a:ext uri="{FF2B5EF4-FFF2-40B4-BE49-F238E27FC236}">
                <a16:creationId xmlns:a16="http://schemas.microsoft.com/office/drawing/2014/main" id="{02DB23FE-DDD3-BE7C-C65E-42470C6CE2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3381174"/>
              </p:ext>
            </p:extLst>
          </p:nvPr>
        </p:nvGraphicFramePr>
        <p:xfrm>
          <a:off x="229823" y="1407598"/>
          <a:ext cx="7886700" cy="3652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60196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07bdc3d-b41f-4a21-9dd4-8c5f52b7814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C64DB4AB23514A859CBB4D4331263F" ma:contentTypeVersion="14" ma:contentTypeDescription="Create a new document." ma:contentTypeScope="" ma:versionID="fbfab47adb2bb4ef2c7617411fac99ae">
  <xsd:schema xmlns:xsd="http://www.w3.org/2001/XMLSchema" xmlns:xs="http://www.w3.org/2001/XMLSchema" xmlns:p="http://schemas.microsoft.com/office/2006/metadata/properties" xmlns:ns3="707bdc3d-b41f-4a21-9dd4-8c5f52b78143" xmlns:ns4="e0dadccd-58d0-410c-99fd-a1c99ec6bd68" targetNamespace="http://schemas.microsoft.com/office/2006/metadata/properties" ma:root="true" ma:fieldsID="11bfa2b7a0353565912771ff8f04e20b" ns3:_="" ns4:_="">
    <xsd:import namespace="707bdc3d-b41f-4a21-9dd4-8c5f52b78143"/>
    <xsd:import namespace="e0dadccd-58d0-410c-99fd-a1c99ec6bd68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ystem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7bdc3d-b41f-4a21-9dd4-8c5f52b78143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dadccd-58d0-410c-99fd-a1c99ec6bd68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F556F8-3DEF-4CEE-AF98-1BEE8C01C9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E5F4B6-A183-4EB8-A7AC-E71359AFCF43}">
  <ds:schemaRefs>
    <ds:schemaRef ds:uri="http://purl.org/dc/dcmitype/"/>
    <ds:schemaRef ds:uri="http://purl.org/dc/elements/1.1/"/>
    <ds:schemaRef ds:uri="e0dadccd-58d0-410c-99fd-a1c99ec6bd68"/>
    <ds:schemaRef ds:uri="http://purl.org/dc/terms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707bdc3d-b41f-4a21-9dd4-8c5f52b7814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377F9AB-DC1D-447E-8D7E-A13AD4C8136B}">
  <ds:schemaRefs>
    <ds:schemaRef ds:uri="707bdc3d-b41f-4a21-9dd4-8c5f52b78143"/>
    <ds:schemaRef ds:uri="e0dadccd-58d0-410c-99fd-a1c99ec6bd6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879</Words>
  <Application>Microsoft Office PowerPoint</Application>
  <PresentationFormat>On-screen Show (16:9)</PresentationFormat>
  <Paragraphs>92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Wingdings</vt:lpstr>
      <vt:lpstr>Office Theme</vt:lpstr>
      <vt:lpstr> ISM6251: DATA SCIENCE PROGRAMMING  </vt:lpstr>
      <vt:lpstr>AGENDA</vt:lpstr>
      <vt:lpstr>INTRODUCTION</vt:lpstr>
      <vt:lpstr>Background and Rationale</vt:lpstr>
      <vt:lpstr>Objective</vt:lpstr>
      <vt:lpstr>Problem Statement</vt:lpstr>
      <vt:lpstr>Dataset Description</vt:lpstr>
      <vt:lpstr>Modelling Approach</vt:lpstr>
      <vt:lpstr>Evaluation Metrics</vt:lpstr>
      <vt:lpstr>Conclusion</vt:lpstr>
      <vt:lpstr>Future Research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ISM6124: ADVANCED SYSTEM ANALYSIS/ DESIGN</dc:title>
  <dc:creator>Rohit Vadlala</dc:creator>
  <cp:lastModifiedBy>Rohit Vadlala</cp:lastModifiedBy>
  <cp:revision>58</cp:revision>
  <dcterms:modified xsi:type="dcterms:W3CDTF">2024-05-03T17:28:28Z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0x0101009EC64DB4AB23514A859CBB4D4331263F</vt:lpwstr>
  </property>
</Properties>
</file>