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7" r:id="rId4"/>
    <p:sldId id="258"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80604020202020204" pitchFamily="34" charset="0"/>
          <a:ea typeface="SimSun" pitchFamily="2" charset="-122"/>
        </a:defRPr>
      </a:lvl2pPr>
      <a:lvl3pPr algn="l" rtl="0" fontAlgn="base">
        <a:spcBef>
          <a:spcPct val="0"/>
        </a:spcBef>
        <a:spcAft>
          <a:spcPct val="0"/>
        </a:spcAft>
        <a:defRPr sz="3600">
          <a:solidFill>
            <a:schemeClr val="tx1"/>
          </a:solidFill>
          <a:latin typeface="Arial" panose="02080604020202020204" pitchFamily="34" charset="0"/>
          <a:ea typeface="SimSun" pitchFamily="2" charset="-122"/>
        </a:defRPr>
      </a:lvl3pPr>
      <a:lvl4pPr algn="l" rtl="0" fontAlgn="base">
        <a:spcBef>
          <a:spcPct val="0"/>
        </a:spcBef>
        <a:spcAft>
          <a:spcPct val="0"/>
        </a:spcAft>
        <a:defRPr sz="3600">
          <a:solidFill>
            <a:schemeClr val="tx1"/>
          </a:solidFill>
          <a:latin typeface="Arial" panose="02080604020202020204" pitchFamily="34" charset="0"/>
          <a:ea typeface="SimSun" pitchFamily="2" charset="-122"/>
        </a:defRPr>
      </a:lvl4pPr>
      <a:lvl5pPr algn="l" rtl="0" fontAlgn="base">
        <a:spcBef>
          <a:spcPct val="0"/>
        </a:spcBef>
        <a:spcAft>
          <a:spcPct val="0"/>
        </a:spcAft>
        <a:defRPr sz="3600">
          <a:solidFill>
            <a:schemeClr val="tx1"/>
          </a:solidFill>
          <a:latin typeface="Arial" panose="0208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8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8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8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546735"/>
            <a:ext cx="9144000" cy="1693545"/>
          </a:xfrm>
        </p:spPr>
        <p:txBody>
          <a:bodyPr>
            <a:normAutofit/>
          </a:bodyPr>
          <a:lstStyle/>
          <a:p>
            <a:pPr algn="ctr"/>
            <a:r>
              <a:rPr lang="en-US" altLang="zh-CN"/>
              <a:t>Data Science Project</a:t>
            </a:r>
            <a:endParaRPr lang="en-US" altLang="zh-CN"/>
          </a:p>
        </p:txBody>
      </p:sp>
      <p:sp>
        <p:nvSpPr>
          <p:cNvPr id="5" name="副标题 4"/>
          <p:cNvSpPr>
            <a:spLocks noGrp="1"/>
          </p:cNvSpPr>
          <p:nvPr>
            <p:ph type="subTitle" idx="1"/>
          </p:nvPr>
        </p:nvSpPr>
        <p:spPr>
          <a:xfrm>
            <a:off x="5008880" y="4378325"/>
            <a:ext cx="5659120" cy="1528445"/>
          </a:xfrm>
        </p:spPr>
        <p:txBody>
          <a:bodyPr/>
          <a:lstStyle/>
          <a:p>
            <a:r>
              <a:rPr lang="en-US" altLang="zh-CN" sz="2800">
                <a:ln/>
                <a:solidFill>
                  <a:schemeClr val="tx1"/>
                </a:solidFill>
                <a:effectLst>
                  <a:outerShdw blurRad="38100" dist="19050" dir="2700000" algn="tl" rotWithShape="0">
                    <a:schemeClr val="dk1">
                      <a:alpha val="40000"/>
                    </a:schemeClr>
                  </a:outerShdw>
                </a:effectLst>
              </a:rPr>
              <a:t>SUBMITTED BY:- </a:t>
            </a:r>
            <a:endParaRPr lang="en-US" altLang="zh-CN" sz="2800">
              <a:ln/>
              <a:solidFill>
                <a:schemeClr val="tx1"/>
              </a:solidFill>
              <a:effectLst>
                <a:outerShdw blurRad="38100" dist="19050" dir="2700000" algn="tl" rotWithShape="0">
                  <a:schemeClr val="dk1">
                    <a:alpha val="40000"/>
                  </a:schemeClr>
                </a:outerShdw>
              </a:effectLst>
            </a:endParaRPr>
          </a:p>
          <a:p>
            <a:r>
              <a:rPr lang="en-US" altLang="zh-CN" sz="2800">
                <a:ln/>
                <a:solidFill>
                  <a:schemeClr val="tx1"/>
                </a:solidFill>
                <a:effectLst>
                  <a:outerShdw blurRad="38100" dist="19050" dir="2700000" algn="tl" rotWithShape="0">
                    <a:schemeClr val="dk1">
                      <a:alpha val="40000"/>
                    </a:schemeClr>
                  </a:outerShdw>
                </a:effectLst>
              </a:rPr>
              <a:t>Rupesh S</a:t>
            </a:r>
            <a:endParaRPr lang="en-US" altLang="zh-CN" sz="2800">
              <a:ln/>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1"/>
          <a:stretch>
            <a:fillRect/>
          </a:stretch>
        </p:blipFill>
        <p:spPr>
          <a:xfrm>
            <a:off x="3478530" y="2374265"/>
            <a:ext cx="6388100" cy="14751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n/>
                <a:solidFill>
                  <a:schemeClr val="tx1"/>
                </a:solidFill>
                <a:effectLst>
                  <a:outerShdw blurRad="38100" dist="19050" dir="2700000" algn="tl" rotWithShape="0">
                    <a:schemeClr val="dk1">
                      <a:alpha val="40000"/>
                    </a:schemeClr>
                  </a:outerShdw>
                </a:effectLst>
              </a:rPr>
              <a:t>Problem Statement</a:t>
            </a:r>
            <a:endParaRPr lang="en-US" sz="32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ln/>
                <a:solidFill>
                  <a:schemeClr val="tx1"/>
                </a:solidFill>
                <a:effectLst/>
              </a:rPr>
              <a:t>Find the cycle rider membertype? </a:t>
            </a:r>
            <a:endParaRPr lang="en-US">
              <a:ln/>
              <a:solidFill>
                <a:schemeClr val="tx1"/>
              </a:solidFill>
              <a:effectLst/>
            </a:endParaRPr>
          </a:p>
          <a:p>
            <a:r>
              <a:rPr lang="en-US">
                <a:ln/>
                <a:solidFill>
                  <a:schemeClr val="tx1"/>
                </a:solidFill>
                <a:effectLst/>
              </a:rPr>
              <a:t>The smart cycles are available all over the chennai city. Rental bicycles available in all major locations in chennai. We are trying to understand what are the profiles of customers are subscribers? please predict based on certain characteristics of the incoming riders?</a:t>
            </a:r>
            <a:endParaRPr lang="en-US">
              <a:ln/>
              <a:solidFill>
                <a:schemeClr val="tx1"/>
              </a:soli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n/>
                <a:solidFill>
                  <a:schemeClr val="tx1"/>
                </a:solidFill>
                <a:effectLst>
                  <a:outerShdw blurRad="38100" dist="19050" dir="2700000" algn="tl" rotWithShape="0">
                    <a:schemeClr val="dk1">
                      <a:alpha val="40000"/>
                    </a:schemeClr>
                  </a:outerShdw>
                </a:effectLst>
              </a:rPr>
              <a:t>Classification of Data</a:t>
            </a:r>
            <a:endParaRPr lang="en-US" sz="32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ln/>
                <a:solidFill>
                  <a:schemeClr val="tx1"/>
                </a:solidFill>
                <a:effectLst>
                  <a:outerShdw blurRad="38100" dist="19050" dir="2700000" algn="tl" rotWithShape="0">
                    <a:schemeClr val="dk1">
                      <a:alpha val="40000"/>
                    </a:schemeClr>
                  </a:outerShdw>
                </a:effectLst>
              </a:rPr>
              <a:t>Qualitative data:</a:t>
            </a:r>
            <a:endParaRPr lang="en-US">
              <a:ln/>
              <a:solidFill>
                <a:schemeClr val="tx1"/>
              </a:solidFill>
              <a:effectLst>
                <a:outerShdw blurRad="38100" dist="19050" dir="2700000" algn="tl" rotWithShape="0">
                  <a:schemeClr val="dk1">
                    <a:alpha val="40000"/>
                  </a:schemeClr>
                </a:outerShdw>
              </a:effectLst>
            </a:endParaRPr>
          </a:p>
          <a:p>
            <a:pPr lvl="1"/>
            <a:r>
              <a:rPr lang="en-US" sz="1800">
                <a:ln/>
                <a:solidFill>
                  <a:schemeClr val="tx1"/>
                </a:solidFill>
                <a:effectLst>
                  <a:outerShdw blurRad="38100" dist="19050" dir="2700000" algn="tl" rotWithShape="0">
                    <a:schemeClr val="dk1">
                      <a:alpha val="40000"/>
                    </a:schemeClr>
                  </a:outerShdw>
                </a:effectLst>
              </a:rPr>
              <a:t>start date ( date time component)</a:t>
            </a:r>
            <a:endParaRPr lang="en-US" sz="1800">
              <a:ln/>
              <a:solidFill>
                <a:schemeClr val="tx1"/>
              </a:solidFill>
              <a:effectLst>
                <a:outerShdw blurRad="38100" dist="19050" dir="2700000" algn="tl" rotWithShape="0">
                  <a:schemeClr val="dk1">
                    <a:alpha val="40000"/>
                  </a:schemeClr>
                </a:outerShdw>
              </a:effectLst>
            </a:endParaRPr>
          </a:p>
          <a:p>
            <a:pPr lvl="1"/>
            <a:r>
              <a:rPr lang="en-US" sz="1800">
                <a:ln/>
                <a:solidFill>
                  <a:schemeClr val="tx1"/>
                </a:solidFill>
                <a:effectLst>
                  <a:outerShdw blurRad="38100" dist="19050" dir="2700000" algn="tl" rotWithShape="0">
                    <a:schemeClr val="dk1">
                      <a:alpha val="40000"/>
                    </a:schemeClr>
                  </a:outerShdw>
                </a:effectLst>
              </a:rPr>
              <a:t>gender</a:t>
            </a:r>
            <a:endParaRPr lang="en-US" sz="1800">
              <a:ln/>
              <a:solidFill>
                <a:schemeClr val="tx1"/>
              </a:solidFill>
              <a:effectLst>
                <a:outerShdw blurRad="38100" dist="19050" dir="2700000" algn="tl" rotWithShape="0">
                  <a:schemeClr val="dk1">
                    <a:alpha val="40000"/>
                  </a:schemeClr>
                </a:outerShdw>
              </a:effectLst>
            </a:endParaRPr>
          </a:p>
          <a:p>
            <a:pPr lvl="1"/>
            <a:r>
              <a:rPr lang="en-US" sz="1800">
                <a:ln/>
                <a:solidFill>
                  <a:schemeClr val="tx1"/>
                </a:solidFill>
                <a:effectLst>
                  <a:outerShdw blurRad="38100" dist="19050" dir="2700000" algn="tl" rotWithShape="0">
                    <a:schemeClr val="dk1">
                      <a:alpha val="40000"/>
                    </a:schemeClr>
                  </a:outerShdw>
                </a:effectLst>
              </a:rPr>
              <a:t>member type</a:t>
            </a:r>
            <a:endParaRPr lang="en-US" sz="1800">
              <a:ln/>
              <a:solidFill>
                <a:schemeClr val="tx1"/>
              </a:solidFill>
              <a:effectLst>
                <a:outerShdw blurRad="38100" dist="19050" dir="2700000" algn="tl" rotWithShape="0">
                  <a:schemeClr val="dk1">
                    <a:alpha val="40000"/>
                  </a:schemeClr>
                </a:outerShdw>
              </a:effectLst>
            </a:endParaRPr>
          </a:p>
          <a:p>
            <a:pPr lvl="1"/>
            <a:r>
              <a:rPr lang="en-US" sz="1800">
                <a:ln/>
                <a:solidFill>
                  <a:schemeClr val="tx1"/>
                </a:solidFill>
                <a:effectLst>
                  <a:outerShdw blurRad="38100" dist="19050" dir="2700000" algn="tl" rotWithShape="0">
                    <a:schemeClr val="dk1">
                      <a:alpha val="40000"/>
                    </a:schemeClr>
                  </a:outerShdw>
                </a:effectLst>
              </a:rPr>
              <a:t>bike number</a:t>
            </a:r>
            <a:endParaRPr lang="en-US" sz="1800">
              <a:ln/>
              <a:solidFill>
                <a:schemeClr val="tx1"/>
              </a:solidFill>
              <a:effectLst>
                <a:outerShdw blurRad="38100" dist="19050" dir="2700000" algn="tl" rotWithShape="0">
                  <a:schemeClr val="dk1">
                    <a:alpha val="40000"/>
                  </a:schemeClr>
                </a:outerShdw>
              </a:effectLst>
            </a:endParaRPr>
          </a:p>
          <a:p>
            <a:pPr lvl="1"/>
            <a:r>
              <a:rPr lang="en-US" sz="1800">
                <a:ln/>
                <a:solidFill>
                  <a:schemeClr val="tx1"/>
                </a:solidFill>
                <a:effectLst>
                  <a:outerShdw blurRad="38100" dist="19050" dir="2700000" algn="tl" rotWithShape="0">
                    <a:schemeClr val="dk1">
                      <a:alpha val="40000"/>
                    </a:schemeClr>
                  </a:outerShdw>
                </a:effectLst>
              </a:rPr>
              <a:t>end location</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Quantitative data:</a:t>
            </a:r>
            <a:endParaRPr lang="en-US">
              <a:ln/>
              <a:solidFill>
                <a:schemeClr val="tx1"/>
              </a:solidFill>
              <a:effectLst>
                <a:outerShdw blurRad="38100" dist="19050" dir="2700000" algn="tl" rotWithShape="0">
                  <a:schemeClr val="dk1">
                    <a:alpha val="40000"/>
                  </a:schemeClr>
                </a:outerShdw>
              </a:effectLst>
            </a:endParaRPr>
          </a:p>
          <a:p>
            <a:pPr lvl="1"/>
            <a:r>
              <a:rPr lang="en-US">
                <a:ln/>
                <a:solidFill>
                  <a:schemeClr val="tx1"/>
                </a:solidFill>
                <a:effectLst>
                  <a:outerShdw blurRad="38100" dist="19050" dir="2700000" algn="tl" rotWithShape="0">
                    <a:schemeClr val="dk1">
                      <a:alpha val="40000"/>
                    </a:schemeClr>
                  </a:outerShdw>
                </a:effectLst>
              </a:rPr>
              <a:t>duration</a:t>
            </a:r>
            <a:endParaRPr lang="en-US">
              <a:ln/>
              <a:solidFill>
                <a:schemeClr val="tx1"/>
              </a:solidFill>
              <a:effectLst>
                <a:outerShdw blurRad="38100" dist="19050" dir="2700000" algn="tl" rotWithShape="0">
                  <a:schemeClr val="dk1">
                    <a:alpha val="40000"/>
                  </a:schemeClr>
                </a:outerShdw>
              </a:effectLst>
            </a:endParaRPr>
          </a:p>
          <a:p>
            <a:pPr lvl="1"/>
            <a:r>
              <a:rPr lang="en-US">
                <a:ln/>
                <a:solidFill>
                  <a:schemeClr val="tx1"/>
                </a:solidFill>
                <a:effectLst>
                  <a:outerShdw blurRad="38100" dist="19050" dir="2700000" algn="tl" rotWithShape="0">
                    <a:schemeClr val="dk1">
                      <a:alpha val="40000"/>
                    </a:schemeClr>
                  </a:outerShdw>
                </a:effectLst>
              </a:rPr>
              <a:t>D.O.W ( day of week)</a:t>
            </a:r>
            <a:endParaRPr lang="en-US">
              <a:ln/>
              <a:solidFill>
                <a:schemeClr val="tx1"/>
              </a:solidFill>
              <a:effectLst>
                <a:outerShdw blurRad="38100" dist="19050" dir="2700000" algn="tl" rotWithShape="0">
                  <a:schemeClr val="dk1">
                    <a:alpha val="40000"/>
                  </a:schemeClr>
                </a:outerShdw>
              </a:effectLst>
            </a:endParaRPr>
          </a:p>
          <a:p>
            <a:pPr lvl="1"/>
            <a:r>
              <a:rPr lang="en-US">
                <a:ln/>
                <a:solidFill>
                  <a:schemeClr val="tx1"/>
                </a:solidFill>
                <a:effectLst>
                  <a:outerShdw blurRad="38100" dist="19050" dir="2700000" algn="tl" rotWithShape="0">
                    <a:schemeClr val="dk1">
                      <a:alpha val="40000"/>
                    </a:schemeClr>
                  </a:outerShdw>
                </a:effectLst>
              </a:rPr>
              <a:t>Hour</a:t>
            </a:r>
            <a:endParaRPr lang="en-US">
              <a:ln/>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ln/>
                <a:solidFill>
                  <a:schemeClr val="tx1"/>
                </a:solidFill>
                <a:effectLst>
                  <a:outerShdw blurRad="38100" dist="19050" dir="2700000" algn="tl" rotWithShape="0">
                    <a:schemeClr val="dk1">
                      <a:alpha val="40000"/>
                    </a:schemeClr>
                  </a:outerShdw>
                </a:effectLst>
              </a:rPr>
              <a:t>Data cleaning &amp; preparation</a:t>
            </a:r>
            <a:endParaRPr lang="en-US" sz="3200">
              <a:ln/>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r>
              <a:rPr lang="en-US"/>
              <a:t>from the analysis, the gender column only having some missing data and filled up by using the technique called ‘mode’ (measure of central tendency)</a:t>
            </a:r>
            <a:endParaRPr lang="en-US"/>
          </a:p>
          <a:p>
            <a:r>
              <a:rPr lang="en-US"/>
              <a:t>extracted the date columns as day, month and year</a:t>
            </a:r>
            <a:endParaRPr lang="en-US"/>
          </a:p>
          <a:p>
            <a:r>
              <a:rPr lang="en-US"/>
              <a:t>had done label encoding for categorical columns for member type, gender, bike number, end location in order to convert numerical format</a:t>
            </a:r>
            <a:endParaRPr lang="en-US"/>
          </a:p>
          <a:p>
            <a:r>
              <a:rPr lang="en-US"/>
              <a:t>had done correlation analysis, from that duration &amp; member type columns have some moderate positive correlation r= 0.34</a:t>
            </a:r>
            <a:endParaRPr lang="en-US"/>
          </a:p>
          <a:p>
            <a:r>
              <a:rPr lang="en-US"/>
              <a:t>had done feature scaling in order to bring the same equal range of all numerical columns data</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Selection criteria</a:t>
            </a:r>
            <a:endParaRPr lang="en-US"/>
          </a:p>
        </p:txBody>
      </p:sp>
      <p:sp>
        <p:nvSpPr>
          <p:cNvPr id="3" name="Content Placeholder 2"/>
          <p:cNvSpPr>
            <a:spLocks noGrp="1"/>
          </p:cNvSpPr>
          <p:nvPr>
            <p:ph idx="1"/>
          </p:nvPr>
        </p:nvSpPr>
        <p:spPr/>
        <p:txBody>
          <a:bodyPr/>
          <a:p>
            <a:r>
              <a:rPr lang="en-US"/>
              <a:t>1) Size of training data </a:t>
            </a:r>
            <a:endParaRPr lang="en-US"/>
          </a:p>
          <a:p>
            <a:r>
              <a:rPr lang="en-US"/>
              <a:t>2) Accuracy - based on all models performance </a:t>
            </a:r>
            <a:endParaRPr lang="en-US"/>
          </a:p>
          <a:p>
            <a:r>
              <a:rPr lang="en-US"/>
              <a:t>3)speed or Training time - some models will take high time due to its tuning parameter like SVM, neural networks are high convergence time</a:t>
            </a:r>
            <a:endParaRPr lang="en-US"/>
          </a:p>
          <a:p>
            <a:pPr marL="0" indent="0">
              <a:buNone/>
            </a:pPr>
            <a:endParaRPr lang="en-US"/>
          </a:p>
          <a:p>
            <a:pPr marL="0" indent="0">
              <a:buNone/>
            </a:pPr>
            <a:r>
              <a:rPr lang="en-US"/>
              <a:t>Random Forest classification model has built for this dataset and got the accuracy = 88.77 %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endParaRPr lang="en-US"/>
          </a:p>
          <a:p>
            <a:endParaRPr lang="en-US"/>
          </a:p>
          <a:p>
            <a:endParaRPr lang="en-US"/>
          </a:p>
          <a:p>
            <a:endParaRPr lang="en-US"/>
          </a:p>
          <a:p>
            <a:pPr lvl="8"/>
            <a:r>
              <a:rPr lang="en-US" sz="4000"/>
              <a:t>Thank You</a:t>
            </a:r>
            <a:endParaRPr lang="en-US" sz="40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1430</Words>
  <Application>WPS Presentation</Application>
  <PresentationFormat>宽屏</PresentationFormat>
  <Paragraphs>45</Paragraphs>
  <Slides>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vt:i4>
      </vt:variant>
    </vt:vector>
  </HeadingPairs>
  <TitlesOfParts>
    <vt:vector size="18" baseType="lpstr">
      <vt:lpstr>Arial</vt:lpstr>
      <vt:lpstr>SimSun</vt:lpstr>
      <vt:lpstr>Wingdings</vt:lpstr>
      <vt:lpstr>Nimbus Roman No9 L</vt:lpstr>
      <vt:lpstr>Arial Black</vt:lpstr>
      <vt:lpstr>Microsoft YaHei</vt:lpstr>
      <vt:lpstr>Droid Sans Fallback</vt:lpstr>
      <vt:lpstr>Arial Unicode MS</vt:lpstr>
      <vt:lpstr>SimSun</vt:lpstr>
      <vt:lpstr>SimSun</vt:lpstr>
      <vt:lpstr>OpenSymbol</vt:lpstr>
      <vt:lpstr>Gear Drives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rupeshr</cp:lastModifiedBy>
  <cp:revision>11</cp:revision>
  <dcterms:created xsi:type="dcterms:W3CDTF">2022-03-27T15:39:23Z</dcterms:created>
  <dcterms:modified xsi:type="dcterms:W3CDTF">2022-03-27T15:39:23Z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