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11"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312"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16"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317"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318"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20"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321"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322"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325"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326"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28"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329"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332"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333"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334"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36"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337"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338"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339"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340"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341"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31"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35"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236"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41"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44"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46"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50"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52"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253"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258"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60"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261"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262"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263"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264"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265"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69"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71"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274"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82"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a:endParaRPr>
          </a:p>
        </p:txBody>
      </p:sp>
      <p:sp>
        <p:nvSpPr>
          <p:cNvPr id="283"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84"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87"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88"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90"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a:endParaRPr>
          </a:p>
        </p:txBody>
      </p:sp>
      <p:sp>
        <p:nvSpPr>
          <p:cNvPr id="291"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93"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a:endParaRPr>
          </a:p>
        </p:txBody>
      </p:sp>
      <p:sp>
        <p:nvSpPr>
          <p:cNvPr id="294"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a:endParaRPr>
          </a:p>
        </p:txBody>
      </p:sp>
      <p:sp>
        <p:nvSpPr>
          <p:cNvPr id="295"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a:endParaRPr>
          </a:p>
        </p:txBody>
      </p:sp>
      <p:sp>
        <p:nvSpPr>
          <p:cNvPr id="296"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298"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a:endParaRPr>
          </a:p>
        </p:txBody>
      </p:sp>
      <p:sp>
        <p:nvSpPr>
          <p:cNvPr id="299"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a:endParaRPr>
          </a:p>
        </p:txBody>
      </p:sp>
      <p:sp>
        <p:nvSpPr>
          <p:cNvPr id="300"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a:endParaRPr>
          </a:p>
        </p:txBody>
      </p:sp>
      <p:sp>
        <p:nvSpPr>
          <p:cNvPr id="301"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a:endParaRPr>
          </a:p>
        </p:txBody>
      </p:sp>
      <p:sp>
        <p:nvSpPr>
          <p:cNvPr id="302"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a:endParaRPr>
          </a:p>
        </p:txBody>
      </p:sp>
      <p:sp>
        <p:nvSpPr>
          <p:cNvPr id="303"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07"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p:spPr>
        <p:txBody>
          <a:bodyPr lIns="0" tIns="0" rIns="0" bIns="0" anchor="ctr"/>
          <a:p>
            <a:pPr algn="ctr"/>
            <a:endParaRPr lang="en-IN" sz="4400" b="0" strike="noStrike" spc="-1">
              <a:latin typeface="Arial"/>
            </a:endParaRPr>
          </a:p>
        </p:txBody>
      </p:sp>
      <p:sp>
        <p:nvSpPr>
          <p:cNvPr id="309"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3" Type="http://schemas.openxmlformats.org/officeDocument/2006/relationships/theme" Target="../theme/theme8.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3" Type="http://schemas.openxmlformats.org/officeDocument/2006/relationships/theme" Target="../theme/theme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a:rPr>
              <a:t>Click to edit the title text format</a:t>
            </a:r>
            <a:endParaRPr lang="en-IN" sz="4400" b="0" strike="noStrike" spc="-1">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a:rPr>
              <a:t>Click to edit the title text format</a:t>
            </a:r>
            <a:endParaRPr lang="en-IN" sz="4400" b="0" strike="noStrike" spc="-1">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a:rPr>
              <a:t>Click to edit the title text format</a:t>
            </a:r>
            <a:endParaRPr lang="en-IN"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a:rPr>
              <a:t>Click to edit the title text format</a:t>
            </a:r>
            <a:endParaRPr lang="en-IN" sz="4400" b="0" strike="noStrike" spc="-1">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a:rPr>
              <a:t>Click to edit the title text format</a:t>
            </a:r>
            <a:endParaRPr lang="en-IN" sz="4400" b="0" strike="noStrike" spc="-1">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1360" cy="1143720"/>
          </a:xfrm>
          <a:prstGeom prst="rect">
            <a:avLst/>
          </a:prstGeom>
        </p:spPr>
        <p:txBody>
          <a:bodyPr lIns="0" tIns="0" rIns="0" bIns="0" anchor="ctr"/>
          <a:p>
            <a:r>
              <a:rPr lang="en-IN" sz="1800" b="0" strike="noStrike" spc="-1">
                <a:latin typeface="Arial"/>
              </a:rPr>
              <a:t>Click to edit the title text format</a:t>
            </a:r>
            <a:endParaRPr lang="en-IN" sz="1800" b="0" strike="noStrike" spc="-1">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a:rPr>
              <a:t>Click to edit the title text format</a:t>
            </a:r>
            <a:endParaRPr lang="en-IN" sz="4400" b="0" strike="noStrike" spc="-1">
              <a:latin typeface="Arial"/>
            </a:endParaRPr>
          </a:p>
        </p:txBody>
      </p:sp>
      <p:sp>
        <p:nvSpPr>
          <p:cNvPr id="229"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a:rPr>
              <a:t>Click to edit the title text format</a:t>
            </a:r>
            <a:endParaRPr lang="en-IN" sz="4400" b="0" strike="noStrike" spc="-1">
              <a:latin typeface="Arial"/>
            </a:endParaRPr>
          </a:p>
        </p:txBody>
      </p:sp>
      <p:sp>
        <p:nvSpPr>
          <p:cNvPr id="267"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p>
            <a:pPr algn="ctr"/>
            <a:r>
              <a:rPr lang="en-IN" sz="4400" b="0" strike="noStrike" spc="-1">
                <a:latin typeface="Arial"/>
              </a:rPr>
              <a:t>Click to edit the title text format</a:t>
            </a:r>
            <a:endParaRPr lang="en-IN" sz="4400" b="0" strike="noStrike" spc="-1">
              <a:latin typeface="Arial"/>
            </a:endParaRPr>
          </a:p>
        </p:txBody>
      </p:sp>
      <p:sp>
        <p:nvSpPr>
          <p:cNvPr id="305"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5.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7.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97.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hyperlink" Target="http://Www.coursera.com/" TargetMode="External"/><Relationship Id="rId7" Type="http://schemas.openxmlformats.org/officeDocument/2006/relationships/hyperlink" Target="http://Www.udemy.com/" TargetMode="External"/><Relationship Id="rId6" Type="http://schemas.openxmlformats.org/officeDocument/2006/relationships/hyperlink" Target="http://Www.Datacamp.com/" TargetMode="External"/><Relationship Id="rId5" Type="http://schemas.openxmlformats.org/officeDocument/2006/relationships/hyperlink" Target="http://Www.stackoverflow.com/" TargetMode="External"/><Relationship Id="rId4" Type="http://schemas.openxmlformats.org/officeDocument/2006/relationships/hyperlink" Target="http://Www.greeksforgreeks.com/" TargetMode="External"/><Relationship Id="rId3" Type="http://schemas.openxmlformats.org/officeDocument/2006/relationships/hyperlink" Target="http://Www.towardsdatascience.com/" TargetMode="External"/><Relationship Id="rId2" Type="http://schemas.openxmlformats.org/officeDocument/2006/relationships/hyperlink" Target="http://Www.machinelearningmastery.com/" TargetMode="External"/><Relationship Id="rId1" Type="http://schemas.openxmlformats.org/officeDocument/2006/relationships/hyperlink" Target="http://Www.analyticsvidhya.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1523880" y="1122480"/>
            <a:ext cx="9140760" cy="2384280"/>
          </a:xfrm>
          <a:prstGeom prst="rect">
            <a:avLst/>
          </a:prstGeom>
          <a:noFill/>
          <a:ln>
            <a:noFill/>
          </a:ln>
        </p:spPr>
        <p:style>
          <a:lnRef idx="0">
            <a:srgbClr val="FFFFFF"/>
          </a:lnRef>
          <a:fillRef idx="0">
            <a:srgbClr val="FFFFFF"/>
          </a:fillRef>
          <a:effectRef idx="0">
            <a:srgbClr val="FFFFFF"/>
          </a:effectRef>
          <a:fontRef idx="minor"/>
        </p:style>
      </p:sp>
      <p:sp>
        <p:nvSpPr>
          <p:cNvPr id="343" name="CustomShape 2"/>
          <p:cNvSpPr/>
          <p:nvPr/>
        </p:nvSpPr>
        <p:spPr>
          <a:xfrm>
            <a:off x="7560000" y="5256000"/>
            <a:ext cx="4629240" cy="1111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44" name="CustomShape 3"/>
          <p:cNvSpPr/>
          <p:nvPr/>
        </p:nvSpPr>
        <p:spPr>
          <a:xfrm>
            <a:off x="838080" y="365040"/>
            <a:ext cx="10512360" cy="132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Python for Data Science</a:t>
            </a:r>
            <a:endParaRPr lang="en-IN" sz="4400" b="0" strike="noStrike" spc="-1">
              <a:latin typeface="Arial"/>
            </a:endParaRPr>
          </a:p>
        </p:txBody>
      </p:sp>
      <p:sp>
        <p:nvSpPr>
          <p:cNvPr id="345" name="CustomShape 4"/>
          <p:cNvSpPr/>
          <p:nvPr/>
        </p:nvSpPr>
        <p:spPr>
          <a:xfrm>
            <a:off x="609600" y="1604645"/>
            <a:ext cx="10969625" cy="531495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lnSpcReduction="20000"/>
          </a:bodyPr>
          <a:p>
            <a:pPr marL="431800" indent="-321310">
              <a:lnSpc>
                <a:spcPct val="100000"/>
              </a:lnSpc>
              <a:spcBef>
                <a:spcPts val="1415"/>
              </a:spcBef>
              <a:buClr>
                <a:srgbClr val="000000"/>
              </a:buClr>
              <a:buSzPct val="45000"/>
              <a:buFont typeface="Wingdings" panose="05000000000000000000" pitchFamily="2" charset="2"/>
              <a:buChar char=""/>
            </a:pPr>
            <a:endParaRPr lang="en-IN" sz="18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 science life cycle &amp; why python is needed?</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Python Installation</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Basic program</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 structure &amp; Data types</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Condition &amp; looping based programs</a:t>
            </a:r>
            <a:endParaRPr lang="en-IN" sz="3200" b="0" strike="noStrike" spc="-1">
              <a:latin typeface="Arial"/>
            </a:endParaRPr>
          </a:p>
          <a:p>
            <a:pPr>
              <a:lnSpc>
                <a:spcPct val="100000"/>
              </a:lnSpc>
              <a:spcBef>
                <a:spcPts val="1415"/>
              </a:spcBef>
            </a:pPr>
            <a:endParaRPr lang="en-IN" sz="3200" b="0" strike="noStrike" spc="-1">
              <a:latin typeface="Arial"/>
            </a:endParaRPr>
          </a:p>
          <a:p>
            <a:pPr>
              <a:lnSpc>
                <a:spcPct val="100000"/>
              </a:lnSpc>
              <a:spcBef>
                <a:spcPts val="285"/>
              </a:spcBef>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Prepared By:</a:t>
            </a:r>
            <a:endParaRPr lang="en-IN" sz="2000" b="0" strike="noStrike" spc="-1">
              <a:latin typeface="Arial"/>
            </a:endParaRPr>
          </a:p>
          <a:p>
            <a:pPr marL="4319905" indent="-213360" algn="just">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                                                                                                            </a:t>
            </a:r>
            <a:r>
              <a:rPr lang="en-US" alt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Rupesh S</a:t>
            </a:r>
            <a:endParaRPr lang="en-IN" sz="2000" b="0" strike="noStrike" spc="-1">
              <a:latin typeface="Arial"/>
            </a:endParaRPr>
          </a:p>
          <a:p>
            <a:pPr marL="4319905" indent="-213360" algn="just">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Data Analyst</a:t>
            </a:r>
            <a:endParaRPr lang="en-IN" sz="2000" b="0" strike="noStrike" spc="-1">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Error handling in python:-                               </a:t>
            </a:r>
            <a:endParaRPr lang="en-IN" sz="4400" b="0" strike="noStrike" spc="-1">
              <a:latin typeface="Arial"/>
            </a:endParaRPr>
          </a:p>
        </p:txBody>
      </p:sp>
      <p:sp>
        <p:nvSpPr>
          <p:cNvPr id="366"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Basically, Python will normally stop and generate an error message in order to avoid those error message error handling will play here.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The “try” block lets you test a block of code for errors.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The “except” block lets you handle the error.</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The “finally” block lets you execute code, regardless of the result of the try- and except blocks.</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File handling techniques:-                             </a:t>
            </a:r>
            <a:endParaRPr lang="en-IN" sz="4400" b="0" strike="noStrike" spc="-1">
              <a:latin typeface="Arial"/>
            </a:endParaRPr>
          </a:p>
        </p:txBody>
      </p:sp>
      <p:sp>
        <p:nvSpPr>
          <p:cNvPr id="368"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File handling is an important part of any web application.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Python has several functions for creating, reading, updating, and deleting files.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The key function for working with files in Python is the open() function.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The open() function takes two parameters; filename, and mode.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There are four different methods (modes) for opening a file: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"r" - Read - Default value. Opens a file for reading, error if the file does not exist</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 - Append - Opens a file for appending, creates the file if it does not exist</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 - Write - Opens a file for writing, creates the file if it does not exist</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"x" - Create - Creates the specified file, returns an error if the file exists</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609480" y="273600"/>
            <a:ext cx="10971000" cy="11433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Basics of analytics:-                                     </a:t>
            </a:r>
            <a:endParaRPr lang="en-IN" sz="4400" b="0" strike="noStrike" spc="-1">
              <a:latin typeface="Arial"/>
            </a:endParaRPr>
          </a:p>
        </p:txBody>
      </p:sp>
      <p:sp>
        <p:nvSpPr>
          <p:cNvPr id="370" name="CustomShape 2"/>
          <p:cNvSpPr/>
          <p:nvPr/>
        </p:nvSpPr>
        <p:spPr>
          <a:xfrm>
            <a:off x="609480" y="1604520"/>
            <a:ext cx="10971000" cy="397584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What is Data?</a:t>
            </a:r>
            <a:endParaRPr lang="en-IN" sz="3200" b="0" strike="noStrike" spc="-1">
              <a:latin typeface="Arial"/>
            </a:endParaRPr>
          </a:p>
          <a:p>
            <a:pPr marL="1080135" lvl="4" indent="-21590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Collection of raw facts</a:t>
            </a:r>
            <a:endParaRPr lang="en-IN" sz="3200" b="0" strike="noStrike" spc="-1">
              <a:latin typeface="Arial"/>
            </a:endParaRPr>
          </a:p>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Types of Data:</a:t>
            </a:r>
            <a:endParaRPr lang="en-IN" sz="3200" b="0" strike="noStrike" spc="-1">
              <a:latin typeface="Arial"/>
            </a:endParaRPr>
          </a:p>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1) Qualitative --&gt; Categorical</a:t>
            </a:r>
            <a:endParaRPr lang="en-IN" sz="3200" b="0" strike="noStrike" spc="-1">
              <a:latin typeface="Arial"/>
            </a:endParaRPr>
          </a:p>
          <a:p>
            <a:pPr marL="4319905" indent="-214630">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Nominal -Nominal variables have two or more categories without having any kind of natural orde</a:t>
            </a:r>
            <a:endParaRPr lang="en-IN" sz="2000" b="0" strike="noStrike" spc="-1">
              <a:latin typeface="Arial"/>
            </a:endParaRPr>
          </a:p>
          <a:p>
            <a:pPr marL="4319905" indent="-214630">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Ordinal - The ordinal scale is a type of measurement scale that deals with ordered variables.</a:t>
            </a:r>
            <a:endParaRPr lang="en-IN" sz="2000" b="0" strike="noStrike" spc="-1">
              <a:latin typeface="Arial"/>
            </a:endParaRPr>
          </a:p>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2) Quantitative --&gt; Numerical</a:t>
            </a:r>
            <a:endParaRPr lang="en-IN" sz="3200" b="0" strike="noStrike" spc="-1">
              <a:latin typeface="Arial"/>
            </a:endParaRPr>
          </a:p>
          <a:p>
            <a:pPr marL="4319905" indent="-214630">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Interval - has values of equal intervals that mean something.</a:t>
            </a:r>
            <a:endParaRPr lang="en-IN" sz="2000" b="0" strike="noStrike" spc="-1">
              <a:latin typeface="Arial"/>
            </a:endParaRPr>
          </a:p>
          <a:p>
            <a:pPr marL="4319905" indent="-214630">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Ratio - exactly the same as the interval scale except that the zero on the scale means: does not exis</a:t>
            </a:r>
            <a:endParaRPr lang="en-IN" sz="2000" b="0" strike="noStrike" spc="-1">
              <a:latin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                                    </a:t>
            </a:r>
            <a:endParaRPr lang="en-IN" sz="4400" b="0" strike="noStrike" spc="-1">
              <a:latin typeface="Arial"/>
            </a:endParaRPr>
          </a:p>
        </p:txBody>
      </p:sp>
      <p:sp>
        <p:nvSpPr>
          <p:cNvPr id="372" name="CustomShape 2"/>
          <p:cNvSpPr/>
          <p:nvPr/>
        </p:nvSpPr>
        <p:spPr>
          <a:xfrm>
            <a:off x="609480" y="432000"/>
            <a:ext cx="10969920" cy="55425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What is analytics?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Analytics is a field of computer science that uses math, statistics, and machine learning to find meaningful patterns in data. Analytics – or data analytics – involves sifting through massive data sets to discover, interpret, and share new insights and knowledge.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Types of Analytics: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Descriptive  - what happened?</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Diagnostic – why did it happen?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Predictive and, - what will happen next?</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Prescriptive – what action should we take?</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 name="Picture 372"/>
          <p:cNvPicPr/>
          <p:nvPr/>
        </p:nvPicPr>
        <p:blipFill>
          <a:blip r:embed="rId1"/>
          <a:stretch>
            <a:fillRect/>
          </a:stretch>
        </p:blipFill>
        <p:spPr>
          <a:xfrm>
            <a:off x="2448000" y="1951920"/>
            <a:ext cx="7414560" cy="3374640"/>
          </a:xfrm>
          <a:prstGeom prst="rect">
            <a:avLst/>
          </a:prstGeom>
          <a:ln>
            <a:noFill/>
          </a:ln>
        </p:spPr>
      </p:pic>
      <p:sp>
        <p:nvSpPr>
          <p:cNvPr id="374" name="CustomShape 1"/>
          <p:cNvSpPr/>
          <p:nvPr/>
        </p:nvSpPr>
        <p:spPr>
          <a:xfrm>
            <a:off x="609480" y="273600"/>
            <a:ext cx="10971000" cy="11433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Flow chart for analytics:                               </a:t>
            </a:r>
            <a:endParaRPr lang="en-IN" sz="4400" b="0" strike="noStrike" spc="-1">
              <a:latin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360000"/>
            <a:ext cx="10969920" cy="52192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Descriptive Analytics:-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Descriptive analytics answers the question “What happened?”. This simple form of analytics uses basic math, such as averages and percent changes, to show what has already happened in a business. Descriptive analytics, also called traditional business intelligence (BI), is the first step in the analytics process, creating a jumping-off point for further investigation.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Predictive Analytics:-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Predictive analytics answers the question “What is likely to happen in the future?”. This branch of advanced analytics uses findings from descriptive and diagnostic analytics – along with sophisticated predictive modeling, machine learning, and deep learning techniques – to predict what will happen next.</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609480" y="432000"/>
            <a:ext cx="10969920" cy="51472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Prescriptive Analytics: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Prescriptive analytics answers the question “What action should we take?”. This state-of-the-art type of analytics builds on findings from descriptive, diagnostic, and predictive analytics and uses highly advanced tools and techniques to assess the consequences of possible decisions and determine the best course of action in a scenario.</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1523880" y="1122480"/>
            <a:ext cx="9140760" cy="2384280"/>
          </a:xfrm>
          <a:prstGeom prst="rect">
            <a:avLst/>
          </a:prstGeom>
          <a:noFill/>
          <a:ln>
            <a:noFill/>
          </a:ln>
        </p:spPr>
        <p:style>
          <a:lnRef idx="0">
            <a:srgbClr val="FFFFFF"/>
          </a:lnRef>
          <a:fillRef idx="0">
            <a:srgbClr val="FFFFFF"/>
          </a:fillRef>
          <a:effectRef idx="0">
            <a:srgbClr val="FFFFFF"/>
          </a:effectRef>
          <a:fontRef idx="minor"/>
        </p:style>
      </p:sp>
      <p:sp>
        <p:nvSpPr>
          <p:cNvPr id="378" name="CustomShape 2"/>
          <p:cNvSpPr/>
          <p:nvPr/>
        </p:nvSpPr>
        <p:spPr>
          <a:xfrm>
            <a:off x="7560000" y="5256000"/>
            <a:ext cx="4629240" cy="1111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79" name="CustomShape 3"/>
          <p:cNvSpPr/>
          <p:nvPr/>
        </p:nvSpPr>
        <p:spPr>
          <a:xfrm>
            <a:off x="838080" y="365040"/>
            <a:ext cx="10512360" cy="132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Python for Data Science</a:t>
            </a:r>
            <a:endParaRPr lang="en-IN" sz="4400" b="0" strike="noStrike" spc="-1">
              <a:latin typeface="Arial"/>
            </a:endParaRPr>
          </a:p>
        </p:txBody>
      </p:sp>
      <p:sp>
        <p:nvSpPr>
          <p:cNvPr id="380" name="CustomShape 4"/>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310">
              <a:lnSpc>
                <a:spcPct val="100000"/>
              </a:lnSpc>
              <a:spcBef>
                <a:spcPts val="1415"/>
              </a:spcBef>
              <a:buClr>
                <a:srgbClr val="000000"/>
              </a:buClr>
              <a:buSzPct val="45000"/>
              <a:buFont typeface="Wingdings" panose="05000000000000000000" pitchFamily="2" charset="2"/>
              <a:buChar char=""/>
            </a:pPr>
            <a:endParaRPr lang="en-IN" sz="18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Business Statistics</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Analytics with Pandas</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Analytics with Numpy</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Visualising the Data</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 aggregation</a:t>
            </a:r>
            <a:endParaRPr lang="en-IN" sz="3200" b="0" strike="noStrike" spc="-1">
              <a:latin typeface="Arial"/>
            </a:endParaRPr>
          </a:p>
          <a:p>
            <a:pPr>
              <a:lnSpc>
                <a:spcPct val="100000"/>
              </a:lnSpc>
              <a:spcBef>
                <a:spcPts val="1415"/>
              </a:spcBef>
            </a:pPr>
            <a:endParaRPr lang="en-IN" sz="3200" b="0" strike="noStrike" spc="-1">
              <a:latin typeface="Arial"/>
            </a:endParaRPr>
          </a:p>
          <a:p>
            <a:pPr>
              <a:lnSpc>
                <a:spcPct val="100000"/>
              </a:lnSpc>
              <a:spcBef>
                <a:spcPts val="1415"/>
              </a:spcBef>
            </a:pPr>
            <a:endParaRPr lang="en-IN" sz="3200" b="0" strike="noStrike" spc="-1">
              <a:latin typeface="Arial"/>
            </a:endParaRPr>
          </a:p>
          <a:p>
            <a:pPr>
              <a:lnSpc>
                <a:spcPct val="100000"/>
              </a:lnSpc>
              <a:spcBef>
                <a:spcPts val="285"/>
              </a:spcBef>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Prepared By:</a:t>
            </a:r>
            <a:endParaRPr lang="en-IN" sz="2000" b="0" strike="noStrike" spc="-1">
              <a:latin typeface="Arial"/>
            </a:endParaRPr>
          </a:p>
          <a:p>
            <a:pPr marL="4319905" indent="-213360">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Rupesh S</a:t>
            </a:r>
            <a:endParaRPr lang="en-IN" sz="2000" b="0" strike="noStrike" spc="-1">
              <a:latin typeface="Arial"/>
            </a:endParaRPr>
          </a:p>
          <a:p>
            <a:pPr marL="4319905" indent="-213360">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Data Analyst</a:t>
            </a:r>
            <a:endParaRPr lang="en-IN" sz="2000" b="0" strike="noStrike" spc="-1">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609480" y="273600"/>
            <a:ext cx="10971000" cy="11433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Statistics:-                                                    </a:t>
            </a:r>
            <a:endParaRPr lang="en-IN" sz="4400" b="0" strike="noStrike" spc="-1">
              <a:latin typeface="Arial"/>
            </a:endParaRPr>
          </a:p>
        </p:txBody>
      </p:sp>
      <p:sp>
        <p:nvSpPr>
          <p:cNvPr id="382" name="CustomShape 2"/>
          <p:cNvSpPr/>
          <p:nvPr/>
        </p:nvSpPr>
        <p:spPr>
          <a:xfrm>
            <a:off x="609480" y="1604520"/>
            <a:ext cx="10971000" cy="397584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Descriptive Statistics:</a:t>
            </a:r>
            <a:endParaRPr lang="en-IN" sz="32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Collection of procedure &amp; tools which are used to “quantitatively” describe or summarize collection of data.</a:t>
            </a:r>
            <a:endParaRPr lang="en-IN" sz="2800" b="0" strike="noStrike" spc="-1">
              <a:latin typeface="Arial"/>
            </a:endParaRPr>
          </a:p>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Inferential statistics:</a:t>
            </a:r>
            <a:endParaRPr lang="en-IN" sz="32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Using descriptive statistics to make inference / conclusions</a:t>
            </a:r>
            <a:endParaRPr lang="en-IN" sz="2800" b="0" strike="noStrike" spc="-1">
              <a:latin typeface="Arial"/>
            </a:endParaRPr>
          </a:p>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Measure of central tendency:</a:t>
            </a:r>
            <a:endParaRPr lang="en-IN" sz="32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Mean- just average the given numbers</a:t>
            </a:r>
            <a:endParaRPr lang="en-IN" sz="28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Median – middle number in the series</a:t>
            </a:r>
            <a:endParaRPr lang="en-IN" sz="28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Mode- frequently occured</a:t>
            </a:r>
            <a:endParaRPr lang="en-IN" sz="2800" b="0" strike="noStrike" spc="-1">
              <a:latin typeface="Arial"/>
            </a:endParaRPr>
          </a:p>
          <a:p>
            <a:pPr>
              <a:lnSpc>
                <a:spcPct val="100000"/>
              </a:lnSpc>
              <a:spcBef>
                <a:spcPts val="1135"/>
              </a:spcBef>
            </a:pPr>
            <a:endParaRPr lang="en-IN" sz="2800" b="0" strike="noStrike" spc="-1">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609480" y="216000"/>
            <a:ext cx="10971000" cy="53643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Measure of Data Dispersion:</a:t>
            </a:r>
            <a:endParaRPr lang="en-IN" sz="32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Range – diff btw max value – min value</a:t>
            </a:r>
            <a:endParaRPr lang="en-IN" sz="28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Variance  - is a way to measure how far a set of numbers is spread out</a:t>
            </a:r>
            <a:endParaRPr lang="en-IN" sz="28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Standard deviation – measures the spread of the data about the mean value.</a:t>
            </a:r>
            <a:endParaRPr lang="en-IN" sz="2800" b="0" strike="noStrike" spc="-1">
              <a:latin typeface="Arial"/>
            </a:endParaRPr>
          </a:p>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Correlation – statistics tool which helps study relationships between 2 or more variables is called correlation</a:t>
            </a:r>
            <a:endParaRPr lang="en-IN" sz="3200" b="0" strike="noStrike" spc="-1">
              <a:latin typeface="Arial"/>
            </a:endParaRPr>
          </a:p>
          <a:p>
            <a:pPr marL="431800" indent="-32258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Types of correlation: [-1 to 1]</a:t>
            </a:r>
            <a:endParaRPr lang="en-IN" sz="32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Positive correlation- if both variables vary in same direction</a:t>
            </a:r>
            <a:endParaRPr lang="en-IN" sz="28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Negative correlation – if both variables vary in opposite direction</a:t>
            </a:r>
            <a:endParaRPr lang="en-IN" sz="2800" b="0" strike="noStrike" spc="-1">
              <a:latin typeface="Arial"/>
            </a:endParaRPr>
          </a:p>
          <a:p>
            <a:pPr marL="864235" lvl="1" indent="-322580">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No correlation – no correlation between 2 variables</a:t>
            </a:r>
            <a:endParaRPr lang="en-IN" sz="28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609480" y="220680"/>
            <a:ext cx="10969920" cy="12481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Introduction to Data science:-                               </a:t>
            </a:r>
            <a:endParaRPr lang="en-IN" sz="4400" b="0" strike="noStrike" spc="-1">
              <a:latin typeface="Arial"/>
            </a:endParaRPr>
          </a:p>
        </p:txBody>
      </p:sp>
      <p:sp>
        <p:nvSpPr>
          <p:cNvPr id="347"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What is data science?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 science is an interdisciplinary field that uses scientific methods, processes, algorithms and systems to extract knowledge and insights from noisy, structured and unstructured data, and apply knowlegde and actionable insights from data across a broad range of application domains.</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Analytics with pandas:-                                </a:t>
            </a:r>
            <a:endParaRPr lang="en-IN" sz="4400" b="0" strike="noStrike" spc="-1">
              <a:latin typeface="Arial"/>
            </a:endParaRPr>
          </a:p>
        </p:txBody>
      </p:sp>
      <p:sp>
        <p:nvSpPr>
          <p:cNvPr id="385"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Pandas is an open-source library that is built on top of NumPy library. It is a Python package that offers various data structures and operations for manipulating numerical data and time series. It is mainly popular for importing and analyzing data much easier. Pandas is fast and it has high-performance &amp; productivity for users.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We can analyze data in pandas with:</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Series - Series is one dimensional(1-D) array defined in pandas that can be used to store any data type.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DataFrames- DataFrames is two-dimensional(2-D) data structure defined in pandas which consists of rows and columns.</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Analytics with Numpy:-                                  </a:t>
            </a:r>
            <a:endParaRPr lang="en-IN" sz="4400" b="0" strike="noStrike" spc="-1">
              <a:latin typeface="Arial"/>
            </a:endParaRPr>
          </a:p>
        </p:txBody>
      </p:sp>
      <p:sp>
        <p:nvSpPr>
          <p:cNvPr id="387"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Numpy is a general-purpose array-processing package. It provides a high-performance multidimensional array object, and tools for working with these arrays. It is the fundamental package for scientific computing with Python.</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Visualising the Data :-                                 </a:t>
            </a:r>
            <a:endParaRPr lang="en-IN" sz="4400" b="0" strike="noStrike" spc="-1">
              <a:latin typeface="Arial"/>
            </a:endParaRPr>
          </a:p>
        </p:txBody>
      </p:sp>
      <p:sp>
        <p:nvSpPr>
          <p:cNvPr id="389"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lvl="1" indent="-21463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Matplotlib is easy to use and an amazing visualizing library in Python. It is built on NumPy arrays and designed to work with the broader SciPy stack and consists of several plots like line, bar, scatter, histogram, etc</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Seaborn library:</a:t>
            </a:r>
            <a:endParaRPr lang="en-IN" sz="3200" b="0" strike="noStrike" spc="-1">
              <a:latin typeface="Arial"/>
            </a:endParaRPr>
          </a:p>
          <a:p>
            <a:pPr marL="864235" lvl="3" indent="-21463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Seaborn is an open-source Python library built on top of matplotlib. It is used for data visualization and exploratory data analysis. Seaborn works easily with dataframes and the Pandas library. The graphs created can also be customized easily.</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Data aggregation &amp; descriptive statistics:- </a:t>
            </a:r>
            <a:endParaRPr lang="en-IN" sz="4400" b="0" strike="noStrike" spc="-1">
              <a:latin typeface="Arial"/>
            </a:endParaRPr>
          </a:p>
        </p:txBody>
      </p:sp>
      <p:sp>
        <p:nvSpPr>
          <p:cNvPr id="391"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 aggregation is the process where data is collected and presented in a summarized format for statistical analysis and to effectively achieve business objectives.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        </a:t>
            </a:r>
            <a:r>
              <a:rPr lang="en-IN" sz="3200" b="0" strike="noStrike" spc="-1">
                <a:solidFill>
                  <a:srgbClr val="000000"/>
                </a:solidFill>
                <a:latin typeface="Arial"/>
                <a:ea typeface="DejaVu Sans" panose="020B0606030804020204"/>
              </a:rPr>
              <a:t>Example: - Count, sum, max, min, average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Descriptive statistics summarizes or describes the characteristics of a data set.</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Example: mean, median, mode,std, var, range, count</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609480" y="273600"/>
            <a:ext cx="10971360" cy="11437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LOAN DATASET:-                                        </a:t>
            </a:r>
            <a:endParaRPr lang="en-IN" sz="4400" b="0" strike="noStrike" spc="-1">
              <a:latin typeface="Arial"/>
            </a:endParaRPr>
          </a:p>
        </p:txBody>
      </p:sp>
      <p:sp>
        <p:nvSpPr>
          <p:cNvPr id="393" name="CustomShape 2"/>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Problem Statement</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About Company</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Dream Housing Finance company deals in all home loans. They have presence across all urban, semi urban and rural areas. Customer first apply for home loan after that company validates the customer eligibility for loan.</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Problem</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 Here they have provided a partial data set.</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1523880" y="1122480"/>
            <a:ext cx="9140760" cy="2384280"/>
          </a:xfrm>
          <a:prstGeom prst="rect">
            <a:avLst/>
          </a:prstGeom>
          <a:noFill/>
          <a:ln>
            <a:noFill/>
          </a:ln>
        </p:spPr>
        <p:style>
          <a:lnRef idx="0">
            <a:srgbClr val="FFFFFF"/>
          </a:lnRef>
          <a:fillRef idx="0">
            <a:srgbClr val="FFFFFF"/>
          </a:fillRef>
          <a:effectRef idx="0">
            <a:srgbClr val="FFFFFF"/>
          </a:effectRef>
          <a:fontRef idx="minor"/>
        </p:style>
      </p:sp>
      <p:sp>
        <p:nvSpPr>
          <p:cNvPr id="395" name="CustomShape 2"/>
          <p:cNvSpPr/>
          <p:nvPr/>
        </p:nvSpPr>
        <p:spPr>
          <a:xfrm>
            <a:off x="7560000" y="5256000"/>
            <a:ext cx="4629240" cy="1111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96" name="CustomShape 3"/>
          <p:cNvSpPr/>
          <p:nvPr/>
        </p:nvSpPr>
        <p:spPr>
          <a:xfrm>
            <a:off x="838080" y="365040"/>
            <a:ext cx="10512360" cy="132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Python for Data Science</a:t>
            </a:r>
            <a:endParaRPr lang="en-IN" sz="4400" b="0" strike="noStrike" spc="-1">
              <a:latin typeface="Arial"/>
            </a:endParaRPr>
          </a:p>
        </p:txBody>
      </p:sp>
      <p:sp>
        <p:nvSpPr>
          <p:cNvPr id="397" name="CustomShape 4"/>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310">
              <a:lnSpc>
                <a:spcPct val="100000"/>
              </a:lnSpc>
              <a:spcBef>
                <a:spcPts val="1415"/>
              </a:spcBef>
              <a:buClr>
                <a:srgbClr val="000000"/>
              </a:buClr>
              <a:buSzPct val="45000"/>
              <a:buFont typeface="Wingdings" panose="05000000000000000000" pitchFamily="2" charset="2"/>
              <a:buChar char=""/>
            </a:pPr>
            <a:endParaRPr lang="en-IN" sz="18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SQL with Python</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 preprocessing using python</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Machine learning model</a:t>
            </a:r>
            <a:endParaRPr lang="en-IN" sz="3200" b="0" strike="noStrike" spc="-1">
              <a:latin typeface="Arial"/>
            </a:endParaRPr>
          </a:p>
          <a:p>
            <a:pPr>
              <a:lnSpc>
                <a:spcPct val="100000"/>
              </a:lnSpc>
              <a:spcBef>
                <a:spcPts val="1415"/>
              </a:spcBef>
            </a:pPr>
            <a:endParaRPr lang="en-IN" sz="3200" b="0" strike="noStrike" spc="-1">
              <a:latin typeface="Arial"/>
            </a:endParaRPr>
          </a:p>
          <a:p>
            <a:pPr>
              <a:lnSpc>
                <a:spcPct val="100000"/>
              </a:lnSpc>
              <a:spcBef>
                <a:spcPts val="1415"/>
              </a:spcBef>
            </a:pPr>
            <a:endParaRPr lang="en-IN" sz="3200" b="0" strike="noStrike" spc="-1">
              <a:latin typeface="Arial"/>
            </a:endParaRPr>
          </a:p>
          <a:p>
            <a:pPr>
              <a:lnSpc>
                <a:spcPct val="100000"/>
              </a:lnSpc>
              <a:spcBef>
                <a:spcPts val="1415"/>
              </a:spcBef>
            </a:pPr>
            <a:endParaRPr lang="en-IN" sz="3200" b="0" strike="noStrike" spc="-1">
              <a:latin typeface="Arial"/>
            </a:endParaRPr>
          </a:p>
          <a:p>
            <a:pPr>
              <a:lnSpc>
                <a:spcPct val="100000"/>
              </a:lnSpc>
              <a:spcBef>
                <a:spcPts val="285"/>
              </a:spcBef>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Prepared By:</a:t>
            </a:r>
            <a:endParaRPr lang="en-IN" sz="2000" b="0" strike="noStrike" spc="-1">
              <a:latin typeface="Arial"/>
            </a:endParaRPr>
          </a:p>
          <a:p>
            <a:pPr marL="4319905" indent="-213360">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Rupesh S</a:t>
            </a:r>
            <a:endParaRPr lang="en-IN" sz="2000" b="0" strike="noStrike" spc="-1">
              <a:latin typeface="Arial"/>
            </a:endParaRPr>
          </a:p>
          <a:p>
            <a:pPr marL="4319905" indent="-213360">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Data Analyst</a:t>
            </a:r>
            <a:endParaRPr lang="en-IN" sz="2000" b="0" strike="noStrike" spc="-1">
              <a:latin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SQL with Python:-                                          </a:t>
            </a:r>
            <a:endParaRPr lang="en-IN" sz="4400" b="0" strike="noStrike" spc="-1">
              <a:latin typeface="Arial"/>
            </a:endParaRPr>
          </a:p>
        </p:txBody>
      </p:sp>
      <p:sp>
        <p:nvSpPr>
          <p:cNvPr id="399"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a:lnSpc>
                <a:spcPct val="100000"/>
              </a:lnSpc>
              <a:spcBef>
                <a:spcPts val="1415"/>
              </a:spcBef>
            </a:pPr>
            <a:r>
              <a:rPr lang="en-IN" sz="3200" b="0" strike="noStrike" spc="-1">
                <a:solidFill>
                  <a:srgbClr val="000000"/>
                </a:solidFill>
                <a:latin typeface="Arial"/>
                <a:ea typeface="DejaVu Sans" panose="020B0606030804020204"/>
              </a:rPr>
              <a:t>PyMYSQL is an interface for connecting to a MySQL database server from Python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This package contains a pure-Python MySQL client library.</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The proper way to get an instance of this class is to call connect() method. This method establishes a connection to the MySQL database and accepts several arguments: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Parameters :</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host – Host where the database server is located</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user – Username to log in as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password – Password to use.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database – Database to use, None to not use a particular one.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port – MySQL port to use, default is usually OK. (default: 3306)</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Data preprocessing using python:-              </a:t>
            </a:r>
            <a:endParaRPr lang="en-IN" sz="4400" b="0" strike="noStrike" spc="-1">
              <a:latin typeface="Arial"/>
            </a:endParaRPr>
          </a:p>
        </p:txBody>
      </p:sp>
      <p:sp>
        <p:nvSpPr>
          <p:cNvPr id="401"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Descriptive statistics – (Summarize the collection of data)</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Replacing the missing values - ( Mean, Median or Mode)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Outlier detection – (figuring the outlier values in columns)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Categorical data handling – (label &amp; Ordinal encoding)</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Feature selection – (selecting right features for ML)</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Feature elimination - ( droping the meaningless features)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Feature scaling -( transforming the features)</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Machine Learning Model:-                             </a:t>
            </a:r>
            <a:endParaRPr lang="en-IN" sz="4400" b="0" strike="noStrike" spc="-1">
              <a:latin typeface="Arial"/>
            </a:endParaRPr>
          </a:p>
        </p:txBody>
      </p:sp>
      <p:sp>
        <p:nvSpPr>
          <p:cNvPr id="403"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Why ML?</a:t>
            </a:r>
            <a:endParaRPr lang="en-IN" sz="3200" b="0" strike="noStrike" spc="-1">
              <a:latin typeface="Arial"/>
            </a:endParaRPr>
          </a:p>
          <a:p>
            <a:pPr marL="431800" lvl="1" indent="-21463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Because machine can drive your car for you</a:t>
            </a:r>
            <a:endParaRPr lang="en-IN" sz="3200" b="0" strike="noStrike" spc="-1">
              <a:latin typeface="Arial"/>
            </a:endParaRPr>
          </a:p>
          <a:p>
            <a:pPr marL="431800" lvl="1" indent="-21463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Because machine can now detect 50 eye diseases</a:t>
            </a:r>
            <a:endParaRPr lang="en-IN" sz="3200" b="0" strike="noStrike" spc="-1">
              <a:latin typeface="Arial"/>
            </a:endParaRPr>
          </a:p>
          <a:p>
            <a:pPr marL="431800" lvl="1" indent="-21463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Because machine can unlock your phone with your face</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What is ML?</a:t>
            </a:r>
            <a:endParaRPr lang="en-IN" sz="3200" b="0" strike="noStrike" spc="-1">
              <a:latin typeface="Arial"/>
            </a:endParaRPr>
          </a:p>
          <a:p>
            <a:pPr marL="647700" lvl="2" indent="-21463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Machine learning is the science of making computers learn and act live humans by feeding data and information without being explicitly programmed.</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609480" y="273600"/>
            <a:ext cx="10971360" cy="11437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Life cycle of Machine Learning:-                  </a:t>
            </a:r>
            <a:endParaRPr lang="en-IN" sz="4400" b="0" strike="noStrike" spc="-1">
              <a:latin typeface="Arial"/>
            </a:endParaRPr>
          </a:p>
        </p:txBody>
      </p:sp>
      <p:sp>
        <p:nvSpPr>
          <p:cNvPr id="405" name="CustomShape 2"/>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Define Objective</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Collect Data</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Prepare Data</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Select Algorithm</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Train Model</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Test Model</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Predict</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Deployment</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Flow Chart for DS:-                                      </a:t>
            </a:r>
            <a:endParaRPr lang="en-IN" sz="4400" b="0" strike="noStrike" spc="-1">
              <a:latin typeface="Arial"/>
            </a:endParaRPr>
          </a:p>
        </p:txBody>
      </p:sp>
      <p:pic>
        <p:nvPicPr>
          <p:cNvPr id="349" name="Picture 348"/>
          <p:cNvPicPr/>
          <p:nvPr/>
        </p:nvPicPr>
        <p:blipFill>
          <a:blip r:embed="rId1"/>
          <a:stretch>
            <a:fillRect/>
          </a:stretch>
        </p:blipFill>
        <p:spPr>
          <a:xfrm>
            <a:off x="864000" y="1753560"/>
            <a:ext cx="10654200" cy="4208040"/>
          </a:xfrm>
          <a:prstGeom prst="rect">
            <a:avLst/>
          </a:prstGeom>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609480" y="273600"/>
            <a:ext cx="10971360" cy="11437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Types of ML:-                                               </a:t>
            </a:r>
            <a:endParaRPr lang="en-IN" sz="4400" b="0" strike="noStrike" spc="-1">
              <a:latin typeface="Arial"/>
            </a:endParaRPr>
          </a:p>
        </p:txBody>
      </p:sp>
      <p:sp>
        <p:nvSpPr>
          <p:cNvPr id="407" name="CustomShape 2"/>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Supervised learning</a:t>
            </a:r>
            <a:endParaRPr lang="en-IN" sz="32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Supervised learning is a method used to enable machines to classify / predict objects, problems or situations based on labeled data fed to the machine</a:t>
            </a:r>
            <a:endParaRPr lang="en-IN" sz="28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Unsupervised learning</a:t>
            </a:r>
            <a:endParaRPr lang="en-IN" sz="32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Non- labeled data, No feedback, find hidden structure in data</a:t>
            </a:r>
            <a:endParaRPr lang="en-IN" sz="28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Reinforcement learning</a:t>
            </a:r>
            <a:endParaRPr lang="en-IN" sz="32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Is a important type of machine learning where an agent learns how to behave in an environment by performing actions and seeing the results.</a:t>
            </a:r>
            <a:endParaRPr lang="en-IN" sz="2800" b="0" strike="noStrike" spc="-1">
              <a:latin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609480" y="273600"/>
            <a:ext cx="10971360" cy="11437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Supervised learning method:-                     </a:t>
            </a:r>
            <a:endParaRPr lang="en-IN" sz="4400" b="0" strike="noStrike" spc="-1">
              <a:latin typeface="Arial"/>
            </a:endParaRPr>
          </a:p>
        </p:txBody>
      </p:sp>
      <p:sp>
        <p:nvSpPr>
          <p:cNvPr id="409" name="CustomShape 2"/>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Regression</a:t>
            </a:r>
            <a:endParaRPr lang="en-IN" sz="32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Linear</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Decision tree</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Random forest</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Support vector machine</a:t>
            </a:r>
            <a:endParaRPr lang="en-IN" sz="28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Classification</a:t>
            </a:r>
            <a:endParaRPr lang="en-IN" sz="32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Logistics </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Decision tree</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Randon forest</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Support vector machine</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KNN</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Naive bayes</a:t>
            </a:r>
            <a:endParaRPr lang="en-IN" sz="2800" b="0" strike="noStrike" spc="-1">
              <a:latin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609480" y="273600"/>
            <a:ext cx="10971360" cy="11437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Classification Problem:-                               </a:t>
            </a:r>
            <a:endParaRPr lang="en-IN" sz="4400" b="0" strike="noStrike" spc="-1">
              <a:latin typeface="Arial"/>
            </a:endParaRPr>
          </a:p>
        </p:txBody>
      </p:sp>
      <p:sp>
        <p:nvSpPr>
          <p:cNvPr id="411" name="CustomShape 2"/>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Logistics Regression:</a:t>
            </a:r>
            <a:endParaRPr lang="en-IN" sz="3200" b="0" strike="noStrike" spc="-1">
              <a:latin typeface="Arial"/>
            </a:endParaRPr>
          </a:p>
          <a:p>
            <a:pPr>
              <a:lnSpc>
                <a:spcPct val="100000"/>
              </a:lnSpc>
              <a:spcBef>
                <a:spcPts val="1415"/>
              </a:spcBef>
            </a:pPr>
            <a:r>
              <a:rPr lang="en-IN" sz="3200" b="0" strike="noStrike" spc="-1">
                <a:solidFill>
                  <a:srgbClr val="000000"/>
                </a:solidFill>
                <a:latin typeface="Arial"/>
                <a:ea typeface="DejaVu Sans" panose="020B0606030804020204"/>
              </a:rPr>
              <a:t>	</a:t>
            </a:r>
            <a:r>
              <a:rPr lang="en-IN" sz="3200" b="0" strike="noStrike" spc="-1">
                <a:solidFill>
                  <a:srgbClr val="000000"/>
                </a:solidFill>
                <a:latin typeface="Arial"/>
                <a:ea typeface="DejaVu Sans" panose="020B0606030804020204"/>
              </a:rPr>
              <a:t>Logistics Regression is a Machine Learning classification algorithm that is used to predict the probability of a categorical dependent variable. In logistic regression, the dependent variable is a binary variable that contains data coded as 1 (yes, success, etc.) or 0 (no, failure, etc.)</a:t>
            </a:r>
            <a:endParaRPr lang="en-IN" sz="3200" b="0" strike="noStrike" spc="-1">
              <a:latin typeface="Arial"/>
            </a:endParaRPr>
          </a:p>
          <a:p>
            <a:pPr>
              <a:lnSpc>
                <a:spcPct val="100000"/>
              </a:lnSpc>
              <a:spcBef>
                <a:spcPts val="1415"/>
              </a:spcBef>
            </a:pPr>
            <a:endParaRPr lang="en-IN" sz="3200" b="0" strike="noStrike" spc="-1">
              <a:latin typeface="Arial"/>
            </a:endParaRPr>
          </a:p>
        </p:txBody>
      </p:sp>
      <p:pic>
        <p:nvPicPr>
          <p:cNvPr id="412" name="Picture 411"/>
          <p:cNvPicPr/>
          <p:nvPr/>
        </p:nvPicPr>
        <p:blipFill>
          <a:blip r:embed="rId1"/>
          <a:stretch>
            <a:fillRect/>
          </a:stretch>
        </p:blipFill>
        <p:spPr>
          <a:xfrm>
            <a:off x="3096000" y="4991400"/>
            <a:ext cx="6191280" cy="1343880"/>
          </a:xfrm>
          <a:prstGeom prst="rect">
            <a:avLst/>
          </a:prstGeom>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331920" y="79200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Main Aim of Logistic Regression Formula.</a:t>
            </a:r>
            <a:endParaRPr lang="en-IN" sz="32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strike="noStrike" spc="-1">
                <a:solidFill>
                  <a:srgbClr val="000000"/>
                </a:solidFill>
                <a:latin typeface="Arial"/>
                <a:ea typeface="DejaVu Sans" panose="020B0606030804020204"/>
              </a:rPr>
              <a:t>The Logistic Regression formula aims to limit or constrain the Linear and/or Sigmoid output between a value of 0 and 1. The main reason is for interpretability purposes, i.e., we can read the value as a simple Probability; Meaning that if the value is greater than 0.5 class one would be predicted, otherwise, class 0 is predicted</a:t>
            </a:r>
            <a:endParaRPr lang="en-IN" sz="2800" b="0" strike="noStrike" spc="-1">
              <a:latin typeface="Arial"/>
            </a:endParaRPr>
          </a:p>
        </p:txBody>
      </p:sp>
      <p:pic>
        <p:nvPicPr>
          <p:cNvPr id="414" name="Picture 413"/>
          <p:cNvPicPr/>
          <p:nvPr/>
        </p:nvPicPr>
        <p:blipFill>
          <a:blip r:embed="rId1"/>
          <a:stretch>
            <a:fillRect/>
          </a:stretch>
        </p:blipFill>
        <p:spPr>
          <a:xfrm>
            <a:off x="3957120" y="3538440"/>
            <a:ext cx="5762160" cy="3084840"/>
          </a:xfrm>
          <a:prstGeom prst="rect">
            <a:avLst/>
          </a:prstGeom>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609480" y="273600"/>
            <a:ext cx="10971360" cy="1143720"/>
          </a:xfrm>
          <a:prstGeom prst="rect">
            <a:avLst/>
          </a:prstGeom>
          <a:noFill/>
          <a:ln>
            <a:noFill/>
          </a:ln>
        </p:spPr>
        <p:style>
          <a:lnRef idx="0">
            <a:srgbClr val="FFFFFF"/>
          </a:lnRef>
          <a:fillRef idx="0">
            <a:srgbClr val="FFFFFF"/>
          </a:fillRef>
          <a:effectRef idx="0">
            <a:srgbClr val="FFFFFF"/>
          </a:effectRef>
          <a:fontRef idx="minor"/>
        </p:style>
      </p:sp>
      <p:sp>
        <p:nvSpPr>
          <p:cNvPr id="416" name="CustomShape 2"/>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sp>
      <p:sp>
        <p:nvSpPr>
          <p:cNvPr id="417" name="CustomShape 3"/>
          <p:cNvSpPr/>
          <p:nvPr/>
        </p:nvSpPr>
        <p:spPr>
          <a:xfrm>
            <a:off x="609480" y="273600"/>
            <a:ext cx="10971360" cy="11437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Confusion matrix:-                                        </a:t>
            </a:r>
            <a:endParaRPr lang="en-IN" sz="4400" b="0" strike="noStrike" spc="-1">
              <a:latin typeface="Arial"/>
            </a:endParaRPr>
          </a:p>
        </p:txBody>
      </p:sp>
      <p:sp>
        <p:nvSpPr>
          <p:cNvPr id="418" name="CustomShape 4"/>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 confusion matrix is a summary of prediction results on a classification problem. The number of correct and incorrect predictions are summarized with count values and broken down by each class. This is the key to the confusion matrix.</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correctly = TP + TN / Total</a:t>
            </a:r>
            <a:endParaRPr lang="en-IN"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Wrongly = FP + FN / Total</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609480" y="504000"/>
            <a:ext cx="10971360" cy="507672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Confusion Matric Chart:-</a:t>
            </a:r>
            <a:endParaRPr lang="en-IN" sz="3200" b="0" strike="noStrike" spc="-1">
              <a:latin typeface="Arial"/>
            </a:endParaRPr>
          </a:p>
        </p:txBody>
      </p:sp>
      <p:pic>
        <p:nvPicPr>
          <p:cNvPr id="420" name="Picture 419"/>
          <p:cNvPicPr/>
          <p:nvPr/>
        </p:nvPicPr>
        <p:blipFill>
          <a:blip r:embed="rId1"/>
          <a:stretch>
            <a:fillRect/>
          </a:stretch>
        </p:blipFill>
        <p:spPr>
          <a:xfrm>
            <a:off x="720000" y="1656000"/>
            <a:ext cx="9752400" cy="3856680"/>
          </a:xfrm>
          <a:prstGeom prst="rect">
            <a:avLst/>
          </a:prstGeom>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609480" y="273600"/>
            <a:ext cx="10971360" cy="11437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Source for Data Science:-                             </a:t>
            </a:r>
            <a:endParaRPr lang="en-IN" sz="4400" b="0" strike="noStrike" spc="-1">
              <a:latin typeface="Arial"/>
            </a:endParaRPr>
          </a:p>
        </p:txBody>
      </p:sp>
      <p:sp>
        <p:nvSpPr>
          <p:cNvPr id="422" name="CustomShape 2"/>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Articles / Blogs:-</a:t>
            </a:r>
            <a:endParaRPr lang="en-IN" sz="32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u="sng" strike="noStrike" spc="-1">
                <a:solidFill>
                  <a:srgbClr val="0000FF"/>
                </a:solidFill>
                <a:uFillTx/>
                <a:latin typeface="Arial"/>
                <a:ea typeface="DejaVu Sans" panose="020B0606030804020204"/>
                <a:hlinkClick r:id="rId1"/>
              </a:rPr>
              <a:t>Www.analyticsvidhya.com</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u="sng" strike="noStrike" spc="-1">
                <a:solidFill>
                  <a:srgbClr val="0000FF"/>
                </a:solidFill>
                <a:uFillTx/>
                <a:latin typeface="Arial"/>
                <a:ea typeface="DejaVu Sans" panose="020B0606030804020204"/>
                <a:hlinkClick r:id="rId2"/>
              </a:rPr>
              <a:t>Www.machinelearningmastery.com</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u="sng" strike="noStrike" spc="-1">
                <a:solidFill>
                  <a:srgbClr val="0000FF"/>
                </a:solidFill>
                <a:uFillTx/>
                <a:latin typeface="Arial"/>
                <a:ea typeface="DejaVu Sans" panose="020B0606030804020204"/>
                <a:hlinkClick r:id="rId3"/>
              </a:rPr>
              <a:t>Www.towardsdatascience.com</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u="sng" strike="noStrike" spc="-1">
                <a:solidFill>
                  <a:srgbClr val="0000FF"/>
                </a:solidFill>
                <a:uFillTx/>
                <a:latin typeface="Arial"/>
                <a:ea typeface="DejaVu Sans" panose="020B0606030804020204"/>
                <a:hlinkClick r:id="rId4"/>
              </a:rPr>
              <a:t>Www.greeksforgreeks.com</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u="sng" strike="noStrike" spc="-1">
                <a:solidFill>
                  <a:srgbClr val="0000FF"/>
                </a:solidFill>
                <a:uFillTx/>
                <a:latin typeface="Arial"/>
                <a:ea typeface="DejaVu Sans" panose="020B0606030804020204"/>
                <a:hlinkClick r:id="rId5"/>
              </a:rPr>
              <a:t>Www.stackoverflow.com</a:t>
            </a:r>
            <a:endParaRPr lang="en-IN" sz="28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FF"/>
                </a:solidFill>
                <a:latin typeface="Arial"/>
                <a:ea typeface="DejaVu Sans" panose="020B0606030804020204"/>
              </a:rPr>
              <a:t>Video Platforms:-</a:t>
            </a:r>
            <a:endParaRPr lang="en-IN" sz="32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u="sng" strike="noStrike" spc="-1">
                <a:solidFill>
                  <a:srgbClr val="0000FF"/>
                </a:solidFill>
                <a:uFillTx/>
                <a:latin typeface="Arial"/>
                <a:ea typeface="DejaVu Sans" panose="020B0606030804020204"/>
                <a:hlinkClick r:id="rId6"/>
              </a:rPr>
              <a:t>Www.Datacamp.com</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u="sng" strike="noStrike" spc="-1">
                <a:solidFill>
                  <a:srgbClr val="0000FF"/>
                </a:solidFill>
                <a:uFillTx/>
                <a:latin typeface="Arial"/>
                <a:ea typeface="DejaVu Sans" panose="020B0606030804020204"/>
                <a:hlinkClick r:id="rId7"/>
              </a:rPr>
              <a:t>Www.udemy.com</a:t>
            </a:r>
            <a:endParaRPr lang="en-IN" sz="2800" b="0" strike="noStrike" spc="-1">
              <a:latin typeface="Arial"/>
            </a:endParaRPr>
          </a:p>
          <a:p>
            <a:pPr marL="864235" lvl="1" indent="-323215">
              <a:lnSpc>
                <a:spcPct val="100000"/>
              </a:lnSpc>
              <a:spcBef>
                <a:spcPts val="1135"/>
              </a:spcBef>
              <a:buClr>
                <a:srgbClr val="000000"/>
              </a:buClr>
              <a:buSzPct val="75000"/>
              <a:buFont typeface="Symbol"/>
              <a:buChar char=""/>
            </a:pPr>
            <a:r>
              <a:rPr lang="en-IN" sz="2800" b="0" u="sng" strike="noStrike" spc="-1">
                <a:solidFill>
                  <a:srgbClr val="0000FF"/>
                </a:solidFill>
                <a:uFillTx/>
                <a:latin typeface="Arial"/>
                <a:ea typeface="DejaVu Sans" panose="020B0606030804020204"/>
                <a:hlinkClick r:id="rId8"/>
              </a:rPr>
              <a:t>Www.coursera.com</a:t>
            </a:r>
            <a:endParaRPr lang="en-IN" sz="2800" b="0" strike="noStrike" spc="-1">
              <a:latin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609480" y="1604520"/>
            <a:ext cx="10971360" cy="3976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a:lnSpc>
                <a:spcPct val="100000"/>
              </a:lnSpc>
              <a:spcBef>
                <a:spcPts val="1415"/>
              </a:spcBef>
            </a:pPr>
            <a:endParaRPr lang="en-IN" sz="1800" b="0" strike="noStrike" spc="-1">
              <a:latin typeface="Arial"/>
            </a:endParaRPr>
          </a:p>
          <a:p>
            <a:pPr>
              <a:lnSpc>
                <a:spcPct val="100000"/>
              </a:lnSpc>
              <a:spcBef>
                <a:spcPts val="1415"/>
              </a:spcBef>
            </a:pPr>
            <a:endParaRPr lang="en-IN" sz="1800" b="0" strike="noStrike" spc="-1">
              <a:latin typeface="Arial"/>
            </a:endParaRPr>
          </a:p>
          <a:p>
            <a:pPr>
              <a:lnSpc>
                <a:spcPct val="100000"/>
              </a:lnSpc>
              <a:spcBef>
                <a:spcPts val="1415"/>
              </a:spcBef>
            </a:pPr>
            <a:endParaRPr lang="en-IN" sz="1800" b="0" strike="noStrike" spc="-1">
              <a:latin typeface="Arial"/>
            </a:endParaRPr>
          </a:p>
          <a:p>
            <a:pPr marL="4319905" indent="-215265">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THANK YOU!  </a:t>
            </a:r>
            <a:endParaRPr lang="en-IN" sz="2000" b="0" strike="noStrike" spc="-1">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Life cycle of Analytics:-                            </a:t>
            </a:r>
            <a:endParaRPr lang="en-IN" sz="4400" b="0" strike="noStrike" spc="-1">
              <a:latin typeface="Arial"/>
            </a:endParaRPr>
          </a:p>
        </p:txBody>
      </p:sp>
      <p:sp>
        <p:nvSpPr>
          <p:cNvPr id="351"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Understand Business problem</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Business problem to analytical problem</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Data exploration &amp; preparation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Model building &amp; validation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Visualization / Model Application &amp; Business insights</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Communication of insights to user</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273600"/>
            <a:ext cx="10969920" cy="114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Why python is needed for DS?                    </a:t>
            </a:r>
            <a:endParaRPr lang="en-IN" sz="4400" b="0" strike="noStrike" spc="-1">
              <a:latin typeface="Arial"/>
            </a:endParaRPr>
          </a:p>
        </p:txBody>
      </p:sp>
      <p:sp>
        <p:nvSpPr>
          <p:cNvPr id="353" name="CustomShape 2"/>
          <p:cNvSpPr/>
          <p:nvPr/>
        </p:nvSpPr>
        <p:spPr>
          <a:xfrm>
            <a:off x="609480" y="1604520"/>
            <a:ext cx="10969920" cy="39747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Python provide great functionality to deal with mathematics, statistics and scientific function.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It provides great libraries to deals with data science application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It uses the elegant syntax, hence the programs are easier to read.</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Python packages can read &amp; process the huge amount of data.</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838080" y="365040"/>
            <a:ext cx="10512360" cy="1322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IN" sz="4400" b="0" strike="noStrike" spc="-1">
                <a:solidFill>
                  <a:srgbClr val="000000"/>
                </a:solidFill>
                <a:latin typeface="Calibri Light"/>
                <a:ea typeface="DejaVu Sans" panose="020B0606030804020204"/>
              </a:rPr>
              <a:t>Python installation:-</a:t>
            </a:r>
            <a:endParaRPr lang="en-IN" sz="4400" b="0" strike="noStrike" spc="-1">
              <a:latin typeface="Arial"/>
            </a:endParaRPr>
          </a:p>
        </p:txBody>
      </p:sp>
      <p:sp>
        <p:nvSpPr>
          <p:cNvPr id="355" name="CustomShape 2"/>
          <p:cNvSpPr/>
          <p:nvPr/>
        </p:nvSpPr>
        <p:spPr>
          <a:xfrm>
            <a:off x="838080" y="1825560"/>
            <a:ext cx="10512360" cy="4348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 </a:t>
            </a:r>
            <a:r>
              <a:rPr lang="en-IN" sz="2800" b="0" strike="noStrike" spc="-1">
                <a:solidFill>
                  <a:srgbClr val="000000"/>
                </a:solidFill>
                <a:latin typeface="Calibri"/>
                <a:ea typeface="DejaVu Sans" panose="020B0606030804020204"/>
              </a:rPr>
              <a:t>Based on your system OS download the anaconda installer.</a:t>
            </a:r>
            <a:endParaRPr lang="en-IN" sz="2800" b="0" strike="noStrike" spc="-1">
              <a:latin typeface="Arial"/>
            </a:endParaRPr>
          </a:p>
          <a:p>
            <a:pPr>
              <a:lnSpc>
                <a:spcPct val="90000"/>
              </a:lnSpc>
              <a:spcBef>
                <a:spcPts val="1000"/>
              </a:spcBef>
            </a:pPr>
            <a:r>
              <a:rPr lang="en-IN" sz="2800" b="0" strike="noStrike" spc="-1">
                <a:solidFill>
                  <a:srgbClr val="000000"/>
                </a:solidFill>
                <a:latin typeface="Calibri"/>
                <a:ea typeface="DejaVu Sans" panose="020B0606030804020204"/>
              </a:rPr>
              <a:t>   </a:t>
            </a:r>
            <a:r>
              <a:rPr lang="en-IN" sz="2800" b="0" strike="noStrike" spc="-1">
                <a:solidFill>
                  <a:srgbClr val="000000"/>
                </a:solidFill>
                <a:latin typeface="Calibri"/>
                <a:ea typeface="DejaVu Sans" panose="020B0606030804020204"/>
              </a:rPr>
              <a:t>https://www.anaconda.com/products/individual#Downloads</a:t>
            </a:r>
            <a:endParaRPr lang="en-IN" sz="2800" b="0" strike="noStrike" spc="-1">
              <a:latin typeface="Arial"/>
            </a:endParaRPr>
          </a:p>
          <a:p>
            <a:pPr>
              <a:lnSpc>
                <a:spcPct val="90000"/>
              </a:lnSpc>
              <a:spcBef>
                <a:spcPts val="1000"/>
              </a:spcBef>
            </a:pPr>
            <a:endParaRPr lang="en-IN" sz="2800" b="0" strike="noStrike" spc="-1">
              <a:latin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838080" y="365040"/>
            <a:ext cx="10512360" cy="1322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IN" sz="4400" b="0" strike="noStrike" spc="-1">
                <a:solidFill>
                  <a:srgbClr val="000000"/>
                </a:solidFill>
                <a:latin typeface="Calibri Light"/>
                <a:ea typeface="DejaVu Sans" panose="020B0606030804020204"/>
              </a:rPr>
              <a:t>Basic Program:</a:t>
            </a:r>
            <a:endParaRPr lang="en-IN" sz="4400" b="0" strike="noStrike" spc="-1">
              <a:latin typeface="Arial"/>
            </a:endParaRPr>
          </a:p>
        </p:txBody>
      </p:sp>
      <p:sp>
        <p:nvSpPr>
          <p:cNvPr id="357" name="CustomShape 2"/>
          <p:cNvSpPr/>
          <p:nvPr/>
        </p:nvSpPr>
        <p:spPr>
          <a:xfrm>
            <a:off x="838080" y="1825560"/>
            <a:ext cx="10512360" cy="4348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How to assign a value to variable</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How to check data types</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Conversion of data</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Statements</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Data structure – List, tuple, set, dictionary</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Input &amp; output formatting</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Operators – Arithmetic &amp; comparsion</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Conditions – if ,elif &amp; else</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Looping – for &amp; while looping</a:t>
            </a:r>
            <a:endParaRPr lang="en-IN" sz="2800" b="0" strike="noStrike" spc="-1">
              <a:latin typeface="Arial"/>
            </a:endParaRPr>
          </a:p>
          <a:p>
            <a:pPr marL="228600" indent="-225425">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6030804020204"/>
              </a:rPr>
              <a:t>Break, continue &amp; pass</a:t>
            </a:r>
            <a:endParaRPr lang="en-IN" sz="2800" b="0" strike="noStrike" spc="-1">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523880" y="1122480"/>
            <a:ext cx="9140760" cy="2384280"/>
          </a:xfrm>
          <a:prstGeom prst="rect">
            <a:avLst/>
          </a:prstGeom>
          <a:noFill/>
          <a:ln>
            <a:noFill/>
          </a:ln>
        </p:spPr>
        <p:style>
          <a:lnRef idx="0">
            <a:srgbClr val="FFFFFF"/>
          </a:lnRef>
          <a:fillRef idx="0">
            <a:srgbClr val="FFFFFF"/>
          </a:fillRef>
          <a:effectRef idx="0">
            <a:srgbClr val="FFFFFF"/>
          </a:effectRef>
          <a:fontRef idx="minor"/>
        </p:style>
      </p:sp>
      <p:sp>
        <p:nvSpPr>
          <p:cNvPr id="359" name="CustomShape 2"/>
          <p:cNvSpPr/>
          <p:nvPr/>
        </p:nvSpPr>
        <p:spPr>
          <a:xfrm>
            <a:off x="7560000" y="5256000"/>
            <a:ext cx="4629240" cy="1111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60" name="CustomShape 3"/>
          <p:cNvSpPr/>
          <p:nvPr/>
        </p:nvSpPr>
        <p:spPr>
          <a:xfrm>
            <a:off x="838080" y="365040"/>
            <a:ext cx="10512360" cy="13222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Python for Data Science</a:t>
            </a:r>
            <a:endParaRPr lang="en-IN" sz="4400" b="0" strike="noStrike" spc="-1">
              <a:latin typeface="Arial"/>
            </a:endParaRPr>
          </a:p>
        </p:txBody>
      </p:sp>
      <p:sp>
        <p:nvSpPr>
          <p:cNvPr id="361" name="CustomShape 4"/>
          <p:cNvSpPr/>
          <p:nvPr/>
        </p:nvSpPr>
        <p:spPr>
          <a:xfrm>
            <a:off x="609600" y="1604645"/>
            <a:ext cx="10969625" cy="51282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lnSpcReduction="20000"/>
          </a:bodyPr>
          <a:p>
            <a:pPr marL="431800" indent="-321310">
              <a:lnSpc>
                <a:spcPct val="100000"/>
              </a:lnSpc>
              <a:spcBef>
                <a:spcPts val="1415"/>
              </a:spcBef>
              <a:buClr>
                <a:srgbClr val="000000"/>
              </a:buClr>
              <a:buSzPct val="45000"/>
              <a:buFont typeface="Wingdings" panose="05000000000000000000" pitchFamily="2" charset="2"/>
              <a:buChar char=""/>
            </a:pPr>
            <a:endParaRPr lang="en-IN" sz="18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Define the functions</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Error handling techniques</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File handling techniques</a:t>
            </a:r>
            <a:endParaRPr lang="en-IN" sz="3200" b="0" strike="noStrike" spc="-1">
              <a:latin typeface="Arial"/>
            </a:endParaRPr>
          </a:p>
          <a:p>
            <a:pPr marL="431800" indent="-321310">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What is Data &amp; Types of analytics</a:t>
            </a:r>
            <a:endParaRPr lang="en-IN" sz="3200" b="0" strike="noStrike" spc="-1">
              <a:latin typeface="Arial"/>
            </a:endParaRPr>
          </a:p>
          <a:p>
            <a:pPr>
              <a:lnSpc>
                <a:spcPct val="100000"/>
              </a:lnSpc>
              <a:spcBef>
                <a:spcPts val="1415"/>
              </a:spcBef>
            </a:pPr>
            <a:endParaRPr lang="en-IN" sz="3200" b="0" strike="noStrike" spc="-1">
              <a:latin typeface="Arial"/>
            </a:endParaRPr>
          </a:p>
          <a:p>
            <a:pPr>
              <a:lnSpc>
                <a:spcPct val="100000"/>
              </a:lnSpc>
              <a:spcBef>
                <a:spcPts val="1415"/>
              </a:spcBef>
            </a:pPr>
            <a:endParaRPr lang="en-IN" sz="3200" b="0" strike="noStrike" spc="-1">
              <a:latin typeface="Arial"/>
            </a:endParaRPr>
          </a:p>
          <a:p>
            <a:pPr>
              <a:lnSpc>
                <a:spcPct val="100000"/>
              </a:lnSpc>
              <a:spcBef>
                <a:spcPts val="285"/>
              </a:spcBef>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Prepared By:</a:t>
            </a:r>
            <a:endParaRPr lang="en-IN" sz="2000" b="0" strike="noStrike" spc="-1">
              <a:latin typeface="Arial"/>
            </a:endParaRPr>
          </a:p>
          <a:p>
            <a:pPr marL="4319905" indent="-213360" algn="r">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                                                                                                           </a:t>
            </a:r>
            <a:r>
              <a:rPr lang="en-US" alt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Rupesh S</a:t>
            </a:r>
            <a:endParaRPr lang="en-IN" sz="2000" b="0" strike="noStrike" spc="-1">
              <a:latin typeface="Arial"/>
            </a:endParaRPr>
          </a:p>
          <a:p>
            <a:pPr marL="4319905" indent="-213360" algn="r">
              <a:lnSpc>
                <a:spcPct val="100000"/>
              </a:lnSpc>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a:ea typeface="DejaVu Sans" panose="020B0606030804020204"/>
              </a:rPr>
              <a:t>                                                                                                            </a:t>
            </a:r>
            <a:r>
              <a:rPr lang="en-IN" sz="2000" b="0" strike="noStrike" spc="-1">
                <a:solidFill>
                  <a:srgbClr val="000000"/>
                </a:solidFill>
                <a:latin typeface="Arial"/>
                <a:ea typeface="DejaVu Sans" panose="020B0606030804020204"/>
              </a:rPr>
              <a:t>Data Analyst</a:t>
            </a:r>
            <a:endParaRPr lang="en-IN" sz="2000" b="0" strike="noStrike" spc="-1">
              <a:latin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609480" y="220680"/>
            <a:ext cx="10969920" cy="124812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IN" sz="4400" b="0" strike="noStrike" spc="-1">
                <a:solidFill>
                  <a:srgbClr val="000000"/>
                </a:solidFill>
                <a:latin typeface="Arial"/>
                <a:ea typeface="DejaVu Sans" panose="020B0606030804020204"/>
              </a:rPr>
              <a:t>Python function:-                                            </a:t>
            </a:r>
            <a:endParaRPr lang="en-IN" sz="4400" b="0" strike="noStrike" spc="-1">
              <a:latin typeface="Arial"/>
            </a:endParaRPr>
          </a:p>
        </p:txBody>
      </p:sp>
      <p:sp>
        <p:nvSpPr>
          <p:cNvPr id="363" name="CustomShape 2"/>
          <p:cNvSpPr/>
          <p:nvPr/>
        </p:nvSpPr>
        <p:spPr>
          <a:xfrm>
            <a:off x="609480" y="1296000"/>
            <a:ext cx="10969920" cy="42832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 function is a block of code which only runs when it is called.</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You can pass data, known as parameters, into a function.</a:t>
            </a:r>
            <a:endParaRPr lang="en-IN" sz="3200" b="0" strike="noStrike" spc="-1">
              <a:latin typeface="Arial"/>
            </a:endParaRPr>
          </a:p>
          <a:p>
            <a:pPr marL="431800" indent="-321945">
              <a:lnSpc>
                <a:spcPct val="100000"/>
              </a:lnSpc>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a:ea typeface="DejaVu Sans" panose="020B0606030804020204"/>
              </a:rPr>
              <a:t>A function can return data as a result.</a:t>
            </a:r>
            <a:endParaRPr lang="en-IN" sz="3200" b="0" strike="noStrike" spc="-1">
              <a:latin typeface="Arial"/>
            </a:endParaRPr>
          </a:p>
        </p:txBody>
      </p:sp>
      <p:pic>
        <p:nvPicPr>
          <p:cNvPr id="364" name="Picture 363"/>
          <p:cNvPicPr/>
          <p:nvPr/>
        </p:nvPicPr>
        <p:blipFill>
          <a:blip r:embed="rId1"/>
          <a:stretch>
            <a:fillRect/>
          </a:stretch>
        </p:blipFill>
        <p:spPr>
          <a:xfrm>
            <a:off x="1800000" y="3672000"/>
            <a:ext cx="8566560" cy="262296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14141</Words>
  <Application>WPS Presentation</Application>
  <PresentationFormat/>
  <Paragraphs>310</Paragraphs>
  <Slides>37</Slides>
  <Notes>0</Notes>
  <HiddenSlides>0</HiddenSlides>
  <MMClips>0</MMClips>
  <ScaleCrop>false</ScaleCrop>
  <HeadingPairs>
    <vt:vector size="6" baseType="variant">
      <vt:variant>
        <vt:lpstr>已用的字体</vt:lpstr>
      </vt:variant>
      <vt:variant>
        <vt:i4>16</vt:i4>
      </vt:variant>
      <vt:variant>
        <vt:lpstr>主题</vt:lpstr>
      </vt:variant>
      <vt:variant>
        <vt:i4>9</vt:i4>
      </vt:variant>
      <vt:variant>
        <vt:lpstr>幻灯片标题</vt:lpstr>
      </vt:variant>
      <vt:variant>
        <vt:i4>37</vt:i4>
      </vt:variant>
    </vt:vector>
  </HeadingPairs>
  <TitlesOfParts>
    <vt:vector size="62" baseType="lpstr">
      <vt:lpstr>Arial</vt:lpstr>
      <vt:lpstr>SimSun</vt:lpstr>
      <vt:lpstr>Wingdings</vt:lpstr>
      <vt:lpstr>Arial</vt:lpstr>
      <vt:lpstr>Nimbus Roman No9 L</vt:lpstr>
      <vt:lpstr>Symbol</vt:lpstr>
      <vt:lpstr>DejaVu Sans</vt:lpstr>
      <vt:lpstr>Calibri Light</vt:lpstr>
      <vt:lpstr>DejaVu Sans</vt:lpstr>
      <vt:lpstr>Calibri</vt:lpstr>
      <vt:lpstr>OpenSymbol</vt:lpstr>
      <vt:lpstr>Symbol</vt:lpstr>
      <vt:lpstr>Microsoft YaHei</vt:lpstr>
      <vt:lpstr>Droid Sans Fallback</vt:lpstr>
      <vt:lpstr>Arial Unicode MS</vt:lpstr>
      <vt:lpstr>Gubbi</vt:lpstr>
      <vt:lpstr>Office Theme</vt:lpstr>
      <vt:lpstr>Office Theme</vt:lpstr>
      <vt:lpstr>Office Theme</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Water Quality Data</dc:title>
  <dc:creator>rupeshsubramani@gmail.com</dc:creator>
  <cp:lastModifiedBy>rupeshr</cp:lastModifiedBy>
  <cp:revision>17</cp:revision>
  <dcterms:created xsi:type="dcterms:W3CDTF">2021-12-20T15:48:22Z</dcterms:created>
  <dcterms:modified xsi:type="dcterms:W3CDTF">2021-12-20T15:48:22Z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y fmtid="{D5CDD505-2E9C-101B-9397-08002B2CF9AE}" pid="12" name="KSOProductBuildVer">
    <vt:lpwstr>1033-11.1.0.10702</vt:lpwstr>
  </property>
</Properties>
</file>