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8" r:id="rId2"/>
  </p:sldMasterIdLst>
  <p:sldIdLst>
    <p:sldId id="256" r:id="rId3"/>
    <p:sldId id="257" r:id="rId4"/>
    <p:sldId id="265" r:id="rId5"/>
    <p:sldId id="262" r:id="rId6"/>
    <p:sldId id="259" r:id="rId7"/>
    <p:sldId id="260" r:id="rId8"/>
    <p:sldId id="261" r:id="rId9"/>
    <p:sldId id="263" r:id="rId10"/>
    <p:sldId id="25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0" autoAdjust="0"/>
    <p:restoredTop sz="94660"/>
  </p:normalViewPr>
  <p:slideViewPr>
    <p:cSldViewPr snapToGrid="0">
      <p:cViewPr varScale="1">
        <p:scale>
          <a:sx n="47" d="100"/>
          <a:sy n="47" d="100"/>
        </p:scale>
        <p:origin x="67"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16D5-2176-4A23-AE97-859FDB677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BE57E4-D5CC-44F0-99E7-16AC3B8EB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A7EB54-57F4-43E7-93F6-C9AD989C03A2}"/>
              </a:ext>
            </a:extLst>
          </p:cNvPr>
          <p:cNvSpPr>
            <a:spLocks noGrp="1"/>
          </p:cNvSpPr>
          <p:nvPr>
            <p:ph type="dt" sz="half" idx="10"/>
          </p:nvPr>
        </p:nvSpPr>
        <p:spPr/>
        <p:txBody>
          <a:bodyPr/>
          <a:lstStyle/>
          <a:p>
            <a:fld id="{88D38747-4367-4BD2-8D51-C97E202738E2}" type="datetime1">
              <a:rPr lang="en-US" smtClean="0"/>
              <a:t>10/14/2019</a:t>
            </a:fld>
            <a:endParaRPr lang="en-US" dirty="0"/>
          </a:p>
        </p:txBody>
      </p:sp>
      <p:sp>
        <p:nvSpPr>
          <p:cNvPr id="5" name="Footer Placeholder 4">
            <a:extLst>
              <a:ext uri="{FF2B5EF4-FFF2-40B4-BE49-F238E27FC236}">
                <a16:creationId xmlns:a16="http://schemas.microsoft.com/office/drawing/2014/main" id="{8B0FEF63-C327-481C-A5A5-1F7EC9AAF8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01E295-9401-4E9F-8D65-55E34874CBDB}"/>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796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D8ED-FC05-494A-9C56-5BA6D29CDA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D418D-4884-4904-9AFC-D15D46C9DC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D9D7A-4620-456D-A457-2E04A8850876}"/>
              </a:ext>
            </a:extLst>
          </p:cNvPr>
          <p:cNvSpPr>
            <a:spLocks noGrp="1"/>
          </p:cNvSpPr>
          <p:nvPr>
            <p:ph type="dt" sz="half" idx="10"/>
          </p:nvPr>
        </p:nvSpPr>
        <p:spPr/>
        <p:txBody>
          <a:bodyPr/>
          <a:lstStyle/>
          <a:p>
            <a:fld id="{217E833E-1B6D-415F-AD29-75AE8C43BD0D}" type="datetime1">
              <a:rPr lang="en-US" smtClean="0"/>
              <a:t>10/14/2019</a:t>
            </a:fld>
            <a:endParaRPr lang="en-US" dirty="0"/>
          </a:p>
        </p:txBody>
      </p:sp>
      <p:sp>
        <p:nvSpPr>
          <p:cNvPr id="5" name="Footer Placeholder 4">
            <a:extLst>
              <a:ext uri="{FF2B5EF4-FFF2-40B4-BE49-F238E27FC236}">
                <a16:creationId xmlns:a16="http://schemas.microsoft.com/office/drawing/2014/main" id="{B3E2868C-EC79-4121-95BD-BC1F13869F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203C89-FFC1-4D84-A031-DDBEA67DAC3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714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D37D6-33DD-46F8-87BF-07C6800E2D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55584F-AA04-49BC-BE57-3431ED7CAD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19412-87BB-4FF9-B86D-289C54411B7A}"/>
              </a:ext>
            </a:extLst>
          </p:cNvPr>
          <p:cNvSpPr>
            <a:spLocks noGrp="1"/>
          </p:cNvSpPr>
          <p:nvPr>
            <p:ph type="dt" sz="half" idx="10"/>
          </p:nvPr>
        </p:nvSpPr>
        <p:spPr/>
        <p:txBody>
          <a:bodyPr/>
          <a:lstStyle/>
          <a:p>
            <a:fld id="{8452596F-08A7-4B70-989A-F2B1CF31E66B}" type="datetime1">
              <a:rPr lang="en-US" smtClean="0"/>
              <a:t>10/14/2019</a:t>
            </a:fld>
            <a:endParaRPr lang="en-US" dirty="0"/>
          </a:p>
        </p:txBody>
      </p:sp>
      <p:sp>
        <p:nvSpPr>
          <p:cNvPr id="5" name="Footer Placeholder 4">
            <a:extLst>
              <a:ext uri="{FF2B5EF4-FFF2-40B4-BE49-F238E27FC236}">
                <a16:creationId xmlns:a16="http://schemas.microsoft.com/office/drawing/2014/main" id="{98031EEC-2C00-4C39-B92C-9EA7EF0252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97FE73-7E0E-4816-8872-3D17A35DD41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960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10/14/2019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8840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3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4314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829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073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5514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9701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831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5FC8-3F37-4E3E-A098-26262C2584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AAD437-EAD4-4710-93B6-0CB15263E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BA1BE-8D6A-42B1-912D-68E0215B5FAF}"/>
              </a:ext>
            </a:extLst>
          </p:cNvPr>
          <p:cNvSpPr>
            <a:spLocks noGrp="1"/>
          </p:cNvSpPr>
          <p:nvPr>
            <p:ph type="dt" sz="half" idx="10"/>
          </p:nvPr>
        </p:nvSpPr>
        <p:spPr/>
        <p:txBody>
          <a:bodyPr/>
          <a:lstStyle/>
          <a:p>
            <a:fld id="{73C55A3C-5767-4844-A0A3-83778C2E5409}" type="datetime1">
              <a:rPr lang="en-US" smtClean="0"/>
              <a:t>10/14/2019</a:t>
            </a:fld>
            <a:endParaRPr lang="en-US" dirty="0"/>
          </a:p>
        </p:txBody>
      </p:sp>
      <p:sp>
        <p:nvSpPr>
          <p:cNvPr id="5" name="Footer Placeholder 4">
            <a:extLst>
              <a:ext uri="{FF2B5EF4-FFF2-40B4-BE49-F238E27FC236}">
                <a16:creationId xmlns:a16="http://schemas.microsoft.com/office/drawing/2014/main" id="{6F8E040C-4836-4903-8A58-542110DACB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D4AA4B-A443-4085-B824-41642CECAB5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6345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0525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20363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435364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849427"/>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97397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947346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67955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8072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95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5675-537C-470B-A3B3-1AF4118C0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BE5F6F-E451-4D61-9D36-5E30A9A7F9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5121FB-EFD3-47B9-89F2-4C331C9B9F1F}"/>
              </a:ext>
            </a:extLst>
          </p:cNvPr>
          <p:cNvSpPr>
            <a:spLocks noGrp="1"/>
          </p:cNvSpPr>
          <p:nvPr>
            <p:ph type="dt" sz="half" idx="10"/>
          </p:nvPr>
        </p:nvSpPr>
        <p:spPr/>
        <p:txBody>
          <a:bodyPr/>
          <a:lstStyle/>
          <a:p>
            <a:fld id="{CAE507A8-A5CF-4D38-AB86-7EDDA87A85D4}" type="datetime1">
              <a:rPr lang="en-US" smtClean="0"/>
              <a:t>10/14/2019</a:t>
            </a:fld>
            <a:endParaRPr lang="en-US" dirty="0"/>
          </a:p>
        </p:txBody>
      </p:sp>
      <p:sp>
        <p:nvSpPr>
          <p:cNvPr id="5" name="Footer Placeholder 4">
            <a:extLst>
              <a:ext uri="{FF2B5EF4-FFF2-40B4-BE49-F238E27FC236}">
                <a16:creationId xmlns:a16="http://schemas.microsoft.com/office/drawing/2014/main" id="{46E335CE-EE38-4E80-993A-0B3C1943E5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C32010-28F0-475E-A677-7F4645765D4D}"/>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1964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6682-C4AB-490C-A26F-7608209881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636F00-A96A-4217-B395-45E53A619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01AE34-C672-4885-BBEE-8AD40AA769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5DE493-17DA-4C9D-9E65-B802947AF547}"/>
              </a:ext>
            </a:extLst>
          </p:cNvPr>
          <p:cNvSpPr>
            <a:spLocks noGrp="1"/>
          </p:cNvSpPr>
          <p:nvPr>
            <p:ph type="dt" sz="half" idx="10"/>
          </p:nvPr>
        </p:nvSpPr>
        <p:spPr/>
        <p:txBody>
          <a:bodyPr/>
          <a:lstStyle/>
          <a:p>
            <a:fld id="{BDFCD27C-8599-43EF-BA1D-14DDC1946E06}" type="datetime1">
              <a:rPr lang="en-US" smtClean="0"/>
              <a:t>10/14/2019</a:t>
            </a:fld>
            <a:endParaRPr lang="en-US" dirty="0"/>
          </a:p>
        </p:txBody>
      </p:sp>
      <p:sp>
        <p:nvSpPr>
          <p:cNvPr id="6" name="Footer Placeholder 5">
            <a:extLst>
              <a:ext uri="{FF2B5EF4-FFF2-40B4-BE49-F238E27FC236}">
                <a16:creationId xmlns:a16="http://schemas.microsoft.com/office/drawing/2014/main" id="{955E5631-5AC0-451E-B5A4-38C486DF3D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93F40F-755E-48E6-92F1-0E6749939BA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44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920D-918F-4324-9315-2493764F4A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67C149-0B1E-4B27-A694-8A5B75F28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1A78E-DDD4-40A2-96F1-2E92953FD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4DF06E-EAC0-4408-8583-33A440D95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D00E7-2004-4F43-94C6-F11E55927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DE7622-6D7A-4547-AA21-EF1684502385}"/>
              </a:ext>
            </a:extLst>
          </p:cNvPr>
          <p:cNvSpPr>
            <a:spLocks noGrp="1"/>
          </p:cNvSpPr>
          <p:nvPr>
            <p:ph type="dt" sz="half" idx="10"/>
          </p:nvPr>
        </p:nvSpPr>
        <p:spPr/>
        <p:txBody>
          <a:bodyPr/>
          <a:lstStyle/>
          <a:p>
            <a:fld id="{49343D99-809A-49C0-96E5-4250D0B498EE}" type="datetime1">
              <a:rPr lang="en-US" smtClean="0"/>
              <a:t>10/14/2019</a:t>
            </a:fld>
            <a:endParaRPr lang="en-US" dirty="0"/>
          </a:p>
        </p:txBody>
      </p:sp>
      <p:sp>
        <p:nvSpPr>
          <p:cNvPr id="8" name="Footer Placeholder 7">
            <a:extLst>
              <a:ext uri="{FF2B5EF4-FFF2-40B4-BE49-F238E27FC236}">
                <a16:creationId xmlns:a16="http://schemas.microsoft.com/office/drawing/2014/main" id="{DAE3F43C-94D0-43E8-B81D-8845111F527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3E2F0BC-19A2-46C5-94D7-9CB08EC4270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868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2BD5-3768-476D-8657-CC60501496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7EADE9-80C6-4670-8186-4029DF5B07D6}"/>
              </a:ext>
            </a:extLst>
          </p:cNvPr>
          <p:cNvSpPr>
            <a:spLocks noGrp="1"/>
          </p:cNvSpPr>
          <p:nvPr>
            <p:ph type="dt" sz="half" idx="10"/>
          </p:nvPr>
        </p:nvSpPr>
        <p:spPr/>
        <p:txBody>
          <a:bodyPr/>
          <a:lstStyle/>
          <a:p>
            <a:fld id="{A143DE9B-B678-4EFB-BB7D-A4370204A0B0}" type="datetime1">
              <a:rPr lang="en-US" smtClean="0"/>
              <a:t>10/14/2019</a:t>
            </a:fld>
            <a:endParaRPr lang="en-US" dirty="0"/>
          </a:p>
        </p:txBody>
      </p:sp>
      <p:sp>
        <p:nvSpPr>
          <p:cNvPr id="4" name="Footer Placeholder 3">
            <a:extLst>
              <a:ext uri="{FF2B5EF4-FFF2-40B4-BE49-F238E27FC236}">
                <a16:creationId xmlns:a16="http://schemas.microsoft.com/office/drawing/2014/main" id="{368A3209-A746-49FE-AB2E-621CAE7E8C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25C56A-DD25-4D17-9F55-B4A545FCE2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201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68BDC-3FA2-4318-9431-0F75BD6FD7C2}"/>
              </a:ext>
            </a:extLst>
          </p:cNvPr>
          <p:cNvSpPr>
            <a:spLocks noGrp="1"/>
          </p:cNvSpPr>
          <p:nvPr>
            <p:ph type="dt" sz="half" idx="10"/>
          </p:nvPr>
        </p:nvSpPr>
        <p:spPr/>
        <p:txBody>
          <a:bodyPr/>
          <a:lstStyle/>
          <a:p>
            <a:fld id="{E68812DA-F765-4142-A6A3-A8ED7235E082}" type="datetime1">
              <a:rPr lang="en-US" smtClean="0"/>
              <a:t>10/14/2019</a:t>
            </a:fld>
            <a:endParaRPr lang="en-US" dirty="0"/>
          </a:p>
        </p:txBody>
      </p:sp>
      <p:sp>
        <p:nvSpPr>
          <p:cNvPr id="3" name="Footer Placeholder 2">
            <a:extLst>
              <a:ext uri="{FF2B5EF4-FFF2-40B4-BE49-F238E27FC236}">
                <a16:creationId xmlns:a16="http://schemas.microsoft.com/office/drawing/2014/main" id="{6E97761C-0F8B-4B9B-A1F4-1A5351C54CD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CDAF8AD-9124-412F-BDD4-C55CD6482E8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244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3CA8-2065-49C2-81E0-0F4A3C113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C3FE24-398F-4EAF-88B7-82F1ABBEF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2267E5-C943-48EB-AE11-A5E2F8B36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EBD54-D530-4302-8396-F57EDD885CE0}"/>
              </a:ext>
            </a:extLst>
          </p:cNvPr>
          <p:cNvSpPr>
            <a:spLocks noGrp="1"/>
          </p:cNvSpPr>
          <p:nvPr>
            <p:ph type="dt" sz="half" idx="10"/>
          </p:nvPr>
        </p:nvSpPr>
        <p:spPr/>
        <p:txBody>
          <a:bodyPr/>
          <a:lstStyle/>
          <a:p>
            <a:fld id="{3E0277FD-7DE6-41D4-930D-AC99F5AFE54E}" type="datetime1">
              <a:rPr lang="en-US" smtClean="0"/>
              <a:t>10/14/2019</a:t>
            </a:fld>
            <a:endParaRPr lang="en-US" dirty="0"/>
          </a:p>
        </p:txBody>
      </p:sp>
      <p:sp>
        <p:nvSpPr>
          <p:cNvPr id="6" name="Footer Placeholder 5">
            <a:extLst>
              <a:ext uri="{FF2B5EF4-FFF2-40B4-BE49-F238E27FC236}">
                <a16:creationId xmlns:a16="http://schemas.microsoft.com/office/drawing/2014/main" id="{EF6F7EDE-AED2-4C0E-8EAF-0EA38039AA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A56955-7ECC-4734-9FCB-657515F913A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417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C65F-DD81-4DCE-B9EB-91FBAEE9C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EE94E2-7461-46D0-842A-1DDE3D5C8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ACB5D2-C8F6-44B6-825C-7F3DF1C7F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BF017-FA36-4C05-AFD6-1D005BCB81A6}"/>
              </a:ext>
            </a:extLst>
          </p:cNvPr>
          <p:cNvSpPr>
            <a:spLocks noGrp="1"/>
          </p:cNvSpPr>
          <p:nvPr>
            <p:ph type="dt" sz="half" idx="10"/>
          </p:nvPr>
        </p:nvSpPr>
        <p:spPr/>
        <p:txBody>
          <a:bodyPr/>
          <a:lstStyle/>
          <a:p>
            <a:fld id="{9EA15526-7079-4B7B-987C-1B5FAE11A0FF}" type="datetime1">
              <a:rPr lang="en-US" smtClean="0"/>
              <a:t>10/14/2019</a:t>
            </a:fld>
            <a:endParaRPr lang="en-US" dirty="0"/>
          </a:p>
        </p:txBody>
      </p:sp>
      <p:sp>
        <p:nvSpPr>
          <p:cNvPr id="6" name="Footer Placeholder 5">
            <a:extLst>
              <a:ext uri="{FF2B5EF4-FFF2-40B4-BE49-F238E27FC236}">
                <a16:creationId xmlns:a16="http://schemas.microsoft.com/office/drawing/2014/main" id="{4DF1DE66-4887-4CB6-85C1-17273F5BFB5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BD9D811-DAE9-4546-B209-2A1A046AB7D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204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6337FF-DD0F-4A04-81EA-F243D74B6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9B386-72BA-4857-966C-ABF9537E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1FBC90-C04B-414E-9138-6A7B23802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10/14/2019</a:t>
            </a:fld>
            <a:endParaRPr lang="en-US" dirty="0"/>
          </a:p>
        </p:txBody>
      </p:sp>
      <p:sp>
        <p:nvSpPr>
          <p:cNvPr id="5" name="Footer Placeholder 4">
            <a:extLst>
              <a:ext uri="{FF2B5EF4-FFF2-40B4-BE49-F238E27FC236}">
                <a16:creationId xmlns:a16="http://schemas.microsoft.com/office/drawing/2014/main" id="{DC432F23-1C93-42EA-ACE4-B8BB34233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067C88A-64B6-44B5-8BE3-B5590DC2A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1431996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10/14/2019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82109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rgbClr val="92D050"/>
          </a:fgClr>
          <a:bgClr>
            <a:srgbClr val="00B0F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3122-8625-4634-9C1E-8073F14E21D2}"/>
              </a:ext>
            </a:extLst>
          </p:cNvPr>
          <p:cNvSpPr>
            <a:spLocks noGrp="1"/>
          </p:cNvSpPr>
          <p:nvPr>
            <p:ph type="ctrTitle"/>
          </p:nvPr>
        </p:nvSpPr>
        <p:spPr/>
        <p:txBody>
          <a:bodyPr>
            <a:normAutofit fontScale="90000"/>
          </a:bodyPr>
          <a:lstStyle/>
          <a:p>
            <a:r>
              <a:rPr lang="en-US" b="1" dirty="0"/>
              <a:t>BANK MARKETING DASHBOARD &amp; INSIGHTS</a:t>
            </a:r>
            <a:br>
              <a:rPr lang="en-US" dirty="0">
                <a:effectLst/>
              </a:rPr>
            </a:br>
            <a:r>
              <a:rPr lang="en-US" b="1" dirty="0"/>
              <a:t>DATA VISUALIZATION FINAL PROJECT</a:t>
            </a:r>
            <a:br>
              <a:rPr lang="en-US" dirty="0">
                <a:effectLst/>
              </a:rPr>
            </a:br>
            <a:br>
              <a:rPr lang="en-US" dirty="0"/>
            </a:br>
            <a:br>
              <a:rPr lang="en-US" dirty="0"/>
            </a:br>
            <a:r>
              <a:rPr lang="en-US" b="1" dirty="0" err="1"/>
              <a:t>Prof.SundharaKumar</a:t>
            </a:r>
            <a:br>
              <a:rPr lang="en-US" dirty="0">
                <a:effectLst/>
              </a:rPr>
            </a:br>
            <a:br>
              <a:rPr lang="en-US" dirty="0"/>
            </a:br>
            <a:br>
              <a:rPr lang="en-US" dirty="0"/>
            </a:br>
            <a:r>
              <a:rPr lang="en-US" b="1" dirty="0"/>
              <a:t>submitted by</a:t>
            </a:r>
            <a:br>
              <a:rPr lang="en-US" dirty="0">
                <a:effectLst/>
              </a:rPr>
            </a:br>
            <a:r>
              <a:rPr lang="en-US" b="1" dirty="0"/>
              <a:t>Rupesh S</a:t>
            </a:r>
            <a:br>
              <a:rPr lang="en-US" dirty="0">
                <a:effectLst/>
              </a:rPr>
            </a:br>
            <a:br>
              <a:rPr lang="en-US" dirty="0"/>
            </a:br>
            <a:br>
              <a:rPr lang="en-US" dirty="0"/>
            </a:br>
            <a:br>
              <a:rPr lang="en-US" dirty="0"/>
            </a:br>
            <a:br>
              <a:rPr lang="en-US" dirty="0"/>
            </a:br>
            <a:br>
              <a:rPr lang="en-US" dirty="0"/>
            </a:br>
            <a:br>
              <a:rPr lang="en-US" dirty="0"/>
            </a:br>
            <a:r>
              <a:rPr lang="en-US" b="1" dirty="0"/>
              <a:t>Post Graduate Program in Data Science</a:t>
            </a:r>
            <a:br>
              <a:rPr lang="en-US" dirty="0">
                <a:effectLst/>
              </a:rPr>
            </a:br>
            <a:r>
              <a:rPr lang="en-US" b="1" dirty="0"/>
              <a:t>SSN School of Advanced Career Education</a:t>
            </a:r>
            <a:br>
              <a:rPr lang="en-US" dirty="0">
                <a:effectLst/>
              </a:rPr>
            </a:br>
            <a:br>
              <a:rPr lang="en-US" dirty="0"/>
            </a:br>
            <a:br>
              <a:rPr lang="en-US" dirty="0"/>
            </a:br>
            <a:br>
              <a:rPr lang="en-US" dirty="0"/>
            </a:br>
            <a:r>
              <a:rPr lang="en-US" b="1" dirty="0"/>
              <a:t>BANK MARKETING DASHBOARD &amp; INSIGHTS</a:t>
            </a:r>
            <a:br>
              <a:rPr lang="en-US" dirty="0">
                <a:effectLst/>
              </a:rPr>
            </a:br>
            <a:r>
              <a:rPr lang="en-US" b="1" dirty="0"/>
              <a:t>DATA VISUALIZATION FINAL PROJECT</a:t>
            </a:r>
            <a:br>
              <a:rPr lang="en-US" dirty="0">
                <a:effectLst/>
              </a:rPr>
            </a:br>
            <a:br>
              <a:rPr lang="en-US" dirty="0"/>
            </a:br>
            <a:br>
              <a:rPr lang="en-US" dirty="0"/>
            </a:br>
            <a:r>
              <a:rPr lang="en-US" b="1" dirty="0" err="1"/>
              <a:t>Prof.SundharaKumar</a:t>
            </a:r>
            <a:br>
              <a:rPr lang="en-US" dirty="0">
                <a:effectLst/>
              </a:rPr>
            </a:br>
            <a:br>
              <a:rPr lang="en-US" dirty="0"/>
            </a:br>
            <a:br>
              <a:rPr lang="en-US" dirty="0"/>
            </a:br>
            <a:r>
              <a:rPr lang="en-US" b="1" dirty="0"/>
              <a:t>submitted by</a:t>
            </a:r>
            <a:br>
              <a:rPr lang="en-US" dirty="0">
                <a:effectLst/>
              </a:rPr>
            </a:br>
            <a:r>
              <a:rPr lang="en-US" b="1" dirty="0"/>
              <a:t>Rupesh S</a:t>
            </a:r>
            <a:br>
              <a:rPr lang="en-US" dirty="0">
                <a:effectLst/>
              </a:rPr>
            </a:br>
            <a:br>
              <a:rPr lang="en-US" dirty="0"/>
            </a:br>
            <a:br>
              <a:rPr lang="en-US" dirty="0"/>
            </a:br>
            <a:br>
              <a:rPr lang="en-US" dirty="0"/>
            </a:br>
            <a:br>
              <a:rPr lang="en-US" dirty="0"/>
            </a:br>
            <a:br>
              <a:rPr lang="en-US" dirty="0"/>
            </a:br>
            <a:br>
              <a:rPr lang="en-US" dirty="0"/>
            </a:br>
            <a:r>
              <a:rPr lang="en-US" b="1" dirty="0"/>
              <a:t>Post Graduate Program in Data Science</a:t>
            </a:r>
            <a:br>
              <a:rPr lang="en-US" dirty="0">
                <a:effectLst/>
              </a:rPr>
            </a:br>
            <a:r>
              <a:rPr lang="en-US" b="1" dirty="0"/>
              <a:t>SSN School of Advanced Career Education</a:t>
            </a:r>
            <a:br>
              <a:rPr lang="en-US" dirty="0">
                <a:effectLst/>
              </a:rPr>
            </a:br>
            <a:br>
              <a:rPr lang="en-US" dirty="0"/>
            </a:br>
            <a:br>
              <a:rPr lang="en-US" dirty="0"/>
            </a:br>
            <a:br>
              <a:rPr lang="en-US" dirty="0"/>
            </a:br>
            <a:br>
              <a:rPr lang="en-US" dirty="0"/>
            </a:br>
            <a:br>
              <a:rPr lang="en-US" dirty="0"/>
            </a:br>
            <a:br>
              <a:rPr lang="en-US" dirty="0"/>
            </a:br>
            <a:br>
              <a:rPr lang="en-US" dirty="0"/>
            </a:br>
            <a:endParaRPr lang="en-IN" dirty="0"/>
          </a:p>
        </p:txBody>
      </p:sp>
      <p:sp>
        <p:nvSpPr>
          <p:cNvPr id="3" name="Subtitle 2">
            <a:extLst>
              <a:ext uri="{FF2B5EF4-FFF2-40B4-BE49-F238E27FC236}">
                <a16:creationId xmlns:a16="http://schemas.microsoft.com/office/drawing/2014/main" id="{1678C9EB-58CB-4468-8708-A3909AEF9ACD}"/>
              </a:ext>
            </a:extLst>
          </p:cNvPr>
          <p:cNvSpPr>
            <a:spLocks noGrp="1"/>
          </p:cNvSpPr>
          <p:nvPr>
            <p:ph type="subTitle" idx="1"/>
          </p:nvPr>
        </p:nvSpPr>
        <p:spPr>
          <a:xfrm>
            <a:off x="0" y="-62144"/>
            <a:ext cx="12192000" cy="6920144"/>
          </a:xfrm>
        </p:spPr>
        <p:txBody>
          <a:bodyPr>
            <a:normAutofit fontScale="25000" lnSpcReduction="20000"/>
          </a:bodyPr>
          <a:lstStyle/>
          <a:p>
            <a:endParaRPr lang="en-US" b="1" dirty="0"/>
          </a:p>
          <a:p>
            <a:endParaRPr lang="en-US" b="1" dirty="0"/>
          </a:p>
          <a:p>
            <a:endParaRPr lang="en-US" b="1" dirty="0"/>
          </a:p>
          <a:p>
            <a:endParaRPr lang="en-US" b="1" dirty="0"/>
          </a:p>
          <a:p>
            <a:endParaRPr lang="en-US" b="1" dirty="0"/>
          </a:p>
          <a:p>
            <a:endParaRPr lang="en-US" b="1" dirty="0"/>
          </a:p>
          <a:p>
            <a:r>
              <a:rPr lang="en-US" sz="12800" b="1" dirty="0">
                <a:latin typeface="Times New Roman" panose="02020603050405020304" pitchFamily="18" charset="0"/>
                <a:cs typeface="Times New Roman" panose="02020603050405020304" pitchFamily="18" charset="0"/>
              </a:rPr>
              <a:t>BANK MARKETING DASHBOARD &amp; INSIGHTS</a:t>
            </a:r>
            <a:endParaRPr lang="en-US" sz="12800" dirty="0">
              <a:effectLst/>
              <a:latin typeface="Times New Roman" panose="02020603050405020304" pitchFamily="18" charset="0"/>
              <a:cs typeface="Times New Roman" panose="02020603050405020304" pitchFamily="18" charset="0"/>
            </a:endParaRPr>
          </a:p>
          <a:p>
            <a:r>
              <a:rPr lang="en-US" sz="9600" b="1" dirty="0">
                <a:latin typeface="Times New Roman" panose="02020603050405020304" pitchFamily="18" charset="0"/>
                <a:cs typeface="Times New Roman" panose="02020603050405020304" pitchFamily="18" charset="0"/>
              </a:rPr>
              <a:t>DATA VISUALIZATION FINAL PROJECT</a:t>
            </a:r>
            <a:endParaRPr lang="en-US" sz="9600" dirty="0">
              <a:effectLst/>
              <a:latin typeface="Times New Roman" panose="02020603050405020304" pitchFamily="18" charset="0"/>
              <a:cs typeface="Times New Roman" panose="02020603050405020304" pitchFamily="18" charset="0"/>
            </a:endParaRPr>
          </a:p>
          <a:p>
            <a:br>
              <a:rPr lang="en-US" dirty="0"/>
            </a:br>
            <a:endParaRPr lang="en-US" dirty="0"/>
          </a:p>
          <a:p>
            <a:r>
              <a:rPr lang="en-US" sz="8000" dirty="0">
                <a:latin typeface="Times New Roman" panose="02020603050405020304" pitchFamily="18" charset="0"/>
                <a:cs typeface="Times New Roman" panose="02020603050405020304" pitchFamily="18" charset="0"/>
              </a:rPr>
              <a:t>Prof.SundharaKumar</a:t>
            </a:r>
            <a:endParaRPr lang="en-US" sz="8000" dirty="0">
              <a:effectLst/>
              <a:latin typeface="Times New Roman" panose="02020603050405020304" pitchFamily="18" charset="0"/>
              <a:cs typeface="Times New Roman" panose="02020603050405020304" pitchFamily="18" charset="0"/>
            </a:endParaRPr>
          </a:p>
          <a:p>
            <a:br>
              <a:rPr lang="en-US" dirty="0"/>
            </a:br>
            <a:endParaRPr lang="en-US" dirty="0"/>
          </a:p>
          <a:p>
            <a:endParaRPr lang="en-US" b="1" dirty="0"/>
          </a:p>
          <a:p>
            <a:endParaRPr lang="en-US" b="1" dirty="0"/>
          </a:p>
          <a:p>
            <a:endParaRPr lang="en-US" b="1" dirty="0"/>
          </a:p>
          <a:p>
            <a:endParaRPr lang="en-US" sz="4800" b="1" dirty="0">
              <a:latin typeface="Times New Roman" panose="02020603050405020304" pitchFamily="18" charset="0"/>
              <a:cs typeface="Times New Roman" panose="02020603050405020304" pitchFamily="18" charset="0"/>
            </a:endParaRPr>
          </a:p>
          <a:p>
            <a:endParaRPr lang="en-US" sz="4800" b="1" dirty="0">
              <a:latin typeface="Times New Roman" panose="02020603050405020304" pitchFamily="18" charset="0"/>
              <a:cs typeface="Times New Roman" panose="02020603050405020304" pitchFamily="18" charset="0"/>
            </a:endParaRPr>
          </a:p>
          <a:p>
            <a:br>
              <a:rPr lang="en-US" dirty="0"/>
            </a:br>
            <a:endParaRPr lang="en-US" dirty="0"/>
          </a:p>
          <a:p>
            <a:br>
              <a:rPr lang="en-US" dirty="0"/>
            </a:br>
            <a:endParaRPr lang="en-US" dirty="0"/>
          </a:p>
          <a:p>
            <a:br>
              <a:rPr lang="en-US" dirty="0"/>
            </a:br>
            <a:endParaRPr lang="en-US" dirty="0"/>
          </a:p>
          <a:p>
            <a:r>
              <a:rPr lang="en-US" sz="5600" dirty="0">
                <a:latin typeface="Times New Roman" panose="02020603050405020304" pitchFamily="18" charset="0"/>
                <a:cs typeface="Times New Roman" panose="02020603050405020304" pitchFamily="18" charset="0"/>
              </a:rPr>
              <a:t>submitted by</a:t>
            </a:r>
          </a:p>
          <a:p>
            <a:r>
              <a:rPr lang="en-US" sz="5600" b="1" dirty="0">
                <a:latin typeface="Times New Roman" panose="02020603050405020304" pitchFamily="18" charset="0"/>
                <a:cs typeface="Times New Roman" panose="02020603050405020304" pitchFamily="18" charset="0"/>
              </a:rPr>
              <a:t>Rupesh S</a:t>
            </a:r>
            <a:endParaRPr lang="en-US" sz="5600" dirty="0">
              <a:effectLst/>
              <a:latin typeface="Times New Roman" panose="02020603050405020304" pitchFamily="18" charset="0"/>
              <a:cs typeface="Times New Roman" panose="02020603050405020304" pitchFamily="18" charset="0"/>
            </a:endParaRPr>
          </a:p>
          <a:p>
            <a:endParaRPr lang="en-US" b="1" dirty="0"/>
          </a:p>
          <a:p>
            <a:endParaRPr lang="en-US" b="1" dirty="0"/>
          </a:p>
          <a:p>
            <a:r>
              <a:rPr lang="en-US" sz="12800" dirty="0">
                <a:latin typeface="Times New Roman" panose="02020603050405020304" pitchFamily="18" charset="0"/>
                <a:cs typeface="Times New Roman" panose="02020603050405020304" pitchFamily="18" charset="0"/>
              </a:rPr>
              <a:t>Post Graduate Program in Data Science</a:t>
            </a:r>
            <a:endParaRPr lang="en-US" sz="12800" dirty="0">
              <a:effectLst/>
              <a:latin typeface="Times New Roman" panose="02020603050405020304" pitchFamily="18" charset="0"/>
              <a:cs typeface="Times New Roman" panose="02020603050405020304" pitchFamily="18" charset="0"/>
            </a:endParaRPr>
          </a:p>
          <a:p>
            <a:r>
              <a:rPr lang="en-US" sz="12800" dirty="0">
                <a:latin typeface="Times New Roman" panose="02020603050405020304" pitchFamily="18" charset="0"/>
                <a:cs typeface="Times New Roman" panose="02020603050405020304" pitchFamily="18" charset="0"/>
              </a:rPr>
              <a:t>SSN School of Advanced Career Education</a:t>
            </a:r>
            <a:endParaRPr lang="en-US" sz="12800" dirty="0">
              <a:effectLst/>
              <a:latin typeface="Times New Roman" panose="02020603050405020304" pitchFamily="18" charset="0"/>
              <a:cs typeface="Times New Roman" panose="02020603050405020304" pitchFamily="18" charset="0"/>
            </a:endParaRPr>
          </a:p>
          <a:p>
            <a:br>
              <a:rPr lang="en-US" dirty="0"/>
            </a:br>
            <a:endParaRPr lang="en-US" dirty="0"/>
          </a:p>
          <a:p>
            <a:br>
              <a:rPr lang="en-US" dirty="0"/>
            </a:br>
            <a:endParaRPr lang="en-US" dirty="0"/>
          </a:p>
          <a:p>
            <a:br>
              <a:rPr lang="en-US" dirty="0"/>
            </a:br>
            <a:endParaRPr lang="en-IN" dirty="0"/>
          </a:p>
        </p:txBody>
      </p:sp>
      <p:pic>
        <p:nvPicPr>
          <p:cNvPr id="5" name="Picture 4">
            <a:extLst>
              <a:ext uri="{FF2B5EF4-FFF2-40B4-BE49-F238E27FC236}">
                <a16:creationId xmlns:a16="http://schemas.microsoft.com/office/drawing/2014/main" id="{04246A42-249B-4F57-A78A-BD8C92192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8837"/>
            <a:ext cx="2299317" cy="2189163"/>
          </a:xfrm>
          <a:prstGeom prst="rect">
            <a:avLst/>
          </a:prstGeom>
        </p:spPr>
      </p:pic>
      <p:pic>
        <p:nvPicPr>
          <p:cNvPr id="7" name="Picture 6">
            <a:extLst>
              <a:ext uri="{FF2B5EF4-FFF2-40B4-BE49-F238E27FC236}">
                <a16:creationId xmlns:a16="http://schemas.microsoft.com/office/drawing/2014/main" id="{B2FC8B90-1017-46D3-A4BF-A48C5C45D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4668837"/>
            <a:ext cx="2143125" cy="2133600"/>
          </a:xfrm>
          <a:prstGeom prst="rect">
            <a:avLst/>
          </a:prstGeom>
        </p:spPr>
      </p:pic>
      <p:pic>
        <p:nvPicPr>
          <p:cNvPr id="9" name="Picture 8">
            <a:extLst>
              <a:ext uri="{FF2B5EF4-FFF2-40B4-BE49-F238E27FC236}">
                <a16:creationId xmlns:a16="http://schemas.microsoft.com/office/drawing/2014/main" id="{98F845C6-6BC2-4531-9EB3-FC8789AC3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575" y="2459115"/>
            <a:ext cx="2459114" cy="1997475"/>
          </a:xfrm>
          <a:prstGeom prst="rect">
            <a:avLst/>
          </a:prstGeom>
        </p:spPr>
      </p:pic>
    </p:spTree>
    <p:extLst>
      <p:ext uri="{BB962C8B-B14F-4D97-AF65-F5344CB8AC3E}">
        <p14:creationId xmlns:p14="http://schemas.microsoft.com/office/powerpoint/2010/main" val="419380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8D20B-C45C-4BA1-8759-F483C23DB66D}"/>
              </a:ext>
            </a:extLst>
          </p:cNvPr>
          <p:cNvSpPr>
            <a:spLocks noGrp="1"/>
          </p:cNvSpPr>
          <p:nvPr>
            <p:ph idx="1"/>
          </p:nvPr>
        </p:nvSpPr>
        <p:spPr>
          <a:xfrm>
            <a:off x="1484310" y="807869"/>
            <a:ext cx="10018713" cy="4983332"/>
          </a:xfrm>
        </p:spPr>
        <p:txBody>
          <a:bodyPr>
            <a:normAutofit/>
          </a:bodyPr>
          <a:lstStyle/>
          <a:p>
            <a:pPr algn="ctr"/>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8112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E064C90-DBE0-401B-904F-4E3007EB3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6984" y="3769311"/>
            <a:ext cx="3124200" cy="3124200"/>
          </a:xfrm>
          <a:noFill/>
        </p:spPr>
      </p:pic>
      <p:sp>
        <p:nvSpPr>
          <p:cNvPr id="9" name="TextBox 8">
            <a:extLst>
              <a:ext uri="{FF2B5EF4-FFF2-40B4-BE49-F238E27FC236}">
                <a16:creationId xmlns:a16="http://schemas.microsoft.com/office/drawing/2014/main" id="{B74D2D68-EFBB-45DA-90AE-E2E082481830}"/>
              </a:ext>
            </a:extLst>
          </p:cNvPr>
          <p:cNvSpPr txBox="1"/>
          <p:nvPr/>
        </p:nvSpPr>
        <p:spPr>
          <a:xfrm>
            <a:off x="1624614" y="301841"/>
            <a:ext cx="10567386" cy="2123658"/>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PROBLEM STATEMENT:</a:t>
            </a:r>
          </a:p>
          <a:p>
            <a:r>
              <a:rPr lang="en-IN" sz="2400" dirty="0"/>
              <a:t>       </a:t>
            </a:r>
            <a:r>
              <a:rPr lang="en-IN" sz="2400" dirty="0">
                <a:latin typeface="Times New Roman" panose="02020603050405020304" pitchFamily="18" charset="0"/>
                <a:cs typeface="Times New Roman" panose="02020603050405020304" pitchFamily="18" charset="0"/>
              </a:rPr>
              <a:t>                            The data is related with direct marketing campaigns (phone calls) of a Portuguese banking institution. The classification goal is to predict if the client will subscribe a term deposit.</a:t>
            </a:r>
          </a:p>
          <a:p>
            <a:endParaRPr lang="en-IN" dirty="0"/>
          </a:p>
          <a:p>
            <a:r>
              <a:rPr lang="en-IN" dirty="0"/>
              <a:t> </a:t>
            </a:r>
          </a:p>
        </p:txBody>
      </p:sp>
      <p:pic>
        <p:nvPicPr>
          <p:cNvPr id="11" name="Picture 10">
            <a:extLst>
              <a:ext uri="{FF2B5EF4-FFF2-40B4-BE49-F238E27FC236}">
                <a16:creationId xmlns:a16="http://schemas.microsoft.com/office/drawing/2014/main" id="{E9B1FD3C-F3B3-4831-B2F9-6827A271C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66353"/>
            <a:ext cx="3573692" cy="3127158"/>
          </a:xfrm>
          <a:prstGeom prst="rect">
            <a:avLst/>
          </a:prstGeom>
        </p:spPr>
      </p:pic>
    </p:spTree>
    <p:extLst>
      <p:ext uri="{BB962C8B-B14F-4D97-AF65-F5344CB8AC3E}">
        <p14:creationId xmlns:p14="http://schemas.microsoft.com/office/powerpoint/2010/main" val="2942026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53389-7C2B-4886-B763-6D9D5DF1AFEC}"/>
              </a:ext>
            </a:extLst>
          </p:cNvPr>
          <p:cNvSpPr>
            <a:spLocks noGrp="1"/>
          </p:cNvSpPr>
          <p:nvPr>
            <p:ph idx="1"/>
          </p:nvPr>
        </p:nvSpPr>
        <p:spPr>
          <a:xfrm>
            <a:off x="1484310" y="284085"/>
            <a:ext cx="10018713" cy="7084381"/>
          </a:xfrm>
        </p:spPr>
        <p:txBody>
          <a:bodyPr>
            <a:normAutofit fontScale="92500" lnSpcReduction="10000"/>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sz="2600" b="1" u="sng" dirty="0">
                <a:latin typeface="Times New Roman" panose="02020603050405020304" pitchFamily="18" charset="0"/>
                <a:cs typeface="Times New Roman" panose="02020603050405020304" pitchFamily="18" charset="0"/>
              </a:rPr>
              <a:t>DESCRIPTION ABOUT BANK MARKETING CAMPAIGN:</a:t>
            </a:r>
          </a:p>
          <a:p>
            <a:pPr marL="0" indent="0" algn="just">
              <a:buNone/>
            </a:pPr>
            <a:r>
              <a:rPr lang="en-US" sz="2200" dirty="0">
                <a:latin typeface="Times New Roman" panose="02020603050405020304" pitchFamily="18" charset="0"/>
                <a:cs typeface="Times New Roman" panose="02020603050405020304" pitchFamily="18" charset="0"/>
              </a:rPr>
              <a:t>We start with  bank marketing plan and determine the goals and bank marketing budget. We are very conscientious about saving our clients’ marketing dollars. Therefore, we always look for the most creative and economical means of reaching your goals. And where possible, we try to leverage marketing opportunities within our client base…again saving you money.</a:t>
            </a:r>
          </a:p>
          <a:p>
            <a:pPr marL="0" indent="0" algn="just">
              <a:buNone/>
            </a:pPr>
            <a:r>
              <a:rPr lang="en-US" b="1" u="sng" dirty="0">
                <a:latin typeface="Times New Roman" panose="02020603050405020304" pitchFamily="18" charset="0"/>
                <a:cs typeface="Times New Roman" panose="02020603050405020304" pitchFamily="18" charset="0"/>
              </a:rPr>
              <a:t>SIMPLE PLAN FOR CREATING THE BANK MARKETING CAMPAIGN:</a:t>
            </a:r>
          </a:p>
          <a:p>
            <a:pPr marL="457200" indent="-457200" algn="just">
              <a:buAutoNum type="arabicParenR"/>
            </a:pPr>
            <a:r>
              <a:rPr lang="en-US" sz="1800" dirty="0">
                <a:latin typeface="Times New Roman" panose="02020603050405020304" pitchFamily="18" charset="0"/>
                <a:cs typeface="Times New Roman" panose="02020603050405020304" pitchFamily="18" charset="0"/>
              </a:rPr>
              <a:t>Explore your goals. Your goals determine how we will create a marketing campaign.</a:t>
            </a:r>
          </a:p>
          <a:p>
            <a:pPr marL="457200" indent="-457200" algn="just">
              <a:buAutoNum type="arabicParenR"/>
            </a:pPr>
            <a:r>
              <a:rPr lang="en-US" sz="1800" dirty="0">
                <a:latin typeface="Times New Roman" panose="02020603050405020304" pitchFamily="18" charset="0"/>
                <a:cs typeface="Times New Roman" panose="02020603050405020304" pitchFamily="18" charset="0"/>
              </a:rPr>
              <a:t>Establish your target market. Who is most likely to have the propensity to purchase your product or service?</a:t>
            </a:r>
          </a:p>
          <a:p>
            <a:pPr marL="457200" indent="-457200" algn="just">
              <a:buAutoNum type="arabicParenR"/>
            </a:pPr>
            <a:r>
              <a:rPr lang="en-US" sz="1900" dirty="0">
                <a:latin typeface="Times New Roman" panose="02020603050405020304" pitchFamily="18" charset="0"/>
                <a:cs typeface="Times New Roman" panose="02020603050405020304" pitchFamily="18" charset="0"/>
              </a:rPr>
              <a:t>Consider your current customer base. Your customers are most often your first choice and best source for increasing share of wallet economically</a:t>
            </a:r>
          </a:p>
          <a:p>
            <a:pPr marL="457200" indent="-457200" algn="just">
              <a:buAutoNum type="arabicParenR"/>
            </a:pPr>
            <a:r>
              <a:rPr lang="en-US" sz="1900" dirty="0">
                <a:latin typeface="Times New Roman" panose="02020603050405020304" pitchFamily="18" charset="0"/>
                <a:cs typeface="Times New Roman" panose="02020603050405020304" pitchFamily="18" charset="0"/>
              </a:rPr>
              <a:t>Determine your current and new markets. Where are you most likely to find your target market and reach your goals?</a:t>
            </a:r>
          </a:p>
          <a:p>
            <a:pPr marL="457200" indent="-457200" algn="just">
              <a:buAutoNum type="arabicParenR"/>
            </a:pPr>
            <a:r>
              <a:rPr lang="en-US" sz="2100" dirty="0">
                <a:latin typeface="Times New Roman" panose="02020603050405020304" pitchFamily="18" charset="0"/>
                <a:cs typeface="Times New Roman" panose="02020603050405020304" pitchFamily="18" charset="0"/>
              </a:rPr>
              <a:t>Prepare a creative brief that outlines your unique marketing situation, proposed campaign, goals, action items and time frames.</a:t>
            </a:r>
          </a:p>
          <a:p>
            <a:pPr marL="457200" indent="-457200" algn="just">
              <a:buAutoNum type="arabicParenR"/>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271006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573FB-2C73-4C8C-809B-DC11447A0364}"/>
              </a:ext>
            </a:extLst>
          </p:cNvPr>
          <p:cNvSpPr>
            <a:spLocks noGrp="1"/>
          </p:cNvSpPr>
          <p:nvPr>
            <p:ph idx="1"/>
          </p:nvPr>
        </p:nvSpPr>
        <p:spPr>
          <a:xfrm>
            <a:off x="3045041" y="523783"/>
            <a:ext cx="6596110" cy="2752077"/>
          </a:xfrm>
        </p:spPr>
        <p:txBody>
          <a:bodyPr/>
          <a:lstStyle/>
          <a:p>
            <a:pPr marL="0" indent="0">
              <a:buNone/>
            </a:pPr>
            <a:r>
              <a:rPr lang="en-US" b="1" u="sng" dirty="0">
                <a:latin typeface="Times New Roman" panose="02020603050405020304" pitchFamily="18" charset="0"/>
                <a:cs typeface="Times New Roman" panose="02020603050405020304" pitchFamily="18" charset="0"/>
              </a:rPr>
              <a:t>KPIs:[KEY PERFORMANCE INDICATOR]</a:t>
            </a:r>
          </a:p>
          <a:p>
            <a:pPr marL="0" indent="0" algn="ctr">
              <a:buNone/>
            </a:pPr>
            <a:r>
              <a:rPr lang="en-IN" dirty="0">
                <a:latin typeface="Times New Roman" panose="02020603050405020304" pitchFamily="18" charset="0"/>
                <a:cs typeface="Times New Roman" panose="02020603050405020304" pitchFamily="18" charset="0"/>
              </a:rPr>
              <a:t>THROUGH CONTACTS</a:t>
            </a:r>
          </a:p>
          <a:p>
            <a:pPr marL="0" indent="0" algn="ctr">
              <a:buNone/>
            </a:pPr>
            <a:r>
              <a:rPr lang="en-IN" dirty="0">
                <a:latin typeface="Times New Roman" panose="02020603050405020304" pitchFamily="18" charset="0"/>
                <a:cs typeface="Times New Roman" panose="02020603050405020304" pitchFamily="18" charset="0"/>
              </a:rPr>
              <a:t>THROUGH CAMPAIGN</a:t>
            </a:r>
          </a:p>
          <a:p>
            <a:pPr marL="0" indent="0" algn="ctr">
              <a:buNone/>
            </a:pPr>
            <a:r>
              <a:rPr lang="en-IN" dirty="0">
                <a:latin typeface="Times New Roman" panose="02020603050405020304" pitchFamily="18" charset="0"/>
                <a:cs typeface="Times New Roman" panose="02020603050405020304" pitchFamily="18" charset="0"/>
              </a:rPr>
              <a:t>                  BASED ON THE TERM DEPOSIT</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8786E3-9F63-4148-B978-27298CBB7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2505"/>
            <a:ext cx="2858610" cy="2721005"/>
          </a:xfrm>
          <a:prstGeom prst="rect">
            <a:avLst/>
          </a:prstGeom>
        </p:spPr>
      </p:pic>
      <p:pic>
        <p:nvPicPr>
          <p:cNvPr id="8" name="Picture 7">
            <a:extLst>
              <a:ext uri="{FF2B5EF4-FFF2-40B4-BE49-F238E27FC236}">
                <a16:creationId xmlns:a16="http://schemas.microsoft.com/office/drawing/2014/main" id="{6ED7348A-4254-4FF7-B8FC-59972EFBF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650" y="4172505"/>
            <a:ext cx="5086350" cy="2685495"/>
          </a:xfrm>
          <a:prstGeom prst="rect">
            <a:avLst/>
          </a:prstGeom>
        </p:spPr>
      </p:pic>
    </p:spTree>
    <p:extLst>
      <p:ext uri="{BB962C8B-B14F-4D97-AF65-F5344CB8AC3E}">
        <p14:creationId xmlns:p14="http://schemas.microsoft.com/office/powerpoint/2010/main" val="11818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C61CA-5524-44A3-86CE-A167E1CB31FC}"/>
              </a:ext>
            </a:extLst>
          </p:cNvPr>
          <p:cNvSpPr>
            <a:spLocks noGrp="1"/>
          </p:cNvSpPr>
          <p:nvPr>
            <p:ph idx="1"/>
          </p:nvPr>
        </p:nvSpPr>
        <p:spPr>
          <a:xfrm>
            <a:off x="1580224" y="195309"/>
            <a:ext cx="9773575" cy="3746376"/>
          </a:xfrm>
        </p:spPr>
        <p:txBody>
          <a:bodyPr>
            <a:normAutofit fontScale="92500" lnSpcReduction="10000"/>
          </a:bodyPr>
          <a:lstStyle/>
          <a:p>
            <a:pPr marL="0" indent="0" algn="just">
              <a:buNone/>
            </a:pP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KEY FINDINGS:</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ctr">
              <a:buNone/>
            </a:pPr>
            <a:endParaRPr lang="en-IN" u="sng" dirty="0">
              <a:latin typeface="Times New Roman" panose="02020603050405020304" pitchFamily="18" charset="0"/>
              <a:cs typeface="Times New Roman" panose="02020603050405020304" pitchFamily="18" charset="0"/>
            </a:endParaRPr>
          </a:p>
          <a:p>
            <a:pPr marL="0" indent="0">
              <a:buNone/>
            </a:pPr>
            <a:r>
              <a:rPr lang="en-IN" u="sng" dirty="0">
                <a:latin typeface="Times New Roman" panose="02020603050405020304" pitchFamily="18" charset="0"/>
                <a:cs typeface="Times New Roman" panose="02020603050405020304" pitchFamily="18" charset="0"/>
              </a:rPr>
              <a:t>1)</a:t>
            </a:r>
            <a:r>
              <a:rPr lang="en-IN" b="1" u="sng" dirty="0">
                <a:latin typeface="Times New Roman" panose="02020603050405020304" pitchFamily="18" charset="0"/>
                <a:cs typeface="Times New Roman" panose="02020603050405020304" pitchFamily="18" charset="0"/>
              </a:rPr>
              <a:t>THROUGH CONTACTS:</a:t>
            </a:r>
          </a:p>
          <a:p>
            <a:pPr marL="0" indent="0">
              <a:buNone/>
            </a:pPr>
            <a:r>
              <a:rPr lang="en-IN" dirty="0">
                <a:latin typeface="Times New Roman" panose="02020603050405020304" pitchFamily="18" charset="0"/>
                <a:cs typeface="Times New Roman" panose="02020603050405020304" pitchFamily="18" charset="0"/>
              </a:rPr>
              <a:t>Contact types are classified into two categories which are cellular and telephone.</a:t>
            </a:r>
          </a:p>
          <a:p>
            <a:pPr marL="0" indent="0">
              <a:buNone/>
            </a:pPr>
            <a:r>
              <a:rPr lang="en-IN" dirty="0">
                <a:latin typeface="Times New Roman" panose="02020603050405020304" pitchFamily="18" charset="0"/>
                <a:cs typeface="Times New Roman" panose="02020603050405020304" pitchFamily="18" charset="0"/>
              </a:rPr>
              <a:t>Based on the cellular contact, the most of the  cellular contact are good reach in the month of July, may and august and telephone contact are good reach in the month of may. Therefore, the success rate of direct marking campaign are mostly done by the cellular contact rather than telephone.</a:t>
            </a:r>
          </a:p>
          <a:p>
            <a:pPr marL="0" indent="0">
              <a:buNone/>
            </a:pPr>
            <a:endParaRPr lang="en-IN" dirty="0"/>
          </a:p>
        </p:txBody>
      </p:sp>
      <p:pic>
        <p:nvPicPr>
          <p:cNvPr id="8" name="Picture 7">
            <a:extLst>
              <a:ext uri="{FF2B5EF4-FFF2-40B4-BE49-F238E27FC236}">
                <a16:creationId xmlns:a16="http://schemas.microsoft.com/office/drawing/2014/main" id="{E4BB596B-CADC-4F19-BE38-89F923330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281" y="4101483"/>
            <a:ext cx="3421478" cy="2352583"/>
          </a:xfrm>
          <a:prstGeom prst="rect">
            <a:avLst/>
          </a:prstGeom>
        </p:spPr>
      </p:pic>
      <p:pic>
        <p:nvPicPr>
          <p:cNvPr id="13" name="Picture 12">
            <a:extLst>
              <a:ext uri="{FF2B5EF4-FFF2-40B4-BE49-F238E27FC236}">
                <a16:creationId xmlns:a16="http://schemas.microsoft.com/office/drawing/2014/main" id="{2A4E3011-98E3-42B1-BD45-87E4EBE02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635" y="115410"/>
            <a:ext cx="1520579" cy="1133429"/>
          </a:xfrm>
          <a:prstGeom prst="rect">
            <a:avLst/>
          </a:prstGeom>
        </p:spPr>
      </p:pic>
    </p:spTree>
    <p:extLst>
      <p:ext uri="{BB962C8B-B14F-4D97-AF65-F5344CB8AC3E}">
        <p14:creationId xmlns:p14="http://schemas.microsoft.com/office/powerpoint/2010/main" val="1862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ACFA0-7621-4988-BF02-67930C64DCC5}"/>
              </a:ext>
            </a:extLst>
          </p:cNvPr>
          <p:cNvSpPr>
            <a:spLocks noGrp="1"/>
          </p:cNvSpPr>
          <p:nvPr>
            <p:ph idx="1"/>
          </p:nvPr>
        </p:nvSpPr>
        <p:spPr>
          <a:xfrm>
            <a:off x="1695634" y="310718"/>
            <a:ext cx="9658165" cy="5866245"/>
          </a:xfrm>
        </p:spPr>
        <p:txBody>
          <a:bodyPr>
            <a:normAutofit/>
          </a:bodyPr>
          <a:lstStyle/>
          <a:p>
            <a:pPr marL="0" indent="0">
              <a:buNone/>
            </a:pPr>
            <a:r>
              <a:rPr lang="en-US" b="1" u="sng" dirty="0">
                <a:latin typeface="Times New Roman" panose="02020603050405020304" pitchFamily="18" charset="0"/>
                <a:cs typeface="Times New Roman" panose="02020603050405020304" pitchFamily="18" charset="0"/>
              </a:rPr>
              <a:t>2)THROUGH CAMPAIGNS:</a:t>
            </a:r>
          </a:p>
          <a:p>
            <a:pPr marL="0" indent="0">
              <a:buNone/>
            </a:pPr>
            <a:r>
              <a:rPr lang="en-US" dirty="0">
                <a:latin typeface="Times New Roman" panose="02020603050405020304" pitchFamily="18" charset="0"/>
                <a:cs typeface="Times New Roman" panose="02020603050405020304" pitchFamily="18" charset="0"/>
              </a:rPr>
              <a:t>In previous campaign, the success rate of term deposit subscription are very less due to awareness of their interest rate and brand.</a:t>
            </a:r>
          </a:p>
          <a:p>
            <a:pPr marL="0" indent="0" algn="just">
              <a:buNone/>
            </a:pPr>
            <a:r>
              <a:rPr lang="en-US" dirty="0">
                <a:latin typeface="Times New Roman" panose="02020603050405020304" pitchFamily="18" charset="0"/>
                <a:cs typeface="Times New Roman" panose="02020603050405020304" pitchFamily="18" charset="0"/>
              </a:rPr>
              <a:t>In after campaign, the success rate is gradually increased and bank can help a customer, such as operating account, making transfer and paying standard orders.</a:t>
            </a: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65867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FC3E3E-333B-4370-8274-B5DE042042CD}"/>
              </a:ext>
            </a:extLst>
          </p:cNvPr>
          <p:cNvSpPr>
            <a:spLocks noGrp="1"/>
          </p:cNvSpPr>
          <p:nvPr>
            <p:ph idx="1"/>
          </p:nvPr>
        </p:nvSpPr>
        <p:spPr>
          <a:xfrm>
            <a:off x="1544714" y="177801"/>
            <a:ext cx="9809085" cy="2458868"/>
          </a:xfrm>
        </p:spPr>
        <p:txBody>
          <a:bodyPr/>
          <a:lstStyle/>
          <a:p>
            <a:pPr marL="0" indent="0">
              <a:buNone/>
            </a:pPr>
            <a:r>
              <a:rPr lang="en-US" b="1" u="sng" dirty="0">
                <a:latin typeface="Times New Roman" panose="02020603050405020304" pitchFamily="18" charset="0"/>
                <a:cs typeface="Times New Roman" panose="02020603050405020304" pitchFamily="18" charset="0"/>
              </a:rPr>
              <a:t>3)BASED ON TERM DEPOSIT SUBSCRIPTION:</a:t>
            </a:r>
          </a:p>
          <a:p>
            <a:pPr marL="0" indent="0" algn="just">
              <a:buNone/>
            </a:pPr>
            <a:r>
              <a:rPr lang="en-US" dirty="0">
                <a:latin typeface="Times New Roman" panose="02020603050405020304" pitchFamily="18" charset="0"/>
                <a:cs typeface="Times New Roman" panose="02020603050405020304" pitchFamily="18" charset="0"/>
              </a:rPr>
              <a:t>out of 41188 clients 4640 have subscribed to term deposit of which the people holding university degree and working as admin are the maximum. The subscription happens the most in the month of may.</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9D4D10-E6EB-4F9A-A916-703891A2F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169" y="2991775"/>
            <a:ext cx="4749554" cy="3688425"/>
          </a:xfrm>
          <a:prstGeom prst="rect">
            <a:avLst/>
          </a:prstGeom>
        </p:spPr>
      </p:pic>
    </p:spTree>
    <p:extLst>
      <p:ext uri="{BB962C8B-B14F-4D97-AF65-F5344CB8AC3E}">
        <p14:creationId xmlns:p14="http://schemas.microsoft.com/office/powerpoint/2010/main" val="324304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5A3A1F-9BCD-46CF-A5D8-9BB20A75ED8C}"/>
              </a:ext>
            </a:extLst>
          </p:cNvPr>
          <p:cNvSpPr>
            <a:spLocks noGrp="1"/>
          </p:cNvSpPr>
          <p:nvPr>
            <p:ph idx="1"/>
          </p:nvPr>
        </p:nvSpPr>
        <p:spPr>
          <a:xfrm>
            <a:off x="3577700" y="355107"/>
            <a:ext cx="7776099" cy="3613211"/>
          </a:xfrm>
        </p:spPr>
        <p:txBody>
          <a:bodyPr>
            <a:normAutofit lnSpcReduction="10000"/>
          </a:bodyPr>
          <a:lstStyle/>
          <a:p>
            <a:pPr marL="0" indent="0">
              <a:buNone/>
            </a:pPr>
            <a:r>
              <a:rPr lang="en-US" b="1" u="sng" dirty="0">
                <a:latin typeface="Times New Roman" panose="02020603050405020304" pitchFamily="18" charset="0"/>
                <a:cs typeface="Times New Roman" panose="02020603050405020304" pitchFamily="18" charset="0"/>
              </a:rPr>
              <a:t>INSIGHTS:</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Call them before 40 years 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Call on Thursday &amp; Tuesday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Call during on summer &amp; spring months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Expert call length to vary by job</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Call at least 4 times</a:t>
            </a:r>
          </a:p>
          <a:p>
            <a:pPr marL="0" indent="0">
              <a:buNone/>
            </a:pPr>
            <a:endParaRPr lang="en-IN" dirty="0"/>
          </a:p>
        </p:txBody>
      </p:sp>
    </p:spTree>
    <p:extLst>
      <p:ext uri="{BB962C8B-B14F-4D97-AF65-F5344CB8AC3E}">
        <p14:creationId xmlns:p14="http://schemas.microsoft.com/office/powerpoint/2010/main" val="355110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53B11-A83B-435A-ACFC-956A0372B168}"/>
              </a:ext>
            </a:extLst>
          </p:cNvPr>
          <p:cNvSpPr>
            <a:spLocks noGrp="1"/>
          </p:cNvSpPr>
          <p:nvPr>
            <p:ph idx="1"/>
          </p:nvPr>
        </p:nvSpPr>
        <p:spPr>
          <a:xfrm>
            <a:off x="1535836" y="470517"/>
            <a:ext cx="9817963" cy="5706446"/>
          </a:xfrm>
        </p:spPr>
        <p:txBody>
          <a:bodyPr>
            <a:normAutofit lnSpcReduction="10000"/>
          </a:bodyPr>
          <a:lstStyle/>
          <a:p>
            <a:pPr marL="0" indent="0">
              <a:buNone/>
            </a:pPr>
            <a:r>
              <a:rPr lang="en-IN" b="1" u="sng" dirty="0"/>
              <a:t>CONCLUSION:</a:t>
            </a:r>
          </a:p>
          <a:p>
            <a:pPr marL="0" indent="0">
              <a:buNone/>
            </a:pPr>
            <a:r>
              <a:rPr lang="en-US" dirty="0"/>
              <a:t>                 The following variables seem to be the most relevant inputs in analyzing the Success rate of bank direct marketing campaign</a:t>
            </a:r>
          </a:p>
          <a:p>
            <a:pPr marL="0" indent="0">
              <a:buNone/>
            </a:pPr>
            <a:r>
              <a:rPr lang="en-IN" dirty="0"/>
              <a:t>               • Duration </a:t>
            </a:r>
            <a:r>
              <a:rPr lang="en-US" dirty="0"/>
              <a:t>• P-days </a:t>
            </a:r>
            <a:r>
              <a:rPr lang="en-IN" dirty="0"/>
              <a:t>• Month  • Age • Contact  • Job</a:t>
            </a:r>
          </a:p>
          <a:p>
            <a:pPr marL="0" indent="0">
              <a:buNone/>
            </a:pPr>
            <a:endParaRPr lang="en-US" dirty="0"/>
          </a:p>
          <a:p>
            <a:pPr algn="just">
              <a:buFont typeface="Wingdings" panose="05000000000000000000" pitchFamily="2" charset="2"/>
              <a:buChar char="v"/>
            </a:pPr>
            <a:r>
              <a:rPr lang="en-US" dirty="0"/>
              <a:t>A client is more likely to subscribe to term deposit if customer talks for more duration. </a:t>
            </a:r>
          </a:p>
          <a:p>
            <a:pPr algn="just">
              <a:buFont typeface="Wingdings" panose="05000000000000000000" pitchFamily="2" charset="2"/>
              <a:buChar char="v"/>
            </a:pPr>
            <a:r>
              <a:rPr lang="en-US" dirty="0"/>
              <a:t>Campaign is more likely to be successful during May, June, July (end of every trimester). </a:t>
            </a:r>
          </a:p>
          <a:p>
            <a:pPr algn="just">
              <a:buFont typeface="Wingdings" panose="05000000000000000000" pitchFamily="2" charset="2"/>
              <a:buChar char="v"/>
            </a:pPr>
            <a:r>
              <a:rPr lang="en-US" dirty="0"/>
              <a:t>A Customer with default credit would not go for term deposit subscription. </a:t>
            </a:r>
          </a:p>
          <a:p>
            <a:pPr algn="just">
              <a:buFont typeface="Wingdings" panose="05000000000000000000" pitchFamily="2" charset="2"/>
              <a:buChar char="v"/>
            </a:pPr>
            <a:r>
              <a:rPr lang="en-US" dirty="0"/>
              <a:t>Campaign reach is good among blue collar, admin,</a:t>
            </a:r>
            <a:r>
              <a:rPr lang="en-IN" dirty="0"/>
              <a:t>retired and housemaids.</a:t>
            </a:r>
          </a:p>
        </p:txBody>
      </p:sp>
    </p:spTree>
    <p:extLst>
      <p:ext uri="{BB962C8B-B14F-4D97-AF65-F5344CB8AC3E}">
        <p14:creationId xmlns:p14="http://schemas.microsoft.com/office/powerpoint/2010/main" val="27883418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904</TotalTime>
  <Words>563</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Corbel</vt:lpstr>
      <vt:lpstr>Times New Roman</vt:lpstr>
      <vt:lpstr>Wingdings</vt:lpstr>
      <vt:lpstr>Office Theme</vt:lpstr>
      <vt:lpstr>Parallax</vt:lpstr>
      <vt:lpstr>BANK MARKETING DASHBOARD &amp; INSIGHTS DATA VISUALIZATION FINAL PROJECT   Prof.SundharaKumar   submitted by Rupesh S       Post Graduate Program in Data Science SSN School of Advanced Career Education    BANK MARKETING DASHBOARD &amp; INSIGHTS DATA VISUALIZATION FINAL PROJECT   Prof.SundharaKumar   submitted by Rupesh S       Post Graduate Program in Data Science SSN School of Advanced Career Education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rupeshsubramani@gmail.com</dc:creator>
  <cp:lastModifiedBy>rupeshsubramani@gmail.com</cp:lastModifiedBy>
  <cp:revision>47</cp:revision>
  <dcterms:created xsi:type="dcterms:W3CDTF">2019-10-12T13:09:46Z</dcterms:created>
  <dcterms:modified xsi:type="dcterms:W3CDTF">2019-10-14T05:39:41Z</dcterms:modified>
</cp:coreProperties>
</file>