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0" r:id="rId4"/>
    <p:sldId id="271" r:id="rId5"/>
    <p:sldId id="261" r:id="rId6"/>
    <p:sldId id="262" r:id="rId7"/>
    <p:sldId id="263" r:id="rId8"/>
    <p:sldId id="266" r:id="rId9"/>
    <p:sldId id="264"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96" autoAdjust="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2084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225652" y="15028"/>
            <a:ext cx="12190815" cy="6249971"/>
          </a:xfrm>
          <a:prstGeom prst="rect">
            <a:avLst/>
          </a:prstGeom>
          <a:noFill/>
          <a:ln>
            <a:noFill/>
          </a:ln>
        </p:spPr>
      </p:pic>
      <p:sp>
        <p:nvSpPr>
          <p:cNvPr id="99" name="Google Shape;99;p1"/>
          <p:cNvSpPr txBox="1"/>
          <p:nvPr/>
        </p:nvSpPr>
        <p:spPr>
          <a:xfrm>
            <a:off x="2246661" y="3429000"/>
            <a:ext cx="7415814" cy="230828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i="0" dirty="0">
                <a:solidFill>
                  <a:schemeClr val="tx1"/>
                </a:solidFill>
                <a:effectLst/>
                <a:latin typeface="Times New Roman" panose="02020603050405020304" pitchFamily="18" charset="0"/>
                <a:cs typeface="Times New Roman" panose="02020603050405020304" pitchFamily="18" charset="0"/>
              </a:rPr>
              <a:t>Code Refactoring and Bug Fixing</a:t>
            </a:r>
          </a:p>
          <a:p>
            <a:pPr marL="0" marR="0" lvl="0" indent="0" algn="ctr" rtl="0">
              <a:spcBef>
                <a:spcPts val="0"/>
              </a:spcBef>
              <a:spcAft>
                <a:spcPts val="0"/>
              </a:spcAft>
              <a:buNone/>
            </a:pPr>
            <a:endParaRPr lang="en-US" sz="2400"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Prepared By </a:t>
            </a:r>
          </a:p>
          <a:p>
            <a:pPr marL="0" marR="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Rupesh Shende</a:t>
            </a:r>
          </a:p>
          <a:p>
            <a:pPr marL="0" marR="0" lvl="0" indent="0" algn="ctr" rtl="0">
              <a:spcBef>
                <a:spcPts val="0"/>
              </a:spcBef>
              <a:spcAft>
                <a:spcPts val="0"/>
              </a:spcAft>
              <a:buNone/>
            </a:pPr>
            <a:endParaRPr lang="en-US" sz="2400"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1600" b="1" dirty="0">
                <a:latin typeface="Times New Roman" panose="02020603050405020304" pitchFamily="18" charset="0"/>
                <a:cs typeface="Times New Roman" panose="02020603050405020304" pitchFamily="18" charset="0"/>
              </a:rPr>
              <a:t>Project link : </a:t>
            </a:r>
            <a:r>
              <a:rPr lang="en-US" sz="1600" dirty="0">
                <a:latin typeface="Times New Roman" panose="02020603050405020304" pitchFamily="18" charset="0"/>
                <a:cs typeface="Times New Roman" panose="02020603050405020304" pitchFamily="18" charset="0"/>
              </a:rPr>
              <a:t>https://github.com/rupeshshende10/Code-Refactoring-and-Bug-Fixing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16483" y="1100995"/>
            <a:ext cx="10959033" cy="4801274"/>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b="0" i="0" dirty="0">
                <a:solidFill>
                  <a:schemeClr val="tx1"/>
                </a:solidFill>
                <a:effectLst/>
                <a:latin typeface="Times New Roman" panose="02020603050405020304" pitchFamily="18" charset="0"/>
                <a:cs typeface="Times New Roman" panose="02020603050405020304" pitchFamily="18" charset="0"/>
              </a:rPr>
              <a:t>I am Rupesh Shende, currently in my final year pursuing a B.E. in Electronics and Telecommunication Technology. Throughout my academic journey, I have been deeply intrigued by the advancements in Artificial Intelligence (AI) and Machine Learning (ML).</a:t>
            </a:r>
          </a:p>
          <a:p>
            <a:pPr marR="0" lvl="0" algn="l" rtl="0">
              <a:spcBef>
                <a:spcPts val="0"/>
              </a:spcBef>
              <a:spcAft>
                <a:spcPts val="0"/>
              </a:spcAft>
              <a:buClr>
                <a:schemeClr val="dk1"/>
              </a:buClr>
              <a:buSzPts val="1800"/>
            </a:pPr>
            <a:endParaRPr lang="en-US" sz="1800" dirty="0">
              <a:solidFill>
                <a:schemeClr val="tx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r>
              <a:rPr lang="en-US" sz="1800" b="0" i="0" dirty="0">
                <a:solidFill>
                  <a:schemeClr val="tx1"/>
                </a:solidFill>
                <a:effectLst/>
                <a:latin typeface="Times New Roman" panose="02020603050405020304" pitchFamily="18" charset="0"/>
                <a:cs typeface="Times New Roman" panose="02020603050405020304" pitchFamily="18" charset="0"/>
              </a:rPr>
              <a:t>I am eager to delve deeper into Data Science because it presents an exciting opportunity to merge my passion for technology with my fascination for solving complex problems. In today's rapidly evolving world, the ability to extract meaningful insights from vast amounts of data is invaluable. I see Data Science as a gateway to unlocking valuable knowledge, making informed decisions, and addressing real-world challenges.</a:t>
            </a:r>
          </a:p>
          <a:p>
            <a:pPr marR="0" lvl="0" algn="l" rtl="0">
              <a:spcBef>
                <a:spcPts val="0"/>
              </a:spcBef>
              <a:spcAft>
                <a:spcPts val="0"/>
              </a:spcAft>
              <a:buClr>
                <a:schemeClr val="dk1"/>
              </a:buClr>
              <a:buSzPts val="1800"/>
            </a:pPr>
            <a:endParaRPr lang="en-US" sz="1800" dirty="0">
              <a:solidFill>
                <a:schemeClr val="tx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r>
              <a:rPr lang="en-US" sz="1800" b="0" i="0" dirty="0">
                <a:solidFill>
                  <a:schemeClr val="tx1"/>
                </a:solidFill>
                <a:effectLst/>
                <a:latin typeface="Times New Roman" panose="02020603050405020304" pitchFamily="18" charset="0"/>
                <a:cs typeface="Times New Roman" panose="02020603050405020304" pitchFamily="18" charset="0"/>
              </a:rPr>
              <a:t>During my academic tenure, I have actively engaged in numerous projects that have honed my skills in data analysis and programming. I have collaborated on both individual and team projects, where I leveraged Python for data manipulation, implemented machine learning models for predictive analysis, and worked on enhancing the efficiency of algorithms</a:t>
            </a:r>
          </a:p>
          <a:p>
            <a:pPr marR="0" lvl="0" algn="l" rtl="0">
              <a:spcBef>
                <a:spcPts val="0"/>
              </a:spcBef>
              <a:spcAft>
                <a:spcPts val="0"/>
              </a:spcAft>
              <a:buClr>
                <a:schemeClr val="dk1"/>
              </a:buClr>
              <a:buSzPts val="1800"/>
            </a:pPr>
            <a:endParaRPr lang="en-US" sz="1800" dirty="0">
              <a:solidFill>
                <a:schemeClr val="tx1"/>
              </a:solidFill>
              <a:latin typeface="Times New Roman" panose="02020603050405020304" pitchFamily="18" charset="0"/>
              <a:ea typeface="Calibri"/>
              <a:cs typeface="Times New Roman" panose="02020603050405020304" pitchFamily="18" charset="0"/>
              <a:sym typeface="Calibri"/>
            </a:endParaRPr>
          </a:p>
          <a:p>
            <a:pPr algn="l"/>
            <a:r>
              <a:rPr lang="en-IN" sz="1800" b="1" i="0" dirty="0">
                <a:solidFill>
                  <a:schemeClr val="tx1"/>
                </a:solidFill>
                <a:effectLst/>
                <a:latin typeface="Times New Roman" panose="02020603050405020304" pitchFamily="18" charset="0"/>
                <a:cs typeface="Times New Roman" panose="02020603050405020304" pitchFamily="18" charset="0"/>
              </a:rPr>
              <a:t>LinkedIn: </a:t>
            </a:r>
            <a:r>
              <a:rPr lang="en-IN" sz="1800" dirty="0">
                <a:latin typeface="Times New Roman" panose="02020603050405020304" pitchFamily="18" charset="0"/>
                <a:cs typeface="Times New Roman" panose="02020603050405020304" pitchFamily="18" charset="0"/>
              </a:rPr>
              <a:t>inkedin.com/in/rupesh-shende03</a:t>
            </a:r>
          </a:p>
          <a:p>
            <a:pPr algn="l"/>
            <a:r>
              <a:rPr lang="en-IN" sz="1800" b="1" i="0" dirty="0">
                <a:solidFill>
                  <a:schemeClr val="tx1"/>
                </a:solidFill>
                <a:effectLst/>
                <a:latin typeface="Times New Roman" panose="02020603050405020304" pitchFamily="18" charset="0"/>
                <a:cs typeface="Times New Roman" panose="02020603050405020304" pitchFamily="18" charset="0"/>
              </a:rPr>
              <a:t>GitHub: </a:t>
            </a:r>
            <a:r>
              <a:rPr lang="en-IN" sz="1800" b="0" i="0" u="none" strike="noStrike" dirty="0">
                <a:solidFill>
                  <a:schemeClr val="tx1"/>
                </a:solidFill>
                <a:effectLst/>
                <a:latin typeface="Times New Roman" panose="02020603050405020304" pitchFamily="18" charset="0"/>
                <a:cs typeface="Times New Roman" panose="02020603050405020304" pitchFamily="18" charset="0"/>
              </a:rPr>
              <a:t>github.com/rupesh-shende10</a:t>
            </a:r>
            <a:endParaRPr lang="en-IN" sz="1800" b="0" i="0" dirty="0">
              <a:solidFill>
                <a:schemeClr val="tx1"/>
              </a:solidFill>
              <a:effectLst/>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endParaRPr sz="1800" b="1"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540778" y="295581"/>
            <a:ext cx="6099463" cy="58473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000"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a:t>
            </a:r>
            <a:endParaRPr sz="400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0358F-B290-9CB7-3CA6-67476F3D62C8}"/>
              </a:ext>
            </a:extLst>
          </p:cNvPr>
          <p:cNvSpPr>
            <a:spLocks noGrp="1"/>
          </p:cNvSpPr>
          <p:nvPr>
            <p:ph type="title"/>
          </p:nvPr>
        </p:nvSpPr>
        <p:spPr>
          <a:xfrm>
            <a:off x="372979" y="300957"/>
            <a:ext cx="10515600" cy="1158875"/>
          </a:xfrm>
        </p:spPr>
        <p:txBody>
          <a:bodyPr>
            <a:normAutofit/>
          </a:bodyPr>
          <a:lstStyle/>
          <a:p>
            <a:r>
              <a:rPr lang="en-IN" sz="4000" dirty="0">
                <a:solidFill>
                  <a:srgbClr val="FF0000"/>
                </a:solidFill>
                <a:latin typeface="Times New Roman" panose="02020603050405020304" pitchFamily="18" charset="0"/>
                <a:cs typeface="Times New Roman" panose="02020603050405020304" pitchFamily="18" charset="0"/>
              </a:rPr>
              <a:t>Project overview:</a:t>
            </a:r>
            <a:endParaRPr lang="en-IN" sz="4000" dirty="0">
              <a:latin typeface="Times New Roman" panose="02020603050405020304" pitchFamily="18" charset="0"/>
              <a:cs typeface="Times New Roman" panose="02020603050405020304" pitchFamily="18" charset="0"/>
            </a:endParaRPr>
          </a:p>
        </p:txBody>
      </p:sp>
      <p:sp>
        <p:nvSpPr>
          <p:cNvPr id="3" name="Google Shape;104;p3">
            <a:extLst>
              <a:ext uri="{FF2B5EF4-FFF2-40B4-BE49-F238E27FC236}">
                <a16:creationId xmlns:a16="http://schemas.microsoft.com/office/drawing/2014/main" id="{084B01ED-0330-E36B-9EAC-8846BFADFDD6}"/>
              </a:ext>
            </a:extLst>
          </p:cNvPr>
          <p:cNvSpPr txBox="1"/>
          <p:nvPr/>
        </p:nvSpPr>
        <p:spPr>
          <a:xfrm>
            <a:off x="551602" y="1704310"/>
            <a:ext cx="9808456" cy="3046948"/>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400" b="0" i="0" dirty="0">
                <a:solidFill>
                  <a:schemeClr val="tx1"/>
                </a:solidFill>
                <a:effectLst/>
                <a:latin typeface="Times New Roman" panose="02020603050405020304" pitchFamily="18" charset="0"/>
                <a:cs typeface="Times New Roman" panose="02020603050405020304" pitchFamily="18" charset="0"/>
              </a:rPr>
              <a:t>The Note Taking Application is a Flask-based web tool designed to allow users to add, store, and view notes in a simple and intuitive interface. Developed using Python, Flask, and HTML, this application aims to provide a seamless note-taking experience for users. The core functionality includes a form where users can input their notes, which are then displayed as a list on the same page. The initial implementation faced challenges due to bugs and issues in the codebase, requiring bug fixes and code refactoring to ensure proper functionality.</a:t>
            </a:r>
            <a:endParaRPr sz="2400" b="1" dirty="0">
              <a:solidFill>
                <a:schemeClr val="tx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061007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67D230-DA48-93DD-99E4-1E970FC2B805}"/>
              </a:ext>
            </a:extLst>
          </p:cNvPr>
          <p:cNvSpPr txBox="1"/>
          <p:nvPr/>
        </p:nvSpPr>
        <p:spPr>
          <a:xfrm>
            <a:off x="754393" y="1007653"/>
            <a:ext cx="9275727" cy="3323987"/>
          </a:xfrm>
          <a:prstGeom prst="rect">
            <a:avLst/>
          </a:prstGeom>
          <a:noFill/>
        </p:spPr>
        <p:txBody>
          <a:bodyPr wrap="square">
            <a:spAutoFit/>
          </a:bodyPr>
          <a:lstStyle/>
          <a:p>
            <a:pPr algn="l"/>
            <a:endParaRPr lang="en-US" sz="2400" b="0" i="0" dirty="0">
              <a:solidFill>
                <a:srgbClr val="ECECEC"/>
              </a:solidFill>
              <a:effectLst/>
              <a:latin typeface="Söhne"/>
            </a:endParaRPr>
          </a:p>
          <a:p>
            <a:pPr algn="l"/>
            <a:r>
              <a:rPr lang="en-US" sz="2400" b="0" i="0" dirty="0">
                <a:solidFill>
                  <a:schemeClr val="tx1"/>
                </a:solidFill>
                <a:effectLst/>
                <a:latin typeface="Times New Roman" panose="02020603050405020304" pitchFamily="18" charset="0"/>
                <a:cs typeface="Times New Roman" panose="02020603050405020304" pitchFamily="18" charset="0"/>
              </a:rPr>
              <a:t>The task assigned was to refactor the existing codebase of the Note Taking Application and resolve identified bugs to ensure its seamless functionality. The primary goal was to make the application fully functional, allowing users to add notes and view them in a list format on the home page. The task emphasized fixing the existing code rather than recreating the application from scratch, focusing on efficiency and clarity in the codebase.</a:t>
            </a:r>
          </a:p>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BC52F82F-A745-424A-E636-F2EDD5D9EC36}"/>
              </a:ext>
            </a:extLst>
          </p:cNvPr>
          <p:cNvSpPr txBox="1">
            <a:spLocks/>
          </p:cNvSpPr>
          <p:nvPr/>
        </p:nvSpPr>
        <p:spPr>
          <a:xfrm>
            <a:off x="454017" y="0"/>
            <a:ext cx="10515600" cy="1174917"/>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en-US" sz="4000" i="0" dirty="0">
                <a:solidFill>
                  <a:srgbClr val="FF0000"/>
                </a:solidFill>
                <a:effectLst/>
                <a:latin typeface="Times New Roman" panose="02020603050405020304" pitchFamily="18" charset="0"/>
                <a:cs typeface="Times New Roman" panose="02020603050405020304" pitchFamily="18" charset="0"/>
              </a:rPr>
              <a:t>Task:</a:t>
            </a:r>
          </a:p>
        </p:txBody>
      </p:sp>
    </p:spTree>
    <p:extLst>
      <p:ext uri="{BB962C8B-B14F-4D97-AF65-F5344CB8AC3E}">
        <p14:creationId xmlns:p14="http://schemas.microsoft.com/office/powerpoint/2010/main" val="164615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2DDA-3161-E912-9DB7-86CBC487348E}"/>
              </a:ext>
            </a:extLst>
          </p:cNvPr>
          <p:cNvSpPr>
            <a:spLocks noGrp="1"/>
          </p:cNvSpPr>
          <p:nvPr>
            <p:ph type="title"/>
          </p:nvPr>
        </p:nvSpPr>
        <p:spPr>
          <a:xfrm>
            <a:off x="411504" y="187981"/>
            <a:ext cx="10515600" cy="1174917"/>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Initial Code:</a:t>
            </a:r>
            <a:endParaRPr lang="en-IN" sz="4000" dirty="0"/>
          </a:p>
        </p:txBody>
      </p:sp>
      <p:sp>
        <p:nvSpPr>
          <p:cNvPr id="4" name="TextBox 3">
            <a:extLst>
              <a:ext uri="{FF2B5EF4-FFF2-40B4-BE49-F238E27FC236}">
                <a16:creationId xmlns:a16="http://schemas.microsoft.com/office/drawing/2014/main" id="{993C3D7B-B265-40A8-F3A4-FAE6EA79798A}"/>
              </a:ext>
            </a:extLst>
          </p:cNvPr>
          <p:cNvSpPr txBox="1"/>
          <p:nvPr/>
        </p:nvSpPr>
        <p:spPr>
          <a:xfrm>
            <a:off x="411504" y="1336889"/>
            <a:ext cx="9801726" cy="369332"/>
          </a:xfrm>
          <a:prstGeom prst="rect">
            <a:avLst/>
          </a:prstGeom>
          <a:noFill/>
        </p:spPr>
        <p:txBody>
          <a:bodyPr wrap="square">
            <a:spAutoFit/>
          </a:bodyPr>
          <a:lstStyle/>
          <a:p>
            <a:pPr marR="0" lvl="0" algn="l" rtl="0">
              <a:spcBef>
                <a:spcPts val="0"/>
              </a:spcBef>
              <a:spcAft>
                <a:spcPts val="0"/>
              </a:spcAft>
              <a:buClr>
                <a:schemeClr val="dk1"/>
              </a:buClr>
              <a:buSzPts val="1800"/>
            </a:pPr>
            <a:r>
              <a:rPr lang="en-US" sz="1800" b="0" i="0" dirty="0">
                <a:solidFill>
                  <a:schemeClr val="tx1"/>
                </a:solidFill>
                <a:effectLst/>
                <a:latin typeface="Times New Roman" panose="02020603050405020304" pitchFamily="18" charset="0"/>
                <a:cs typeface="Times New Roman" panose="02020603050405020304" pitchFamily="18" charset="0"/>
              </a:rPr>
              <a:t>Python code:</a:t>
            </a:r>
            <a:endParaRPr lang="en-IN" sz="1800" b="0" i="0" dirty="0">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3E40681-657E-233B-6F57-53792BF8E1E8}"/>
              </a:ext>
            </a:extLst>
          </p:cNvPr>
          <p:cNvPicPr>
            <a:picLocks noChangeAspect="1"/>
          </p:cNvPicPr>
          <p:nvPr/>
        </p:nvPicPr>
        <p:blipFill>
          <a:blip r:embed="rId2"/>
          <a:stretch>
            <a:fillRect/>
          </a:stretch>
        </p:blipFill>
        <p:spPr>
          <a:xfrm>
            <a:off x="689624" y="1810259"/>
            <a:ext cx="4525467" cy="3049087"/>
          </a:xfrm>
          <a:prstGeom prst="rect">
            <a:avLst/>
          </a:prstGeom>
        </p:spPr>
      </p:pic>
      <p:pic>
        <p:nvPicPr>
          <p:cNvPr id="7" name="Picture 6">
            <a:extLst>
              <a:ext uri="{FF2B5EF4-FFF2-40B4-BE49-F238E27FC236}">
                <a16:creationId xmlns:a16="http://schemas.microsoft.com/office/drawing/2014/main" id="{6DBC69A6-27E1-BFAB-4EA0-796734744F5E}"/>
              </a:ext>
            </a:extLst>
          </p:cNvPr>
          <p:cNvPicPr>
            <a:picLocks noChangeAspect="1"/>
          </p:cNvPicPr>
          <p:nvPr/>
        </p:nvPicPr>
        <p:blipFill>
          <a:blip r:embed="rId3"/>
          <a:stretch>
            <a:fillRect/>
          </a:stretch>
        </p:blipFill>
        <p:spPr>
          <a:xfrm>
            <a:off x="6619964" y="1810259"/>
            <a:ext cx="4569351" cy="3155193"/>
          </a:xfrm>
          <a:prstGeom prst="rect">
            <a:avLst/>
          </a:prstGeom>
        </p:spPr>
      </p:pic>
      <p:sp>
        <p:nvSpPr>
          <p:cNvPr id="8" name="TextBox 7">
            <a:extLst>
              <a:ext uri="{FF2B5EF4-FFF2-40B4-BE49-F238E27FC236}">
                <a16:creationId xmlns:a16="http://schemas.microsoft.com/office/drawing/2014/main" id="{29BA1032-00BD-D249-45C0-6E758444B9A3}"/>
              </a:ext>
            </a:extLst>
          </p:cNvPr>
          <p:cNvSpPr txBox="1"/>
          <p:nvPr/>
        </p:nvSpPr>
        <p:spPr>
          <a:xfrm>
            <a:off x="6378136" y="1388908"/>
            <a:ext cx="9801726" cy="369332"/>
          </a:xfrm>
          <a:prstGeom prst="rect">
            <a:avLst/>
          </a:prstGeom>
          <a:noFill/>
        </p:spPr>
        <p:txBody>
          <a:bodyPr wrap="square">
            <a:spAutoFit/>
          </a:bodyPr>
          <a:lstStyle/>
          <a:p>
            <a:pPr marR="0" lvl="0" algn="l" rtl="0">
              <a:spcBef>
                <a:spcPts val="0"/>
              </a:spcBef>
              <a:spcAft>
                <a:spcPts val="0"/>
              </a:spcAft>
              <a:buClr>
                <a:schemeClr val="dk1"/>
              </a:buClr>
              <a:buSzPts val="1800"/>
            </a:pPr>
            <a:r>
              <a:rPr lang="en-US" sz="1800" dirty="0">
                <a:solidFill>
                  <a:schemeClr val="tx1"/>
                </a:solidFill>
                <a:latin typeface="Times New Roman" panose="02020603050405020304" pitchFamily="18" charset="0"/>
                <a:cs typeface="Times New Roman" panose="02020603050405020304" pitchFamily="18" charset="0"/>
              </a:rPr>
              <a:t>HTML </a:t>
            </a:r>
            <a:r>
              <a:rPr lang="en-US" sz="1800" b="0" i="0" dirty="0">
                <a:solidFill>
                  <a:schemeClr val="tx1"/>
                </a:solidFill>
                <a:effectLst/>
                <a:latin typeface="Times New Roman" panose="02020603050405020304" pitchFamily="18" charset="0"/>
                <a:cs typeface="Times New Roman" panose="02020603050405020304" pitchFamily="18" charset="0"/>
              </a:rPr>
              <a:t>code:</a:t>
            </a:r>
            <a:endParaRPr lang="en-IN" sz="18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66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5B77-12FD-4284-858B-429E2D021571}"/>
              </a:ext>
            </a:extLst>
          </p:cNvPr>
          <p:cNvSpPr>
            <a:spLocks noGrp="1"/>
          </p:cNvSpPr>
          <p:nvPr>
            <p:ph type="title"/>
          </p:nvPr>
        </p:nvSpPr>
        <p:spPr>
          <a:xfrm>
            <a:off x="395140" y="148308"/>
            <a:ext cx="10515600" cy="13255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Bugs Identified:</a:t>
            </a:r>
            <a:endParaRPr lang="en-IN" sz="4000" dirty="0"/>
          </a:p>
        </p:txBody>
      </p:sp>
      <p:sp>
        <p:nvSpPr>
          <p:cNvPr id="4" name="TextBox 3">
            <a:extLst>
              <a:ext uri="{FF2B5EF4-FFF2-40B4-BE49-F238E27FC236}">
                <a16:creationId xmlns:a16="http://schemas.microsoft.com/office/drawing/2014/main" id="{41E36250-252B-9A9E-62AD-5E51F0250782}"/>
              </a:ext>
            </a:extLst>
          </p:cNvPr>
          <p:cNvSpPr txBox="1"/>
          <p:nvPr/>
        </p:nvSpPr>
        <p:spPr>
          <a:xfrm>
            <a:off x="761607" y="1473871"/>
            <a:ext cx="9782665" cy="3970318"/>
          </a:xfrm>
          <a:prstGeom prst="rect">
            <a:avLst/>
          </a:prstGeom>
          <a:noFill/>
        </p:spPr>
        <p:txBody>
          <a:bodyPr wrap="square">
            <a:spAutoFit/>
          </a:bodyPr>
          <a:lstStyle/>
          <a:p>
            <a:pPr marR="0" lvl="0" algn="l" rtl="0">
              <a:spcBef>
                <a:spcPts val="0"/>
              </a:spcBef>
              <a:spcAft>
                <a:spcPts val="0"/>
              </a:spcAft>
              <a:buClr>
                <a:schemeClr val="dk1"/>
              </a:buClr>
              <a:buSzPts val="1800"/>
            </a:pPr>
            <a:r>
              <a:rPr lang="en-US" sz="1800" b="0" i="0" dirty="0">
                <a:solidFill>
                  <a:schemeClr val="tx1"/>
                </a:solidFill>
                <a:effectLst/>
                <a:latin typeface="Times New Roman" panose="02020603050405020304" pitchFamily="18" charset="0"/>
                <a:cs typeface="Times New Roman" panose="02020603050405020304" pitchFamily="18" charset="0"/>
              </a:rPr>
              <a:t>1.</a:t>
            </a:r>
            <a:r>
              <a:rPr lang="en-US" sz="1800" b="1" i="0" dirty="0">
                <a:solidFill>
                  <a:schemeClr val="tx1"/>
                </a:solidFill>
                <a:effectLst/>
                <a:latin typeface="Times New Roman" panose="02020603050405020304" pitchFamily="18" charset="0"/>
                <a:cs typeface="Times New Roman" panose="02020603050405020304" pitchFamily="18" charset="0"/>
              </a:rPr>
              <a:t>Incorrect Request Retrieval for Note Submission:</a:t>
            </a:r>
          </a:p>
          <a:p>
            <a:pPr marR="0" lvl="0" algn="l" rtl="0">
              <a:spcBef>
                <a:spcPts val="0"/>
              </a:spcBef>
              <a:spcAft>
                <a:spcPts val="0"/>
              </a:spcAft>
              <a:buClr>
                <a:schemeClr val="dk1"/>
              </a:buClr>
              <a:buSzPts val="1800"/>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Symptom: User-entered notes were not captured or added to the notes list.</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Code Issue: Used </a:t>
            </a:r>
            <a:r>
              <a:rPr lang="en-US" sz="1800" b="0" i="0" dirty="0" err="1">
                <a:solidFill>
                  <a:schemeClr val="tx1"/>
                </a:solidFill>
                <a:effectLst/>
                <a:latin typeface="Times New Roman" panose="02020603050405020304" pitchFamily="18" charset="0"/>
                <a:cs typeface="Times New Roman" panose="02020603050405020304" pitchFamily="18" charset="0"/>
              </a:rPr>
              <a:t>request.args.get</a:t>
            </a:r>
            <a:r>
              <a:rPr lang="en-US" sz="1800" b="0" i="0" dirty="0">
                <a:solidFill>
                  <a:schemeClr val="tx1"/>
                </a:solidFill>
                <a:effectLst/>
                <a:latin typeface="Times New Roman" panose="02020603050405020304" pitchFamily="18" charset="0"/>
                <a:cs typeface="Times New Roman" panose="02020603050405020304" pitchFamily="18" charset="0"/>
              </a:rPr>
              <a:t>("note") instead of </a:t>
            </a:r>
            <a:r>
              <a:rPr lang="en-US" sz="1800" b="0" i="0" dirty="0" err="1">
                <a:solidFill>
                  <a:schemeClr val="tx1"/>
                </a:solidFill>
                <a:effectLst/>
                <a:latin typeface="Times New Roman" panose="02020603050405020304" pitchFamily="18" charset="0"/>
                <a:cs typeface="Times New Roman" panose="02020603050405020304" pitchFamily="18" charset="0"/>
              </a:rPr>
              <a:t>request.form.get</a:t>
            </a:r>
            <a:r>
              <a:rPr lang="en-US" sz="1800" b="0" i="0" dirty="0">
                <a:solidFill>
                  <a:schemeClr val="tx1"/>
                </a:solidFill>
                <a:effectLst/>
                <a:latin typeface="Times New Roman" panose="02020603050405020304" pitchFamily="18" charset="0"/>
                <a:cs typeface="Times New Roman" panose="02020603050405020304" pitchFamily="18" charset="0"/>
              </a:rPr>
              <a:t>("note").</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Impact: Resulted in an empty list of notes, failing to store any user input.</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Solution: Corrected to </a:t>
            </a:r>
            <a:r>
              <a:rPr lang="en-US" sz="1800" b="0" i="0" dirty="0" err="1">
                <a:solidFill>
                  <a:schemeClr val="tx1"/>
                </a:solidFill>
                <a:effectLst/>
                <a:latin typeface="Times New Roman" panose="02020603050405020304" pitchFamily="18" charset="0"/>
                <a:cs typeface="Times New Roman" panose="02020603050405020304" pitchFamily="18" charset="0"/>
              </a:rPr>
              <a:t>request.form.get</a:t>
            </a:r>
            <a:r>
              <a:rPr lang="en-US" sz="1800" b="0" i="0" dirty="0">
                <a:solidFill>
                  <a:schemeClr val="tx1"/>
                </a:solidFill>
                <a:effectLst/>
                <a:latin typeface="Times New Roman" panose="02020603050405020304" pitchFamily="18" charset="0"/>
                <a:cs typeface="Times New Roman" panose="02020603050405020304" pitchFamily="18" charset="0"/>
              </a:rPr>
              <a:t>("note") for capturing notes from form submissions.</a:t>
            </a:r>
          </a:p>
          <a:p>
            <a:pPr marR="0" lvl="0" algn="l" rtl="0">
              <a:spcBef>
                <a:spcPts val="0"/>
              </a:spcBef>
              <a:spcAft>
                <a:spcPts val="0"/>
              </a:spcAft>
              <a:buClr>
                <a:schemeClr val="dk1"/>
              </a:buClr>
              <a:buSzPts val="1800"/>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1800" b="1" dirty="0">
                <a:solidFill>
                  <a:schemeClr val="tx1"/>
                </a:solidFill>
                <a:latin typeface="Times New Roman" panose="02020603050405020304" pitchFamily="18" charset="0"/>
                <a:cs typeface="Times New Roman" panose="02020603050405020304" pitchFamily="18" charset="0"/>
              </a:rPr>
              <a:t>2.</a:t>
            </a:r>
            <a:r>
              <a:rPr lang="en-US" sz="1800" b="1" i="0" dirty="0">
                <a:solidFill>
                  <a:schemeClr val="tx1"/>
                </a:solidFill>
                <a:effectLst/>
                <a:latin typeface="Times New Roman" panose="02020603050405020304" pitchFamily="18" charset="0"/>
                <a:cs typeface="Times New Roman" panose="02020603050405020304" pitchFamily="18" charset="0"/>
              </a:rPr>
              <a:t>Handling of Form Submission Method:</a:t>
            </a:r>
          </a:p>
          <a:p>
            <a:pPr marR="0" lvl="0" algn="l" rtl="0">
              <a:spcBef>
                <a:spcPts val="0"/>
              </a:spcBef>
              <a:spcAft>
                <a:spcPts val="0"/>
              </a:spcAft>
              <a:buClr>
                <a:schemeClr val="dk1"/>
              </a:buClr>
              <a:buSzPts val="1800"/>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Symptom: Users unable to submit notes via the form.</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Code Issue: Route only accepted POST requests, neglecting form submission needs.</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Impact: Form submissions were not processed, preventing note addition.</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Solution: Updated route to accept both GET and POST requests for proper form submission handling.</a:t>
            </a:r>
            <a:endParaRPr lang="en-IN" sz="18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24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5D95B2-B2BC-6997-5D72-9A814BEEE073}"/>
              </a:ext>
            </a:extLst>
          </p:cNvPr>
          <p:cNvSpPr txBox="1"/>
          <p:nvPr/>
        </p:nvSpPr>
        <p:spPr>
          <a:xfrm>
            <a:off x="322520" y="314922"/>
            <a:ext cx="6094428" cy="707886"/>
          </a:xfrm>
          <a:prstGeom prst="rect">
            <a:avLst/>
          </a:prstGeom>
          <a:noFill/>
        </p:spPr>
        <p:txBody>
          <a:bodyPr wrap="square">
            <a:spAutoFit/>
          </a:bodyPr>
          <a:lstStyle/>
          <a:p>
            <a:pPr>
              <a:spcBef>
                <a:spcPts val="1000"/>
              </a:spcBef>
              <a:buClr>
                <a:schemeClr val="dk1"/>
              </a:buClr>
              <a:buSzPct val="100000"/>
            </a:pPr>
            <a:r>
              <a:rPr lang="en-US" sz="4000" dirty="0">
                <a:solidFill>
                  <a:srgbClr val="FF0000"/>
                </a:solidFill>
                <a:latin typeface="Times New Roman" panose="02020603050405020304" pitchFamily="18" charset="0"/>
                <a:cs typeface="Times New Roman" panose="02020603050405020304" pitchFamily="18" charset="0"/>
              </a:rPr>
              <a:t>Refactored Code: </a:t>
            </a:r>
            <a:endParaRPr lang="en-US" sz="4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5AA3666-60CE-E120-991C-BD280D4769B0}"/>
              </a:ext>
            </a:extLst>
          </p:cNvPr>
          <p:cNvPicPr>
            <a:picLocks noChangeAspect="1"/>
          </p:cNvPicPr>
          <p:nvPr/>
        </p:nvPicPr>
        <p:blipFill>
          <a:blip r:embed="rId2"/>
          <a:stretch>
            <a:fillRect/>
          </a:stretch>
        </p:blipFill>
        <p:spPr>
          <a:xfrm>
            <a:off x="445416" y="1945675"/>
            <a:ext cx="5329638" cy="3889517"/>
          </a:xfrm>
          <a:prstGeom prst="rect">
            <a:avLst/>
          </a:prstGeom>
        </p:spPr>
      </p:pic>
      <p:pic>
        <p:nvPicPr>
          <p:cNvPr id="5" name="Picture 4">
            <a:extLst>
              <a:ext uri="{FF2B5EF4-FFF2-40B4-BE49-F238E27FC236}">
                <a16:creationId xmlns:a16="http://schemas.microsoft.com/office/drawing/2014/main" id="{85C27213-E33C-158D-B55C-6549737B09B2}"/>
              </a:ext>
            </a:extLst>
          </p:cNvPr>
          <p:cNvPicPr>
            <a:picLocks noChangeAspect="1"/>
          </p:cNvPicPr>
          <p:nvPr/>
        </p:nvPicPr>
        <p:blipFill>
          <a:blip r:embed="rId3"/>
          <a:stretch>
            <a:fillRect/>
          </a:stretch>
        </p:blipFill>
        <p:spPr>
          <a:xfrm>
            <a:off x="6416948" y="1945674"/>
            <a:ext cx="5329638" cy="3889518"/>
          </a:xfrm>
          <a:prstGeom prst="rect">
            <a:avLst/>
          </a:prstGeom>
        </p:spPr>
      </p:pic>
      <p:sp>
        <p:nvSpPr>
          <p:cNvPr id="6" name="TextBox 5">
            <a:extLst>
              <a:ext uri="{FF2B5EF4-FFF2-40B4-BE49-F238E27FC236}">
                <a16:creationId xmlns:a16="http://schemas.microsoft.com/office/drawing/2014/main" id="{575171C8-9332-84CC-7788-836D1328274D}"/>
              </a:ext>
            </a:extLst>
          </p:cNvPr>
          <p:cNvSpPr txBox="1"/>
          <p:nvPr/>
        </p:nvSpPr>
        <p:spPr>
          <a:xfrm>
            <a:off x="167719" y="1398456"/>
            <a:ext cx="9782665" cy="369332"/>
          </a:xfrm>
          <a:prstGeom prst="rect">
            <a:avLst/>
          </a:prstGeom>
          <a:noFill/>
        </p:spPr>
        <p:txBody>
          <a:bodyPr wrap="square">
            <a:spAutoFit/>
          </a:bodyPr>
          <a:lstStyle/>
          <a:p>
            <a:pPr marR="0" lvl="0" algn="l" rtl="0">
              <a:spcBef>
                <a:spcPts val="0"/>
              </a:spcBef>
              <a:spcAft>
                <a:spcPts val="0"/>
              </a:spcAft>
              <a:buClr>
                <a:schemeClr val="dk1"/>
              </a:buClr>
              <a:buSzPts val="1800"/>
            </a:pPr>
            <a:r>
              <a:rPr lang="en-US" sz="1800" dirty="0">
                <a:solidFill>
                  <a:schemeClr val="tx1"/>
                </a:solidFill>
                <a:latin typeface="Times New Roman" panose="02020603050405020304" pitchFamily="18" charset="0"/>
                <a:cs typeface="Times New Roman" panose="02020603050405020304" pitchFamily="18" charset="0"/>
              </a:rPr>
              <a:t>Python code with changes made:</a:t>
            </a:r>
            <a:endParaRPr lang="en-IN" sz="1800" b="0" i="0" dirty="0">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86A469F-8824-DC87-04B6-E2991EC25B6D}"/>
              </a:ext>
            </a:extLst>
          </p:cNvPr>
          <p:cNvSpPr txBox="1"/>
          <p:nvPr/>
        </p:nvSpPr>
        <p:spPr>
          <a:xfrm>
            <a:off x="6297248" y="1398456"/>
            <a:ext cx="9782665" cy="369332"/>
          </a:xfrm>
          <a:prstGeom prst="rect">
            <a:avLst/>
          </a:prstGeom>
          <a:noFill/>
        </p:spPr>
        <p:txBody>
          <a:bodyPr wrap="square">
            <a:spAutoFit/>
          </a:bodyPr>
          <a:lstStyle/>
          <a:p>
            <a:pPr marR="0" lvl="0" algn="l" rtl="0">
              <a:spcBef>
                <a:spcPts val="0"/>
              </a:spcBef>
              <a:spcAft>
                <a:spcPts val="0"/>
              </a:spcAft>
              <a:buClr>
                <a:schemeClr val="dk1"/>
              </a:buClr>
              <a:buSzPts val="1800"/>
            </a:pPr>
            <a:r>
              <a:rPr lang="en-US" sz="1800" dirty="0">
                <a:solidFill>
                  <a:schemeClr val="tx1"/>
                </a:solidFill>
                <a:latin typeface="Times New Roman" panose="02020603050405020304" pitchFamily="18" charset="0"/>
                <a:cs typeface="Times New Roman" panose="02020603050405020304" pitchFamily="18" charset="0"/>
              </a:rPr>
              <a:t>HTML code with changes made:</a:t>
            </a:r>
            <a:endParaRPr lang="en-IN" sz="18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52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69CB33-7CEA-9F85-BB9C-130DEF02736E}"/>
              </a:ext>
            </a:extLst>
          </p:cNvPr>
          <p:cNvSpPr txBox="1"/>
          <p:nvPr/>
        </p:nvSpPr>
        <p:spPr>
          <a:xfrm>
            <a:off x="445416" y="374013"/>
            <a:ext cx="6094428" cy="707886"/>
          </a:xfrm>
          <a:prstGeom prst="rect">
            <a:avLst/>
          </a:prstGeom>
          <a:noFill/>
        </p:spPr>
        <p:txBody>
          <a:bodyPr wrap="square">
            <a:spAutoFit/>
          </a:bodyPr>
          <a:lstStyle/>
          <a:p>
            <a:pPr>
              <a:spcBef>
                <a:spcPts val="1000"/>
              </a:spcBef>
              <a:buClr>
                <a:schemeClr val="dk1"/>
              </a:buClr>
              <a:buSzPct val="100000"/>
            </a:pPr>
            <a:r>
              <a:rPr lang="en-US" sz="4000" dirty="0">
                <a:solidFill>
                  <a:srgbClr val="FF0000"/>
                </a:solidFill>
                <a:latin typeface="Times New Roman" panose="02020603050405020304" pitchFamily="18" charset="0"/>
                <a:cs typeface="Times New Roman" panose="02020603050405020304" pitchFamily="18" charset="0"/>
              </a:rPr>
              <a:t>Final Output: </a:t>
            </a:r>
            <a:endParaRPr lang="en-US"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240B61D-16F3-0CD0-84EA-7086B58956BE}"/>
              </a:ext>
            </a:extLst>
          </p:cNvPr>
          <p:cNvPicPr>
            <a:picLocks noChangeAspect="1"/>
          </p:cNvPicPr>
          <p:nvPr/>
        </p:nvPicPr>
        <p:blipFill>
          <a:blip r:embed="rId2"/>
          <a:stretch>
            <a:fillRect/>
          </a:stretch>
        </p:blipFill>
        <p:spPr>
          <a:xfrm>
            <a:off x="2083322" y="1291471"/>
            <a:ext cx="7156877" cy="3354639"/>
          </a:xfrm>
          <a:prstGeom prst="rect">
            <a:avLst/>
          </a:prstGeom>
        </p:spPr>
      </p:pic>
    </p:spTree>
    <p:extLst>
      <p:ext uri="{BB962C8B-B14F-4D97-AF65-F5344CB8AC3E}">
        <p14:creationId xmlns:p14="http://schemas.microsoft.com/office/powerpoint/2010/main" val="2326949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CCE7D1-3F06-98DE-829A-D5D97D90A7B6}"/>
              </a:ext>
            </a:extLst>
          </p:cNvPr>
          <p:cNvSpPr>
            <a:spLocks noGrp="1"/>
          </p:cNvSpPr>
          <p:nvPr>
            <p:ph type="title"/>
          </p:nvPr>
        </p:nvSpPr>
        <p:spPr>
          <a:xfrm>
            <a:off x="503348" y="329939"/>
            <a:ext cx="10515600" cy="13255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Conclusion: </a:t>
            </a:r>
            <a:br>
              <a:rPr lang="en-US" sz="1800" dirty="0">
                <a:latin typeface="Times New Roman" panose="02020603050405020304" pitchFamily="18" charset="0"/>
                <a:cs typeface="Times New Roman" panose="02020603050405020304" pitchFamily="18" charset="0"/>
              </a:rPr>
            </a:br>
            <a:endParaRPr lang="en-IN" sz="1800" dirty="0"/>
          </a:p>
        </p:txBody>
      </p:sp>
      <p:sp>
        <p:nvSpPr>
          <p:cNvPr id="9" name="TextBox 8">
            <a:extLst>
              <a:ext uri="{FF2B5EF4-FFF2-40B4-BE49-F238E27FC236}">
                <a16:creationId xmlns:a16="http://schemas.microsoft.com/office/drawing/2014/main" id="{A2685B36-1F19-D060-172D-9D637A2AEF78}"/>
              </a:ext>
            </a:extLst>
          </p:cNvPr>
          <p:cNvSpPr txBox="1"/>
          <p:nvPr/>
        </p:nvSpPr>
        <p:spPr>
          <a:xfrm>
            <a:off x="691884" y="1539807"/>
            <a:ext cx="9225114" cy="2585323"/>
          </a:xfrm>
          <a:prstGeom prst="rect">
            <a:avLst/>
          </a:prstGeom>
          <a:noFill/>
        </p:spPr>
        <p:txBody>
          <a:bodyPr wrap="square">
            <a:spAutoFit/>
          </a:bodyPr>
          <a:lstStyle/>
          <a:p>
            <a:pPr marR="0" lvl="0" algn="l" rtl="0">
              <a:spcBef>
                <a:spcPts val="0"/>
              </a:spcBef>
              <a:spcAft>
                <a:spcPts val="0"/>
              </a:spcAft>
              <a:buClr>
                <a:schemeClr val="dk1"/>
              </a:buClr>
              <a:buSzPts val="1800"/>
            </a:pPr>
            <a:r>
              <a:rPr lang="en-US" sz="1800" dirty="0">
                <a:solidFill>
                  <a:schemeClr val="tx1"/>
                </a:solidFill>
                <a:effectLst/>
                <a:latin typeface="Times New Roman" panose="02020603050405020304" pitchFamily="18" charset="0"/>
                <a:cs typeface="Times New Roman" panose="02020603050405020304" pitchFamily="18" charset="0"/>
              </a:rPr>
              <a:t>In conclusion, the Note Taking Application has been successfully refactored and debugged to ensure its seamless functionality. The identified bugs related to form submission, loop syntax, and request method have been addressed, allowing users to add notes and view them on the home page. The refactored codebase enhances readability and maintainability, providing a solid foundation for future enhancements and improvements.</a:t>
            </a:r>
          </a:p>
          <a:p>
            <a:pPr marR="0" lvl="0" algn="l" rtl="0">
              <a:spcBef>
                <a:spcPts val="0"/>
              </a:spcBef>
              <a:spcAft>
                <a:spcPts val="0"/>
              </a:spcAft>
              <a:buClr>
                <a:schemeClr val="dk1"/>
              </a:buClr>
              <a:buSzPts val="1800"/>
            </a:pPr>
            <a:endParaRPr lang="en-US" sz="1800" dirty="0">
              <a:solidFill>
                <a:schemeClr val="tx1"/>
              </a:solidFill>
              <a:effectLst/>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1800" dirty="0">
                <a:solidFill>
                  <a:schemeClr val="tx1"/>
                </a:solidFill>
                <a:effectLst/>
                <a:latin typeface="Times New Roman" panose="02020603050405020304" pitchFamily="18" charset="0"/>
                <a:cs typeface="Times New Roman" panose="02020603050405020304" pitchFamily="18" charset="0"/>
              </a:rPr>
              <a:t>The application now provides an efficient and user-friendly interface for users to manage their notes easily. With these updates, the Note Taking Application is ready for deployment and usage, offering a reliable tool for organizing and storing notes online.</a:t>
            </a:r>
          </a:p>
        </p:txBody>
      </p:sp>
    </p:spTree>
    <p:extLst>
      <p:ext uri="{BB962C8B-B14F-4D97-AF65-F5344CB8AC3E}">
        <p14:creationId xmlns:p14="http://schemas.microsoft.com/office/powerpoint/2010/main" val="22659044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683</Words>
  <Application>Microsoft Office PowerPoint</Application>
  <PresentationFormat>Widescreen</PresentationFormat>
  <Paragraphs>47</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Söhne</vt:lpstr>
      <vt:lpstr>Arial</vt:lpstr>
      <vt:lpstr>Lato Black</vt:lpstr>
      <vt:lpstr>Times New Roman</vt:lpstr>
      <vt:lpstr>Libre Baskerville</vt:lpstr>
      <vt:lpstr>Office Theme</vt:lpstr>
      <vt:lpstr>PowerPoint Presentation</vt:lpstr>
      <vt:lpstr>PowerPoint Presentation</vt:lpstr>
      <vt:lpstr>Project overview:</vt:lpstr>
      <vt:lpstr>PowerPoint Presentation</vt:lpstr>
      <vt:lpstr>Initial Code:</vt:lpstr>
      <vt:lpstr>Bugs Identified:</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Harshal Shende</cp:lastModifiedBy>
  <cp:revision>4</cp:revision>
  <dcterms:created xsi:type="dcterms:W3CDTF">2021-02-16T05:19:01Z</dcterms:created>
  <dcterms:modified xsi:type="dcterms:W3CDTF">2024-03-03T17:24:27Z</dcterms:modified>
</cp:coreProperties>
</file>