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5"/>
  </p:notesMasterIdLst>
  <p:handoutMasterIdLst>
    <p:handoutMasterId r:id="rId16"/>
  </p:handoutMasterIdLst>
  <p:sldIdLst>
    <p:sldId id="331" r:id="rId5"/>
    <p:sldId id="355" r:id="rId6"/>
    <p:sldId id="362" r:id="rId7"/>
    <p:sldId id="370" r:id="rId8"/>
    <p:sldId id="371" r:id="rId9"/>
    <p:sldId id="372" r:id="rId10"/>
    <p:sldId id="373" r:id="rId11"/>
    <p:sldId id="374" r:id="rId12"/>
    <p:sldId id="360" r:id="rId13"/>
    <p:sldId id="369" r:id="rId14"/>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Pacampara, Samantha" initials="PS" lastIdx="22" clrIdx="2">
    <p:extLst>
      <p:ext uri="{19B8F6BF-5375-455C-9EA6-DF929625EA0E}">
        <p15:presenceInfo xmlns:p15="http://schemas.microsoft.com/office/powerpoint/2012/main" userId="S-1-5-21-1407069837-2091007605-538272213-33157533" providerId="AD"/>
      </p:ext>
    </p:extLst>
  </p:cmAuthor>
  <p:cmAuthor id="3" name="Chetty, Rudy" initials="CR" lastIdx="6" clrIdx="3">
    <p:extLst>
      <p:ext uri="{19B8F6BF-5375-455C-9EA6-DF929625EA0E}">
        <p15:presenceInfo xmlns:p15="http://schemas.microsoft.com/office/powerpoint/2012/main" userId="S-1-5-21-1407069837-2091007605-538272213-2718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329"/>
    <a:srgbClr val="0000FF"/>
    <a:srgbClr val="1385BF"/>
    <a:srgbClr val="11161E"/>
    <a:srgbClr val="414042"/>
    <a:srgbClr val="232F3E"/>
    <a:srgbClr val="595A5D"/>
    <a:srgbClr val="DCDCDC"/>
    <a:srgbClr val="4F81BD"/>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6" autoAdjust="0"/>
    <p:restoredTop sz="75233" autoAdjust="0"/>
  </p:normalViewPr>
  <p:slideViewPr>
    <p:cSldViewPr snapToGrid="0" showGuides="1">
      <p:cViewPr varScale="1">
        <p:scale>
          <a:sx n="81" d="100"/>
          <a:sy n="81" d="100"/>
        </p:scale>
        <p:origin x="1336" y="168"/>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3138" y="-20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4/14/22</a:t>
            </a:fld>
            <a:endParaRPr lang="en-US" dirty="0"/>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dirty="0"/>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4/14/22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Amazon Ember Regular" charset="0"/>
                <a:ea typeface="+mn-ea"/>
                <a:cs typeface="+mn-cs"/>
              </a:rPr>
              <a:t>Hello everyone, thank you for joining me today. Welcome on our 2nd meeting. </a:t>
            </a:r>
          </a:p>
          <a:p>
            <a:r>
              <a:rPr lang="en-US" sz="1920" b="0" i="0" kern="1200" dirty="0">
                <a:solidFill>
                  <a:schemeClr val="tx1"/>
                </a:solidFill>
                <a:effectLst/>
                <a:latin typeface="Amazon Ember Regular" charset="0"/>
                <a:ea typeface="+mn-ea"/>
                <a:cs typeface="+mn-cs"/>
              </a:rPr>
              <a:t>My name is Rupesh Tiwari, I am a senior solutions architect in Amazon Web services on our financial service team. </a:t>
            </a:r>
          </a:p>
          <a:p>
            <a:endParaRPr lang="en-US" sz="1920" b="0" i="0" kern="1200" baseline="0" dirty="0">
              <a:solidFill>
                <a:schemeClr val="tx1"/>
              </a:solidFill>
              <a:effectLst/>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0" i="0" kern="1200" dirty="0">
                <a:solidFill>
                  <a:schemeClr val="tx1"/>
                </a:solidFill>
                <a:effectLst/>
                <a:latin typeface="Amazon Ember Regular" charset="0"/>
                <a:ea typeface="+mn-ea"/>
                <a:cs typeface="+mn-cs"/>
              </a:rPr>
              <a:t>So, before we jump in, I was hoping we could do a quick round of introduction. </a:t>
            </a:r>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0" i="0" kern="1200" dirty="0">
                <a:solidFill>
                  <a:schemeClr val="tx1"/>
                </a:solidFill>
                <a:effectLst/>
                <a:latin typeface="Amazon Ember Regular" charset="0"/>
                <a:ea typeface="+mn-ea"/>
                <a:cs typeface="+mn-cs"/>
              </a:rPr>
              <a:t>If you could tell me your name what your role is in the organization?</a:t>
            </a:r>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6521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560" name="Shape 5560"/>
          <p:cNvSpPr>
            <a:spLocks noGrp="1"/>
          </p:cNvSpPr>
          <p:nvPr>
            <p:ph type="body" sz="quarter" idx="1"/>
          </p:nvPr>
        </p:nvSpPr>
        <p:spPr>
          <a:prstGeom prst="rect">
            <a:avLst/>
          </a:prstGeom>
        </p:spPr>
        <p:txBody>
          <a:bodyPr/>
          <a:lstStyle/>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I also propose that you need our engagement manager will work with you to establish project plan to identify right resources, availability of them from your side and our side also for project team.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Our engagement manager will also talk to you about team composition &amp; the outcome of that will be a SOW define the way to move ahead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I will be available for you, incase you want to discuss &amp; analyze the aspects of your future deployment when u are closer to production. Also if you have any questions for your subsequent workloads that you want to build at AWS cloud. I will be there to answer all of your questions on your cloud journey.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I think this was a good meeting. I have all information to build this POC and I hope I could propose you potential solution architecture.</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Is there any other questions or concerns that you want me to take down as a note for future follow-up?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20" b="0" i="0" kern="1200" dirty="0">
                <a:solidFill>
                  <a:schemeClr val="tx1"/>
                </a:solidFill>
                <a:effectLst/>
                <a:latin typeface="Amazon Ember Regular" charset="0"/>
                <a:ea typeface="+mn-ea"/>
                <a:cs typeface="+mn-cs"/>
              </a:rPr>
              <a:t>Thank you everyone for your time and participation.</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i="0" dirty="0"/>
          </a:p>
        </p:txBody>
      </p:sp>
    </p:spTree>
    <p:extLst>
      <p:ext uri="{BB962C8B-B14F-4D97-AF65-F5344CB8AC3E}">
        <p14:creationId xmlns:p14="http://schemas.microsoft.com/office/powerpoint/2010/main" val="300216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000" b="1"/>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1699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560" name="Shape 5560"/>
          <p:cNvSpPr>
            <a:spLocks noGrp="1"/>
          </p:cNvSpPr>
          <p:nvPr>
            <p:ph type="body" sz="quarter" idx="1"/>
          </p:nvPr>
        </p:nvSpPr>
        <p:spPr>
          <a:prstGeom prst="rect">
            <a:avLst/>
          </a:prstGeom>
        </p:spPr>
        <p:txBody>
          <a:bodyPr/>
          <a:lstStyle/>
          <a:p>
            <a:endParaRPr lang="en-US" i="0" dirty="0"/>
          </a:p>
        </p:txBody>
      </p:sp>
    </p:spTree>
    <p:extLst>
      <p:ext uri="{BB962C8B-B14F-4D97-AF65-F5344CB8AC3E}">
        <p14:creationId xmlns:p14="http://schemas.microsoft.com/office/powerpoint/2010/main" val="59997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560" name="Shape 5560"/>
          <p:cNvSpPr>
            <a:spLocks noGrp="1"/>
          </p:cNvSpPr>
          <p:nvPr>
            <p:ph type="body" sz="quarter" idx="1"/>
          </p:nvPr>
        </p:nvSpPr>
        <p:spPr>
          <a:prstGeom prst="rect">
            <a:avLst/>
          </a:prstGeom>
        </p:spPr>
        <p:txBody>
          <a:bodyPr/>
          <a:lstStyle/>
          <a:p>
            <a:endParaRPr lang="en-US" i="0" dirty="0"/>
          </a:p>
        </p:txBody>
      </p:sp>
    </p:spTree>
    <p:extLst>
      <p:ext uri="{BB962C8B-B14F-4D97-AF65-F5344CB8AC3E}">
        <p14:creationId xmlns:p14="http://schemas.microsoft.com/office/powerpoint/2010/main" val="142297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560" name="Shape 5560"/>
          <p:cNvSpPr>
            <a:spLocks noGrp="1"/>
          </p:cNvSpPr>
          <p:nvPr>
            <p:ph type="body" sz="quarter" idx="1"/>
          </p:nvPr>
        </p:nvSpPr>
        <p:spPr>
          <a:prstGeom prst="rect">
            <a:avLst/>
          </a:prstGeom>
        </p:spPr>
        <p:txBody>
          <a:bodyPr/>
          <a:lstStyle/>
          <a:p>
            <a:endParaRPr lang="en-US" i="0" dirty="0"/>
          </a:p>
        </p:txBody>
      </p:sp>
    </p:spTree>
    <p:extLst>
      <p:ext uri="{BB962C8B-B14F-4D97-AF65-F5344CB8AC3E}">
        <p14:creationId xmlns:p14="http://schemas.microsoft.com/office/powerpoint/2010/main" val="9160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21775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AWS Pricing Calculator provides only an estimate of your AWS fees and doesn't include any taxes that might apply. </a:t>
            </a:r>
            <a:r>
              <a:rPr lang="en-US"/>
              <a:t>Your actual fees depend on a variety of factors, including your actual usage of AWS services.</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86811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Code (IaC)</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79514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5560" name="Shape 5560"/>
          <p:cNvSpPr>
            <a:spLocks noGrp="1"/>
          </p:cNvSpPr>
          <p:nvPr>
            <p:ph type="body" sz="quarter" idx="1"/>
          </p:nvPr>
        </p:nvSpPr>
        <p:spPr>
          <a:prstGeom prst="rect">
            <a:avLst/>
          </a:prstGeom>
        </p:spPr>
        <p:txBody>
          <a:bodyPr/>
          <a:lstStyle/>
          <a:p>
            <a:pPr marL="342900" indent="-342900">
              <a:buFont typeface="Arial" panose="020B0604020202020204" pitchFamily="34" charset="0"/>
              <a:buChar char="•"/>
            </a:pPr>
            <a:endParaRPr lang="en-US" i="0" dirty="0"/>
          </a:p>
        </p:txBody>
      </p:sp>
    </p:spTree>
    <p:extLst>
      <p:ext uri="{BB962C8B-B14F-4D97-AF65-F5344CB8AC3E}">
        <p14:creationId xmlns:p14="http://schemas.microsoft.com/office/powerpoint/2010/main" val="2416661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dirty="0"/>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dirty="0"/>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dirty="0"/>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dirty="0"/>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dirty="0"/>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upeshti@amaz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5600700"/>
            <a:ext cx="7736378" cy="1346253"/>
          </a:xfrm>
        </p:spPr>
        <p:txBody>
          <a:bodyPr>
            <a:normAutofit/>
          </a:bodyPr>
          <a:lstStyle/>
          <a:p>
            <a:r>
              <a:rPr lang="en-US" sz="2400" dirty="0"/>
              <a:t>Rupesh Tiwari | AWS Senior Solutions Architect</a:t>
            </a:r>
          </a:p>
          <a:p>
            <a:r>
              <a:rPr lang="en-US" sz="2400" dirty="0">
                <a:hlinkClick r:id="rId3"/>
              </a:rPr>
              <a:t>rupeshti@amazon.com</a:t>
            </a:r>
            <a:r>
              <a:rPr lang="en-US" sz="2400" dirty="0"/>
              <a:t> </a:t>
            </a:r>
          </a:p>
          <a:p>
            <a:r>
              <a:rPr lang="en-US" sz="2400" dirty="0"/>
              <a:t>2022-04-08</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440152" y="2628900"/>
            <a:ext cx="11719981" cy="1766807"/>
          </a:xfrm>
        </p:spPr>
        <p:txBody>
          <a:bodyPr/>
          <a:lstStyle/>
          <a:p>
            <a:r>
              <a:rPr lang="en-US" sz="5400" dirty="0"/>
              <a:t>Octank Finance </a:t>
            </a:r>
          </a:p>
          <a:p>
            <a:r>
              <a:rPr lang="en-US" sz="4400" i="1" dirty="0"/>
              <a:t>Security Data Platform</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21" name="Shape 332">
            <a:extLst>
              <a:ext uri="{FF2B5EF4-FFF2-40B4-BE49-F238E27FC236}">
                <a16:creationId xmlns:a16="http://schemas.microsoft.com/office/drawing/2014/main" id="{A2303DED-6624-DC41-8837-08E1E476D40A}"/>
              </a:ext>
            </a:extLst>
          </p:cNvPr>
          <p:cNvSpPr txBox="1">
            <a:spLocks/>
          </p:cNvSpPr>
          <p:nvPr/>
        </p:nvSpPr>
        <p:spPr>
          <a:xfrm>
            <a:off x="866417" y="1532389"/>
            <a:ext cx="12267692" cy="4646737"/>
          </a:xfrm>
          <a:prstGeom prst="rect">
            <a:avLst/>
          </a:prstGeom>
          <a:ln w="317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18061" tIns="18061" rIns="18061" bIns="18061" rtlCol="0" anchor="t">
            <a:noAutofit/>
          </a:bodyPr>
          <a:lstStyle>
            <a:lvl1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r>
              <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rPr>
              <a:t>Establishing project plan</a:t>
            </a:r>
          </a:p>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r>
              <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rPr>
              <a:t>Division of responsibilities and team composition</a:t>
            </a:r>
          </a:p>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r>
              <a:rPr kumimoji="0" lang="en-US" sz="2800" b="0"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Analysis </a:t>
            </a:r>
            <a:r>
              <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rPr>
              <a:t>of a path to production and subsequent development</a:t>
            </a:r>
            <a:endParaRPr kumimoji="0" lang="en-US" sz="2800" b="0"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endParaRPr>
          </a:p>
        </p:txBody>
      </p:sp>
      <p:sp>
        <p:nvSpPr>
          <p:cNvPr id="152" name="Title 77">
            <a:extLst>
              <a:ext uri="{FF2B5EF4-FFF2-40B4-BE49-F238E27FC236}">
                <a16:creationId xmlns:a16="http://schemas.microsoft.com/office/drawing/2014/main" id="{1596A706-208B-EA40-8D05-4BBE758FCEA3}"/>
              </a:ext>
            </a:extLst>
          </p:cNvPr>
          <p:cNvSpPr txBox="1">
            <a:spLocks/>
          </p:cNvSpPr>
          <p:nvPr/>
        </p:nvSpPr>
        <p:spPr>
          <a:xfrm>
            <a:off x="680151" y="196620"/>
            <a:ext cx="10909738" cy="756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lvl="0">
              <a:defRPr/>
            </a:pPr>
            <a:r>
              <a:rPr lang="en-US" sz="3800" kern="0" dirty="0">
                <a:solidFill>
                  <a:schemeClr val="accent1"/>
                </a:solidFill>
                <a:ea typeface="Amazon Ember"/>
                <a:cs typeface="Amazon Ember"/>
              </a:rPr>
              <a:t>Next Steps</a:t>
            </a:r>
          </a:p>
        </p:txBody>
      </p:sp>
    </p:spTree>
    <p:extLst>
      <p:ext uri="{BB962C8B-B14F-4D97-AF65-F5344CB8AC3E}">
        <p14:creationId xmlns:p14="http://schemas.microsoft.com/office/powerpoint/2010/main" val="66625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solidFill>
                  <a:schemeClr val="accent1"/>
                </a:solidFill>
              </a:rPr>
              <a:t>Agenda</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177290"/>
            <a:ext cx="13510260" cy="5430774"/>
          </a:xfrm>
        </p:spPr>
        <p:txBody>
          <a:bodyPr/>
          <a:lstStyle/>
          <a:p>
            <a:pPr marL="548640"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Recap Solution Architecture </a:t>
            </a:r>
          </a:p>
          <a:p>
            <a:pPr marL="548640"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Demo</a:t>
            </a:r>
          </a:p>
          <a:p>
            <a:pPr marL="1737360" lvl="1"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Live NetFlow-Enrichment</a:t>
            </a:r>
          </a:p>
          <a:p>
            <a:pPr marL="1737360" lvl="1"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Performance and Monitoring</a:t>
            </a:r>
          </a:p>
          <a:p>
            <a:pPr marL="548640"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Costs of working solution</a:t>
            </a:r>
          </a:p>
          <a:p>
            <a:pPr marL="548640"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Deployment strategy </a:t>
            </a:r>
          </a:p>
          <a:p>
            <a:pPr marL="548640" indent="-548640">
              <a:lnSpc>
                <a:spcPct val="150000"/>
              </a:lnSpc>
              <a:buFont typeface="Arial" panose="020B0604020202020204" pitchFamily="34" charset="0"/>
              <a:buChar char="•"/>
            </a:pPr>
            <a:r>
              <a:rPr lang="en-US" sz="2800" dirty="0">
                <a:latin typeface="Amazon Ember" panose="020B0603020204020204" pitchFamily="34" charset="0"/>
                <a:ea typeface="Amazon Ember" panose="020B0603020204020204" pitchFamily="34" charset="0"/>
                <a:cs typeface="Amazon Ember" panose="020B0603020204020204" pitchFamily="34" charset="0"/>
              </a:rPr>
              <a:t>Review Deliverables &amp; Next steps</a:t>
            </a:r>
          </a:p>
        </p:txBody>
      </p:sp>
    </p:spTree>
    <p:extLst>
      <p:ext uri="{BB962C8B-B14F-4D97-AF65-F5344CB8AC3E}">
        <p14:creationId xmlns:p14="http://schemas.microsoft.com/office/powerpoint/2010/main" val="248089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52" name="Title 77">
            <a:extLst>
              <a:ext uri="{FF2B5EF4-FFF2-40B4-BE49-F238E27FC236}">
                <a16:creationId xmlns:a16="http://schemas.microsoft.com/office/drawing/2014/main" id="{1596A706-208B-EA40-8D05-4BBE758FCEA3}"/>
              </a:ext>
            </a:extLst>
          </p:cNvPr>
          <p:cNvSpPr txBox="1">
            <a:spLocks/>
          </p:cNvSpPr>
          <p:nvPr/>
        </p:nvSpPr>
        <p:spPr>
          <a:xfrm>
            <a:off x="527751" y="167943"/>
            <a:ext cx="10909738" cy="756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defTabSz="731508" rtl="0" eaLnBrk="1" fontAlgn="auto" latinLnBrk="0" hangingPunct="1">
              <a:lnSpc>
                <a:spcPct val="100000"/>
              </a:lnSpc>
              <a:spcBef>
                <a:spcPts val="0"/>
              </a:spcBef>
              <a:spcAft>
                <a:spcPts val="0"/>
              </a:spcAft>
              <a:buClrTx/>
              <a:buSzTx/>
              <a:buFontTx/>
              <a:buNone/>
              <a:tabLst/>
              <a:defRPr/>
            </a:pPr>
            <a:r>
              <a:rPr kumimoji="0" lang="en-US" sz="3800" b="1" i="0" u="none" strike="noStrike" kern="0" cap="none" spc="0" normalizeH="0" baseline="0" noProof="0" dirty="0">
                <a:ln>
                  <a:noFill/>
                </a:ln>
                <a:solidFill>
                  <a:schemeClr val="accent1"/>
                </a:solidFill>
                <a:effectLst/>
                <a:uLnTx/>
                <a:uFillTx/>
                <a:latin typeface="Amazon Ember"/>
                <a:ea typeface="Amazon Ember"/>
                <a:cs typeface="Amazon Ember"/>
                <a:sym typeface="Amazon Ember"/>
              </a:rPr>
              <a:t>Recap</a:t>
            </a:r>
          </a:p>
        </p:txBody>
      </p:sp>
      <p:sp>
        <p:nvSpPr>
          <p:cNvPr id="6" name="Text Placeholder 4">
            <a:extLst>
              <a:ext uri="{FF2B5EF4-FFF2-40B4-BE49-F238E27FC236}">
                <a16:creationId xmlns:a16="http://schemas.microsoft.com/office/drawing/2014/main" id="{8087CB9A-8B07-574B-9100-4471168CA040}"/>
              </a:ext>
            </a:extLst>
          </p:cNvPr>
          <p:cNvSpPr txBox="1">
            <a:spLocks/>
          </p:cNvSpPr>
          <p:nvPr/>
        </p:nvSpPr>
        <p:spPr>
          <a:xfrm>
            <a:off x="866417" y="1177943"/>
            <a:ext cx="12471534" cy="2029281"/>
          </a:xfrm>
          <a:prstGeom prst="rect">
            <a:avLst/>
          </a:prstGeom>
        </p:spPr>
        <p:txBody>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800" dirty="0">
                <a:latin typeface="+mn-lt"/>
                <a:cs typeface="Calibri" panose="020F0502020204030204" pitchFamily="34" charset="0"/>
              </a:rPr>
              <a:t>Octank wants to build </a:t>
            </a:r>
            <a:r>
              <a:rPr lang="en-US" sz="2800" dirty="0">
                <a:solidFill>
                  <a:schemeClr val="accent1"/>
                </a:solidFill>
                <a:latin typeface="+mn-lt"/>
                <a:cs typeface="Calibri" panose="020F0502020204030204" pitchFamily="34" charset="0"/>
              </a:rPr>
              <a:t>security data platform at AWS cloud </a:t>
            </a:r>
            <a:r>
              <a:rPr lang="en-US" sz="2800" dirty="0">
                <a:latin typeface="+mn-lt"/>
                <a:cs typeface="Calibri" panose="020F0502020204030204" pitchFamily="34" charset="0"/>
              </a:rPr>
              <a:t>to identify security anomalies in their network. Octank would like to develop a solution on AWS to analyze these large number of events and detect abnormal events in real time. </a:t>
            </a:r>
          </a:p>
          <a:p>
            <a:pPr marL="171450" indent="-171450">
              <a:buFont typeface="Arial" panose="020B0604020202020204" pitchFamily="34" charset="0"/>
              <a:buChar char="•"/>
            </a:pPr>
            <a:endParaRPr lang="en-US" sz="2800" dirty="0">
              <a:latin typeface="+mn-lt"/>
              <a:cs typeface="Calibri" panose="020F0502020204030204" pitchFamily="34" charset="0"/>
            </a:endParaRPr>
          </a:p>
          <a:p>
            <a:pPr marL="171450" indent="-171450">
              <a:buFont typeface="Arial" panose="020B0604020202020204" pitchFamily="34" charset="0"/>
              <a:buChar char="•"/>
            </a:pPr>
            <a:endParaRPr lang="en-US" sz="1200" dirty="0">
              <a:latin typeface="+mn-lt"/>
              <a:cs typeface="Calibri" panose="020F0502020204030204" pitchFamily="34" charset="0"/>
            </a:endParaRPr>
          </a:p>
          <a:p>
            <a:r>
              <a:rPr lang="en-US" sz="1200" dirty="0">
                <a:latin typeface="+mn-lt"/>
                <a:cs typeface="Calibri" panose="020F0502020204030204" pitchFamily="34" charset="0"/>
              </a:rPr>
              <a:t> </a:t>
            </a:r>
          </a:p>
          <a:p>
            <a:endParaRPr lang="en-US" sz="1200" dirty="0">
              <a:latin typeface="+mn-lt"/>
              <a:cs typeface="Calibri" panose="020F0502020204030204" pitchFamily="34" charset="0"/>
            </a:endParaRPr>
          </a:p>
          <a:p>
            <a:endParaRPr lang="en-US" sz="1200" dirty="0">
              <a:latin typeface="+mn-lt"/>
              <a:cs typeface="Calibri" panose="020F0502020204030204" pitchFamily="34" charset="0"/>
            </a:endParaRPr>
          </a:p>
          <a:p>
            <a:endParaRPr lang="en-US" sz="1800" b="1" dirty="0">
              <a:solidFill>
                <a:srgbClr val="FFC000"/>
              </a:solidFill>
              <a:latin typeface="+mn-lt"/>
              <a:cs typeface="Calibri" panose="020F0502020204030204" pitchFamily="34" charset="0"/>
            </a:endParaRPr>
          </a:p>
          <a:p>
            <a:endParaRPr lang="en-US" sz="1800" b="1" dirty="0">
              <a:solidFill>
                <a:srgbClr val="FFC000"/>
              </a:solidFill>
              <a:latin typeface="+mn-lt"/>
              <a:cs typeface="Calibri" panose="020F0502020204030204" pitchFamily="34" charset="0"/>
            </a:endParaRPr>
          </a:p>
          <a:p>
            <a:endParaRPr lang="en-US" sz="1400" dirty="0">
              <a:latin typeface="+mn-lt"/>
            </a:endParaRPr>
          </a:p>
        </p:txBody>
      </p:sp>
      <p:sp>
        <p:nvSpPr>
          <p:cNvPr id="5" name="Text Placeholder 4">
            <a:extLst>
              <a:ext uri="{FF2B5EF4-FFF2-40B4-BE49-F238E27FC236}">
                <a16:creationId xmlns:a16="http://schemas.microsoft.com/office/drawing/2014/main" id="{F582EAE4-F067-C44B-BDD4-3942B0050011}"/>
              </a:ext>
            </a:extLst>
          </p:cNvPr>
          <p:cNvSpPr txBox="1">
            <a:spLocks/>
          </p:cNvSpPr>
          <p:nvPr/>
        </p:nvSpPr>
        <p:spPr>
          <a:xfrm>
            <a:off x="878705" y="3435667"/>
            <a:ext cx="12471534" cy="3811293"/>
          </a:xfrm>
          <a:prstGeom prst="rect">
            <a:avLst/>
          </a:prstGeom>
        </p:spPr>
        <p:txBody>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800" b="1" dirty="0">
                <a:solidFill>
                  <a:schemeClr val="accent1"/>
                </a:solidFill>
                <a:cs typeface="Calibri" panose="020F0502020204030204" pitchFamily="34" charset="0"/>
              </a:rPr>
              <a:t>POC Key Requirements</a:t>
            </a:r>
            <a:endParaRPr lang="en-US" sz="2800" dirty="0">
              <a:latin typeface="+mn-lt"/>
              <a:cs typeface="Calibri" panose="020F0502020204030204" pitchFamily="34" charset="0"/>
            </a:endParaRPr>
          </a:p>
          <a:p>
            <a:pPr marL="457200" indent="-457200">
              <a:buFont typeface="Arial" panose="020B0604020202020204" pitchFamily="34" charset="0"/>
              <a:buChar char="•"/>
            </a:pPr>
            <a:r>
              <a:rPr lang="en-US" sz="2800" dirty="0">
                <a:latin typeface="+mn-lt"/>
                <a:cs typeface="Calibri" panose="020F0502020204030204" pitchFamily="34" charset="0"/>
              </a:rPr>
              <a:t>Ingestion using Kafka </a:t>
            </a:r>
          </a:p>
          <a:p>
            <a:pPr marL="457200" indent="-457200">
              <a:buFont typeface="Arial" panose="020B0604020202020204" pitchFamily="34" charset="0"/>
              <a:buChar char="•"/>
            </a:pPr>
            <a:r>
              <a:rPr lang="en-US" sz="2800" dirty="0">
                <a:latin typeface="+mn-lt"/>
                <a:cs typeface="Calibri" panose="020F0502020204030204" pitchFamily="34" charset="0"/>
              </a:rPr>
              <a:t>Stream processing using Spark </a:t>
            </a:r>
          </a:p>
          <a:p>
            <a:pPr marL="457200" indent="-457200">
              <a:buFont typeface="Arial" panose="020B0604020202020204" pitchFamily="34" charset="0"/>
              <a:buChar char="•"/>
            </a:pPr>
            <a:r>
              <a:rPr lang="en-US" sz="2800" dirty="0">
                <a:latin typeface="+mn-lt"/>
                <a:cs typeface="Calibri" panose="020F0502020204030204" pitchFamily="34" charset="0"/>
              </a:rPr>
              <a:t>Normalization of datasets and enrichment as part of stream processing</a:t>
            </a:r>
          </a:p>
          <a:p>
            <a:pPr marL="457200" indent="-457200">
              <a:buFont typeface="Arial" panose="020B0604020202020204" pitchFamily="34" charset="0"/>
              <a:buChar char="•"/>
            </a:pPr>
            <a:r>
              <a:rPr lang="en-US" sz="2800" dirty="0">
                <a:latin typeface="+mn-lt"/>
                <a:cs typeface="Calibri" panose="020F0502020204030204" pitchFamily="34" charset="0"/>
              </a:rPr>
              <a:t>Detection of abnormal events</a:t>
            </a:r>
          </a:p>
          <a:p>
            <a:pPr marL="1645920" lvl="1">
              <a:buFont typeface="Arial" panose="020B0604020202020204" pitchFamily="34" charset="0"/>
              <a:buChar char="•"/>
            </a:pPr>
            <a:r>
              <a:rPr lang="en-US" sz="2800" dirty="0">
                <a:latin typeface="+mn-lt"/>
                <a:cs typeface="Calibri" panose="020F0502020204030204" pitchFamily="34" charset="0"/>
              </a:rPr>
              <a:t>1 million events per second ( for POC 250K events per second )</a:t>
            </a:r>
          </a:p>
          <a:p>
            <a:pPr marL="1645920" lvl="1">
              <a:buFont typeface="Arial" panose="020B0604020202020204" pitchFamily="34" charset="0"/>
              <a:buChar char="•"/>
            </a:pPr>
            <a:r>
              <a:rPr lang="en-US" sz="2800" dirty="0">
                <a:latin typeface="+mn-lt"/>
                <a:cs typeface="Calibri" panose="020F0502020204030204" pitchFamily="34" charset="0"/>
              </a:rPr>
              <a:t>5 TB daily ingestion - Parquet</a:t>
            </a:r>
          </a:p>
          <a:p>
            <a:pPr marL="171450" indent="-171450">
              <a:buFont typeface="Arial" panose="020B0604020202020204" pitchFamily="34" charset="0"/>
              <a:buChar char="•"/>
            </a:pPr>
            <a:endParaRPr lang="en-US" sz="2800" dirty="0">
              <a:latin typeface="+mn-lt"/>
              <a:cs typeface="Calibri" panose="020F0502020204030204" pitchFamily="34" charset="0"/>
            </a:endParaRPr>
          </a:p>
          <a:p>
            <a:pPr marL="171450" indent="-171450">
              <a:buFont typeface="Arial" panose="020B0604020202020204" pitchFamily="34" charset="0"/>
              <a:buChar char="•"/>
            </a:pPr>
            <a:endParaRPr lang="en-US" sz="1200" dirty="0">
              <a:latin typeface="+mn-lt"/>
              <a:cs typeface="Calibri" panose="020F0502020204030204" pitchFamily="34" charset="0"/>
            </a:endParaRPr>
          </a:p>
          <a:p>
            <a:r>
              <a:rPr lang="en-US" sz="1200" dirty="0">
                <a:latin typeface="+mn-lt"/>
                <a:cs typeface="Calibri" panose="020F0502020204030204" pitchFamily="34" charset="0"/>
              </a:rPr>
              <a:t> </a:t>
            </a:r>
          </a:p>
          <a:p>
            <a:endParaRPr lang="en-US" sz="1200" dirty="0">
              <a:latin typeface="+mn-lt"/>
              <a:cs typeface="Calibri" panose="020F0502020204030204" pitchFamily="34" charset="0"/>
            </a:endParaRPr>
          </a:p>
          <a:p>
            <a:endParaRPr lang="en-US" sz="1200" dirty="0">
              <a:latin typeface="+mn-lt"/>
              <a:cs typeface="Calibri" panose="020F0502020204030204" pitchFamily="34" charset="0"/>
            </a:endParaRPr>
          </a:p>
          <a:p>
            <a:endParaRPr lang="en-US" sz="1800" b="1" dirty="0">
              <a:solidFill>
                <a:srgbClr val="FFC000"/>
              </a:solidFill>
              <a:latin typeface="+mn-lt"/>
              <a:cs typeface="Calibri" panose="020F0502020204030204" pitchFamily="34" charset="0"/>
            </a:endParaRPr>
          </a:p>
          <a:p>
            <a:endParaRPr lang="en-US" sz="1800" b="1" dirty="0">
              <a:solidFill>
                <a:srgbClr val="FFC000"/>
              </a:solidFill>
              <a:latin typeface="+mn-lt"/>
              <a:cs typeface="Calibri" panose="020F0502020204030204" pitchFamily="34" charset="0"/>
            </a:endParaRPr>
          </a:p>
          <a:p>
            <a:endParaRPr lang="en-US" sz="1400" dirty="0">
              <a:latin typeface="+mn-lt"/>
            </a:endParaRPr>
          </a:p>
        </p:txBody>
      </p:sp>
    </p:spTree>
    <p:extLst>
      <p:ext uri="{BB962C8B-B14F-4D97-AF65-F5344CB8AC3E}">
        <p14:creationId xmlns:p14="http://schemas.microsoft.com/office/powerpoint/2010/main" val="399197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52" name="Title 77">
            <a:extLst>
              <a:ext uri="{FF2B5EF4-FFF2-40B4-BE49-F238E27FC236}">
                <a16:creationId xmlns:a16="http://schemas.microsoft.com/office/drawing/2014/main" id="{1596A706-208B-EA40-8D05-4BBE758FCEA3}"/>
              </a:ext>
            </a:extLst>
          </p:cNvPr>
          <p:cNvSpPr txBox="1">
            <a:spLocks/>
          </p:cNvSpPr>
          <p:nvPr/>
        </p:nvSpPr>
        <p:spPr>
          <a:xfrm>
            <a:off x="527751" y="167943"/>
            <a:ext cx="10909738" cy="756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defTabSz="731508" rtl="0" eaLnBrk="1" fontAlgn="auto" latinLnBrk="0" hangingPunct="1">
              <a:lnSpc>
                <a:spcPct val="100000"/>
              </a:lnSpc>
              <a:spcBef>
                <a:spcPts val="0"/>
              </a:spcBef>
              <a:spcAft>
                <a:spcPts val="0"/>
              </a:spcAft>
              <a:buClrTx/>
              <a:buSzTx/>
              <a:buFontTx/>
              <a:buNone/>
              <a:tabLst/>
              <a:defRPr/>
            </a:pPr>
            <a:r>
              <a:rPr kumimoji="0" lang="en-US" sz="3800" b="1" i="0" u="none" strike="noStrike" kern="0" cap="none" spc="0" normalizeH="0" baseline="0" noProof="0" dirty="0">
                <a:ln>
                  <a:noFill/>
                </a:ln>
                <a:solidFill>
                  <a:schemeClr val="accent1"/>
                </a:solidFill>
                <a:effectLst/>
                <a:uLnTx/>
                <a:uFillTx/>
                <a:latin typeface="Amazon Ember"/>
                <a:ea typeface="Amazon Ember"/>
                <a:cs typeface="Amazon Ember"/>
                <a:sym typeface="Amazon Ember"/>
              </a:rPr>
              <a:t>Proposed Architecture Recap</a:t>
            </a:r>
          </a:p>
        </p:txBody>
      </p:sp>
      <p:pic>
        <p:nvPicPr>
          <p:cNvPr id="3" name="Picture 2">
            <a:extLst>
              <a:ext uri="{FF2B5EF4-FFF2-40B4-BE49-F238E27FC236}">
                <a16:creationId xmlns:a16="http://schemas.microsoft.com/office/drawing/2014/main" id="{AD728660-3FA8-4244-A0FD-7176562421BF}"/>
              </a:ext>
            </a:extLst>
          </p:cNvPr>
          <p:cNvPicPr>
            <a:picLocks noChangeAspect="1"/>
          </p:cNvPicPr>
          <p:nvPr/>
        </p:nvPicPr>
        <p:blipFill>
          <a:blip r:embed="rId4"/>
          <a:stretch>
            <a:fillRect/>
          </a:stretch>
        </p:blipFill>
        <p:spPr>
          <a:xfrm>
            <a:off x="416799" y="1115308"/>
            <a:ext cx="13796801" cy="5998983"/>
          </a:xfrm>
          <a:prstGeom prst="rect">
            <a:avLst/>
          </a:prstGeom>
        </p:spPr>
      </p:pic>
    </p:spTree>
    <p:extLst>
      <p:ext uri="{BB962C8B-B14F-4D97-AF65-F5344CB8AC3E}">
        <p14:creationId xmlns:p14="http://schemas.microsoft.com/office/powerpoint/2010/main" val="345170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52" name="Title 77">
            <a:extLst>
              <a:ext uri="{FF2B5EF4-FFF2-40B4-BE49-F238E27FC236}">
                <a16:creationId xmlns:a16="http://schemas.microsoft.com/office/drawing/2014/main" id="{1596A706-208B-EA40-8D05-4BBE758FCEA3}"/>
              </a:ext>
            </a:extLst>
          </p:cNvPr>
          <p:cNvSpPr txBox="1">
            <a:spLocks/>
          </p:cNvSpPr>
          <p:nvPr/>
        </p:nvSpPr>
        <p:spPr>
          <a:xfrm>
            <a:off x="527751" y="167943"/>
            <a:ext cx="10909738" cy="756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defTabSz="731508" rtl="0" eaLnBrk="1" fontAlgn="auto" latinLnBrk="0" hangingPunct="1">
              <a:lnSpc>
                <a:spcPct val="100000"/>
              </a:lnSpc>
              <a:spcBef>
                <a:spcPts val="0"/>
              </a:spcBef>
              <a:spcAft>
                <a:spcPts val="0"/>
              </a:spcAft>
              <a:buClrTx/>
              <a:buSzTx/>
              <a:buFontTx/>
              <a:buNone/>
              <a:tabLst/>
              <a:defRPr/>
            </a:pPr>
            <a:r>
              <a:rPr kumimoji="0" lang="en-US" sz="3800" b="1" i="0" u="none" strike="noStrike" kern="0" cap="none" spc="0" normalizeH="0" baseline="0" noProof="0" dirty="0">
                <a:ln>
                  <a:noFill/>
                </a:ln>
                <a:solidFill>
                  <a:schemeClr val="accent1"/>
                </a:solidFill>
                <a:effectLst/>
                <a:uLnTx/>
                <a:uFillTx/>
                <a:latin typeface="Amazon Ember"/>
                <a:ea typeface="Amazon Ember"/>
                <a:cs typeface="Amazon Ember"/>
                <a:sym typeface="Amazon Ember"/>
              </a:rPr>
              <a:t>POC Architecture</a:t>
            </a:r>
          </a:p>
        </p:txBody>
      </p:sp>
      <p:pic>
        <p:nvPicPr>
          <p:cNvPr id="3" name="Picture 2">
            <a:extLst>
              <a:ext uri="{FF2B5EF4-FFF2-40B4-BE49-F238E27FC236}">
                <a16:creationId xmlns:a16="http://schemas.microsoft.com/office/drawing/2014/main" id="{CF34F4F7-6175-6E4E-829F-E94A44C64277}"/>
              </a:ext>
            </a:extLst>
          </p:cNvPr>
          <p:cNvPicPr>
            <a:picLocks noChangeAspect="1"/>
          </p:cNvPicPr>
          <p:nvPr/>
        </p:nvPicPr>
        <p:blipFill rotWithShape="1">
          <a:blip r:embed="rId4"/>
          <a:srcRect l="18182" r="8750"/>
          <a:stretch/>
        </p:blipFill>
        <p:spPr>
          <a:xfrm>
            <a:off x="570779" y="884651"/>
            <a:ext cx="11565803" cy="6722764"/>
          </a:xfrm>
          <a:prstGeom prst="rect">
            <a:avLst/>
          </a:prstGeom>
        </p:spPr>
      </p:pic>
    </p:spTree>
    <p:extLst>
      <p:ext uri="{BB962C8B-B14F-4D97-AF65-F5344CB8AC3E}">
        <p14:creationId xmlns:p14="http://schemas.microsoft.com/office/powerpoint/2010/main" val="301257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A5B9-FC7C-584E-80D8-6AB410E470FE}"/>
              </a:ext>
            </a:extLst>
          </p:cNvPr>
          <p:cNvSpPr>
            <a:spLocks noGrp="1"/>
          </p:cNvSpPr>
          <p:nvPr>
            <p:ph type="title"/>
          </p:nvPr>
        </p:nvSpPr>
        <p:spPr/>
        <p:txBody>
          <a:bodyPr/>
          <a:lstStyle/>
          <a:p>
            <a:r>
              <a:rPr lang="en-US" kern="0" dirty="0">
                <a:solidFill>
                  <a:schemeClr val="accent1"/>
                </a:solidFill>
                <a:latin typeface="Amazon Ember"/>
                <a:ea typeface="Amazon Ember"/>
                <a:cs typeface="Amazon Ember"/>
                <a:sym typeface="Amazon Ember"/>
              </a:rPr>
              <a:t>Monitoring &amp; Performance</a:t>
            </a:r>
            <a:endParaRPr lang="en-US" dirty="0"/>
          </a:p>
        </p:txBody>
      </p:sp>
      <p:graphicFrame>
        <p:nvGraphicFramePr>
          <p:cNvPr id="10" name="Table 9">
            <a:extLst>
              <a:ext uri="{FF2B5EF4-FFF2-40B4-BE49-F238E27FC236}">
                <a16:creationId xmlns:a16="http://schemas.microsoft.com/office/drawing/2014/main" id="{C57AE5D1-5F5E-B84B-8573-C67639DE7A2E}"/>
              </a:ext>
            </a:extLst>
          </p:cNvPr>
          <p:cNvGraphicFramePr>
            <a:graphicFrameLocks noGrp="1"/>
          </p:cNvGraphicFramePr>
          <p:nvPr>
            <p:extLst>
              <p:ext uri="{D42A27DB-BD31-4B8C-83A1-F6EECF244321}">
                <p14:modId xmlns:p14="http://schemas.microsoft.com/office/powerpoint/2010/main" val="2057206368"/>
              </p:ext>
            </p:extLst>
          </p:nvPr>
        </p:nvGraphicFramePr>
        <p:xfrm>
          <a:off x="535397" y="873233"/>
          <a:ext cx="13227899" cy="6505032"/>
        </p:xfrm>
        <a:graphic>
          <a:graphicData uri="http://schemas.openxmlformats.org/drawingml/2006/table">
            <a:tbl>
              <a:tblPr/>
              <a:tblGrid>
                <a:gridCol w="3502200">
                  <a:extLst>
                    <a:ext uri="{9D8B030D-6E8A-4147-A177-3AD203B41FA5}">
                      <a16:colId xmlns:a16="http://schemas.microsoft.com/office/drawing/2014/main" val="3596793838"/>
                    </a:ext>
                  </a:extLst>
                </a:gridCol>
                <a:gridCol w="5344573">
                  <a:extLst>
                    <a:ext uri="{9D8B030D-6E8A-4147-A177-3AD203B41FA5}">
                      <a16:colId xmlns:a16="http://schemas.microsoft.com/office/drawing/2014/main" val="1392140268"/>
                    </a:ext>
                  </a:extLst>
                </a:gridCol>
                <a:gridCol w="4381126">
                  <a:extLst>
                    <a:ext uri="{9D8B030D-6E8A-4147-A177-3AD203B41FA5}">
                      <a16:colId xmlns:a16="http://schemas.microsoft.com/office/drawing/2014/main" val="2101720373"/>
                    </a:ext>
                  </a:extLst>
                </a:gridCol>
              </a:tblGrid>
              <a:tr h="290360">
                <a:tc>
                  <a:txBody>
                    <a:bodyPr/>
                    <a:lstStyle/>
                    <a:p>
                      <a:pPr algn="ctr" fontAlgn="ctr"/>
                      <a:r>
                        <a:rPr lang="en-US" sz="1800" b="1" i="0" u="none" strike="noStrike">
                          <a:solidFill>
                            <a:srgbClr val="FFFFFF"/>
                          </a:solidFill>
                          <a:effectLst/>
                          <a:latin typeface="Calibri" panose="020F0502020204030204" pitchFamily="34" charset="0"/>
                        </a:rPr>
                        <a:t>Test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19</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1800" b="1" i="0" u="none" strike="noStrike">
                          <a:solidFill>
                            <a:srgbClr val="000000"/>
                          </a:solidFill>
                          <a:effectLst/>
                          <a:latin typeface="Calibri" panose="020F0502020204030204" pitchFamily="34" charset="0"/>
                        </a:rPr>
                        <a:t>TBD</a:t>
                      </a:r>
                    </a:p>
                  </a:txBody>
                  <a:tcPr marL="8530" marR="8530" marT="8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781462415"/>
                  </a:ext>
                </a:extLst>
              </a:tr>
              <a:tr h="855270">
                <a:tc>
                  <a:txBody>
                    <a:bodyPr/>
                    <a:lstStyle/>
                    <a:p>
                      <a:pPr algn="ctr" fontAlgn="ctr"/>
                      <a:r>
                        <a:rPr lang="en-US" sz="1800" b="1" i="0" u="none" strike="noStrike" dirty="0">
                          <a:solidFill>
                            <a:srgbClr val="FFFFFF"/>
                          </a:solidFill>
                          <a:effectLst/>
                          <a:latin typeface="Calibri" panose="020F0502020204030204" pitchFamily="34" charset="0"/>
                        </a:rPr>
                        <a:t>Test Scenario</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sz="1800" b="0" i="0" u="none" strike="noStrike" dirty="0">
                          <a:solidFill>
                            <a:srgbClr val="000000"/>
                          </a:solidFill>
                          <a:effectLst/>
                          <a:latin typeface="Calibri" panose="020F0502020204030204" pitchFamily="34" charset="0"/>
                        </a:rPr>
                        <a:t>From kafka to s3/parquest - 1 enrichment (netzone + country code) (Retest Test 17)</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800" b="0" i="0" u="none" strike="noStrike">
                          <a:solidFill>
                            <a:srgbClr val="000000"/>
                          </a:solidFill>
                          <a:effectLst/>
                          <a:latin typeface="Calibri" panose="020F0502020204030204" pitchFamily="34" charset="0"/>
                        </a:rPr>
                        <a:t>From kafka to s3/parquest - 1 enrichment (netzone + country code) (Retest Test 20)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13359180"/>
                  </a:ext>
                </a:extLst>
              </a:tr>
              <a:tr h="290360">
                <a:tc>
                  <a:txBody>
                    <a:bodyPr/>
                    <a:lstStyle/>
                    <a:p>
                      <a:pPr algn="ctr" fontAlgn="ctr"/>
                      <a:r>
                        <a:rPr lang="en-US" sz="1800" b="1" i="0" u="none" strike="noStrike">
                          <a:solidFill>
                            <a:srgbClr val="FFFFFF"/>
                          </a:solidFill>
                          <a:effectLst/>
                          <a:latin typeface="Calibri" panose="020F0502020204030204" pitchFamily="34" charset="0"/>
                        </a:rPr>
                        <a:t>Process window (in sec)</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dirty="0">
                          <a:solidFill>
                            <a:srgbClr val="000000"/>
                          </a:solidFill>
                          <a:effectLst/>
                          <a:latin typeface="Calibri" panose="020F0502020204030204" pitchFamily="34" charset="0"/>
                        </a:rPr>
                        <a:t>300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300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54301050"/>
                  </a:ext>
                </a:extLst>
              </a:tr>
              <a:tr h="572815">
                <a:tc>
                  <a:txBody>
                    <a:bodyPr/>
                    <a:lstStyle/>
                    <a:p>
                      <a:pPr algn="ctr" fontAlgn="ctr"/>
                      <a:r>
                        <a:rPr lang="en-US" sz="1800" b="1" i="0" u="none" strike="noStrike">
                          <a:solidFill>
                            <a:srgbClr val="FFFFFF"/>
                          </a:solidFill>
                          <a:effectLst/>
                          <a:latin typeface="Calibri" panose="020F0502020204030204" pitchFamily="34" charset="0"/>
                        </a:rPr>
                        <a:t> Avg events/second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l" defTabSz="731520" rtl="0" eaLnBrk="1" fontAlgn="ctr" latinLnBrk="0" hangingPunct="1"/>
                      <a:r>
                        <a:rPr lang="en-US" sz="1800" b="0" i="0" u="none" strike="noStrike" kern="1200" dirty="0">
                          <a:solidFill>
                            <a:srgbClr val="000000"/>
                          </a:solidFill>
                          <a:effectLst/>
                          <a:latin typeface="Calibri" panose="020F0502020204030204" pitchFamily="34" charset="0"/>
                          <a:ea typeface="+mn-ea"/>
                          <a:cs typeface="+mn-cs"/>
                        </a:rPr>
                        <a:t>                                           250,000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800" b="0" i="0" u="none" strike="noStrike" dirty="0">
                          <a:solidFill>
                            <a:srgbClr val="000000"/>
                          </a:solidFill>
                          <a:effectLst/>
                          <a:latin typeface="Calibri" panose="020F0502020204030204" pitchFamily="34" charset="0"/>
                        </a:rPr>
                        <a:t>                                1,000,000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63965577"/>
                  </a:ext>
                </a:extLst>
              </a:tr>
              <a:tr h="290360">
                <a:tc>
                  <a:txBody>
                    <a:bodyPr/>
                    <a:lstStyle/>
                    <a:p>
                      <a:pPr algn="ctr" fontAlgn="ctr"/>
                      <a:r>
                        <a:rPr lang="en-US" sz="1800" b="1" i="0" u="none" strike="noStrike">
                          <a:solidFill>
                            <a:srgbClr val="FFFFFF"/>
                          </a:solidFill>
                          <a:effectLst/>
                          <a:latin typeface="Calibri" panose="020F0502020204030204" pitchFamily="34" charset="0"/>
                        </a:rPr>
                        <a:t>Avg processing time (in sec)</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dirty="0">
                          <a:solidFill>
                            <a:srgbClr val="000000"/>
                          </a:solidFill>
                          <a:effectLst/>
                          <a:latin typeface="Calibri" panose="020F0502020204030204" pitchFamily="34" charset="0"/>
                        </a:rPr>
                        <a:t>1</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270.16</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14677147"/>
                  </a:ext>
                </a:extLst>
              </a:tr>
              <a:tr h="290360">
                <a:tc>
                  <a:txBody>
                    <a:bodyPr/>
                    <a:lstStyle/>
                    <a:p>
                      <a:pPr algn="ctr" fontAlgn="ctr"/>
                      <a:r>
                        <a:rPr lang="en-US" sz="1800" b="1" i="0" u="none" strike="noStrike">
                          <a:solidFill>
                            <a:srgbClr val="FFFFFF"/>
                          </a:solidFill>
                          <a:effectLst/>
                          <a:latin typeface="Calibri" panose="020F0502020204030204" pitchFamily="34" charset="0"/>
                        </a:rPr>
                        <a:t>Avg excess time (in sec)</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548235"/>
                          </a:solidFill>
                          <a:effectLst/>
                          <a:latin typeface="Calibri" panose="020F0502020204030204" pitchFamily="34" charset="0"/>
                        </a:rPr>
                        <a:t>299.00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548235"/>
                          </a:solidFill>
                          <a:effectLst/>
                          <a:latin typeface="Calibri" panose="020F0502020204030204" pitchFamily="34" charset="0"/>
                        </a:rPr>
                        <a:t>29.84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62506903"/>
                  </a:ext>
                </a:extLst>
              </a:tr>
              <a:tr h="290360">
                <a:tc>
                  <a:txBody>
                    <a:bodyPr/>
                    <a:lstStyle/>
                    <a:p>
                      <a:pPr algn="ctr" fontAlgn="ctr"/>
                      <a:r>
                        <a:rPr lang="en-US" sz="1800" b="1" i="0" u="none" strike="noStrike" dirty="0">
                          <a:solidFill>
                            <a:srgbClr val="FFFFFF"/>
                          </a:solidFill>
                          <a:effectLst/>
                          <a:latin typeface="Calibri" panose="020F0502020204030204" pitchFamily="34" charset="0"/>
                        </a:rPr>
                        <a:t>Number of partitions</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20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3000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15174768"/>
                  </a:ext>
                </a:extLst>
              </a:tr>
              <a:tr h="290360">
                <a:tc>
                  <a:txBody>
                    <a:bodyPr/>
                    <a:lstStyle/>
                    <a:p>
                      <a:pPr algn="ctr" fontAlgn="ctr"/>
                      <a:r>
                        <a:rPr lang="en-US" sz="1800" b="1" i="0" u="none" strike="noStrike" dirty="0">
                          <a:solidFill>
                            <a:srgbClr val="FFFFFF"/>
                          </a:solidFill>
                          <a:effectLst/>
                          <a:latin typeface="Calibri" panose="020F0502020204030204" pitchFamily="34" charset="0"/>
                        </a:rPr>
                        <a:t>Number of DPUs</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1" i="0" u="none" strike="noStrike">
                          <a:solidFill>
                            <a:srgbClr val="000000"/>
                          </a:solidFill>
                          <a:effectLst/>
                          <a:latin typeface="Calibri" panose="020F0502020204030204" pitchFamily="34" charset="0"/>
                        </a:rPr>
                        <a:t>50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1" i="0" u="none" strike="noStrike">
                          <a:solidFill>
                            <a:srgbClr val="000000"/>
                          </a:solidFill>
                          <a:effectLst/>
                          <a:latin typeface="Calibri" panose="020F0502020204030204" pitchFamily="34" charset="0"/>
                        </a:rPr>
                        <a:t>150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0514397"/>
                  </a:ext>
                </a:extLst>
              </a:tr>
              <a:tr h="290360">
                <a:tc>
                  <a:txBody>
                    <a:bodyPr/>
                    <a:lstStyle/>
                    <a:p>
                      <a:pPr algn="ctr" fontAlgn="ctr"/>
                      <a:r>
                        <a:rPr lang="en-US" sz="1800" b="1" i="0" u="none" strike="noStrike">
                          <a:solidFill>
                            <a:srgbClr val="FFFFFF"/>
                          </a:solidFill>
                          <a:effectLst/>
                          <a:latin typeface="Calibri" panose="020F0502020204030204" pitchFamily="34" charset="0"/>
                        </a:rPr>
                        <a:t>Number of producers</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1</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1" i="0" u="none" strike="noStrike">
                          <a:solidFill>
                            <a:srgbClr val="000000"/>
                          </a:solidFill>
                          <a:effectLst/>
                          <a:latin typeface="Calibri" panose="020F0502020204030204" pitchFamily="34" charset="0"/>
                        </a:rPr>
                        <a:t>4</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73576082"/>
                  </a:ext>
                </a:extLst>
              </a:tr>
              <a:tr h="290360">
                <a:tc>
                  <a:txBody>
                    <a:bodyPr/>
                    <a:lstStyle/>
                    <a:p>
                      <a:pPr algn="ctr" fontAlgn="ctr"/>
                      <a:r>
                        <a:rPr lang="en-US" sz="1800" b="1" i="0" u="none" strike="noStrike">
                          <a:solidFill>
                            <a:srgbClr val="FFFFFF"/>
                          </a:solidFill>
                          <a:effectLst/>
                          <a:latin typeface="Calibri" panose="020F0502020204030204" pitchFamily="34" charset="0"/>
                        </a:rPr>
                        <a:t>Producer node type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dirty="0">
                          <a:solidFill>
                            <a:srgbClr val="000000"/>
                          </a:solidFill>
                          <a:effectLst/>
                          <a:latin typeface="Calibri" panose="020F0502020204030204" pitchFamily="34" charset="0"/>
                        </a:rPr>
                        <a:t>m5.large / 1 instance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0" i="0" u="none" strike="noStrike">
                          <a:solidFill>
                            <a:srgbClr val="000000"/>
                          </a:solidFill>
                          <a:effectLst/>
                          <a:latin typeface="Calibri" panose="020F0502020204030204" pitchFamily="34" charset="0"/>
                        </a:rPr>
                        <a:t>m5.2xlarge / 2 instance </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54241113"/>
                  </a:ext>
                </a:extLst>
              </a:tr>
              <a:tr h="290360">
                <a:tc>
                  <a:txBody>
                    <a:bodyPr/>
                    <a:lstStyle/>
                    <a:p>
                      <a:pPr algn="ctr" fontAlgn="ctr"/>
                      <a:r>
                        <a:rPr lang="en-US" sz="1800" b="1" i="0" u="none" strike="noStrike">
                          <a:solidFill>
                            <a:srgbClr val="FFFFFF"/>
                          </a:solidFill>
                          <a:effectLst/>
                          <a:latin typeface="Calibri" panose="020F0502020204030204" pitchFamily="34" charset="0"/>
                        </a:rPr>
                        <a:t>Kafka Broker count</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1" i="0" u="none" strike="noStrike">
                          <a:solidFill>
                            <a:srgbClr val="000000"/>
                          </a:solidFill>
                          <a:effectLst/>
                          <a:latin typeface="Calibri" panose="020F0502020204030204" pitchFamily="34" charset="0"/>
                        </a:rPr>
                        <a:t>10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0" i="0" u="none" strike="noStrike">
                          <a:solidFill>
                            <a:srgbClr val="000000"/>
                          </a:solidFill>
                          <a:effectLst/>
                          <a:latin typeface="Calibri" panose="020F0502020204030204" pitchFamily="34" charset="0"/>
                        </a:rPr>
                        <a:t>20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67009499"/>
                  </a:ext>
                </a:extLst>
              </a:tr>
              <a:tr h="290360">
                <a:tc>
                  <a:txBody>
                    <a:bodyPr/>
                    <a:lstStyle/>
                    <a:p>
                      <a:pPr algn="ctr" fontAlgn="ctr"/>
                      <a:r>
                        <a:rPr lang="en-US" sz="1800" b="1" i="0" u="none" strike="noStrike">
                          <a:solidFill>
                            <a:srgbClr val="FFFFFF"/>
                          </a:solidFill>
                          <a:effectLst/>
                          <a:latin typeface="Calibri" panose="020F0502020204030204" pitchFamily="34" charset="0"/>
                        </a:rPr>
                        <a:t>Kafka Broker node type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1" i="0" u="none" strike="noStrike">
                          <a:solidFill>
                            <a:srgbClr val="000000"/>
                          </a:solidFill>
                          <a:effectLst/>
                          <a:latin typeface="Calibri" panose="020F0502020204030204" pitchFamily="34" charset="0"/>
                        </a:rPr>
                        <a:t>kafka.m5.2xlarge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0" i="0" u="none" strike="noStrike">
                          <a:solidFill>
                            <a:srgbClr val="000000"/>
                          </a:solidFill>
                          <a:effectLst/>
                          <a:latin typeface="Calibri" panose="020F0502020204030204" pitchFamily="34" charset="0"/>
                        </a:rPr>
                        <a:t>kafka.m5.8xlarge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41171058"/>
                  </a:ext>
                </a:extLst>
              </a:tr>
              <a:tr h="431187">
                <a:tc>
                  <a:txBody>
                    <a:bodyPr/>
                    <a:lstStyle/>
                    <a:p>
                      <a:pPr algn="ctr" fontAlgn="ctr"/>
                      <a:r>
                        <a:rPr lang="en-US" sz="1800" b="1" i="0" u="none" strike="noStrike">
                          <a:solidFill>
                            <a:srgbClr val="FFFFFF"/>
                          </a:solidFill>
                          <a:effectLst/>
                          <a:latin typeface="Calibri" panose="020F0502020204030204" pitchFamily="34" charset="0"/>
                        </a:rPr>
                        <a:t>Max Parquet file size (in MB)</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1" i="0" u="none" strike="noStrike">
                          <a:solidFill>
                            <a:srgbClr val="000000"/>
                          </a:solidFill>
                          <a:effectLst/>
                          <a:latin typeface="Calibri" panose="020F0502020204030204" pitchFamily="34" charset="0"/>
                        </a:rPr>
                        <a:t>1.6</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0" i="0" u="none" strike="noStrike">
                          <a:solidFill>
                            <a:srgbClr val="000000"/>
                          </a:solidFill>
                          <a:effectLst/>
                          <a:latin typeface="Calibri" panose="020F0502020204030204" pitchFamily="34" charset="0"/>
                        </a:rPr>
                        <a:t>40</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55463228"/>
                  </a:ext>
                </a:extLst>
              </a:tr>
              <a:tr h="290360">
                <a:tc>
                  <a:txBody>
                    <a:bodyPr/>
                    <a:lstStyle/>
                    <a:p>
                      <a:pPr algn="ctr" fontAlgn="ctr"/>
                      <a:r>
                        <a:rPr lang="en-US" sz="1800" b="1" i="0" u="none" strike="noStrike">
                          <a:solidFill>
                            <a:srgbClr val="FFFFFF"/>
                          </a:solidFill>
                          <a:effectLst/>
                          <a:latin typeface="Calibri" panose="020F0502020204030204" pitchFamily="34" charset="0"/>
                        </a:rPr>
                        <a:t>Kafka Broker node type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1" i="0" u="none" strike="noStrike">
                          <a:solidFill>
                            <a:srgbClr val="000000"/>
                          </a:solidFill>
                          <a:effectLst/>
                          <a:latin typeface="Calibri" panose="020F0502020204030204" pitchFamily="34" charset="0"/>
                        </a:rPr>
                        <a:t>kafka.m5.2xlarge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800" b="0" i="0" u="none" strike="noStrike">
                          <a:solidFill>
                            <a:srgbClr val="000000"/>
                          </a:solidFill>
                          <a:effectLst/>
                          <a:latin typeface="Calibri" panose="020F0502020204030204" pitchFamily="34" charset="0"/>
                        </a:rPr>
                        <a:t>kafka.m5.8xlarge</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041861"/>
                  </a:ext>
                </a:extLst>
              </a:tr>
              <a:tr h="290360">
                <a:tc>
                  <a:txBody>
                    <a:bodyPr/>
                    <a:lstStyle/>
                    <a:p>
                      <a:pPr algn="ctr" fontAlgn="ctr"/>
                      <a:r>
                        <a:rPr lang="en-US" sz="1800" b="1" i="0" u="none" strike="noStrike">
                          <a:solidFill>
                            <a:srgbClr val="FFFFFF"/>
                          </a:solidFill>
                          <a:effectLst/>
                          <a:latin typeface="Calibri" panose="020F0502020204030204" pitchFamily="34" charset="0"/>
                        </a:rPr>
                        <a:t>MSK Version</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2.62</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2.62</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35139906"/>
                  </a:ext>
                </a:extLst>
              </a:tr>
              <a:tr h="290360">
                <a:tc>
                  <a:txBody>
                    <a:bodyPr/>
                    <a:lstStyle/>
                    <a:p>
                      <a:pPr algn="ctr" fontAlgn="ctr"/>
                      <a:r>
                        <a:rPr lang="en-US" sz="1800" b="1" i="0" u="none" strike="noStrike">
                          <a:solidFill>
                            <a:srgbClr val="FFFFFF"/>
                          </a:solidFill>
                          <a:effectLst/>
                          <a:latin typeface="Calibri" panose="020F0502020204030204" pitchFamily="34" charset="0"/>
                        </a:rPr>
                        <a:t>Event Producer</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python/confluent-kafka driver</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python/confluent-kafka driver</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42619219"/>
                  </a:ext>
                </a:extLst>
              </a:tr>
              <a:tr h="290360">
                <a:tc>
                  <a:txBody>
                    <a:bodyPr/>
                    <a:lstStyle/>
                    <a:p>
                      <a:pPr algn="ctr" fontAlgn="ctr"/>
                      <a:r>
                        <a:rPr lang="en-US" sz="1800" b="1" i="0" u="none" strike="noStrike">
                          <a:solidFill>
                            <a:srgbClr val="FFFFFF"/>
                          </a:solidFill>
                          <a:effectLst/>
                          <a:latin typeface="Calibri" panose="020F0502020204030204" pitchFamily="34" charset="0"/>
                        </a:rPr>
                        <a:t>Event Consumer</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Glue/Pyspark 3.1</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Glue/Pyspark 3.1</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39116019"/>
                  </a:ext>
                </a:extLst>
              </a:tr>
              <a:tr h="290360">
                <a:tc>
                  <a:txBody>
                    <a:bodyPr/>
                    <a:lstStyle/>
                    <a:p>
                      <a:pPr algn="ctr" fontAlgn="ctr"/>
                      <a:r>
                        <a:rPr lang="en-US" sz="1800" b="1" i="0" u="none" strike="noStrike">
                          <a:solidFill>
                            <a:srgbClr val="FFFFFF"/>
                          </a:solidFill>
                          <a:effectLst/>
                          <a:latin typeface="Calibri" panose="020F0502020204030204" pitchFamily="34" charset="0"/>
                        </a:rPr>
                        <a:t>Message Format</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Avro Compressed</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a:solidFill>
                            <a:srgbClr val="000000"/>
                          </a:solidFill>
                          <a:effectLst/>
                          <a:latin typeface="Calibri" panose="020F0502020204030204" pitchFamily="34" charset="0"/>
                        </a:rPr>
                        <a:t>Avro Compressed</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7516557"/>
                  </a:ext>
                </a:extLst>
              </a:tr>
              <a:tr h="290360">
                <a:tc>
                  <a:txBody>
                    <a:bodyPr/>
                    <a:lstStyle/>
                    <a:p>
                      <a:pPr algn="ctr" fontAlgn="ctr"/>
                      <a:r>
                        <a:rPr lang="en-US" sz="1800" b="1" i="0" u="none" strike="noStrike">
                          <a:solidFill>
                            <a:srgbClr val="FFFFFF"/>
                          </a:solidFill>
                          <a:effectLst/>
                          <a:latin typeface="Calibri" panose="020F0502020204030204" pitchFamily="34" charset="0"/>
                        </a:rPr>
                        <a:t>Compression</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800" b="0" i="0" u="none" strike="noStrike">
                          <a:solidFill>
                            <a:srgbClr val="000000"/>
                          </a:solidFill>
                          <a:effectLst/>
                          <a:latin typeface="Calibri" panose="020F0502020204030204" pitchFamily="34" charset="0"/>
                        </a:rPr>
                        <a:t>Snappy</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800" b="0" i="0" u="none" strike="noStrike" dirty="0">
                          <a:solidFill>
                            <a:srgbClr val="000000"/>
                          </a:solidFill>
                          <a:effectLst/>
                          <a:latin typeface="Calibri" panose="020F0502020204030204" pitchFamily="34" charset="0"/>
                        </a:rPr>
                        <a:t>Snappy</a:t>
                      </a:r>
                    </a:p>
                  </a:txBody>
                  <a:tcPr marL="8530" marR="8530" marT="8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82328405"/>
                  </a:ext>
                </a:extLst>
              </a:tr>
            </a:tbl>
          </a:graphicData>
        </a:graphic>
      </p:graphicFrame>
    </p:spTree>
    <p:extLst>
      <p:ext uri="{BB962C8B-B14F-4D97-AF65-F5344CB8AC3E}">
        <p14:creationId xmlns:p14="http://schemas.microsoft.com/office/powerpoint/2010/main" val="126234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A5B9-FC7C-584E-80D8-6AB410E470FE}"/>
              </a:ext>
            </a:extLst>
          </p:cNvPr>
          <p:cNvSpPr>
            <a:spLocks noGrp="1"/>
          </p:cNvSpPr>
          <p:nvPr>
            <p:ph type="title"/>
          </p:nvPr>
        </p:nvSpPr>
        <p:spPr/>
        <p:txBody>
          <a:bodyPr/>
          <a:lstStyle/>
          <a:p>
            <a:r>
              <a:rPr lang="en-US" kern="0" dirty="0">
                <a:solidFill>
                  <a:schemeClr val="accent1"/>
                </a:solidFill>
                <a:latin typeface="Amazon Ember"/>
                <a:ea typeface="Amazon Ember"/>
                <a:cs typeface="Amazon Ember"/>
                <a:sym typeface="Amazon Ember"/>
              </a:rPr>
              <a:t>Pricing</a:t>
            </a:r>
            <a:endParaRPr lang="en-US" dirty="0"/>
          </a:p>
        </p:txBody>
      </p:sp>
      <p:graphicFrame>
        <p:nvGraphicFramePr>
          <p:cNvPr id="16" name="Table 15">
            <a:extLst>
              <a:ext uri="{FF2B5EF4-FFF2-40B4-BE49-F238E27FC236}">
                <a16:creationId xmlns:a16="http://schemas.microsoft.com/office/drawing/2014/main" id="{5E04C2E7-2575-554B-BD10-7A750C68BA2F}"/>
              </a:ext>
            </a:extLst>
          </p:cNvPr>
          <p:cNvGraphicFramePr>
            <a:graphicFrameLocks noGrp="1"/>
          </p:cNvGraphicFramePr>
          <p:nvPr>
            <p:extLst>
              <p:ext uri="{D42A27DB-BD31-4B8C-83A1-F6EECF244321}">
                <p14:modId xmlns:p14="http://schemas.microsoft.com/office/powerpoint/2010/main" val="1727761270"/>
              </p:ext>
            </p:extLst>
          </p:nvPr>
        </p:nvGraphicFramePr>
        <p:xfrm>
          <a:off x="566929" y="856731"/>
          <a:ext cx="13196368" cy="6505765"/>
        </p:xfrm>
        <a:graphic>
          <a:graphicData uri="http://schemas.openxmlformats.org/drawingml/2006/table">
            <a:tbl>
              <a:tblPr/>
              <a:tblGrid>
                <a:gridCol w="2742650">
                  <a:extLst>
                    <a:ext uri="{9D8B030D-6E8A-4147-A177-3AD203B41FA5}">
                      <a16:colId xmlns:a16="http://schemas.microsoft.com/office/drawing/2014/main" val="1403258982"/>
                    </a:ext>
                  </a:extLst>
                </a:gridCol>
                <a:gridCol w="2009519">
                  <a:extLst>
                    <a:ext uri="{9D8B030D-6E8A-4147-A177-3AD203B41FA5}">
                      <a16:colId xmlns:a16="http://schemas.microsoft.com/office/drawing/2014/main" val="300235544"/>
                    </a:ext>
                  </a:extLst>
                </a:gridCol>
                <a:gridCol w="1756353">
                  <a:extLst>
                    <a:ext uri="{9D8B030D-6E8A-4147-A177-3AD203B41FA5}">
                      <a16:colId xmlns:a16="http://schemas.microsoft.com/office/drawing/2014/main" val="2885155224"/>
                    </a:ext>
                  </a:extLst>
                </a:gridCol>
                <a:gridCol w="2489481">
                  <a:extLst>
                    <a:ext uri="{9D8B030D-6E8A-4147-A177-3AD203B41FA5}">
                      <a16:colId xmlns:a16="http://schemas.microsoft.com/office/drawing/2014/main" val="2862289674"/>
                    </a:ext>
                  </a:extLst>
                </a:gridCol>
                <a:gridCol w="4198365">
                  <a:extLst>
                    <a:ext uri="{9D8B030D-6E8A-4147-A177-3AD203B41FA5}">
                      <a16:colId xmlns:a16="http://schemas.microsoft.com/office/drawing/2014/main" val="855245926"/>
                    </a:ext>
                  </a:extLst>
                </a:gridCol>
              </a:tblGrid>
              <a:tr h="277613">
                <a:tc>
                  <a:txBody>
                    <a:bodyPr/>
                    <a:lstStyle/>
                    <a:p>
                      <a:pPr algn="l" fontAlgn="b"/>
                      <a:r>
                        <a:rPr lang="en-US" sz="1600" b="1" i="0" u="none" strike="noStrike">
                          <a:solidFill>
                            <a:srgbClr val="FFFFFF"/>
                          </a:solidFill>
                          <a:effectLst/>
                          <a:latin typeface="Calibri" panose="020F0502020204030204" pitchFamily="34" charset="0"/>
                        </a:rPr>
                        <a:t>Description</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600" b="1" i="0" u="none" strike="noStrike">
                          <a:solidFill>
                            <a:srgbClr val="FFFFFF"/>
                          </a:solidFill>
                          <a:effectLst/>
                          <a:latin typeface="Calibri" panose="020F0502020204030204" pitchFamily="34" charset="0"/>
                        </a:rPr>
                        <a:t>Service</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600" b="1" i="0" u="none" strike="noStrike">
                          <a:solidFill>
                            <a:srgbClr val="FFFFFF"/>
                          </a:solidFill>
                          <a:effectLst/>
                          <a:latin typeface="Calibri" panose="020F0502020204030204" pitchFamily="34" charset="0"/>
                        </a:rPr>
                        <a:t>Monthly</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600" b="1" i="0" u="none" strike="noStrike">
                          <a:solidFill>
                            <a:srgbClr val="FFFFFF"/>
                          </a:solidFill>
                          <a:effectLst/>
                          <a:latin typeface="Calibri" panose="020F0502020204030204" pitchFamily="34" charset="0"/>
                        </a:rPr>
                        <a:t>First 12 months total</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600" b="1" i="0" u="none" strike="noStrike">
                          <a:solidFill>
                            <a:srgbClr val="FFFFFF"/>
                          </a:solidFill>
                          <a:effectLst/>
                          <a:latin typeface="Calibri" panose="020F0502020204030204" pitchFamily="34" charset="0"/>
                        </a:rPr>
                        <a:t>Configuration summary</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01558378"/>
                  </a:ext>
                </a:extLst>
              </a:tr>
              <a:tr h="2067509">
                <a:tc>
                  <a:txBody>
                    <a:bodyPr/>
                    <a:lstStyle/>
                    <a:p>
                      <a:pPr algn="l" fontAlgn="b"/>
                      <a:r>
                        <a:rPr lang="en-US" sz="1600" b="0" i="0" u="none" strike="noStrike" dirty="0">
                          <a:solidFill>
                            <a:srgbClr val="000000"/>
                          </a:solidFill>
                          <a:effectLst/>
                          <a:latin typeface="Calibri" panose="020F0502020204030204" pitchFamily="34" charset="0"/>
                        </a:rPr>
                        <a:t>Kafka </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Amazon Managed Streaming for Apache Kafka (MSK)</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dirty="0">
                          <a:solidFill>
                            <a:srgbClr val="000000"/>
                          </a:solidFill>
                          <a:effectLst/>
                          <a:latin typeface="Calibri" panose="020F0502020204030204" pitchFamily="34" charset="0"/>
                        </a:rPr>
                        <a:t>$16,631.68</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a:solidFill>
                            <a:srgbClr val="000000"/>
                          </a:solidFill>
                          <a:effectLst/>
                          <a:latin typeface="Calibri" panose="020F0502020204030204" pitchFamily="34" charset="0"/>
                        </a:rPr>
                        <a:t>$199,580.16</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Storage per Broker (100 GB), DT Inbound: Internet (141 TB per month), DT Outbound: Not selected (0 TB per month), DT Intra-Region: (141 TB per month), Do you want to setup any Kafka Connect connectors? (No), Number of Kafka broker nodes (20), Compute Family (m5.2xlarge), Desired Provisioned Storage Throughput (MiBps) (800)</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75045906"/>
                  </a:ext>
                </a:extLst>
              </a:tr>
              <a:tr h="780655">
                <a:tc>
                  <a:txBody>
                    <a:bodyPr/>
                    <a:lstStyle/>
                    <a:p>
                      <a:pPr algn="l" fontAlgn="b"/>
                      <a:r>
                        <a:rPr lang="en-US" sz="1600" b="0" i="0" u="none" strike="noStrike">
                          <a:solidFill>
                            <a:srgbClr val="000000"/>
                          </a:solidFill>
                          <a:effectLst/>
                          <a:latin typeface="Calibri" panose="020F0502020204030204" pitchFamily="34" charset="0"/>
                        </a:rPr>
                        <a:t>Glue</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dirty="0">
                          <a:solidFill>
                            <a:srgbClr val="000000"/>
                          </a:solidFill>
                          <a:effectLst/>
                          <a:latin typeface="Calibri" panose="020F0502020204030204" pitchFamily="34" charset="0"/>
                        </a:rPr>
                        <a:t>AWS Glue ETL jobs and development endpoints</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$48,822.40</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$585,868.80</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a:solidFill>
                            <a:srgbClr val="000000"/>
                          </a:solidFill>
                          <a:effectLst/>
                          <a:latin typeface="Calibri" panose="020F0502020204030204" pitchFamily="34" charset="0"/>
                        </a:rPr>
                        <a:t>Number of DPUs for Apache Spark job (150), Number of DPUs for Python Shell job (0.0625)</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84457089"/>
                  </a:ext>
                </a:extLst>
              </a:tr>
              <a:tr h="1038025">
                <a:tc>
                  <a:txBody>
                    <a:bodyPr/>
                    <a:lstStyle/>
                    <a:p>
                      <a:pPr algn="l" fontAlgn="b"/>
                      <a:r>
                        <a:rPr lang="en-US" sz="1600" b="0" i="0" u="none" strike="noStrike">
                          <a:solidFill>
                            <a:srgbClr val="000000"/>
                          </a:solidFill>
                          <a:effectLst/>
                          <a:latin typeface="Calibri" panose="020F0502020204030204" pitchFamily="34" charset="0"/>
                        </a:rPr>
                        <a:t>S3 (12 month online, 18 month offline) 1.7Pb month Std, 2.5PB Glacier - Cost p.a. approx.</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S3 Standard</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a:solidFill>
                            <a:srgbClr val="000000"/>
                          </a:solidFill>
                          <a:effectLst/>
                          <a:latin typeface="Calibri" panose="020F0502020204030204" pitchFamily="34" charset="0"/>
                        </a:rPr>
                        <a:t>$3,245.27</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dirty="0">
                          <a:solidFill>
                            <a:srgbClr val="000000"/>
                          </a:solidFill>
                          <a:effectLst/>
                          <a:latin typeface="Calibri" panose="020F0502020204030204" pitchFamily="34" charset="0"/>
                        </a:rPr>
                        <a:t>$38,943.24</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S3 Standard storage (141 TB per month)</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658013356"/>
                  </a:ext>
                </a:extLst>
              </a:tr>
              <a:tr h="1038025">
                <a:tc>
                  <a:txBody>
                    <a:bodyPr/>
                    <a:lstStyle/>
                    <a:p>
                      <a:pPr algn="l" fontAlgn="b"/>
                      <a:r>
                        <a:rPr lang="en-US" sz="1600" b="0" i="0" u="none" strike="noStrike">
                          <a:solidFill>
                            <a:srgbClr val="000000"/>
                          </a:solidFill>
                          <a:effectLst/>
                          <a:latin typeface="Calibri" panose="020F0502020204030204" pitchFamily="34" charset="0"/>
                        </a:rPr>
                        <a:t>S3 (12 month online, 18 month offline) 1.7Pb month Std, 2.5PB Glacier - Cost p.a. approx.</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a:solidFill>
                            <a:srgbClr val="000000"/>
                          </a:solidFill>
                          <a:effectLst/>
                          <a:latin typeface="Calibri" panose="020F0502020204030204" pitchFamily="34" charset="0"/>
                        </a:rPr>
                        <a:t>S3 Glacier Flexible Retrieval</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$626.59</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$7,519.08</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dirty="0">
                          <a:solidFill>
                            <a:srgbClr val="000000"/>
                          </a:solidFill>
                          <a:effectLst/>
                          <a:latin typeface="Calibri" panose="020F0502020204030204" pitchFamily="34" charset="0"/>
                        </a:rPr>
                        <a:t>S3 Glacier Average Object Size (40 MB), S3 Glacier storage (141 TB per month)</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27032363"/>
                  </a:ext>
                </a:extLst>
              </a:tr>
              <a:tr h="1038025">
                <a:tc>
                  <a:txBody>
                    <a:bodyPr/>
                    <a:lstStyle/>
                    <a:p>
                      <a:pPr algn="l" fontAlgn="b"/>
                      <a:r>
                        <a:rPr lang="en-US" sz="1600" b="0" i="0" u="none" strike="noStrike">
                          <a:solidFill>
                            <a:srgbClr val="000000"/>
                          </a:solidFill>
                          <a:effectLst/>
                          <a:latin typeface="Calibri" panose="020F0502020204030204" pitchFamily="34" charset="0"/>
                        </a:rPr>
                        <a:t> </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Amazon CloudWatch</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a:solidFill>
                            <a:srgbClr val="000000"/>
                          </a:solidFill>
                          <a:effectLst/>
                          <a:latin typeface="Calibri" panose="020F0502020204030204" pitchFamily="34" charset="0"/>
                        </a:rPr>
                        <a:t>$175.00</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r" fontAlgn="b"/>
                      <a:r>
                        <a:rPr lang="en-US" sz="1600" b="0" i="0" u="none" strike="noStrike">
                          <a:solidFill>
                            <a:srgbClr val="000000"/>
                          </a:solidFill>
                          <a:effectLst/>
                          <a:latin typeface="Calibri" panose="020F0502020204030204" pitchFamily="34" charset="0"/>
                        </a:rPr>
                        <a:t>$2,100.00</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fontAlgn="b"/>
                      <a:r>
                        <a:rPr lang="en-US" sz="1600" b="0" i="0" u="none" strike="noStrike">
                          <a:solidFill>
                            <a:srgbClr val="000000"/>
                          </a:solidFill>
                          <a:effectLst/>
                          <a:latin typeface="Calibri" panose="020F0502020204030204" pitchFamily="34" charset="0"/>
                        </a:rPr>
                        <a:t>Number of Metrics (includes detailed and custom metrics) (500), Standard Logs: Data Ingested (0 GB), Logs Delivered to S3: Data Ingested (100 GB)</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240154337"/>
                  </a:ext>
                </a:extLst>
              </a:tr>
              <a:tr h="265913">
                <a:tc>
                  <a:txBody>
                    <a:bodyPr/>
                    <a:lstStyle/>
                    <a:p>
                      <a:pPr algn="l" fontAlgn="b"/>
                      <a:r>
                        <a:rPr lang="en-US" sz="1600" b="0" i="0" u="none" strike="noStrike">
                          <a:solidFill>
                            <a:srgbClr val="000000"/>
                          </a:solidFill>
                          <a:effectLst/>
                          <a:latin typeface="Calibri" panose="020F0502020204030204" pitchFamily="34" charset="0"/>
                        </a:rPr>
                        <a:t>Approx. Total Cost</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1" i="0" u="none" strike="noStrike">
                          <a:solidFill>
                            <a:srgbClr val="000000"/>
                          </a:solidFill>
                          <a:effectLst/>
                          <a:latin typeface="Calibri" panose="020F0502020204030204" pitchFamily="34" charset="0"/>
                        </a:rPr>
                        <a:t>$69,500.94</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1" i="0" u="none" strike="noStrike">
                          <a:solidFill>
                            <a:srgbClr val="000000"/>
                          </a:solidFill>
                          <a:effectLst/>
                          <a:latin typeface="Calibri" panose="020F0502020204030204" pitchFamily="34" charset="0"/>
                        </a:rPr>
                        <a:t>$834,011.28</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8093" marR="8093" marT="80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8235171"/>
                  </a:ext>
                </a:extLst>
              </a:tr>
            </a:tbl>
          </a:graphicData>
        </a:graphic>
      </p:graphicFrame>
    </p:spTree>
    <p:extLst>
      <p:ext uri="{BB962C8B-B14F-4D97-AF65-F5344CB8AC3E}">
        <p14:creationId xmlns:p14="http://schemas.microsoft.com/office/powerpoint/2010/main" val="18068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686A-9A9A-FE48-9704-32DF692DFD55}"/>
              </a:ext>
            </a:extLst>
          </p:cNvPr>
          <p:cNvSpPr>
            <a:spLocks noGrp="1"/>
          </p:cNvSpPr>
          <p:nvPr>
            <p:ph type="title"/>
          </p:nvPr>
        </p:nvSpPr>
        <p:spPr/>
        <p:txBody>
          <a:bodyPr/>
          <a:lstStyle/>
          <a:p>
            <a:r>
              <a:rPr lang="en-US" kern="0" dirty="0">
                <a:solidFill>
                  <a:schemeClr val="accent1"/>
                </a:solidFill>
                <a:latin typeface="Amazon Ember"/>
                <a:ea typeface="Amazon Ember"/>
                <a:cs typeface="Amazon Ember"/>
                <a:sym typeface="Amazon Ember"/>
              </a:rPr>
              <a:t>Deployment Strategy </a:t>
            </a:r>
            <a:endParaRPr lang="en-US" dirty="0"/>
          </a:p>
        </p:txBody>
      </p:sp>
    </p:spTree>
    <p:extLst>
      <p:ext uri="{BB962C8B-B14F-4D97-AF65-F5344CB8AC3E}">
        <p14:creationId xmlns:p14="http://schemas.microsoft.com/office/powerpoint/2010/main" val="2586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21" name="Shape 332">
            <a:extLst>
              <a:ext uri="{FF2B5EF4-FFF2-40B4-BE49-F238E27FC236}">
                <a16:creationId xmlns:a16="http://schemas.microsoft.com/office/drawing/2014/main" id="{A2303DED-6624-DC41-8837-08E1E476D40A}"/>
              </a:ext>
            </a:extLst>
          </p:cNvPr>
          <p:cNvSpPr txBox="1">
            <a:spLocks/>
          </p:cNvSpPr>
          <p:nvPr/>
        </p:nvSpPr>
        <p:spPr>
          <a:xfrm>
            <a:off x="866417" y="1532389"/>
            <a:ext cx="12267692" cy="4646737"/>
          </a:xfrm>
          <a:prstGeom prst="rect">
            <a:avLst/>
          </a:prstGeom>
          <a:ln w="3175">
            <a:round/>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18061" tIns="18061" rIns="18061" bIns="18061" rtlCol="0" anchor="t">
            <a:noAutofit/>
          </a:bodyPr>
          <a:lstStyle>
            <a:lvl1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r>
              <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rPr>
              <a:t>Architecture design document</a:t>
            </a:r>
          </a:p>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r>
              <a:rPr kumimoji="0" lang="en-US" sz="2800" b="0"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Pricing </a:t>
            </a:r>
            <a:r>
              <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rPr>
              <a:t>calculation sheet</a:t>
            </a:r>
          </a:p>
          <a:p>
            <a:pPr marL="342900" marR="0" lvl="0" indent="-342900" defTabSz="2926006" rtl="0" eaLnBrk="1" fontAlgn="auto" latinLnBrk="0" hangingPunct="1">
              <a:lnSpc>
                <a:spcPct val="150000"/>
              </a:lnSpc>
              <a:spcBef>
                <a:spcPts val="0"/>
              </a:spcBef>
              <a:spcAft>
                <a:spcPts val="0"/>
              </a:spcAft>
              <a:buClrTx/>
              <a:buSzTx/>
              <a:buFont typeface="Arial" panose="020B0604020202020204" pitchFamily="34" charset="0"/>
              <a:buChar char="•"/>
              <a:tabLst/>
              <a:defRPr sz="2800" spc="-70">
                <a:uFill>
                  <a:solidFill>
                    <a:srgbClr val="FFFFFF"/>
                  </a:solidFill>
                </a:uFill>
              </a:defRPr>
            </a:pPr>
            <a:endParaRPr lang="en-US" sz="2800" b="0" kern="0" spc="-70" dirty="0">
              <a:solidFill>
                <a:srgbClr val="F2F3F3"/>
              </a:solidFill>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2" name="Title 77">
            <a:extLst>
              <a:ext uri="{FF2B5EF4-FFF2-40B4-BE49-F238E27FC236}">
                <a16:creationId xmlns:a16="http://schemas.microsoft.com/office/drawing/2014/main" id="{1596A706-208B-EA40-8D05-4BBE758FCEA3}"/>
              </a:ext>
            </a:extLst>
          </p:cNvPr>
          <p:cNvSpPr txBox="1">
            <a:spLocks/>
          </p:cNvSpPr>
          <p:nvPr/>
        </p:nvSpPr>
        <p:spPr>
          <a:xfrm>
            <a:off x="680151" y="196620"/>
            <a:ext cx="10909738" cy="756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lvl="0">
              <a:defRPr/>
            </a:pPr>
            <a:r>
              <a:rPr lang="en-US" sz="3800" kern="0" dirty="0">
                <a:solidFill>
                  <a:schemeClr val="accent1"/>
                </a:solidFill>
                <a:ea typeface="Amazon Ember"/>
                <a:cs typeface="Amazon Ember"/>
              </a:rPr>
              <a:t>Deliverables of POC</a:t>
            </a:r>
          </a:p>
        </p:txBody>
      </p:sp>
    </p:spTree>
    <p:extLst>
      <p:ext uri="{BB962C8B-B14F-4D97-AF65-F5344CB8AC3E}">
        <p14:creationId xmlns:p14="http://schemas.microsoft.com/office/powerpoint/2010/main" val="4075089631"/>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DeckTemplate_AWS</Template>
  <TotalTime>48204</TotalTime>
  <Words>913</Words>
  <Application>Microsoft Macintosh PowerPoint</Application>
  <PresentationFormat>Custom</PresentationFormat>
  <Paragraphs>159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Amazon Ember</vt:lpstr>
      <vt:lpstr>Amazon Ember Light</vt:lpstr>
      <vt:lpstr>Amazon Ember Regular</vt:lpstr>
      <vt:lpstr>Arial</vt:lpstr>
      <vt:lpstr>Calibri</vt:lpstr>
      <vt:lpstr>DeckTemplate-AWS</vt:lpstr>
      <vt:lpstr>PowerPoint Presentation</vt:lpstr>
      <vt:lpstr>Agenda</vt:lpstr>
      <vt:lpstr>PowerPoint Presentation</vt:lpstr>
      <vt:lpstr>PowerPoint Presentation</vt:lpstr>
      <vt:lpstr>PowerPoint Presentation</vt:lpstr>
      <vt:lpstr>Monitoring &amp; Performance</vt:lpstr>
      <vt:lpstr>Pricing</vt:lpstr>
      <vt:lpstr>Deployment Strategy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478</cp:revision>
  <dcterms:created xsi:type="dcterms:W3CDTF">2016-06-17T18:22:10Z</dcterms:created>
  <dcterms:modified xsi:type="dcterms:W3CDTF">2022-04-15T00:08:18Z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