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8DD1497-FF3D-4802-AA66-BE3984A07769}">
  <a:tblStyle styleId="{B8DD1497-FF3D-4802-AA66-BE3984A0776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Google Shape;1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9" name="Google Shape;21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6" name="Google Shape;2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3" name="Google Shape;2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9" name="Google Shape;23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7" name="Google Shape;2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3" name="Google Shape;2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9" name="Google Shape;26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7" name="Google Shape;27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5" name="Google Shape;28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3" name="Google Shape;29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1" name="Google Shape;30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0" name="Google Shape;31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6" name="Google Shape;31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2" name="Google Shape;32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5400"/>
              <a:buFont typeface="Calibri"/>
              <a:buNone/>
            </a:pPr>
            <a:r>
              <a:rPr b="1" i="0" lang="en-US" sz="5400" u="none" cap="none" strike="noStrike">
                <a:solidFill>
                  <a:schemeClr val="dk1"/>
                </a:solidFill>
                <a:latin typeface="Calibri"/>
                <a:ea typeface="Calibri"/>
                <a:cs typeface="Calibri"/>
                <a:sym typeface="Calibri"/>
              </a:rPr>
              <a:t>KNOWLEDGE EXTRACTION IN AGRICULTURE USING MACHINE LEARNING ALGORITHMS</a:t>
            </a:r>
            <a:endParaRPr b="0" i="0" sz="54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r">
              <a:lnSpc>
                <a:spcPct val="70000"/>
              </a:lnSpc>
              <a:spcBef>
                <a:spcPts val="0"/>
              </a:spcBef>
              <a:spcAft>
                <a:spcPts val="0"/>
              </a:spcAft>
              <a:buClr>
                <a:schemeClr val="dk1"/>
              </a:buClr>
              <a:buSzPts val="1860"/>
              <a:buFont typeface="Arial"/>
              <a:buNone/>
            </a:pPr>
            <a:r>
              <a:t/>
            </a:r>
            <a:endParaRPr b="0" i="0" sz="1860" u="none" cap="none" strike="noStrike">
              <a:solidFill>
                <a:schemeClr val="dk1"/>
              </a:solidFill>
              <a:latin typeface="Calibri"/>
              <a:ea typeface="Calibri"/>
              <a:cs typeface="Calibri"/>
              <a:sym typeface="Calibri"/>
            </a:endParaRPr>
          </a:p>
          <a:p>
            <a:pPr indent="0" lvl="0" marL="0" marR="0" rtl="0" algn="r">
              <a:lnSpc>
                <a:spcPct val="70000"/>
              </a:lnSpc>
              <a:spcBef>
                <a:spcPts val="1000"/>
              </a:spcBef>
              <a:spcAft>
                <a:spcPts val="0"/>
              </a:spcAft>
              <a:buClr>
                <a:schemeClr val="dk1"/>
              </a:buClr>
              <a:buSzPts val="1860"/>
              <a:buFont typeface="Arial"/>
              <a:buNone/>
            </a:pPr>
            <a:r>
              <a:t/>
            </a:r>
            <a:endParaRPr b="0" i="0" sz="1860" u="none" cap="none" strike="noStrike">
              <a:solidFill>
                <a:schemeClr val="dk1"/>
              </a:solidFill>
              <a:latin typeface="Calibri"/>
              <a:ea typeface="Calibri"/>
              <a:cs typeface="Calibri"/>
              <a:sym typeface="Calibri"/>
            </a:endParaRPr>
          </a:p>
          <a:p>
            <a:pPr indent="0" lvl="0" marL="0" marR="0" rtl="0" algn="r">
              <a:lnSpc>
                <a:spcPct val="70000"/>
              </a:lnSpc>
              <a:spcBef>
                <a:spcPts val="1000"/>
              </a:spcBef>
              <a:spcAft>
                <a:spcPts val="0"/>
              </a:spcAft>
              <a:buClr>
                <a:schemeClr val="dk1"/>
              </a:buClr>
              <a:buSzPts val="1860"/>
              <a:buFont typeface="Arial"/>
              <a:buNone/>
            </a:pPr>
            <a:r>
              <a:t/>
            </a:r>
            <a:endParaRPr b="0" i="0" sz="1860" u="none" cap="none" strike="noStrike">
              <a:solidFill>
                <a:schemeClr val="dk1"/>
              </a:solidFill>
              <a:latin typeface="Calibri"/>
              <a:ea typeface="Calibri"/>
              <a:cs typeface="Calibri"/>
              <a:sym typeface="Calibri"/>
            </a:endParaRPr>
          </a:p>
          <a:p>
            <a:pPr indent="0" lvl="0" marL="0" marR="0" rtl="0" algn="r">
              <a:lnSpc>
                <a:spcPct val="70000"/>
              </a:lnSpc>
              <a:spcBef>
                <a:spcPts val="1000"/>
              </a:spcBef>
              <a:spcAft>
                <a:spcPts val="0"/>
              </a:spcAft>
              <a:buClr>
                <a:schemeClr val="dk1"/>
              </a:buClr>
              <a:buSzPts val="1860"/>
              <a:buFont typeface="Arial"/>
              <a:buNone/>
            </a:pPr>
            <a:r>
              <a:rPr b="0" i="0" lang="en-US" sz="1860" u="none" cap="none" strike="noStrike">
                <a:solidFill>
                  <a:schemeClr val="dk1"/>
                </a:solidFill>
                <a:latin typeface="Calibri"/>
                <a:ea typeface="Calibri"/>
                <a:cs typeface="Calibri"/>
                <a:sym typeface="Calibri"/>
              </a:rPr>
              <a:t>Rukmangadan D</a:t>
            </a:r>
            <a:endParaRPr/>
          </a:p>
          <a:p>
            <a:pPr indent="0" lvl="0" marL="0" marR="0" rtl="0" algn="r">
              <a:lnSpc>
                <a:spcPct val="70000"/>
              </a:lnSpc>
              <a:spcBef>
                <a:spcPts val="1000"/>
              </a:spcBef>
              <a:spcAft>
                <a:spcPts val="0"/>
              </a:spcAft>
              <a:buClr>
                <a:schemeClr val="dk1"/>
              </a:buClr>
              <a:buSzPts val="1860"/>
              <a:buFont typeface="Arial"/>
              <a:buNone/>
            </a:pPr>
            <a:r>
              <a:rPr b="0" i="0" lang="en-US" sz="1860" u="none" cap="none" strike="noStrike">
                <a:solidFill>
                  <a:schemeClr val="dk1"/>
                </a:solidFill>
                <a:latin typeface="Calibri"/>
                <a:ea typeface="Calibri"/>
                <a:cs typeface="Calibri"/>
                <a:sym typeface="Calibri"/>
              </a:rPr>
              <a:t>MTECH/13305</a:t>
            </a:r>
            <a:endParaRPr b="0" i="0" sz="186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Literature Review</a:t>
            </a:r>
            <a:endParaRPr b="0" i="0" sz="4400" u="none" cap="none" strike="noStrike">
              <a:solidFill>
                <a:schemeClr val="dk1"/>
              </a:solidFill>
              <a:latin typeface="Calibri"/>
              <a:ea typeface="Calibri"/>
              <a:cs typeface="Calibri"/>
              <a:sym typeface="Calibri"/>
            </a:endParaRPr>
          </a:p>
        </p:txBody>
      </p:sp>
      <p:sp>
        <p:nvSpPr>
          <p:cNvPr id="142" name="Google Shape;14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Thus, it is seen that the relative soil moisture determined by the satellites cannot be blindly correlated with the field soil moisture measured manually even though the saturation capacity of the soil is known. </a:t>
            </a:r>
            <a:endParaRPr/>
          </a:p>
          <a:p>
            <a:pPr indent="-228600" lvl="0" marL="228600" marR="0" rtl="0" algn="just">
              <a:lnSpc>
                <a:spcPct val="90000"/>
              </a:lnSpc>
              <a:spcBef>
                <a:spcPts val="10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main factors that lie in between the correlation of relative soil moisture and field soil moisture are the type of crop, crop coverage or crop growth basically how much the crop has covered the field at a given instance and also the soil class based on texture and type of soil to which it belongs.</a:t>
            </a:r>
            <a:endParaRPr/>
          </a:p>
          <a:p>
            <a:pPr indent="-25400" lvl="0" marL="228600" marR="0" rtl="0" algn="l">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824345" y="0"/>
            <a:ext cx="10515600" cy="113649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Our Problem</a:t>
            </a:r>
            <a:endParaRPr b="0" i="0" sz="4400" u="none" cap="none" strike="noStrike">
              <a:solidFill>
                <a:schemeClr val="dk1"/>
              </a:solidFill>
              <a:latin typeface="Calibri"/>
              <a:ea typeface="Calibri"/>
              <a:cs typeface="Calibri"/>
              <a:sym typeface="Calibri"/>
            </a:endParaRPr>
          </a:p>
        </p:txBody>
      </p:sp>
      <p:graphicFrame>
        <p:nvGraphicFramePr>
          <p:cNvPr id="148" name="Google Shape;148;p23"/>
          <p:cNvGraphicFramePr/>
          <p:nvPr/>
        </p:nvGraphicFramePr>
        <p:xfrm>
          <a:off x="942108" y="1321613"/>
          <a:ext cx="3000000" cy="3000000"/>
        </p:xfrm>
        <a:graphic>
          <a:graphicData uri="http://schemas.openxmlformats.org/drawingml/2006/table">
            <a:tbl>
              <a:tblPr>
                <a:noFill/>
                <a:tableStyleId>{B8DD1497-FF3D-4802-AA66-BE3984A07769}</a:tableStyleId>
              </a:tblPr>
              <a:tblGrid>
                <a:gridCol w="1043750"/>
                <a:gridCol w="1667175"/>
                <a:gridCol w="1127100"/>
                <a:gridCol w="1465225"/>
                <a:gridCol w="1127100"/>
                <a:gridCol w="1465225"/>
                <a:gridCol w="1127100"/>
                <a:gridCol w="1465225"/>
              </a:tblGrid>
              <a:tr h="282850">
                <a:tc>
                  <a:txBody>
                    <a:bodyPr>
                      <a:noAutofit/>
                    </a:bodyPr>
                    <a:lstStyle/>
                    <a:p>
                      <a:pPr indent="0" lvl="0" marL="0" marR="0" rtl="0" algn="ctr">
                        <a:lnSpc>
                          <a:spcPct val="115000"/>
                        </a:lnSpc>
                        <a:spcBef>
                          <a:spcPts val="0"/>
                        </a:spcBef>
                        <a:spcAft>
                          <a:spcPts val="0"/>
                        </a:spcAft>
                        <a:buNone/>
                      </a:pPr>
                      <a:r>
                        <a:rPr b="1" lang="en-US" sz="1050" u="none" cap="none" strike="noStrike">
                          <a:solidFill>
                            <a:srgbClr val="31849B"/>
                          </a:solidFill>
                          <a:latin typeface="Calibri"/>
                          <a:ea typeface="Calibri"/>
                          <a:cs typeface="Calibri"/>
                          <a:sym typeface="Calibri"/>
                        </a:rPr>
                        <a:t>Plot_ID</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050" u="none" cap="none" strike="noStrike">
                          <a:solidFill>
                            <a:srgbClr val="31849B"/>
                          </a:solidFill>
                          <a:latin typeface="Calibri"/>
                          <a:ea typeface="Calibri"/>
                          <a:cs typeface="Calibri"/>
                          <a:sym typeface="Calibri"/>
                        </a:rPr>
                        <a:t>Correlation</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b="1" lang="en-US" sz="1050" u="none" cap="none" strike="noStrike">
                          <a:solidFill>
                            <a:srgbClr val="31849B"/>
                          </a:solidFill>
                          <a:latin typeface="Calibri"/>
                          <a:ea typeface="Calibri"/>
                          <a:cs typeface="Calibri"/>
                          <a:sym typeface="Calibri"/>
                        </a:rPr>
                        <a:t>Plot_ID</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050" u="none" cap="none" strike="noStrike">
                          <a:solidFill>
                            <a:srgbClr val="31849B"/>
                          </a:solidFill>
                          <a:latin typeface="Calibri"/>
                          <a:ea typeface="Calibri"/>
                          <a:cs typeface="Calibri"/>
                          <a:sym typeface="Calibri"/>
                        </a:rPr>
                        <a:t>Correlation</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b="1" lang="en-US" sz="1050" u="none" cap="none" strike="noStrike">
                          <a:solidFill>
                            <a:srgbClr val="31849B"/>
                          </a:solidFill>
                          <a:latin typeface="Calibri"/>
                          <a:ea typeface="Calibri"/>
                          <a:cs typeface="Calibri"/>
                          <a:sym typeface="Calibri"/>
                        </a:rPr>
                        <a:t>Plot_ID</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050" u="none" cap="none" strike="noStrike">
                          <a:solidFill>
                            <a:srgbClr val="31849B"/>
                          </a:solidFill>
                          <a:latin typeface="Calibri"/>
                          <a:ea typeface="Calibri"/>
                          <a:cs typeface="Calibri"/>
                          <a:sym typeface="Calibri"/>
                        </a:rPr>
                        <a:t>Correlation</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b="1" lang="en-US" sz="1050" u="none" cap="none" strike="noStrike">
                          <a:solidFill>
                            <a:srgbClr val="31849B"/>
                          </a:solidFill>
                          <a:latin typeface="Calibri"/>
                          <a:ea typeface="Calibri"/>
                          <a:cs typeface="Calibri"/>
                          <a:sym typeface="Calibri"/>
                        </a:rPr>
                        <a:t>Plot_ID</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050" u="none" cap="none" strike="noStrike">
                          <a:solidFill>
                            <a:srgbClr val="31849B"/>
                          </a:solidFill>
                          <a:latin typeface="Calibri"/>
                          <a:ea typeface="Calibri"/>
                          <a:cs typeface="Calibri"/>
                          <a:sym typeface="Calibri"/>
                        </a:rPr>
                        <a:t>Correlation</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12700">
                      <a:solidFill>
                        <a:srgbClr val="4BACC6"/>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1001</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-0.066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1029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-0.099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1057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-0.092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1085</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0.850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4BACC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1002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-0.004</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-0.468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1058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-0.016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1086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0.881</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1003</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-0.030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1031</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-0.088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1059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0.135</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1087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0.816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1004</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-0.127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0.009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0.101</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1088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0.936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1005</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-0.308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1033</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0.010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1061</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-0.057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1089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0.223</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1006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-0.169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1034</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-0.032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-0.007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1090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0.300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1007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0.038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1035</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-0.071</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1063</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0.176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1091</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0.342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1008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0.059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-0.075</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1064</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0.082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1092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0.194</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1009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-0.016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-0.084</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1065</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0.197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1093</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0.438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1010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0.016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-0.036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0.088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1094</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0.190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1011</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0.088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1039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0.014</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0.238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1095</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0.232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1012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0.082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1040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-0.058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0.110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1096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0.092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1013</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0.456</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1041</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-0.023</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1069</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0.030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1097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0.987</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1014</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0.103</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1042</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u="none" cap="none" strike="noStrike">
                          <a:solidFill>
                            <a:srgbClr val="000000"/>
                          </a:solidFill>
                          <a:latin typeface="Calibri"/>
                          <a:ea typeface="Calibri"/>
                          <a:cs typeface="Calibri"/>
                          <a:sym typeface="Calibri"/>
                        </a:rPr>
                        <a:t>-0.178</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u="none" cap="none" strike="noStrike">
                          <a:solidFill>
                            <a:srgbClr val="000000"/>
                          </a:solidFill>
                          <a:latin typeface="Calibri"/>
                          <a:ea typeface="Calibri"/>
                          <a:cs typeface="Calibri"/>
                          <a:sym typeface="Calibri"/>
                        </a:rPr>
                        <a:t>1070</a:t>
                      </a:r>
                      <a:endParaRPr sz="1050" u="none" cap="none" strike="noStrike">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1098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0.973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1015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-0.142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1043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-0.104</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1071</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1099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0.262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1016</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0.145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1044</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-0.042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1072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0.479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1017</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-0.174</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1045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-0.058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1073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1101</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0.465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1018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-0.131</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1046</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-0.156</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1074</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1019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-0.089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1047</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-0.115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1075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-0.138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1020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-0.063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1048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0.028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1076</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1104</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-0.040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1021</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-0.182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1049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0.090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1077</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-0.190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1022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-0.209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1050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0.043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1078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1106</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-0.282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1023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-0.239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1051</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0.144</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1079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1107</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-0.093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1024</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-0.058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1052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0.083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1080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-0.355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1025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-0.357</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1053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0.072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1081</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l">
                        <a:spcBef>
                          <a:spcPts val="0"/>
                        </a:spcBef>
                        <a:spcAft>
                          <a:spcPts val="0"/>
                        </a:spcAft>
                        <a:buNone/>
                      </a:pPr>
                      <a:r>
                        <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1109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-0.700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1026</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-0.009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1054</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0.109</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1082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0.217</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1110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0.068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1027</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-0.023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1055</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0.131</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1083</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-0.338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1111</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0.007</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2EAF1"/>
                    </a:solidFill>
                  </a:tcPr>
                </a:tc>
              </a:tr>
              <a:tr h="163875">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1028</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-0.172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1056</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-0.217</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1084</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0.860</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b="1" lang="en-US" sz="1050">
                          <a:solidFill>
                            <a:srgbClr val="000000"/>
                          </a:solidFill>
                          <a:latin typeface="Calibri"/>
                          <a:ea typeface="Calibri"/>
                          <a:cs typeface="Calibri"/>
                          <a:sym typeface="Calibri"/>
                        </a:rPr>
                        <a:t>1112</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tcPr>
                </a:tc>
                <a:tc>
                  <a:txBody>
                    <a:bodyPr>
                      <a:noAutofit/>
                    </a:bodyPr>
                    <a:lstStyle/>
                    <a:p>
                      <a:pPr indent="0" lvl="0" marL="0" marR="0" rtl="0" algn="r">
                        <a:lnSpc>
                          <a:spcPct val="115000"/>
                        </a:lnSpc>
                        <a:spcBef>
                          <a:spcPts val="0"/>
                        </a:spcBef>
                        <a:spcAft>
                          <a:spcPts val="0"/>
                        </a:spcAft>
                        <a:buNone/>
                      </a:pPr>
                      <a:r>
                        <a:rPr lang="en-US" sz="1050">
                          <a:solidFill>
                            <a:srgbClr val="000000"/>
                          </a:solidFill>
                          <a:latin typeface="Calibri"/>
                          <a:ea typeface="Calibri"/>
                          <a:cs typeface="Calibri"/>
                          <a:sym typeface="Calibri"/>
                        </a:rPr>
                        <a:t>0.096</a:t>
                      </a:r>
                      <a:endParaRPr sz="1050">
                        <a:solidFill>
                          <a:srgbClr val="31849B"/>
                        </a:solidFill>
                        <a:latin typeface="Calibri"/>
                        <a:ea typeface="Calibri"/>
                        <a:cs typeface="Calibri"/>
                        <a:sym typeface="Calibri"/>
                      </a:endParaRPr>
                    </a:p>
                  </a:txBody>
                  <a:tcPr marT="0" marB="0" marR="53375" marL="533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4BACC6"/>
                      </a:solidFill>
                      <a:prstDash val="solid"/>
                      <a:round/>
                      <a:headEnd len="sm" w="sm" type="none"/>
                      <a:tailEnd len="sm" w="sm" type="none"/>
                    </a:lnB>
                  </a:tcPr>
                </a:tc>
              </a:tr>
            </a:tbl>
          </a:graphicData>
        </a:graphic>
      </p:graphicFrame>
      <p:sp>
        <p:nvSpPr>
          <p:cNvPr id="149" name="Google Shape;149;p23"/>
          <p:cNvSpPr/>
          <p:nvPr/>
        </p:nvSpPr>
        <p:spPr>
          <a:xfrm>
            <a:off x="880012" y="889058"/>
            <a:ext cx="458535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Each site is given a Plot ID for analysis purpose.</a:t>
            </a:r>
            <a:endParaRPr sz="1800">
              <a:solidFill>
                <a:schemeClr val="dk1"/>
              </a:solidFill>
              <a:latin typeface="Calibri"/>
              <a:ea typeface="Calibri"/>
              <a:cs typeface="Calibri"/>
              <a:sym typeface="Calibri"/>
            </a:endParaRPr>
          </a:p>
        </p:txBody>
      </p:sp>
      <p:sp>
        <p:nvSpPr>
          <p:cNvPr id="150" name="Google Shape;150;p23"/>
          <p:cNvSpPr/>
          <p:nvPr/>
        </p:nvSpPr>
        <p:spPr>
          <a:xfrm>
            <a:off x="1579417" y="6488668"/>
            <a:ext cx="94903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Table showing correlation between ‘relative soil moisture’ and ‘field soil moisture’ for each site</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56" name="Google Shape;15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D:\MASTERS-PROJECT\MTECH-PROJ-master\2Dplots.png" id="157" name="Google Shape;157;p24"/>
          <p:cNvPicPr preferRelativeResize="0"/>
          <p:nvPr/>
        </p:nvPicPr>
        <p:blipFill rotWithShape="1">
          <a:blip r:embed="rId3">
            <a:alphaModFix/>
          </a:blip>
          <a:srcRect b="0" l="0" r="0" t="0"/>
          <a:stretch/>
        </p:blipFill>
        <p:spPr>
          <a:xfrm>
            <a:off x="0" y="0"/>
            <a:ext cx="12191999" cy="6345382"/>
          </a:xfrm>
          <a:prstGeom prst="rect">
            <a:avLst/>
          </a:prstGeom>
          <a:noFill/>
          <a:ln>
            <a:noFill/>
          </a:ln>
        </p:spPr>
      </p:pic>
      <p:sp>
        <p:nvSpPr>
          <p:cNvPr id="158" name="Google Shape;158;p24"/>
          <p:cNvSpPr/>
          <p:nvPr/>
        </p:nvSpPr>
        <p:spPr>
          <a:xfrm>
            <a:off x="2729334" y="6405538"/>
            <a:ext cx="712123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Field Soil Moisture vs Relative Soil Moisture Scatter Plot (for all 112 sites)</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Our Problem</a:t>
            </a:r>
            <a:endParaRPr b="0" i="0" sz="4400" u="none" cap="none" strike="noStrike">
              <a:solidFill>
                <a:schemeClr val="dk1"/>
              </a:solidFill>
              <a:latin typeface="Calibri"/>
              <a:ea typeface="Calibri"/>
              <a:cs typeface="Calibri"/>
              <a:sym typeface="Calibri"/>
            </a:endParaRPr>
          </a:p>
        </p:txBody>
      </p:sp>
      <p:sp>
        <p:nvSpPr>
          <p:cNvPr id="164" name="Google Shape;16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From the correlation table, it is seen that most of the sites have very poor correlation, mostly having R</a:t>
            </a:r>
            <a:r>
              <a:rPr b="0" baseline="30000" i="0" lang="en-US" sz="2800" u="none" cap="none" strike="noStrike">
                <a:solidFill>
                  <a:srgbClr val="000000"/>
                </a:solidFill>
                <a:latin typeface="Calibri"/>
                <a:ea typeface="Calibri"/>
                <a:cs typeface="Calibri"/>
                <a:sym typeface="Calibri"/>
              </a:rPr>
              <a:t>2</a:t>
            </a:r>
            <a:r>
              <a:rPr b="0" i="0" lang="en-US" sz="2800" u="none" cap="none" strike="noStrike">
                <a:solidFill>
                  <a:srgbClr val="000000"/>
                </a:solidFill>
                <a:latin typeface="Calibri"/>
                <a:ea typeface="Calibri"/>
                <a:cs typeface="Calibri"/>
                <a:sym typeface="Calibri"/>
              </a:rPr>
              <a:t> values of less 0.1. Thus, to bring a good result, just comparing between these two is not sufficient, but it is required to bring other parameters which cause this problem.</a:t>
            </a:r>
            <a:endParaRPr b="0" i="0" sz="2000" u="none" cap="none" strike="noStrike">
              <a:solidFill>
                <a:schemeClr val="dk1"/>
              </a:solidFill>
              <a:latin typeface="Arial"/>
              <a:ea typeface="Arial"/>
              <a:cs typeface="Arial"/>
              <a:sym typeface="Arial"/>
            </a:endParaRPr>
          </a:p>
          <a:p>
            <a:pPr indent="-457200" lvl="0" marL="457200" marR="0" rtl="0" algn="just">
              <a:lnSpc>
                <a:spcPct val="100000"/>
              </a:lnSpc>
              <a:spcBef>
                <a:spcPts val="240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It is seen in the literature review that relative soil moisture measured using satellite gets affected by various factors such as the type of crop, crop coverage or crop growth basically how much the crop has covered the field at a given instance and also to the soil class based on texture and type of soil to which it belongs.</a:t>
            </a:r>
            <a:endParaRPr b="0" i="0" sz="3600" u="none" cap="none" strike="noStrike">
              <a:solidFill>
                <a:schemeClr val="dk1"/>
              </a:solidFill>
              <a:latin typeface="Arial"/>
              <a:ea typeface="Arial"/>
              <a:cs typeface="Arial"/>
              <a:sym typeface="Arial"/>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Our Problem</a:t>
            </a:r>
            <a:endParaRPr b="0" i="0" sz="4400" u="none" cap="none" strike="noStrike">
              <a:solidFill>
                <a:schemeClr val="dk1"/>
              </a:solidFill>
              <a:latin typeface="Calibri"/>
              <a:ea typeface="Calibri"/>
              <a:cs typeface="Calibri"/>
              <a:sym typeface="Calibri"/>
            </a:endParaRPr>
          </a:p>
        </p:txBody>
      </p:sp>
      <p:sp>
        <p:nvSpPr>
          <p:cNvPr id="170" name="Google Shape;17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Now, to understand how this relative soil moisture works along with parameters mainly crop type and soil class, machine learning algorithms are used. </a:t>
            </a:r>
            <a:endParaRPr/>
          </a:p>
          <a:p>
            <a:pPr indent="-228600" lvl="0" marL="228600" marR="0" rtl="0" algn="just">
              <a:lnSpc>
                <a:spcPct val="90000"/>
              </a:lnSpc>
              <a:spcBef>
                <a:spcPts val="10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Before moving on to analysis, the data for analysis has to defined and organized in a manner to feed into machine learning algorithms. </a:t>
            </a:r>
            <a:endParaRPr/>
          </a:p>
          <a:p>
            <a:pPr indent="-228600" lvl="0" marL="228600" marR="0" rtl="0" algn="just">
              <a:lnSpc>
                <a:spcPct val="90000"/>
              </a:lnSpc>
              <a:spcBef>
                <a:spcPts val="10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compiled data used in these algorithms are derived from different sources and has been compiled into an excel sheet.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Software Utilized</a:t>
            </a:r>
            <a:endParaRPr b="0" i="0" sz="4400" u="none" cap="none" strike="noStrike">
              <a:solidFill>
                <a:schemeClr val="dk1"/>
              </a:solidFill>
              <a:latin typeface="Calibri"/>
              <a:ea typeface="Calibri"/>
              <a:cs typeface="Calibri"/>
              <a:sym typeface="Calibri"/>
            </a:endParaRPr>
          </a:p>
        </p:txBody>
      </p:sp>
      <p:sp>
        <p:nvSpPr>
          <p:cNvPr id="176" name="Google Shape;17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The software utilized for extracting and organizing data are</a:t>
            </a:r>
            <a:endParaRPr/>
          </a:p>
          <a:p>
            <a:pPr indent="-228600" lvl="1" marL="685800" marR="0" rtl="0" algn="just">
              <a:lnSpc>
                <a:spcPct val="90000"/>
              </a:lnSpc>
              <a:spcBef>
                <a:spcPts val="5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 Quantum GIS, commonly called as QGIS – an open source software, extended its capability with “PyQGIS”. </a:t>
            </a:r>
            <a:endParaRPr/>
          </a:p>
          <a:p>
            <a:pPr indent="-228600" lvl="1" marL="685800" marR="0" rtl="0" algn="just">
              <a:lnSpc>
                <a:spcPct val="90000"/>
              </a:lnSpc>
              <a:spcBef>
                <a:spcPts val="5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(ii) Geospatial Data Abstraction Library, in short “GDAL”, for making pixel level calculations on the satellite data obtained.</a:t>
            </a:r>
            <a:endParaRPr/>
          </a:p>
          <a:p>
            <a:pPr indent="-228600" lvl="1" marL="685800" marR="0" rtl="0" algn="just">
              <a:lnSpc>
                <a:spcPct val="90000"/>
              </a:lnSpc>
              <a:spcBef>
                <a:spcPts val="5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(iii) The programming language used is Python</a:t>
            </a:r>
            <a:endParaRPr/>
          </a:p>
          <a:p>
            <a:pPr indent="0" lvl="0" marL="228600" marR="0" rtl="0" algn="just">
              <a:lnSpc>
                <a:spcPct val="90000"/>
              </a:lnSpc>
              <a:spcBef>
                <a:spcPts val="1000"/>
              </a:spcBef>
              <a:spcAft>
                <a:spcPts val="0"/>
              </a:spcAft>
              <a:buClr>
                <a:schemeClr val="dk1"/>
              </a:buClr>
              <a:buSzPts val="3600"/>
              <a:buFont typeface="Arial"/>
              <a:buNone/>
            </a:pPr>
            <a:r>
              <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Data Feeds used for ML Algorithms</a:t>
            </a:r>
            <a:endParaRPr b="0" i="0" sz="4400" u="none" cap="none" strike="noStrike">
              <a:solidFill>
                <a:schemeClr val="dk1"/>
              </a:solidFill>
              <a:latin typeface="Calibri"/>
              <a:ea typeface="Calibri"/>
              <a:cs typeface="Calibri"/>
              <a:sym typeface="Calibri"/>
            </a:endParaRPr>
          </a:p>
        </p:txBody>
      </p:sp>
      <p:sp>
        <p:nvSpPr>
          <p:cNvPr id="182" name="Google Shape;18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Crop Type:</a:t>
            </a:r>
            <a:endParaRPr/>
          </a:p>
          <a:p>
            <a:pPr indent="-228600" lvl="1" marL="685800" marR="0" rtl="0" algn="just">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type of crop that is grown in farmer’s field is available along with date. Frequency of data available is approximately twice a month for year 2016 and 2017. </a:t>
            </a:r>
            <a:endParaRPr/>
          </a:p>
          <a:p>
            <a:pPr indent="-228600" lvl="1" marL="685800" marR="0" rtl="0" algn="just">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Total number of types of crop available from all 112 sites is 51.</a:t>
            </a:r>
            <a:endParaRPr/>
          </a:p>
          <a:p>
            <a:pPr indent="-25400" lvl="0" marL="228600" marR="0" rtl="0" algn="just">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graphicFrame>
        <p:nvGraphicFramePr>
          <p:cNvPr id="183" name="Google Shape;183;p28"/>
          <p:cNvGraphicFramePr/>
          <p:nvPr/>
        </p:nvGraphicFramePr>
        <p:xfrm>
          <a:off x="1180147" y="4296016"/>
          <a:ext cx="3000000" cy="3000000"/>
        </p:xfrm>
        <a:graphic>
          <a:graphicData uri="http://schemas.openxmlformats.org/drawingml/2006/table">
            <a:tbl>
              <a:tblPr>
                <a:noFill/>
                <a:tableStyleId>{B8DD1497-FF3D-4802-AA66-BE3984A07769}</a:tableStyleId>
              </a:tblPr>
              <a:tblGrid>
                <a:gridCol w="2482000"/>
                <a:gridCol w="2483075"/>
                <a:gridCol w="2483075"/>
                <a:gridCol w="2483075"/>
              </a:tblGrid>
              <a:tr h="522725">
                <a:tc>
                  <a:txBody>
                    <a:bodyPr>
                      <a:noAutofit/>
                    </a:bodyPr>
                    <a:lstStyle/>
                    <a:p>
                      <a:pPr indent="0" lvl="0" marL="0" marR="0" rtl="0" algn="ctr">
                        <a:lnSpc>
                          <a:spcPct val="115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Less coverage</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Medium coverage</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Dense coverage</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2725">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Short</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1</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2</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3</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2725">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Medium</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4</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5</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6</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2725">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Tall</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7</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8</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9</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Data Feeds used for ML Algorithms</a:t>
            </a:r>
            <a:endParaRPr b="0" i="0" sz="4400" u="none" cap="none" strike="noStrike">
              <a:solidFill>
                <a:schemeClr val="dk1"/>
              </a:solidFill>
              <a:latin typeface="Calibri"/>
              <a:ea typeface="Calibri"/>
              <a:cs typeface="Calibri"/>
              <a:sym typeface="Calibri"/>
            </a:endParaRPr>
          </a:p>
        </p:txBody>
      </p:sp>
      <p:sp>
        <p:nvSpPr>
          <p:cNvPr id="189" name="Google Shape;189;p29"/>
          <p:cNvSpPr txBox="1"/>
          <p:nvPr>
            <p:ph idx="1" type="body"/>
          </p:nvPr>
        </p:nvSpPr>
        <p:spPr>
          <a:xfrm>
            <a:off x="838200" y="1590089"/>
            <a:ext cx="10515600" cy="4672165"/>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Maximum relative soil moisture:</a:t>
            </a:r>
            <a:endParaRPr/>
          </a:p>
          <a:p>
            <a:pPr indent="-228600" lvl="1" marL="685800" marR="0" rtl="0" algn="just">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 saturation capacity is a property of soil at a site, maximum relative soil moisture can be defined as one property of site where at a site, the value of relative soil moisture in any time does not exceed the maximum relative soil moisture.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Data Feeds used for ML Algorithms</a:t>
            </a:r>
            <a:endParaRPr b="0" i="0" sz="4400" u="none" cap="none" strike="noStrike">
              <a:solidFill>
                <a:schemeClr val="dk1"/>
              </a:solidFill>
              <a:latin typeface="Calibri"/>
              <a:ea typeface="Calibri"/>
              <a:cs typeface="Calibri"/>
              <a:sym typeface="Calibri"/>
            </a:endParaRPr>
          </a:p>
        </p:txBody>
      </p:sp>
      <p:sp>
        <p:nvSpPr>
          <p:cNvPr id="195" name="Google Shape;195;p30"/>
          <p:cNvSpPr txBox="1"/>
          <p:nvPr>
            <p:ph idx="1" type="body"/>
          </p:nvPr>
        </p:nvSpPr>
        <p:spPr>
          <a:xfrm>
            <a:off x="824345" y="1409975"/>
            <a:ext cx="10515600" cy="4547466"/>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Soil Class:</a:t>
            </a:r>
            <a:endParaRPr/>
          </a:p>
          <a:p>
            <a:pPr indent="-228600" lvl="1" marL="685800" marR="0" rtl="0" algn="just">
              <a:lnSpc>
                <a:spcPct val="90000"/>
              </a:lnSpc>
              <a:spcBef>
                <a:spcPts val="5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soil classes are available as vector file, ie., dbase file. Hence, the easiest approach that is followed is to get the soil class of all sites based on nearest neighbor algorithm. To feed into machine learning algorithms, the soil types are mapped to integer types accordingly.</a:t>
            </a:r>
            <a:endParaRPr/>
          </a:p>
          <a:p>
            <a:pPr indent="-25400" lvl="0" marL="228600" marR="0" rtl="0" algn="just">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graphicFrame>
        <p:nvGraphicFramePr>
          <p:cNvPr id="196" name="Google Shape;196;p30"/>
          <p:cNvGraphicFramePr/>
          <p:nvPr/>
        </p:nvGraphicFramePr>
        <p:xfrm>
          <a:off x="2202873" y="4112582"/>
          <a:ext cx="3000000" cy="3000000"/>
        </p:xfrm>
        <a:graphic>
          <a:graphicData uri="http://schemas.openxmlformats.org/drawingml/2006/table">
            <a:tbl>
              <a:tblPr>
                <a:noFill/>
                <a:tableStyleId>{B8DD1497-FF3D-4802-AA66-BE3984A07769}</a:tableStyleId>
              </a:tblPr>
              <a:tblGrid>
                <a:gridCol w="5712325"/>
                <a:gridCol w="2046200"/>
              </a:tblGrid>
              <a:tr h="190500">
                <a:tc>
                  <a:txBody>
                    <a:bodyPr>
                      <a:noAutofit/>
                    </a:bodyPr>
                    <a:lstStyle/>
                    <a:p>
                      <a:pPr indent="0" lvl="0" marL="0" marR="0" rtl="0" algn="l">
                        <a:lnSpc>
                          <a:spcPct val="115000"/>
                        </a:lnSpc>
                        <a:spcBef>
                          <a:spcPts val="0"/>
                        </a:spcBef>
                        <a:spcAft>
                          <a:spcPts val="0"/>
                        </a:spcAft>
                        <a:buNone/>
                      </a:pPr>
                      <a:r>
                        <a:rPr b="1" lang="en-US" sz="2400">
                          <a:solidFill>
                            <a:srgbClr val="000000"/>
                          </a:solidFill>
                          <a:latin typeface="Calibri"/>
                          <a:ea typeface="Calibri"/>
                          <a:cs typeface="Calibri"/>
                          <a:sym typeface="Calibri"/>
                        </a:rPr>
                        <a:t>Soil_Type</a:t>
                      </a:r>
                      <a:endParaRPr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0504D"/>
                      </a:solidFill>
                      <a:prstDash val="solid"/>
                      <a:round/>
                      <a:headEnd len="sm" w="sm" type="none"/>
                      <a:tailEnd len="sm" w="sm" type="none"/>
                    </a:lnT>
                    <a:lnB cap="flat" cmpd="sng" w="12700">
                      <a:solidFill>
                        <a:srgbClr val="C0504D"/>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None/>
                      </a:pPr>
                      <a:r>
                        <a:rPr b="1" lang="en-US" sz="2400">
                          <a:solidFill>
                            <a:srgbClr val="000000"/>
                          </a:solidFill>
                          <a:latin typeface="Calibri"/>
                          <a:ea typeface="Calibri"/>
                          <a:cs typeface="Calibri"/>
                          <a:sym typeface="Calibri"/>
                        </a:rPr>
                        <a:t>Int_Type</a:t>
                      </a:r>
                      <a:endParaRPr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0504D"/>
                      </a:solidFill>
                      <a:prstDash val="solid"/>
                      <a:round/>
                      <a:headEnd len="sm" w="sm" type="none"/>
                      <a:tailEnd len="sm" w="sm" type="none"/>
                    </a:lnT>
                    <a:lnB cap="flat" cmpd="sng" w="12700">
                      <a:solidFill>
                        <a:srgbClr val="C0504D"/>
                      </a:solidFill>
                      <a:prstDash val="solid"/>
                      <a:round/>
                      <a:headEnd len="sm" w="sm" type="none"/>
                      <a:tailEnd len="sm" w="sm" type="none"/>
                    </a:lnB>
                  </a:tcPr>
                </a:tc>
              </a:tr>
              <a:tr h="190500">
                <a:tc>
                  <a:txBody>
                    <a:bodyPr>
                      <a:noAutofit/>
                    </a:bodyPr>
                    <a:lstStyle/>
                    <a:p>
                      <a:pPr indent="0" lvl="0" marL="0" marR="0" rtl="0" algn="l">
                        <a:lnSpc>
                          <a:spcPct val="115000"/>
                        </a:lnSpc>
                        <a:spcBef>
                          <a:spcPts val="0"/>
                        </a:spcBef>
                        <a:spcAft>
                          <a:spcPts val="0"/>
                        </a:spcAft>
                        <a:buNone/>
                      </a:pPr>
                      <a:r>
                        <a:rPr b="0" lang="en-US" sz="2400">
                          <a:solidFill>
                            <a:srgbClr val="000000"/>
                          </a:solidFill>
                          <a:latin typeface="Calibri"/>
                          <a:ea typeface="Calibri"/>
                          <a:cs typeface="Calibri"/>
                          <a:sym typeface="Calibri"/>
                        </a:rPr>
                        <a:t>Clay</a:t>
                      </a:r>
                      <a:endParaRPr b="0"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0504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D3D2"/>
                    </a:solidFill>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Calibri"/>
                          <a:ea typeface="Calibri"/>
                          <a:cs typeface="Calibri"/>
                          <a:sym typeface="Calibri"/>
                        </a:rPr>
                        <a:t>1</a:t>
                      </a:r>
                      <a:endParaRPr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0504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D3D2"/>
                    </a:solidFill>
                  </a:tcPr>
                </a:tc>
              </a:tr>
              <a:tr h="190500">
                <a:tc>
                  <a:txBody>
                    <a:bodyPr>
                      <a:noAutofit/>
                    </a:bodyPr>
                    <a:lstStyle/>
                    <a:p>
                      <a:pPr indent="0" lvl="0" marL="0" marR="0" rtl="0" algn="l">
                        <a:lnSpc>
                          <a:spcPct val="115000"/>
                        </a:lnSpc>
                        <a:spcBef>
                          <a:spcPts val="0"/>
                        </a:spcBef>
                        <a:spcAft>
                          <a:spcPts val="0"/>
                        </a:spcAft>
                        <a:buNone/>
                      </a:pPr>
                      <a:r>
                        <a:rPr b="0" lang="en-US" sz="2400">
                          <a:solidFill>
                            <a:srgbClr val="000000"/>
                          </a:solidFill>
                          <a:latin typeface="Calibri"/>
                          <a:ea typeface="Calibri"/>
                          <a:cs typeface="Calibri"/>
                          <a:sym typeface="Calibri"/>
                        </a:rPr>
                        <a:t>Gravelly_Sandy_Clay</a:t>
                      </a:r>
                      <a:endParaRPr b="0"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Calibri"/>
                          <a:ea typeface="Calibri"/>
                          <a:cs typeface="Calibri"/>
                          <a:sym typeface="Calibri"/>
                        </a:rPr>
                        <a:t>2</a:t>
                      </a:r>
                      <a:endParaRPr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noAutofit/>
                    </a:bodyPr>
                    <a:lstStyle/>
                    <a:p>
                      <a:pPr indent="0" lvl="0" marL="0" marR="0" rtl="0" algn="l">
                        <a:lnSpc>
                          <a:spcPct val="115000"/>
                        </a:lnSpc>
                        <a:spcBef>
                          <a:spcPts val="0"/>
                        </a:spcBef>
                        <a:spcAft>
                          <a:spcPts val="0"/>
                        </a:spcAft>
                        <a:buNone/>
                      </a:pPr>
                      <a:r>
                        <a:rPr b="0" lang="en-US" sz="2400">
                          <a:solidFill>
                            <a:srgbClr val="000000"/>
                          </a:solidFill>
                          <a:latin typeface="Calibri"/>
                          <a:ea typeface="Calibri"/>
                          <a:cs typeface="Calibri"/>
                          <a:sym typeface="Calibri"/>
                        </a:rPr>
                        <a:t>Gravelly_Sandy_Clay_Loam</a:t>
                      </a:r>
                      <a:endParaRPr b="0"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D3D2"/>
                    </a:solidFill>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Calibri"/>
                          <a:ea typeface="Calibri"/>
                          <a:cs typeface="Calibri"/>
                          <a:sym typeface="Calibri"/>
                        </a:rPr>
                        <a:t>3</a:t>
                      </a:r>
                      <a:endParaRPr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FD3D2"/>
                    </a:solidFill>
                  </a:tcPr>
                </a:tc>
              </a:tr>
              <a:tr h="190500">
                <a:tc>
                  <a:txBody>
                    <a:bodyPr>
                      <a:noAutofit/>
                    </a:bodyPr>
                    <a:lstStyle/>
                    <a:p>
                      <a:pPr indent="0" lvl="0" marL="0" marR="0" rtl="0" algn="l">
                        <a:lnSpc>
                          <a:spcPct val="115000"/>
                        </a:lnSpc>
                        <a:spcBef>
                          <a:spcPts val="0"/>
                        </a:spcBef>
                        <a:spcAft>
                          <a:spcPts val="0"/>
                        </a:spcAft>
                        <a:buNone/>
                      </a:pPr>
                      <a:r>
                        <a:rPr b="0" lang="en-US" sz="2400">
                          <a:solidFill>
                            <a:srgbClr val="000000"/>
                          </a:solidFill>
                          <a:latin typeface="Calibri"/>
                          <a:ea typeface="Calibri"/>
                          <a:cs typeface="Calibri"/>
                          <a:sym typeface="Calibri"/>
                        </a:rPr>
                        <a:t>Sandy_Clay</a:t>
                      </a:r>
                      <a:endParaRPr b="0"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Calibri"/>
                          <a:ea typeface="Calibri"/>
                          <a:cs typeface="Calibri"/>
                          <a:sym typeface="Calibri"/>
                        </a:rPr>
                        <a:t>4</a:t>
                      </a:r>
                      <a:endParaRPr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noAutofit/>
                    </a:bodyPr>
                    <a:lstStyle/>
                    <a:p>
                      <a:pPr indent="0" lvl="0" marL="0" marR="0" rtl="0" algn="l">
                        <a:lnSpc>
                          <a:spcPct val="115000"/>
                        </a:lnSpc>
                        <a:spcBef>
                          <a:spcPts val="0"/>
                        </a:spcBef>
                        <a:spcAft>
                          <a:spcPts val="0"/>
                        </a:spcAft>
                        <a:buNone/>
                      </a:pPr>
                      <a:r>
                        <a:rPr b="0" lang="en-US" sz="2400">
                          <a:solidFill>
                            <a:srgbClr val="000000"/>
                          </a:solidFill>
                          <a:latin typeface="Calibri"/>
                          <a:ea typeface="Calibri"/>
                          <a:cs typeface="Calibri"/>
                          <a:sym typeface="Calibri"/>
                        </a:rPr>
                        <a:t>Sandy_Clay_Loam</a:t>
                      </a:r>
                      <a:endParaRPr b="0"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0504D"/>
                      </a:solidFill>
                      <a:prstDash val="solid"/>
                      <a:round/>
                      <a:headEnd len="sm" w="sm" type="none"/>
                      <a:tailEnd len="sm" w="sm" type="none"/>
                    </a:lnB>
                    <a:solidFill>
                      <a:srgbClr val="EFD3D2"/>
                    </a:solidFill>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Calibri"/>
                          <a:ea typeface="Calibri"/>
                          <a:cs typeface="Calibri"/>
                          <a:sym typeface="Calibri"/>
                        </a:rPr>
                        <a:t>5</a:t>
                      </a:r>
                      <a:endParaRPr sz="2400">
                        <a:solidFill>
                          <a:srgbClr val="943634"/>
                        </a:solidFill>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0504D"/>
                      </a:solidFill>
                      <a:prstDash val="solid"/>
                      <a:round/>
                      <a:headEnd len="sm" w="sm" type="none"/>
                      <a:tailEnd len="sm" w="sm" type="none"/>
                    </a:lnB>
                    <a:solidFill>
                      <a:srgbClr val="EFD3D2"/>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Snap of ML Excel Feed</a:t>
            </a:r>
            <a:endParaRPr b="0" i="0" sz="4400" u="none" cap="none" strike="noStrike">
              <a:solidFill>
                <a:schemeClr val="dk1"/>
              </a:solidFill>
              <a:latin typeface="Calibri"/>
              <a:ea typeface="Calibri"/>
              <a:cs typeface="Calibri"/>
              <a:sym typeface="Calibri"/>
            </a:endParaRPr>
          </a:p>
        </p:txBody>
      </p:sp>
      <p:pic>
        <p:nvPicPr>
          <p:cNvPr id="202" name="Google Shape;202;p31"/>
          <p:cNvPicPr preferRelativeResize="0"/>
          <p:nvPr/>
        </p:nvPicPr>
        <p:blipFill rotWithShape="1">
          <a:blip r:embed="rId3">
            <a:alphaModFix/>
          </a:blip>
          <a:srcRect b="0" l="0" r="0" t="0"/>
          <a:stretch/>
        </p:blipFill>
        <p:spPr>
          <a:xfrm>
            <a:off x="1570307" y="1386541"/>
            <a:ext cx="8976820" cy="5070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Introduction</a:t>
            </a:r>
            <a:endParaRPr b="0" i="0" sz="4400" u="none" cap="none" strike="noStrike">
              <a:solidFill>
                <a:schemeClr val="dk1"/>
              </a:solidFill>
              <a:latin typeface="Calibri"/>
              <a:ea typeface="Calibri"/>
              <a:cs typeface="Calibri"/>
              <a:sym typeface="Calibri"/>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Machine Learning algorithms are being widely used nowadays in all fields of science wherever huge amount of data is generated and agriculture is also not an exception for this.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Farmers in many parts of India are largely dependent on timely rainfall for harvest and subsequent profits.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Gradual onset of global warming and climate changes over the last century has slowly-yet steadily put this wisdom out of use. When age old systems fail, there is a need to look into the future.</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One of the fastest growing areas under the discipline of “artificial intelligence” is machine learning.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Methodology</a:t>
            </a:r>
            <a:endParaRPr b="0" i="0" sz="4400" u="none" cap="none" strike="noStrike">
              <a:solidFill>
                <a:schemeClr val="dk1"/>
              </a:solidFill>
              <a:latin typeface="Calibri"/>
              <a:ea typeface="Calibri"/>
              <a:cs typeface="Calibri"/>
              <a:sym typeface="Calibri"/>
            </a:endParaRPr>
          </a:p>
        </p:txBody>
      </p:sp>
      <p:sp>
        <p:nvSpPr>
          <p:cNvPr id="208" name="Google Shape;208;p32"/>
          <p:cNvSpPr txBox="1"/>
          <p:nvPr>
            <p:ph idx="1" type="body"/>
          </p:nvPr>
        </p:nvSpPr>
        <p:spPr>
          <a:xfrm>
            <a:off x="838199" y="1825625"/>
            <a:ext cx="4916215"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In this study, a non physical model is used to analyze this problem. </a:t>
            </a:r>
            <a:endParaRPr/>
          </a:p>
          <a:p>
            <a:pPr indent="-228600" lvl="0" marL="228600" marR="0" rtl="0" algn="l">
              <a:lnSpc>
                <a:spcPct val="90000"/>
              </a:lnSpc>
              <a:spcBef>
                <a:spcPts val="100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The dataset to be fed to this model consists of around 5200 data points.</a:t>
            </a:r>
            <a:endParaRPr b="0" i="0" sz="3600" u="none" cap="none" strike="noStrike">
              <a:solidFill>
                <a:schemeClr val="dk1"/>
              </a:solidFill>
              <a:latin typeface="Calibri"/>
              <a:ea typeface="Calibri"/>
              <a:cs typeface="Calibri"/>
              <a:sym typeface="Calibri"/>
            </a:endParaRPr>
          </a:p>
        </p:txBody>
      </p:sp>
      <p:pic>
        <p:nvPicPr>
          <p:cNvPr descr="D:\MASTERS-PROJECT\Final_Presentation\Non Physical Model.jpg" id="209" name="Google Shape;209;p32"/>
          <p:cNvPicPr preferRelativeResize="0"/>
          <p:nvPr/>
        </p:nvPicPr>
        <p:blipFill rotWithShape="1">
          <a:blip r:embed="rId3">
            <a:alphaModFix/>
          </a:blip>
          <a:srcRect b="0" l="0" r="0" t="0"/>
          <a:stretch/>
        </p:blipFill>
        <p:spPr>
          <a:xfrm>
            <a:off x="5943600" y="1555989"/>
            <a:ext cx="5517931" cy="46083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Methodology</a:t>
            </a:r>
            <a:endParaRPr b="0" i="0" sz="4400" u="none" cap="none" strike="noStrike">
              <a:solidFill>
                <a:schemeClr val="dk1"/>
              </a:solidFill>
              <a:latin typeface="Calibri"/>
              <a:ea typeface="Calibri"/>
              <a:cs typeface="Calibri"/>
              <a:sym typeface="Calibri"/>
            </a:endParaRPr>
          </a:p>
        </p:txBody>
      </p:sp>
      <p:sp>
        <p:nvSpPr>
          <p:cNvPr id="215" name="Google Shape;215;p33"/>
          <p:cNvSpPr txBox="1"/>
          <p:nvPr>
            <p:ph idx="1" type="body"/>
          </p:nvPr>
        </p:nvSpPr>
        <p:spPr>
          <a:xfrm>
            <a:off x="838200" y="1825625"/>
            <a:ext cx="4837386"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This model has four inputs which are soil class, relative soil moisture, maximum relative soil moisture and crop type. And the output of the model is Field Soil Moisture. </a:t>
            </a:r>
            <a:endParaRPr/>
          </a:p>
          <a:p>
            <a:pPr indent="-228600" lvl="0" marL="228600" marR="0" rtl="0" algn="l">
              <a:lnSpc>
                <a:spcPct val="8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 train this model, bagging regressor, artificial neural networks and tensorflow custom machine learning regressor are used and discussed.</a:t>
            </a:r>
            <a:endParaRPr b="0" i="0" sz="2800" u="none" cap="none" strike="noStrike">
              <a:solidFill>
                <a:schemeClr val="dk1"/>
              </a:solidFill>
              <a:latin typeface="Calibri"/>
              <a:ea typeface="Calibri"/>
              <a:cs typeface="Calibri"/>
              <a:sym typeface="Calibri"/>
            </a:endParaRPr>
          </a:p>
        </p:txBody>
      </p:sp>
      <p:pic>
        <p:nvPicPr>
          <p:cNvPr descr="D:\MASTERS-PROJECT\Final_Presentation\Non Physical Model.jpg" id="216" name="Google Shape;216;p33"/>
          <p:cNvPicPr preferRelativeResize="0"/>
          <p:nvPr/>
        </p:nvPicPr>
        <p:blipFill rotWithShape="1">
          <a:blip r:embed="rId3">
            <a:alphaModFix/>
          </a:blip>
          <a:srcRect b="0" l="0" r="0" t="0"/>
          <a:stretch/>
        </p:blipFill>
        <p:spPr>
          <a:xfrm>
            <a:off x="5990898" y="1555989"/>
            <a:ext cx="5517931" cy="46083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Bagging Regressor</a:t>
            </a:r>
            <a:endParaRPr b="0" i="0" sz="4400" u="none" cap="none" strike="noStrike">
              <a:solidFill>
                <a:schemeClr val="dk1"/>
              </a:solidFill>
              <a:latin typeface="Calibri"/>
              <a:ea typeface="Calibri"/>
              <a:cs typeface="Calibri"/>
              <a:sym typeface="Calibri"/>
            </a:endParaRPr>
          </a:p>
        </p:txBody>
      </p:sp>
      <p:sp>
        <p:nvSpPr>
          <p:cNvPr id="222" name="Google Shape;222;p34"/>
          <p:cNvSpPr txBox="1"/>
          <p:nvPr>
            <p:ph idx="1" type="body"/>
          </p:nvPr>
        </p:nvSpPr>
        <p:spPr>
          <a:xfrm>
            <a:off x="838200" y="1825625"/>
            <a:ext cx="6130159"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BAGGING is coined from ‘Bootstrap AGGregatING’. Bagging regressor is an ensemble meta-estimator that fits base regressors each on random subsets of the original dataset and then aggregate their individual predictions (either by voting or by averaging) to form a final prediction. Such a meta-estimator can typically be used as a way to reduce the variance of a black-box estimator by introducing randomization into its construction procedure and then making an ensemble out of it.</a:t>
            </a:r>
            <a:endParaRPr b="0" i="0" sz="2590" u="none" cap="none" strike="noStrike">
              <a:solidFill>
                <a:schemeClr val="dk1"/>
              </a:solidFill>
              <a:latin typeface="Calibri"/>
              <a:ea typeface="Calibri"/>
              <a:cs typeface="Calibri"/>
              <a:sym typeface="Calibri"/>
            </a:endParaRPr>
          </a:p>
        </p:txBody>
      </p:sp>
      <p:pic>
        <p:nvPicPr>
          <p:cNvPr id="223" name="Google Shape;223;p34"/>
          <p:cNvPicPr preferRelativeResize="0"/>
          <p:nvPr/>
        </p:nvPicPr>
        <p:blipFill rotWithShape="1">
          <a:blip r:embed="rId3">
            <a:alphaModFix/>
          </a:blip>
          <a:srcRect b="0" l="0" r="0" t="0"/>
          <a:stretch/>
        </p:blipFill>
        <p:spPr>
          <a:xfrm>
            <a:off x="7252910" y="988465"/>
            <a:ext cx="4255918" cy="4765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Bagging Regressor</a:t>
            </a:r>
            <a:endParaRPr b="0" i="0" sz="4400" u="none" cap="none" strike="noStrike">
              <a:solidFill>
                <a:schemeClr val="dk1"/>
              </a:solidFill>
              <a:latin typeface="Calibri"/>
              <a:ea typeface="Calibri"/>
              <a:cs typeface="Calibri"/>
              <a:sym typeface="Calibri"/>
            </a:endParaRPr>
          </a:p>
        </p:txBody>
      </p:sp>
      <p:sp>
        <p:nvSpPr>
          <p:cNvPr id="229" name="Google Shape;229;p35"/>
          <p:cNvSpPr txBox="1"/>
          <p:nvPr>
            <p:ph idx="1" type="body"/>
          </p:nvPr>
        </p:nvSpPr>
        <p:spPr>
          <a:xfrm>
            <a:off x="838200" y="1825625"/>
            <a:ext cx="6130159"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Given a set D of d tuples, at each iteration i, a training set D</a:t>
            </a:r>
            <a:r>
              <a:rPr b="0" baseline="-25000" i="0" lang="en-US" sz="2800" u="none" cap="none" strike="noStrike">
                <a:solidFill>
                  <a:schemeClr val="dk1"/>
                </a:solidFill>
                <a:latin typeface="Calibri"/>
                <a:ea typeface="Calibri"/>
                <a:cs typeface="Calibri"/>
                <a:sym typeface="Calibri"/>
              </a:rPr>
              <a:t>i</a:t>
            </a:r>
            <a:r>
              <a:rPr b="0" i="0" lang="en-US" sz="2800" u="none" cap="none" strike="noStrike">
                <a:solidFill>
                  <a:schemeClr val="dk1"/>
                </a:solidFill>
                <a:latin typeface="Calibri"/>
                <a:ea typeface="Calibri"/>
                <a:cs typeface="Calibri"/>
                <a:sym typeface="Calibri"/>
              </a:rPr>
              <a:t> of d tuples is sampled with replacement from D. A classifier model M</a:t>
            </a:r>
            <a:r>
              <a:rPr b="0" baseline="-25000" i="0" lang="en-US" sz="2800" u="none" cap="none" strike="noStrike">
                <a:solidFill>
                  <a:schemeClr val="dk1"/>
                </a:solidFill>
                <a:latin typeface="Calibri"/>
                <a:ea typeface="Calibri"/>
                <a:cs typeface="Calibri"/>
                <a:sym typeface="Calibri"/>
              </a:rPr>
              <a:t>i</a:t>
            </a:r>
            <a:r>
              <a:rPr b="0" i="0" lang="en-US" sz="2800" u="none" cap="none" strike="noStrike">
                <a:solidFill>
                  <a:schemeClr val="dk1"/>
                </a:solidFill>
                <a:latin typeface="Calibri"/>
                <a:ea typeface="Calibri"/>
                <a:cs typeface="Calibri"/>
                <a:sym typeface="Calibri"/>
              </a:rPr>
              <a:t> is learned for each training set D</a:t>
            </a:r>
            <a:r>
              <a:rPr b="0" baseline="-25000" i="0" lang="en-US" sz="2800" u="none" cap="none" strike="noStrike">
                <a:solidFill>
                  <a:schemeClr val="dk1"/>
                </a:solidFill>
                <a:latin typeface="Calibri"/>
                <a:ea typeface="Calibri"/>
                <a:cs typeface="Calibri"/>
                <a:sym typeface="Calibri"/>
              </a:rPr>
              <a:t>i</a:t>
            </a:r>
            <a:r>
              <a:rPr b="0" i="0" lang="en-US" sz="2800" u="none" cap="none" strike="noStrike">
                <a:solidFill>
                  <a:schemeClr val="dk1"/>
                </a:solidFill>
                <a:latin typeface="Calibri"/>
                <a:ea typeface="Calibri"/>
                <a:cs typeface="Calibri"/>
                <a:sym typeface="Calibri"/>
              </a:rPr>
              <a:t>. Regression can be applied to the prediction of continuous values by taking the average value of each prediction for a given test tuple.</a:t>
            </a:r>
            <a:endParaRPr b="0" i="0" sz="2800" u="none" cap="none" strike="noStrike">
              <a:solidFill>
                <a:schemeClr val="dk1"/>
              </a:solidFill>
              <a:latin typeface="Calibri"/>
              <a:ea typeface="Calibri"/>
              <a:cs typeface="Calibri"/>
              <a:sym typeface="Calibri"/>
            </a:endParaRPr>
          </a:p>
        </p:txBody>
      </p:sp>
      <p:pic>
        <p:nvPicPr>
          <p:cNvPr id="230" name="Google Shape;230;p35"/>
          <p:cNvPicPr preferRelativeResize="0"/>
          <p:nvPr/>
        </p:nvPicPr>
        <p:blipFill rotWithShape="1">
          <a:blip r:embed="rId3">
            <a:alphaModFix/>
          </a:blip>
          <a:srcRect b="0" l="0" r="0" t="0"/>
          <a:stretch/>
        </p:blipFill>
        <p:spPr>
          <a:xfrm>
            <a:off x="7252910" y="988465"/>
            <a:ext cx="4255918" cy="4765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Artificial Neural Networks</a:t>
            </a:r>
            <a:endParaRPr b="0" i="0" sz="4400" u="none" cap="none" strike="noStrike">
              <a:solidFill>
                <a:schemeClr val="dk1"/>
              </a:solidFill>
              <a:latin typeface="Calibri"/>
              <a:ea typeface="Calibri"/>
              <a:cs typeface="Calibri"/>
              <a:sym typeface="Calibri"/>
            </a:endParaRPr>
          </a:p>
        </p:txBody>
      </p:sp>
      <p:sp>
        <p:nvSpPr>
          <p:cNvPr id="236" name="Google Shape;236;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A neural network is a set of connected input/output units (neurons) where each connection has a weight associated with it. During the learning phase, the network learns by adjusting the weights that enable it to predict the correct class label of the input samples.</a:t>
            </a:r>
            <a:endParaRPr/>
          </a:p>
          <a:p>
            <a:pPr indent="-228600" lvl="0" marL="228600" marR="0" rtl="0" algn="l">
              <a:lnSpc>
                <a:spcPct val="90000"/>
              </a:lnSpc>
              <a:spcBef>
                <a:spcPts val="100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Neural networks are built out of a densely interconnected set of simple units (neurons).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Artificial Neural Networks</a:t>
            </a:r>
            <a:endParaRPr b="0" i="0" sz="4400" u="none" cap="none" strike="noStrike">
              <a:solidFill>
                <a:schemeClr val="dk1"/>
              </a:solidFill>
              <a:latin typeface="Calibri"/>
              <a:ea typeface="Calibri"/>
              <a:cs typeface="Calibri"/>
              <a:sym typeface="Calibri"/>
            </a:endParaRPr>
          </a:p>
        </p:txBody>
      </p:sp>
      <p:sp>
        <p:nvSpPr>
          <p:cNvPr id="242" name="Google Shape;242;p37"/>
          <p:cNvSpPr txBox="1"/>
          <p:nvPr>
            <p:ph idx="1" type="body"/>
          </p:nvPr>
        </p:nvSpPr>
        <p:spPr>
          <a:xfrm>
            <a:off x="838200" y="1825625"/>
            <a:ext cx="5609897" cy="388149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Each neuron takes a number of real‐valued inputs.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Produces a single real‐valued output.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Inputs to a neuron may be the outputs of other neurons.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neuron’s output may be used as input to many other neurons.</a:t>
            </a:r>
            <a:endParaRPr/>
          </a:p>
        </p:txBody>
      </p:sp>
      <p:pic>
        <p:nvPicPr>
          <p:cNvPr id="243" name="Google Shape;243;p37"/>
          <p:cNvPicPr preferRelativeResize="0"/>
          <p:nvPr/>
        </p:nvPicPr>
        <p:blipFill rotWithShape="1">
          <a:blip r:embed="rId3">
            <a:alphaModFix/>
          </a:blip>
          <a:srcRect b="0" l="0" r="0" t="0"/>
          <a:stretch/>
        </p:blipFill>
        <p:spPr>
          <a:xfrm>
            <a:off x="6668814" y="1711422"/>
            <a:ext cx="5051369" cy="3664617"/>
          </a:xfrm>
          <a:prstGeom prst="rect">
            <a:avLst/>
          </a:prstGeom>
          <a:noFill/>
          <a:ln>
            <a:noFill/>
          </a:ln>
        </p:spPr>
      </p:pic>
      <p:sp>
        <p:nvSpPr>
          <p:cNvPr id="244" name="Google Shape;244;p37"/>
          <p:cNvSpPr txBox="1"/>
          <p:nvPr/>
        </p:nvSpPr>
        <p:spPr>
          <a:xfrm>
            <a:off x="848706" y="5439097"/>
            <a:ext cx="10660117" cy="93017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Artificial Neural Networks can also be used to learn complex pseudo random number generator.</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Tensorflow Machine Learning Custom Regressor</a:t>
            </a:r>
            <a:endParaRPr b="0" i="0" sz="4400" u="none" cap="none" strike="noStrike">
              <a:solidFill>
                <a:schemeClr val="dk1"/>
              </a:solidFill>
              <a:latin typeface="Calibri"/>
              <a:ea typeface="Calibri"/>
              <a:cs typeface="Calibri"/>
              <a:sym typeface="Calibri"/>
            </a:endParaRPr>
          </a:p>
        </p:txBody>
      </p:sp>
      <p:sp>
        <p:nvSpPr>
          <p:cNvPr id="250" name="Google Shape;250;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Tensorflow has a custom regressor module wherein one can input the regressor functions along with variables and the corresponding training dataset for the model to train itself. Also, it has option of controlling flow of data for training based on conditions. The cost function for this model will be simple RMSE (Root Mean Square Error) between the predicted and actual values. The optimizer used for reducing RMSD (Root Mean Square Deviation) is Gradient Descent Optimizer.</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Tensorflow Machine Learning Custom Regressor</a:t>
            </a:r>
            <a:endParaRPr b="0" i="0" sz="4400" u="none" cap="none" strike="noStrike">
              <a:solidFill>
                <a:schemeClr val="dk1"/>
              </a:solidFill>
              <a:latin typeface="Calibri"/>
              <a:ea typeface="Calibri"/>
              <a:cs typeface="Calibri"/>
              <a:sym typeface="Calibri"/>
            </a:endParaRPr>
          </a:p>
        </p:txBody>
      </p:sp>
      <p:sp>
        <p:nvSpPr>
          <p:cNvPr id="256" name="Google Shape;256;p39"/>
          <p:cNvSpPr txBox="1"/>
          <p:nvPr>
            <p:ph idx="1" type="body"/>
          </p:nvPr>
        </p:nvSpPr>
        <p:spPr>
          <a:xfrm>
            <a:off x="838200" y="2661223"/>
            <a:ext cx="10515600" cy="4351338"/>
          </a:xfrm>
          <a:prstGeom prst="rect">
            <a:avLst/>
          </a:prstGeom>
          <a:noFill/>
          <a:ln>
            <a:noFill/>
          </a:ln>
        </p:spPr>
        <p:txBody>
          <a:bodyPr anchorCtr="0" anchor="t" bIns="45700" lIns="91425" spcFirstLastPara="1" rIns="91425" wrap="square" tIns="45700">
            <a:noAutofit/>
          </a:bodyPr>
          <a:lstStyle/>
          <a:p>
            <a:pPr indent="-87629" lvl="0" marL="228600" marR="0" rtl="0" algn="l">
              <a:lnSpc>
                <a:spcPct val="70000"/>
              </a:lnSpc>
              <a:spcBef>
                <a:spcPts val="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87629" lvl="0" marL="228600" marR="0" rtl="0" algn="l">
              <a:lnSpc>
                <a:spcPct val="70000"/>
              </a:lnSpc>
              <a:spcBef>
                <a:spcPts val="10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87629" lvl="0" marL="228600" marR="0" rtl="0" algn="l">
              <a:lnSpc>
                <a:spcPct val="70000"/>
              </a:lnSpc>
              <a:spcBef>
                <a:spcPts val="10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87629" lvl="0" marL="228600" marR="0" rtl="0" algn="l">
              <a:lnSpc>
                <a:spcPct val="70000"/>
              </a:lnSpc>
              <a:spcBef>
                <a:spcPts val="10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87629" lvl="0" marL="228600" marR="0" rtl="0" algn="l">
              <a:lnSpc>
                <a:spcPct val="70000"/>
              </a:lnSpc>
              <a:spcBef>
                <a:spcPts val="10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87629" lvl="0" marL="228600" marR="0" rtl="0" algn="l">
              <a:lnSpc>
                <a:spcPct val="70000"/>
              </a:lnSpc>
              <a:spcBef>
                <a:spcPts val="10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87629" lvl="0" marL="228600" marR="0" rtl="0" algn="l">
              <a:lnSpc>
                <a:spcPct val="70000"/>
              </a:lnSpc>
              <a:spcBef>
                <a:spcPts val="10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87629" lvl="0" marL="228600" marR="0" rtl="0" algn="l">
              <a:lnSpc>
                <a:spcPct val="70000"/>
              </a:lnSpc>
              <a:spcBef>
                <a:spcPts val="1000"/>
              </a:spcBef>
              <a:spcAft>
                <a:spcPts val="0"/>
              </a:spcAft>
              <a:buClr>
                <a:schemeClr val="dk1"/>
              </a:buClr>
              <a:buSzPts val="2220"/>
              <a:buFont typeface="Arial"/>
              <a:buNone/>
            </a:pPr>
            <a:r>
              <a:t/>
            </a:r>
            <a:endParaRPr b="0" i="0" sz="222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Since the dataset comprises of five soil classes and nine crop classes, 13 tensorflow variables will be kept for each class of S &amp; C, ie., S1, S2, S3, S4, S5 for soil classes and C1, C2, …,C9 for crop classes.</a:t>
            </a:r>
            <a:endParaRPr b="0" i="0" sz="2220" u="none" cap="none" strike="noStrike">
              <a:solidFill>
                <a:schemeClr val="dk1"/>
              </a:solidFill>
              <a:latin typeface="Calibri"/>
              <a:ea typeface="Calibri"/>
              <a:cs typeface="Calibri"/>
              <a:sym typeface="Calibri"/>
            </a:endParaRPr>
          </a:p>
        </p:txBody>
      </p:sp>
      <p:pic>
        <p:nvPicPr>
          <p:cNvPr descr="C:\Users\rukmangadan\Downloads\Regression Model.png" id="257" name="Google Shape;257;p39"/>
          <p:cNvPicPr preferRelativeResize="0"/>
          <p:nvPr/>
        </p:nvPicPr>
        <p:blipFill rotWithShape="1">
          <a:blip r:embed="rId3">
            <a:alphaModFix/>
          </a:blip>
          <a:srcRect b="0" l="0" r="0" t="0"/>
          <a:stretch/>
        </p:blipFill>
        <p:spPr>
          <a:xfrm>
            <a:off x="3547262" y="1182415"/>
            <a:ext cx="8135008" cy="4508937"/>
          </a:xfrm>
          <a:prstGeom prst="rect">
            <a:avLst/>
          </a:prstGeom>
          <a:noFill/>
          <a:ln>
            <a:noFill/>
          </a:ln>
        </p:spPr>
      </p:pic>
      <p:sp>
        <p:nvSpPr>
          <p:cNvPr id="258" name="Google Shape;258;p39"/>
          <p:cNvSpPr/>
          <p:nvPr/>
        </p:nvSpPr>
        <p:spPr>
          <a:xfrm>
            <a:off x="1129417" y="2645255"/>
            <a:ext cx="2079608"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Regression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ML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Tensorflow ML Custom Regressor</a:t>
            </a:r>
            <a:endParaRPr b="0" i="0" sz="4400" u="none" cap="none" strike="noStrike">
              <a:solidFill>
                <a:schemeClr val="dk1"/>
              </a:solidFill>
              <a:latin typeface="Calibri"/>
              <a:ea typeface="Calibri"/>
              <a:cs typeface="Calibri"/>
              <a:sym typeface="Calibri"/>
            </a:endParaRPr>
          </a:p>
        </p:txBody>
      </p:sp>
      <p:sp>
        <p:nvSpPr>
          <p:cNvPr id="264" name="Google Shape;264;p40"/>
          <p:cNvSpPr txBox="1"/>
          <p:nvPr>
            <p:ph idx="1" type="body"/>
          </p:nvPr>
        </p:nvSpPr>
        <p:spPr>
          <a:xfrm>
            <a:off x="838200" y="1825624"/>
            <a:ext cx="10515600" cy="4654003"/>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The Field Soil Moisture (FSM) can be computed using</a:t>
            </a:r>
            <a:endParaRPr/>
          </a:p>
          <a:p>
            <a:pPr indent="-64135" lvl="0" marL="228600" marR="0" rtl="0" algn="l">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64135" lvl="0" marL="228600" marR="0" rtl="0" algn="l">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64135" lvl="0" marL="228600" marR="0" rtl="0" algn="l">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where</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k</a:t>
            </a:r>
            <a:r>
              <a:rPr b="0" baseline="-25000" i="0" lang="en-US" sz="2590" u="none" cap="none" strike="noStrike">
                <a:solidFill>
                  <a:schemeClr val="dk1"/>
                </a:solidFill>
                <a:latin typeface="Calibri"/>
                <a:ea typeface="Calibri"/>
                <a:cs typeface="Calibri"/>
                <a:sym typeface="Calibri"/>
              </a:rPr>
              <a:t>1</a:t>
            </a:r>
            <a:r>
              <a:rPr b="0" i="0" lang="en-US" sz="2590" u="none" cap="none" strike="noStrike">
                <a:solidFill>
                  <a:schemeClr val="dk1"/>
                </a:solidFill>
                <a:latin typeface="Calibri"/>
                <a:ea typeface="Calibri"/>
                <a:cs typeface="Calibri"/>
                <a:sym typeface="Calibri"/>
              </a:rPr>
              <a:t>, k</a:t>
            </a:r>
            <a:r>
              <a:rPr b="0" baseline="-25000" i="0" lang="en-US" sz="2590" u="none" cap="none" strike="noStrike">
                <a:solidFill>
                  <a:schemeClr val="dk1"/>
                </a:solidFill>
                <a:latin typeface="Calibri"/>
                <a:ea typeface="Calibri"/>
                <a:cs typeface="Calibri"/>
                <a:sym typeface="Calibri"/>
              </a:rPr>
              <a:t>2</a:t>
            </a:r>
            <a:r>
              <a:rPr b="0" i="0" lang="en-US" sz="2590" u="none" cap="none" strike="noStrike">
                <a:solidFill>
                  <a:schemeClr val="dk1"/>
                </a:solidFill>
                <a:latin typeface="Calibri"/>
                <a:ea typeface="Calibri"/>
                <a:cs typeface="Calibri"/>
                <a:sym typeface="Calibri"/>
              </a:rPr>
              <a:t>, k</a:t>
            </a:r>
            <a:r>
              <a:rPr b="0" baseline="-25000" i="0" lang="en-US" sz="2590" u="none" cap="none" strike="noStrike">
                <a:solidFill>
                  <a:schemeClr val="dk1"/>
                </a:solidFill>
                <a:latin typeface="Calibri"/>
                <a:ea typeface="Calibri"/>
                <a:cs typeface="Calibri"/>
                <a:sym typeface="Calibri"/>
              </a:rPr>
              <a:t>3</a:t>
            </a:r>
            <a:r>
              <a:rPr b="0" i="0" lang="en-US" sz="2590" u="none" cap="none" strike="noStrike">
                <a:solidFill>
                  <a:schemeClr val="dk1"/>
                </a:solidFill>
                <a:latin typeface="Calibri"/>
                <a:ea typeface="Calibri"/>
                <a:cs typeface="Calibri"/>
                <a:sym typeface="Calibri"/>
              </a:rPr>
              <a:t>, k</a:t>
            </a:r>
            <a:r>
              <a:rPr b="0" baseline="-25000" i="0" lang="en-US" sz="2590" u="none" cap="none" strike="noStrike">
                <a:solidFill>
                  <a:schemeClr val="dk1"/>
                </a:solidFill>
                <a:latin typeface="Calibri"/>
                <a:ea typeface="Calibri"/>
                <a:cs typeface="Calibri"/>
                <a:sym typeface="Calibri"/>
              </a:rPr>
              <a:t>4</a:t>
            </a:r>
            <a:r>
              <a:rPr b="0" i="0" lang="en-US" sz="2590" u="none" cap="none" strike="noStrike">
                <a:solidFill>
                  <a:schemeClr val="dk1"/>
                </a:solidFill>
                <a:latin typeface="Calibri"/>
                <a:ea typeface="Calibri"/>
                <a:cs typeface="Calibri"/>
                <a:sym typeface="Calibri"/>
              </a:rPr>
              <a:t> → constants of regression model</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S → coefficient corresponding to type of soil</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C → coefficient corresponding to type of crop</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RSM → Relative Soil Moisture obtained from the satellite data</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max.RSM → maximum RSM for the field point</a:t>
            </a:r>
            <a:endParaRPr/>
          </a:p>
        </p:txBody>
      </p:sp>
      <p:sp>
        <p:nvSpPr>
          <p:cNvPr id="265" name="Google Shape;265;p40"/>
          <p:cNvSpPr/>
          <p:nvPr/>
        </p:nvSpPr>
        <p:spPr>
          <a:xfrm>
            <a:off x="0" y="0"/>
            <a:ext cx="12192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6" name="Google Shape;266;p40"/>
          <p:cNvPicPr preferRelativeResize="0"/>
          <p:nvPr/>
        </p:nvPicPr>
        <p:blipFill rotWithShape="1">
          <a:blip r:embed="rId3">
            <a:alphaModFix/>
          </a:blip>
          <a:srcRect b="0" l="0" r="0" t="0"/>
          <a:stretch/>
        </p:blipFill>
        <p:spPr>
          <a:xfrm>
            <a:off x="3641835" y="2427889"/>
            <a:ext cx="4362450" cy="857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Results and Discussions</a:t>
            </a:r>
            <a:endParaRPr b="0" i="0" sz="4400" u="none" cap="none" strike="noStrike">
              <a:solidFill>
                <a:schemeClr val="dk1"/>
              </a:solidFill>
              <a:latin typeface="Calibri"/>
              <a:ea typeface="Calibri"/>
              <a:cs typeface="Calibri"/>
              <a:sym typeface="Calibri"/>
            </a:endParaRPr>
          </a:p>
        </p:txBody>
      </p:sp>
      <p:sp>
        <p:nvSpPr>
          <p:cNvPr id="272" name="Google Shape;272;p41"/>
          <p:cNvSpPr txBox="1"/>
          <p:nvPr>
            <p:ph idx="1" type="body"/>
          </p:nvPr>
        </p:nvSpPr>
        <p:spPr>
          <a:xfrm>
            <a:off x="838200" y="1825625"/>
            <a:ext cx="5294586"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590"/>
              <a:buFont typeface="Arial"/>
              <a:buChar char="•"/>
            </a:pPr>
            <a:r>
              <a:rPr b="0" i="1" lang="en-US" sz="2590" u="none" cap="none" strike="noStrike">
                <a:solidFill>
                  <a:schemeClr val="dk1"/>
                </a:solidFill>
                <a:latin typeface="Calibri"/>
                <a:ea typeface="Calibri"/>
                <a:cs typeface="Calibri"/>
                <a:sym typeface="Calibri"/>
              </a:rPr>
              <a:t>Bagging Regressor:</a:t>
            </a:r>
            <a:endParaRPr b="0" i="0" sz="259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Bagging Regressor gives an average correlation of 0.65. Bagging regressor can also give average results if the dataset has a complex structure. To test if the dataset has a complex structure, Artificial Neural Networks (ANNs) are used.</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It is far better than a single classifier derived from total dataset.</a:t>
            </a:r>
            <a:endParaRPr/>
          </a:p>
          <a:p>
            <a:pPr indent="-228600" lvl="0" marL="228600" marR="0" rtl="0" algn="l">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For noisy data, it works average only.</a:t>
            </a:r>
            <a:endParaRPr/>
          </a:p>
          <a:p>
            <a:pPr indent="-64135" lvl="0" marL="228600" marR="0" rtl="0" algn="l">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pic>
        <p:nvPicPr>
          <p:cNvPr descr="C:\Users\rukmangadan\Desktop\project\temp.png" id="273" name="Google Shape;273;p41"/>
          <p:cNvPicPr preferRelativeResize="0"/>
          <p:nvPr/>
        </p:nvPicPr>
        <p:blipFill rotWithShape="1">
          <a:blip r:embed="rId3">
            <a:alphaModFix/>
          </a:blip>
          <a:srcRect b="0" l="0" r="0" t="0"/>
          <a:stretch/>
        </p:blipFill>
        <p:spPr>
          <a:xfrm>
            <a:off x="6511160" y="520262"/>
            <a:ext cx="5439102" cy="4997669"/>
          </a:xfrm>
          <a:prstGeom prst="rect">
            <a:avLst/>
          </a:prstGeom>
          <a:noFill/>
          <a:ln>
            <a:noFill/>
          </a:ln>
        </p:spPr>
      </p:pic>
      <p:sp>
        <p:nvSpPr>
          <p:cNvPr id="274" name="Google Shape;274;p41"/>
          <p:cNvSpPr/>
          <p:nvPr/>
        </p:nvSpPr>
        <p:spPr>
          <a:xfrm>
            <a:off x="7530235" y="5451530"/>
            <a:ext cx="361791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Scatter Plot of Bagging Regressor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Introduction</a:t>
            </a:r>
            <a:endParaRPr b="0" i="0" sz="4400" u="none" cap="none" strike="noStrike">
              <a:solidFill>
                <a:schemeClr val="dk1"/>
              </a:solidFill>
              <a:latin typeface="Calibri"/>
              <a:ea typeface="Calibri"/>
              <a:cs typeface="Calibri"/>
              <a:sym typeface="Calibri"/>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Machine learning can be used to draw conclusions from various sets of raw data. </a:t>
            </a:r>
            <a:endParaRPr/>
          </a:p>
          <a:p>
            <a:pPr indent="-228600" lvl="0" marL="228600" marR="0" rtl="0" algn="just">
              <a:lnSpc>
                <a:spcPct val="90000"/>
              </a:lnSpc>
              <a:spcBef>
                <a:spcPts val="100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Modern agriculture has the potential to discover even more ways to conserve water, use nutrients and energy more efficiently, and adapt to climate change. </a:t>
            </a:r>
            <a:endParaRPr/>
          </a:p>
          <a:p>
            <a:pPr indent="-228600" lvl="0" marL="228600" marR="0" rtl="0" algn="just">
              <a:lnSpc>
                <a:spcPct val="90000"/>
              </a:lnSpc>
              <a:spcBef>
                <a:spcPts val="100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With the advent of technology, numerous advancements have taken place so that now we are in a place where we can measure field soil moisture using Remote Sensing satellites.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Results and Discussions</a:t>
            </a:r>
            <a:endParaRPr b="0" i="0" sz="4400" u="none" cap="none" strike="noStrike">
              <a:solidFill>
                <a:schemeClr val="dk1"/>
              </a:solidFill>
              <a:latin typeface="Calibri"/>
              <a:ea typeface="Calibri"/>
              <a:cs typeface="Calibri"/>
              <a:sym typeface="Calibri"/>
            </a:endParaRPr>
          </a:p>
        </p:txBody>
      </p:sp>
      <p:sp>
        <p:nvSpPr>
          <p:cNvPr id="280" name="Google Shape;280;p42"/>
          <p:cNvSpPr txBox="1"/>
          <p:nvPr>
            <p:ph idx="1" type="body"/>
          </p:nvPr>
        </p:nvSpPr>
        <p:spPr>
          <a:xfrm>
            <a:off x="838200" y="1825625"/>
            <a:ext cx="6208986"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2380"/>
              <a:buFont typeface="Arial"/>
              <a:buChar char="•"/>
            </a:pPr>
            <a:r>
              <a:rPr b="0" i="1" lang="en-US" sz="2380" u="none" cap="none" strike="noStrike">
                <a:solidFill>
                  <a:schemeClr val="dk1"/>
                </a:solidFill>
                <a:latin typeface="Calibri"/>
                <a:ea typeface="Calibri"/>
                <a:cs typeface="Calibri"/>
                <a:sym typeface="Calibri"/>
              </a:rPr>
              <a:t>Artificial Neural networks:</a:t>
            </a:r>
            <a:endParaRPr b="0" i="0" sz="238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Artificial Neural Networks gives correlation of around 0.92. The results are of high accuracy. This means that a complex structure is found in the dataset.</a:t>
            </a:r>
            <a:endParaRPr/>
          </a:p>
          <a:p>
            <a:pPr indent="-228600" lvl="0" marL="228600" marR="0" rtl="0" algn="l">
              <a:lnSpc>
                <a:spcPct val="70000"/>
              </a:lnSpc>
              <a:spcBef>
                <a:spcPts val="1000"/>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Prediction accuracy is generally high.</a:t>
            </a:r>
            <a:endParaRPr/>
          </a:p>
          <a:p>
            <a:pPr indent="-228600" lvl="0" marL="228600" marR="0" rtl="0" algn="l">
              <a:lnSpc>
                <a:spcPct val="70000"/>
              </a:lnSpc>
              <a:spcBef>
                <a:spcPts val="1000"/>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robust, works when training examples contain errors or noisy data</a:t>
            </a:r>
            <a:endParaRPr/>
          </a:p>
          <a:p>
            <a:pPr indent="-228600" lvl="0" marL="228600" marR="0" rtl="0" algn="l">
              <a:lnSpc>
                <a:spcPct val="70000"/>
              </a:lnSpc>
              <a:spcBef>
                <a:spcPts val="1000"/>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parameters are best determined empirically and longer training time</a:t>
            </a:r>
            <a:endParaRPr/>
          </a:p>
          <a:p>
            <a:pPr indent="-228600" lvl="0" marL="228600" marR="0" rtl="0" algn="l">
              <a:lnSpc>
                <a:spcPct val="70000"/>
              </a:lnSpc>
              <a:spcBef>
                <a:spcPts val="1000"/>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difficult to understand the learned function (weights)</a:t>
            </a:r>
            <a:endParaRPr/>
          </a:p>
          <a:p>
            <a:pPr indent="-228600" lvl="0" marL="228600" marR="0" rtl="0" algn="l">
              <a:lnSpc>
                <a:spcPct val="70000"/>
              </a:lnSpc>
              <a:spcBef>
                <a:spcPts val="1000"/>
              </a:spcBef>
              <a:spcAft>
                <a:spcPts val="0"/>
              </a:spcAft>
              <a:buClr>
                <a:schemeClr val="dk1"/>
              </a:buClr>
              <a:buSzPts val="2380"/>
              <a:buFont typeface="Arial"/>
              <a:buChar char="•"/>
            </a:pPr>
            <a:r>
              <a:rPr b="0" i="0" lang="en-US" sz="2380" u="none" cap="none" strike="noStrike">
                <a:solidFill>
                  <a:schemeClr val="dk1"/>
                </a:solidFill>
                <a:latin typeface="Calibri"/>
                <a:ea typeface="Calibri"/>
                <a:cs typeface="Calibri"/>
                <a:sym typeface="Calibri"/>
              </a:rPr>
              <a:t>not easy to incorporate domain knowledge</a:t>
            </a:r>
            <a:endParaRPr/>
          </a:p>
          <a:p>
            <a:pPr indent="-77470" lvl="0" marL="228600" marR="0" rtl="0" algn="l">
              <a:lnSpc>
                <a:spcPct val="70000"/>
              </a:lnSpc>
              <a:spcBef>
                <a:spcPts val="1000"/>
              </a:spcBef>
              <a:spcAft>
                <a:spcPts val="0"/>
              </a:spcAft>
              <a:buClr>
                <a:schemeClr val="dk1"/>
              </a:buClr>
              <a:buSzPts val="2380"/>
              <a:buFont typeface="Arial"/>
              <a:buNone/>
            </a:pPr>
            <a:r>
              <a:t/>
            </a:r>
            <a:endParaRPr b="0" i="0" sz="2380" u="none" cap="none" strike="noStrike">
              <a:solidFill>
                <a:schemeClr val="dk1"/>
              </a:solidFill>
              <a:latin typeface="Calibri"/>
              <a:ea typeface="Calibri"/>
              <a:cs typeface="Calibri"/>
              <a:sym typeface="Calibri"/>
            </a:endParaRPr>
          </a:p>
        </p:txBody>
      </p:sp>
      <p:pic>
        <p:nvPicPr>
          <p:cNvPr descr="C:\Users\rukmangadan\Desktop\project\temp.png" id="281" name="Google Shape;281;p42"/>
          <p:cNvPicPr preferRelativeResize="0"/>
          <p:nvPr/>
        </p:nvPicPr>
        <p:blipFill rotWithShape="1">
          <a:blip r:embed="rId3">
            <a:alphaModFix/>
          </a:blip>
          <a:srcRect b="0" l="0" r="0" t="0"/>
          <a:stretch/>
        </p:blipFill>
        <p:spPr>
          <a:xfrm>
            <a:off x="7315200" y="0"/>
            <a:ext cx="4876800" cy="4603531"/>
          </a:xfrm>
          <a:prstGeom prst="rect">
            <a:avLst/>
          </a:prstGeom>
          <a:noFill/>
          <a:ln>
            <a:noFill/>
          </a:ln>
        </p:spPr>
      </p:pic>
      <p:sp>
        <p:nvSpPr>
          <p:cNvPr id="282" name="Google Shape;282;p42"/>
          <p:cNvSpPr/>
          <p:nvPr/>
        </p:nvSpPr>
        <p:spPr>
          <a:xfrm>
            <a:off x="8681138" y="4521365"/>
            <a:ext cx="229614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Scatter Plot of ANNs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Results and Discussions</a:t>
            </a:r>
            <a:endParaRPr b="0" i="0" sz="4400" u="none" cap="none" strike="noStrike">
              <a:solidFill>
                <a:schemeClr val="dk1"/>
              </a:solidFill>
              <a:latin typeface="Calibri"/>
              <a:ea typeface="Calibri"/>
              <a:cs typeface="Calibri"/>
              <a:sym typeface="Calibri"/>
            </a:endParaRPr>
          </a:p>
        </p:txBody>
      </p:sp>
      <p:sp>
        <p:nvSpPr>
          <p:cNvPr id="288" name="Google Shape;288;p43"/>
          <p:cNvSpPr txBox="1"/>
          <p:nvPr>
            <p:ph idx="1" type="body"/>
          </p:nvPr>
        </p:nvSpPr>
        <p:spPr>
          <a:xfrm>
            <a:off x="838200" y="1825625"/>
            <a:ext cx="570449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1" lang="en-US" sz="2800" u="none" cap="none" strike="noStrike">
                <a:solidFill>
                  <a:schemeClr val="dk1"/>
                </a:solidFill>
                <a:latin typeface="Calibri"/>
                <a:ea typeface="Calibri"/>
                <a:cs typeface="Calibri"/>
                <a:sym typeface="Calibri"/>
              </a:rPr>
              <a:t>Regression ML Model:</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Artificial Neural Networks has shown that there is a complex structure. Hence, the custom regressor model is tried and regression ML model gives correlation of around 0.86.</a:t>
            </a:r>
            <a:endParaRPr b="0" i="0" sz="2800" u="none" cap="none" strike="noStrike">
              <a:solidFill>
                <a:schemeClr val="dk1"/>
              </a:solidFill>
              <a:latin typeface="Calibri"/>
              <a:ea typeface="Calibri"/>
              <a:cs typeface="Calibri"/>
              <a:sym typeface="Calibri"/>
            </a:endParaRPr>
          </a:p>
        </p:txBody>
      </p:sp>
      <p:pic>
        <p:nvPicPr>
          <p:cNvPr descr="C:\Users\rukmangadan\Desktop\project\temp.png" id="289" name="Google Shape;289;p43"/>
          <p:cNvPicPr preferRelativeResize="0"/>
          <p:nvPr/>
        </p:nvPicPr>
        <p:blipFill rotWithShape="1">
          <a:blip r:embed="rId3">
            <a:alphaModFix/>
          </a:blip>
          <a:srcRect b="0" l="0" r="0" t="0"/>
          <a:stretch/>
        </p:blipFill>
        <p:spPr>
          <a:xfrm>
            <a:off x="7362497" y="0"/>
            <a:ext cx="4829503" cy="4477407"/>
          </a:xfrm>
          <a:prstGeom prst="rect">
            <a:avLst/>
          </a:prstGeom>
          <a:noFill/>
          <a:ln>
            <a:noFill/>
          </a:ln>
        </p:spPr>
      </p:pic>
      <p:sp>
        <p:nvSpPr>
          <p:cNvPr id="290" name="Google Shape;290;p43"/>
          <p:cNvSpPr/>
          <p:nvPr/>
        </p:nvSpPr>
        <p:spPr>
          <a:xfrm>
            <a:off x="8113562" y="4521365"/>
            <a:ext cx="3963393"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Scatter Plot of Regression ML Model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Results and Discussions</a:t>
            </a:r>
            <a:endParaRPr b="0" i="0" sz="4400" u="none" cap="none" strike="noStrike">
              <a:solidFill>
                <a:schemeClr val="dk1"/>
              </a:solidFill>
              <a:latin typeface="Calibri"/>
              <a:ea typeface="Calibri"/>
              <a:cs typeface="Calibri"/>
              <a:sym typeface="Calibri"/>
            </a:endParaRPr>
          </a:p>
        </p:txBody>
      </p:sp>
      <p:sp>
        <p:nvSpPr>
          <p:cNvPr id="296" name="Google Shape;296;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1" lang="en-US" sz="2800" u="none" cap="none" strike="noStrike">
                <a:solidFill>
                  <a:schemeClr val="dk1"/>
                </a:solidFill>
                <a:latin typeface="Calibri"/>
                <a:ea typeface="Calibri"/>
                <a:cs typeface="Calibri"/>
                <a:sym typeface="Calibri"/>
              </a:rPr>
              <a:t>Regression ML Model:</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For the custom regression model,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values of coefficients are found to be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Constants of regression model:</a:t>
            </a:r>
            <a:endParaRPr b="0" i="0" sz="2800" u="none" cap="none" strike="noStrike">
              <a:solidFill>
                <a:schemeClr val="dk1"/>
              </a:solidFill>
              <a:latin typeface="Calibri"/>
              <a:ea typeface="Calibri"/>
              <a:cs typeface="Calibri"/>
              <a:sym typeface="Calibri"/>
            </a:endParaRPr>
          </a:p>
        </p:txBody>
      </p:sp>
      <p:pic>
        <p:nvPicPr>
          <p:cNvPr descr="C:\Users\rukmangadan\Desktop\project\jk.PNG" id="297" name="Google Shape;297;p44"/>
          <p:cNvPicPr preferRelativeResize="0"/>
          <p:nvPr/>
        </p:nvPicPr>
        <p:blipFill rotWithShape="1">
          <a:blip r:embed="rId3">
            <a:alphaModFix/>
          </a:blip>
          <a:srcRect b="0" l="0" r="0" t="0"/>
          <a:stretch/>
        </p:blipFill>
        <p:spPr>
          <a:xfrm>
            <a:off x="6633172" y="1875606"/>
            <a:ext cx="4695825" cy="1057275"/>
          </a:xfrm>
          <a:prstGeom prst="rect">
            <a:avLst/>
          </a:prstGeom>
          <a:noFill/>
          <a:ln>
            <a:noFill/>
          </a:ln>
        </p:spPr>
      </p:pic>
      <p:graphicFrame>
        <p:nvGraphicFramePr>
          <p:cNvPr id="298" name="Google Shape;298;p44"/>
          <p:cNvGraphicFramePr/>
          <p:nvPr/>
        </p:nvGraphicFramePr>
        <p:xfrm>
          <a:off x="1269485" y="4502510"/>
          <a:ext cx="3000000" cy="3000000"/>
        </p:xfrm>
        <a:graphic>
          <a:graphicData uri="http://schemas.openxmlformats.org/drawingml/2006/table">
            <a:tbl>
              <a:tblPr>
                <a:noFill/>
                <a:tableStyleId>{B8DD1497-FF3D-4802-AA66-BE3984A07769}</a:tableStyleId>
              </a:tblPr>
              <a:tblGrid>
                <a:gridCol w="2934325"/>
                <a:gridCol w="2934975"/>
              </a:tblGrid>
              <a:tr h="304800">
                <a:tc>
                  <a:txBody>
                    <a:bodyPr>
                      <a:noAutofit/>
                    </a:bodyPr>
                    <a:lstStyle/>
                    <a:p>
                      <a:pPr indent="0" lvl="0" marL="0" marR="0" rtl="0" algn="ctr">
                        <a:lnSpc>
                          <a:spcPct val="115000"/>
                        </a:lnSpc>
                        <a:spcBef>
                          <a:spcPts val="0"/>
                        </a:spcBef>
                        <a:spcAft>
                          <a:spcPts val="0"/>
                        </a:spcAft>
                        <a:buNone/>
                      </a:pPr>
                      <a:r>
                        <a:rPr b="1" lang="en-US" sz="2400">
                          <a:solidFill>
                            <a:srgbClr val="000000"/>
                          </a:solidFill>
                          <a:latin typeface="Times New Roman"/>
                          <a:ea typeface="Times New Roman"/>
                          <a:cs typeface="Times New Roman"/>
                          <a:sym typeface="Times New Roman"/>
                        </a:rPr>
                        <a:t>Constant</a:t>
                      </a:r>
                      <a:endParaRPr b="1"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b="1" lang="en-US" sz="2400">
                          <a:solidFill>
                            <a:srgbClr val="000000"/>
                          </a:solidFill>
                          <a:latin typeface="Times New Roman"/>
                          <a:ea typeface="Times New Roman"/>
                          <a:cs typeface="Times New Roman"/>
                          <a:sym typeface="Times New Roman"/>
                        </a:rPr>
                        <a:t>Value</a:t>
                      </a:r>
                      <a:endParaRPr b="1"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k1</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0.539</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k2</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0.876</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k3</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0.32</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k4</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2400">
                          <a:solidFill>
                            <a:srgbClr val="000000"/>
                          </a:solidFill>
                          <a:latin typeface="Times New Roman"/>
                          <a:ea typeface="Times New Roman"/>
                          <a:cs typeface="Times New Roman"/>
                          <a:sym typeface="Times New Roman"/>
                        </a:rPr>
                        <a:t>0.84</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Results and Discussions</a:t>
            </a:r>
            <a:endParaRPr b="0" i="0" sz="4400" u="none" cap="none" strike="noStrike">
              <a:solidFill>
                <a:schemeClr val="dk1"/>
              </a:solidFill>
              <a:latin typeface="Calibri"/>
              <a:ea typeface="Calibri"/>
              <a:cs typeface="Calibri"/>
              <a:sym typeface="Calibri"/>
            </a:endParaRPr>
          </a:p>
        </p:txBody>
      </p:sp>
      <p:sp>
        <p:nvSpPr>
          <p:cNvPr id="304" name="Google Shape;304;p45"/>
          <p:cNvSpPr txBox="1"/>
          <p:nvPr>
            <p:ph idx="1" type="body"/>
          </p:nvPr>
        </p:nvSpPr>
        <p:spPr>
          <a:xfrm>
            <a:off x="838200" y="135264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Coefficients of Soil Class:</a:t>
            </a:r>
            <a:endParaRPr b="0" i="0" sz="2800" u="none" cap="none" strike="noStrike">
              <a:solidFill>
                <a:schemeClr val="dk1"/>
              </a:solidFill>
              <a:latin typeface="Calibri"/>
              <a:ea typeface="Calibri"/>
              <a:cs typeface="Calibri"/>
              <a:sym typeface="Calibri"/>
            </a:endParaRPr>
          </a:p>
        </p:txBody>
      </p:sp>
      <p:graphicFrame>
        <p:nvGraphicFramePr>
          <p:cNvPr id="305" name="Google Shape;305;p45"/>
          <p:cNvGraphicFramePr/>
          <p:nvPr/>
        </p:nvGraphicFramePr>
        <p:xfrm>
          <a:off x="1490194" y="1920380"/>
          <a:ext cx="3000000" cy="3000000"/>
        </p:xfrm>
        <a:graphic>
          <a:graphicData uri="http://schemas.openxmlformats.org/drawingml/2006/table">
            <a:tbl>
              <a:tblPr>
                <a:noFill/>
                <a:tableStyleId>{B8DD1497-FF3D-4802-AA66-BE3984A07769}</a:tableStyleId>
              </a:tblPr>
              <a:tblGrid>
                <a:gridCol w="2000250"/>
                <a:gridCol w="1852925"/>
                <a:gridCol w="2016125"/>
              </a:tblGrid>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Soil Class</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Coefficient</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Value</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1</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s1</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-0.22715</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s2</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-0.27834</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3</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s3</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-0.32364</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4</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s4</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-0.46348</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5</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s5</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-0.39676</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06" name="Google Shape;306;p45"/>
          <p:cNvSpPr/>
          <p:nvPr/>
        </p:nvSpPr>
        <p:spPr>
          <a:xfrm>
            <a:off x="1166654" y="3499923"/>
            <a:ext cx="3824317" cy="46166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Coefficients of Crop Class:</a:t>
            </a:r>
            <a:endParaRPr b="0" i="0" sz="3200" u="none" cap="none" strike="noStrike">
              <a:solidFill>
                <a:schemeClr val="dk1"/>
              </a:solidFill>
              <a:latin typeface="Arial"/>
              <a:ea typeface="Arial"/>
              <a:cs typeface="Arial"/>
              <a:sym typeface="Arial"/>
            </a:endParaRPr>
          </a:p>
        </p:txBody>
      </p:sp>
      <p:graphicFrame>
        <p:nvGraphicFramePr>
          <p:cNvPr id="307" name="Google Shape;307;p45"/>
          <p:cNvGraphicFramePr/>
          <p:nvPr/>
        </p:nvGraphicFramePr>
        <p:xfrm>
          <a:off x="1553254" y="4089040"/>
          <a:ext cx="3000000" cy="3000000"/>
        </p:xfrm>
        <a:graphic>
          <a:graphicData uri="http://schemas.openxmlformats.org/drawingml/2006/table">
            <a:tbl>
              <a:tblPr>
                <a:noFill/>
                <a:tableStyleId>{B8DD1497-FF3D-4802-AA66-BE3984A07769}</a:tableStyleId>
              </a:tblPr>
              <a:tblGrid>
                <a:gridCol w="2000250"/>
                <a:gridCol w="1852925"/>
                <a:gridCol w="2016125"/>
              </a:tblGrid>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Crop Class</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Coefficient</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Value</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1</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c1</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2.065574</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c2</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2.328851</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3</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c3</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2.414203</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4</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c4</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2.475283</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5</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c5</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2.439513</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6</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c6</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2.055184</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7</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c7</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2.406972</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8</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c8</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2.342806</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7800">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9</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c9</a:t>
                      </a:r>
                      <a:endParaRPr sz="11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ctr">
                        <a:lnSpc>
                          <a:spcPct val="115000"/>
                        </a:lnSpc>
                        <a:spcBef>
                          <a:spcPts val="0"/>
                        </a:spcBef>
                        <a:spcAft>
                          <a:spcPts val="0"/>
                        </a:spcAft>
                        <a:buNone/>
                      </a:pPr>
                      <a:r>
                        <a:rPr lang="en-US" sz="1400">
                          <a:solidFill>
                            <a:srgbClr val="000000"/>
                          </a:solidFill>
                          <a:latin typeface="Times New Roman"/>
                          <a:ea typeface="Times New Roman"/>
                          <a:cs typeface="Times New Roman"/>
                          <a:sym typeface="Times New Roman"/>
                        </a:rPr>
                        <a:t>2.843768</a:t>
                      </a:r>
                      <a:endParaRPr sz="1100">
                        <a:latin typeface="Calibri"/>
                        <a:ea typeface="Calibri"/>
                        <a:cs typeface="Calibri"/>
                        <a:sym typeface="Calibri"/>
                      </a:endParaRPr>
                    </a:p>
                  </a:txBody>
                  <a:tcPr marT="0" marB="0" marR="68575" marL="6857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Results and Discussions</a:t>
            </a:r>
            <a:endParaRPr b="0" i="0" sz="4400" u="none" cap="none" strike="noStrike">
              <a:solidFill>
                <a:schemeClr val="dk1"/>
              </a:solidFill>
              <a:latin typeface="Calibri"/>
              <a:ea typeface="Calibri"/>
              <a:cs typeface="Calibri"/>
              <a:sym typeface="Calibri"/>
            </a:endParaRPr>
          </a:p>
        </p:txBody>
      </p:sp>
      <p:sp>
        <p:nvSpPr>
          <p:cNvPr id="313" name="Google Shape;31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Keeping the tolerance ± 0.5 % of the predicted values, around 20% of the data is showing different values other than the actual values.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Banana and Sugarcane which have been classified as tall and more dense is showing higher values.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And whichever is showing lesser values, belongs to tall and less dense sunflower and maize plants.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Conclusion</a:t>
            </a:r>
            <a:endParaRPr b="0" i="0" sz="4400" u="none" cap="none" strike="noStrike">
              <a:solidFill>
                <a:schemeClr val="dk1"/>
              </a:solidFill>
              <a:latin typeface="Calibri"/>
              <a:ea typeface="Calibri"/>
              <a:cs typeface="Calibri"/>
              <a:sym typeface="Calibri"/>
            </a:endParaRPr>
          </a:p>
        </p:txBody>
      </p:sp>
      <p:sp>
        <p:nvSpPr>
          <p:cNvPr id="319" name="Google Shape;319;p47"/>
          <p:cNvSpPr txBox="1"/>
          <p:nvPr>
            <p:ph idx="1" type="body"/>
          </p:nvPr>
        </p:nvSpPr>
        <p:spPr>
          <a:xfrm>
            <a:off x="838200" y="174249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Thus we are able achieve good correlation between relative soil moisture and field soil moisture to a greater extent which did not make any sense before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algorithms could be used for prediction of field moisture content from satellite data.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Using machine learning, we could extract many interesting features from the datasets also.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838200" y="-18907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References</a:t>
            </a:r>
            <a:endParaRPr b="0" i="0" sz="4400" u="none" cap="none" strike="noStrike">
              <a:solidFill>
                <a:schemeClr val="dk1"/>
              </a:solidFill>
              <a:latin typeface="Calibri"/>
              <a:ea typeface="Calibri"/>
              <a:cs typeface="Calibri"/>
              <a:sym typeface="Calibri"/>
            </a:endParaRPr>
          </a:p>
        </p:txBody>
      </p:sp>
      <p:sp>
        <p:nvSpPr>
          <p:cNvPr id="325" name="Google Shape;325;p48"/>
          <p:cNvSpPr txBox="1"/>
          <p:nvPr>
            <p:ph idx="1" type="body"/>
          </p:nvPr>
        </p:nvSpPr>
        <p:spPr>
          <a:xfrm>
            <a:off x="824345" y="872837"/>
            <a:ext cx="10515600" cy="5818909"/>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H. McNairna,*, C. Duguayb, B. Briscoc, T.J. Pultza (2002). The effect of soil and crop residue characteristics on polarimetric radar response. Remote Sensing of Environment, Volume 80, Issue 2, Pages 308-320.</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Jun Wen, Zhongbo Su (2003). A time series based method for estimating relative soil moisture with ERS wind scatterometer data. Geophysical Research Letters, Volume 30, Issue 7.</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B.J. Choudury, T.J. Schmugge, R.W. Newton and A.Chang (1978). Effect of Surface Roughness on the Microwave Emission from Soils. Journal of Geophysical Research, Volume 84, Issue C9, Pages 5699–5706</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J.R. Wang, P.E. O'Neill, T.J. Jackson, E.T. Engman (1982). A Multi-Frequency Measurement of Thermal Microwave Emission From Soils: The Effects of Soil Texture and Surface Roughness. International Geoscience and Remote Sensing Symposium, Munich.</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L. Breiman, “Pasting small votes for classification in large databases and on-line”, Machine Learning, 36(1), 85-103, 1999.</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L. Breiman, “Bagging predictors”, Machine Learning, 24(2), 123-140, 1996.</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 Ho, “The random subspace method for constructing decision forests”, Pattern Analysis and Machine Intelligence, 20(8), 832-844, 1998.</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G. Louppe and P. Geurts, “Ensembles on Random Patches”, Machine Learning and Knowledge Discovery in Databases, 346-361, 2012.</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P. Geurts, D. Ernst., and L. Wehenkel, “Extremely randomized trees”, Machine Learning, 63(1), 3-42, 2006.</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J. Friedman, Greedy Function Approximation: A Gradient Boosting Machine, The Annals of Statistics, Vol. 29, No. 5, 2001.</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Friedman, Stochastic Gradient Boosting, 1999</a:t>
            </a:r>
            <a:endParaRPr/>
          </a:p>
          <a:p>
            <a:pPr indent="-228600" lvl="0" marL="228600" marR="0" rtl="0" algn="just">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 Hastie, R. Tibshirani and J. Friedman. Elements of Statistical Learning Ed. 2, Springer, 2009.</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Our Goal</a:t>
            </a:r>
            <a:endParaRPr b="0" i="0" sz="4400" u="none" cap="none" strike="noStrike">
              <a:solidFill>
                <a:schemeClr val="dk1"/>
              </a:solidFill>
              <a:latin typeface="Calibri"/>
              <a:ea typeface="Calibri"/>
              <a:cs typeface="Calibri"/>
              <a:sym typeface="Calibri"/>
            </a:endParaRPr>
          </a:p>
        </p:txBody>
      </p:sp>
      <p:sp>
        <p:nvSpPr>
          <p:cNvPr id="103" name="Google Shape;103;p16"/>
          <p:cNvSpPr txBox="1"/>
          <p:nvPr>
            <p:ph idx="1" type="body"/>
          </p:nvPr>
        </p:nvSpPr>
        <p:spPr>
          <a:xfrm>
            <a:off x="838200" y="1825625"/>
            <a:ext cx="10515600" cy="4678414"/>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The main goal in this study is to extract some information from the dataset showing variation between relative soil moisture obtained from the satellite data and field soil moisture obtained from ‘Berambadi’ Region.</a:t>
            </a:r>
            <a:endParaRPr/>
          </a:p>
          <a:p>
            <a:pPr indent="-228600" lvl="0" marL="228600" marR="0" rtl="0" algn="just">
              <a:lnSpc>
                <a:spcPct val="90000"/>
              </a:lnSpc>
              <a:spcBef>
                <a:spcPts val="1000"/>
              </a:spcBef>
              <a:spcAft>
                <a:spcPts val="0"/>
              </a:spcAft>
              <a:buClr>
                <a:srgbClr val="000000"/>
              </a:buClr>
              <a:buSzPts val="3600"/>
              <a:buFont typeface="Arial"/>
              <a:buChar char="•"/>
            </a:pPr>
            <a:r>
              <a:rPr b="0" i="0" lang="en-US" sz="3600" u="none" cap="none" strike="noStrike">
                <a:solidFill>
                  <a:srgbClr val="000000"/>
                </a:solidFill>
                <a:latin typeface="Calibri"/>
                <a:ea typeface="Calibri"/>
                <a:cs typeface="Calibri"/>
                <a:sym typeface="Calibri"/>
              </a:rPr>
              <a:t>The field soil moisture data is obtained from 112 sites, from each site manually. These are the sites where the surface soil moisture data is available for year 2016 and 2017.</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Our Goal</a:t>
            </a:r>
            <a:endParaRPr b="0" i="0" sz="4400" u="none" cap="none" strike="noStrike">
              <a:solidFill>
                <a:schemeClr val="dk1"/>
              </a:solidFill>
              <a:latin typeface="Calibri"/>
              <a:ea typeface="Calibri"/>
              <a:cs typeface="Calibri"/>
              <a:sym typeface="Calibri"/>
            </a:endParaRPr>
          </a:p>
        </p:txBody>
      </p:sp>
      <p:sp>
        <p:nvSpPr>
          <p:cNvPr id="109" name="Google Shape;109;p17"/>
          <p:cNvSpPr txBox="1"/>
          <p:nvPr>
            <p:ph idx="1" type="body"/>
          </p:nvPr>
        </p:nvSpPr>
        <p:spPr>
          <a:xfrm>
            <a:off x="838199" y="1825625"/>
            <a:ext cx="3872345" cy="4351338"/>
          </a:xfrm>
          <a:prstGeom prst="rect">
            <a:avLst/>
          </a:prstGeom>
          <a:noFill/>
          <a:ln>
            <a:noFill/>
          </a:ln>
        </p:spPr>
        <p:txBody>
          <a:bodyPr anchorCtr="0" anchor="t" bIns="45700" lIns="91425" spcFirstLastPara="1" rIns="91425" wrap="square" tIns="45700">
            <a:noAutofit/>
          </a:bodyPr>
          <a:lstStyle/>
          <a:p>
            <a:pPr indent="-228600" lvl="0" marL="0" marR="0" rtl="0" algn="just">
              <a:lnSpc>
                <a:spcPct val="100000"/>
              </a:lnSpc>
              <a:spcBef>
                <a:spcPts val="0"/>
              </a:spcBef>
              <a:spcAft>
                <a:spcPts val="0"/>
              </a:spcAft>
              <a:buClr>
                <a:srgbClr val="000000"/>
              </a:buClr>
              <a:buSzPts val="3600"/>
              <a:buFont typeface="Arial"/>
              <a:buChar char="•"/>
            </a:pPr>
            <a:r>
              <a:rPr b="0" i="0" lang="en-US" sz="3600" u="none" cap="none" strike="noStrike">
                <a:solidFill>
                  <a:srgbClr val="000000"/>
                </a:solidFill>
                <a:latin typeface="Calibri"/>
                <a:ea typeface="Calibri"/>
                <a:cs typeface="Calibri"/>
                <a:sym typeface="Calibri"/>
              </a:rPr>
              <a:t> Out of the 112 sites, 92 sites fall on the Berambadi region of Gundlupet Taluk and 20 sites fall in Vaddagare region of Koratagere Taluk.</a:t>
            </a:r>
            <a:endParaRPr b="0" i="0" sz="3600" u="none" cap="none" strike="noStrike">
              <a:solidFill>
                <a:srgbClr val="000000"/>
              </a:solidFill>
              <a:latin typeface="Arial"/>
              <a:ea typeface="Arial"/>
              <a:cs typeface="Arial"/>
              <a:sym typeface="Arial"/>
            </a:endParaRPr>
          </a:p>
        </p:txBody>
      </p:sp>
      <p:pic>
        <p:nvPicPr>
          <p:cNvPr id="110" name="Google Shape;110;p17"/>
          <p:cNvPicPr preferRelativeResize="0"/>
          <p:nvPr/>
        </p:nvPicPr>
        <p:blipFill rotWithShape="1">
          <a:blip r:embed="rId3">
            <a:alphaModFix/>
          </a:blip>
          <a:srcRect b="0" l="0" r="0" t="0"/>
          <a:stretch/>
        </p:blipFill>
        <p:spPr>
          <a:xfrm>
            <a:off x="4807527" y="1801090"/>
            <a:ext cx="6553200" cy="43918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Field Soil Moisture vs Relative Soil Moisture</a:t>
            </a:r>
            <a:endParaRPr b="0" i="0" sz="4400" u="none" cap="none" strike="noStrike">
              <a:solidFill>
                <a:schemeClr val="dk1"/>
              </a:solidFill>
              <a:latin typeface="Calibri"/>
              <a:ea typeface="Calibri"/>
              <a:cs typeface="Calibri"/>
              <a:sym typeface="Calibri"/>
            </a:endParaRPr>
          </a:p>
        </p:txBody>
      </p:sp>
      <p:sp>
        <p:nvSpPr>
          <p:cNvPr id="116" name="Google Shape;11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‘Relative Soil Moisture’ (RSM) refers to the soil moisture data obtained through satellite which is provided by VATI project of ‘Aapah innovations’. ‘Field Soil Moisture’ (FSM) refers to soil moisture measured from the site manually.</a:t>
            </a:r>
            <a:endParaRPr b="0" i="0" sz="2400" u="none" cap="none" strike="noStrike">
              <a:solidFill>
                <a:schemeClr val="dk1"/>
              </a:solidFill>
              <a:latin typeface="Arial"/>
              <a:ea typeface="Arial"/>
              <a:cs typeface="Arial"/>
              <a:sym typeface="Arial"/>
            </a:endParaRPr>
          </a:p>
          <a:p>
            <a:pPr indent="-228600" lvl="0" marL="228600" marR="0" rtl="0" algn="just">
              <a:lnSpc>
                <a:spcPct val="90000"/>
              </a:lnSpc>
              <a:spcBef>
                <a:spcPts val="100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We know that Relative soil moisture is a function of Field Soil Moisture (FSM) and saturation capacity of the soil. Hence, at a particular site, the relative soil moisture should give a proper correlation with field soil moisture.</a:t>
            </a:r>
            <a:endParaRPr b="0" i="0" sz="2400" u="none" cap="none" strike="noStrike">
              <a:solidFill>
                <a:schemeClr val="dk1"/>
              </a:solidFill>
              <a:latin typeface="Arial"/>
              <a:ea typeface="Arial"/>
              <a:cs typeface="Arial"/>
              <a:sym typeface="Arial"/>
            </a:endParaRPr>
          </a:p>
          <a:p>
            <a:pPr indent="-25400" lvl="0" marL="228600" marR="0" rtl="0" algn="l">
              <a:lnSpc>
                <a:spcPct val="90000"/>
              </a:lnSpc>
              <a:spcBef>
                <a:spcPts val="100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Field Soil Moisture vs Relative Soil Moisture</a:t>
            </a:r>
            <a:endParaRPr b="0" i="0" sz="4400" u="none" cap="none" strike="noStrike">
              <a:solidFill>
                <a:schemeClr val="dk1"/>
              </a:solidFill>
              <a:latin typeface="Calibri"/>
              <a:ea typeface="Calibri"/>
              <a:cs typeface="Calibri"/>
              <a:sym typeface="Calibri"/>
            </a:endParaRPr>
          </a:p>
        </p:txBody>
      </p:sp>
      <p:sp>
        <p:nvSpPr>
          <p:cNvPr id="122" name="Google Shape;122;p19"/>
          <p:cNvSpPr txBox="1"/>
          <p:nvPr>
            <p:ph idx="1" type="body"/>
          </p:nvPr>
        </p:nvSpPr>
        <p:spPr>
          <a:xfrm>
            <a:off x="838200" y="1506960"/>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When we try to make scatter plots of ‘relative soil moisture’ vs ‘field soil moisture’, it does not show a good correlation. And, this leads to further thought why such variation.</a:t>
            </a:r>
            <a:endParaRPr b="0" i="0" sz="3600" u="none" cap="none" strike="noStrike">
              <a:solidFill>
                <a:schemeClr val="dk1"/>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2Dplots" id="123" name="Google Shape;123;p19"/>
          <p:cNvPicPr preferRelativeResize="0"/>
          <p:nvPr/>
        </p:nvPicPr>
        <p:blipFill rotWithShape="1">
          <a:blip r:embed="rId3">
            <a:alphaModFix/>
          </a:blip>
          <a:srcRect b="0" l="0" r="0" t="0"/>
          <a:stretch/>
        </p:blipFill>
        <p:spPr>
          <a:xfrm>
            <a:off x="3740716" y="2855758"/>
            <a:ext cx="5237028" cy="3325091"/>
          </a:xfrm>
          <a:prstGeom prst="rect">
            <a:avLst/>
          </a:prstGeom>
          <a:noFill/>
          <a:ln>
            <a:noFill/>
          </a:ln>
        </p:spPr>
      </p:pic>
      <p:sp>
        <p:nvSpPr>
          <p:cNvPr id="124" name="Google Shape;124;p19"/>
          <p:cNvSpPr/>
          <p:nvPr/>
        </p:nvSpPr>
        <p:spPr>
          <a:xfrm>
            <a:off x="2590777" y="6320105"/>
            <a:ext cx="7356764" cy="369332"/>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Plot showing Field Soil Moisture vs Relative Soil Moisture (for 6 sites)</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Literature Review</a:t>
            </a:r>
            <a:endParaRPr b="0" i="0" sz="4400" u="none" cap="none" strike="noStrike">
              <a:solidFill>
                <a:schemeClr val="dk1"/>
              </a:solidFill>
              <a:latin typeface="Calibri"/>
              <a:ea typeface="Calibri"/>
              <a:cs typeface="Calibri"/>
              <a:sym typeface="Calibri"/>
            </a:endParaRPr>
          </a:p>
        </p:txBody>
      </p:sp>
      <p:sp>
        <p:nvSpPr>
          <p:cNvPr id="130" name="Google Shape;13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8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Though we can rely on moisture data given by satellite to a certain extent, we cannot rely on it completely as it is affected by many factors and it may not give the actual soil moisture. </a:t>
            </a:r>
            <a:endParaRPr/>
          </a:p>
          <a:p>
            <a:pPr indent="-228600" lvl="0" marL="228600" marR="0" rtl="0" algn="just">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H. McNairna,*, C. Duguayb, B. Briscoc, T.J. Pultza examined the effect of soil and crop residue characteristics on polarimetric radar response. This study reveals that radar parameters are most sensitive to volume and multiple scattering perform best at characterizing these surface conditions. The scattering mechanisms associated with standing senesced vegetation are varied. </a:t>
            </a:r>
            <a:endParaRPr/>
          </a:p>
          <a:p>
            <a:pPr indent="-228600" lvl="0" marL="228600" marR="0" rtl="0" algn="just">
              <a:lnSpc>
                <a:spcPct val="8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Jun Wen, Zhongbo Su examined that the radar backscattering coefficient is mainly determined by surface soil moisture, vegetation and land surface roughness under a given configuration of the satellite sensor.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Literature Review</a:t>
            </a:r>
            <a:endParaRPr b="0" i="0" sz="4400" u="none" cap="none" strike="noStrike">
              <a:solidFill>
                <a:schemeClr val="dk1"/>
              </a:solidFill>
              <a:latin typeface="Calibri"/>
              <a:ea typeface="Calibri"/>
              <a:cs typeface="Calibri"/>
              <a:sym typeface="Calibri"/>
            </a:endParaRPr>
          </a:p>
        </p:txBody>
      </p:sp>
      <p:sp>
        <p:nvSpPr>
          <p:cNvPr id="136" name="Google Shape;13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B.J. Choudury, T.J. Schmugge, R.W. Newton and A.Chang  studied the effect of surface roughness on the brightness temperature of a moist terrain through the modification of Fresnel reflection coefficient and using the radiative transfer equation. </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J.R. Wang, P.E. O'Neill, T.J. Jackson, E.T. Engman conducted experiment on remote sensing of soil moisture content was conducted over bare fields with microwave radiometers at the frequencies of 1.4 GHz, 5 GHz, and 10.7 GHz. Three bare fields with different surface roughnesses and soil textures were prepared for the experiment. The experimental results show that the effect of surface roughness is to increase the soils' brightness temperature and to reduce the slope of regression between brightness temperature and moisture content. </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