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40"/>
  </p:handoutMasterIdLst>
  <p:sldIdLst>
    <p:sldId id="256" r:id="rId2"/>
    <p:sldId id="257" r:id="rId3"/>
    <p:sldId id="283" r:id="rId4"/>
    <p:sldId id="286" r:id="rId5"/>
    <p:sldId id="287" r:id="rId6"/>
    <p:sldId id="284" r:id="rId7"/>
    <p:sldId id="288" r:id="rId8"/>
    <p:sldId id="258" r:id="rId9"/>
    <p:sldId id="289" r:id="rId10"/>
    <p:sldId id="292" r:id="rId11"/>
    <p:sldId id="298" r:id="rId12"/>
    <p:sldId id="297" r:id="rId13"/>
    <p:sldId id="262" r:id="rId14"/>
    <p:sldId id="263" r:id="rId15"/>
    <p:sldId id="295" r:id="rId16"/>
    <p:sldId id="294" r:id="rId17"/>
    <p:sldId id="302" r:id="rId18"/>
    <p:sldId id="266" r:id="rId19"/>
    <p:sldId id="304" r:id="rId20"/>
    <p:sldId id="268" r:id="rId21"/>
    <p:sldId id="296" r:id="rId22"/>
    <p:sldId id="305" r:id="rId23"/>
    <p:sldId id="270" r:id="rId24"/>
    <p:sldId id="272" r:id="rId25"/>
    <p:sldId id="273" r:id="rId26"/>
    <p:sldId id="277" r:id="rId27"/>
    <p:sldId id="306" r:id="rId28"/>
    <p:sldId id="307" r:id="rId29"/>
    <p:sldId id="308" r:id="rId30"/>
    <p:sldId id="309" r:id="rId31"/>
    <p:sldId id="310" r:id="rId32"/>
    <p:sldId id="312" r:id="rId33"/>
    <p:sldId id="279" r:id="rId34"/>
    <p:sldId id="303" r:id="rId35"/>
    <p:sldId id="280" r:id="rId36"/>
    <p:sldId id="281" r:id="rId37"/>
    <p:sldId id="301" r:id="rId38"/>
    <p:sldId id="300"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60" autoAdjust="0"/>
    <p:restoredTop sz="94265" autoAdjust="0"/>
  </p:normalViewPr>
  <p:slideViewPr>
    <p:cSldViewPr snapToGrid="0">
      <p:cViewPr varScale="1">
        <p:scale>
          <a:sx n="69" d="100"/>
          <a:sy n="69" d="100"/>
        </p:scale>
        <p:origin x="-726"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EE8399A-1896-4A81-967E-604ACF1DE1A9}" type="datetimeFigureOut">
              <a:rPr lang="en-US" smtClean="0"/>
              <a:t>2/26/2018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B5FB9A6-5179-488E-957B-B8D52407B17B}"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84F89E3-0F44-4548-AAAF-4E9D393989ED}" type="datetimeFigureOut">
              <a:rPr lang="en-US" smtClean="0"/>
              <a:pPr/>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0234DB-4C71-487F-9686-35B94BDDF689}" type="slidenum">
              <a:rPr lang="en-US" smtClean="0"/>
              <a:pPr/>
              <a:t>‹#›</a:t>
            </a:fld>
            <a:endParaRPr lang="en-US"/>
          </a:p>
        </p:txBody>
      </p:sp>
    </p:spTree>
    <p:extLst>
      <p:ext uri="{BB962C8B-B14F-4D97-AF65-F5344CB8AC3E}">
        <p14:creationId xmlns:p14="http://schemas.microsoft.com/office/powerpoint/2010/main" xmlns="" val="734436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4F89E3-0F44-4548-AAAF-4E9D393989ED}" type="datetimeFigureOut">
              <a:rPr lang="en-US" smtClean="0"/>
              <a:pPr/>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0234DB-4C71-487F-9686-35B94BDDF689}" type="slidenum">
              <a:rPr lang="en-US" smtClean="0"/>
              <a:pPr/>
              <a:t>‹#›</a:t>
            </a:fld>
            <a:endParaRPr lang="en-US"/>
          </a:p>
        </p:txBody>
      </p:sp>
    </p:spTree>
    <p:extLst>
      <p:ext uri="{BB962C8B-B14F-4D97-AF65-F5344CB8AC3E}">
        <p14:creationId xmlns:p14="http://schemas.microsoft.com/office/powerpoint/2010/main" xmlns="" val="2976934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4F89E3-0F44-4548-AAAF-4E9D393989ED}" type="datetimeFigureOut">
              <a:rPr lang="en-US" smtClean="0"/>
              <a:pPr/>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0234DB-4C71-487F-9686-35B94BDDF689}" type="slidenum">
              <a:rPr lang="en-US" smtClean="0"/>
              <a:pPr/>
              <a:t>‹#›</a:t>
            </a:fld>
            <a:endParaRPr lang="en-US"/>
          </a:p>
        </p:txBody>
      </p:sp>
    </p:spTree>
    <p:extLst>
      <p:ext uri="{BB962C8B-B14F-4D97-AF65-F5344CB8AC3E}">
        <p14:creationId xmlns:p14="http://schemas.microsoft.com/office/powerpoint/2010/main" xmlns="" val="2229396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4F89E3-0F44-4548-AAAF-4E9D393989ED}" type="datetimeFigureOut">
              <a:rPr lang="en-US" smtClean="0"/>
              <a:pPr/>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0234DB-4C71-487F-9686-35B94BDDF689}" type="slidenum">
              <a:rPr lang="en-US" smtClean="0"/>
              <a:pPr/>
              <a:t>‹#›</a:t>
            </a:fld>
            <a:endParaRPr lang="en-US"/>
          </a:p>
        </p:txBody>
      </p:sp>
    </p:spTree>
    <p:extLst>
      <p:ext uri="{BB962C8B-B14F-4D97-AF65-F5344CB8AC3E}">
        <p14:creationId xmlns:p14="http://schemas.microsoft.com/office/powerpoint/2010/main" xmlns="" val="2202254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84F89E3-0F44-4548-AAAF-4E9D393989ED}" type="datetimeFigureOut">
              <a:rPr lang="en-US" smtClean="0"/>
              <a:pPr/>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0234DB-4C71-487F-9686-35B94BDDF689}" type="slidenum">
              <a:rPr lang="en-US" smtClean="0"/>
              <a:pPr/>
              <a:t>‹#›</a:t>
            </a:fld>
            <a:endParaRPr lang="en-US"/>
          </a:p>
        </p:txBody>
      </p:sp>
    </p:spTree>
    <p:extLst>
      <p:ext uri="{BB962C8B-B14F-4D97-AF65-F5344CB8AC3E}">
        <p14:creationId xmlns:p14="http://schemas.microsoft.com/office/powerpoint/2010/main" xmlns="" val="182984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84F89E3-0F44-4548-AAAF-4E9D393989ED}" type="datetimeFigureOut">
              <a:rPr lang="en-US" smtClean="0"/>
              <a:pPr/>
              <a:t>2/26/2018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0234DB-4C71-487F-9686-35B94BDDF689}" type="slidenum">
              <a:rPr lang="en-US" smtClean="0"/>
              <a:pPr/>
              <a:t>‹#›</a:t>
            </a:fld>
            <a:endParaRPr lang="en-US"/>
          </a:p>
        </p:txBody>
      </p:sp>
    </p:spTree>
    <p:extLst>
      <p:ext uri="{BB962C8B-B14F-4D97-AF65-F5344CB8AC3E}">
        <p14:creationId xmlns:p14="http://schemas.microsoft.com/office/powerpoint/2010/main" xmlns="" val="3653252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84F89E3-0F44-4548-AAAF-4E9D393989ED}" type="datetimeFigureOut">
              <a:rPr lang="en-US" smtClean="0"/>
              <a:pPr/>
              <a:t>2/26/2018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0234DB-4C71-487F-9686-35B94BDDF689}" type="slidenum">
              <a:rPr lang="en-US" smtClean="0"/>
              <a:pPr/>
              <a:t>‹#›</a:t>
            </a:fld>
            <a:endParaRPr lang="en-US"/>
          </a:p>
        </p:txBody>
      </p:sp>
    </p:spTree>
    <p:extLst>
      <p:ext uri="{BB962C8B-B14F-4D97-AF65-F5344CB8AC3E}">
        <p14:creationId xmlns:p14="http://schemas.microsoft.com/office/powerpoint/2010/main" xmlns="" val="4217489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84F89E3-0F44-4548-AAAF-4E9D393989ED}" type="datetimeFigureOut">
              <a:rPr lang="en-US" smtClean="0"/>
              <a:pPr/>
              <a:t>2/26/2018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0234DB-4C71-487F-9686-35B94BDDF689}" type="slidenum">
              <a:rPr lang="en-US" smtClean="0"/>
              <a:pPr/>
              <a:t>‹#›</a:t>
            </a:fld>
            <a:endParaRPr lang="en-US"/>
          </a:p>
        </p:txBody>
      </p:sp>
    </p:spTree>
    <p:extLst>
      <p:ext uri="{BB962C8B-B14F-4D97-AF65-F5344CB8AC3E}">
        <p14:creationId xmlns:p14="http://schemas.microsoft.com/office/powerpoint/2010/main" xmlns="" val="1385527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4F89E3-0F44-4548-AAAF-4E9D393989ED}" type="datetimeFigureOut">
              <a:rPr lang="en-US" smtClean="0"/>
              <a:pPr/>
              <a:t>2/26/2018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0234DB-4C71-487F-9686-35B94BDDF689}" type="slidenum">
              <a:rPr lang="en-US" smtClean="0"/>
              <a:pPr/>
              <a:t>‹#›</a:t>
            </a:fld>
            <a:endParaRPr lang="en-US"/>
          </a:p>
        </p:txBody>
      </p:sp>
    </p:spTree>
    <p:extLst>
      <p:ext uri="{BB962C8B-B14F-4D97-AF65-F5344CB8AC3E}">
        <p14:creationId xmlns:p14="http://schemas.microsoft.com/office/powerpoint/2010/main" xmlns="" val="3777240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84F89E3-0F44-4548-AAAF-4E9D393989ED}" type="datetimeFigureOut">
              <a:rPr lang="en-US" smtClean="0"/>
              <a:pPr/>
              <a:t>2/26/2018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0234DB-4C71-487F-9686-35B94BDDF689}" type="slidenum">
              <a:rPr lang="en-US" smtClean="0"/>
              <a:pPr/>
              <a:t>‹#›</a:t>
            </a:fld>
            <a:endParaRPr lang="en-US"/>
          </a:p>
        </p:txBody>
      </p:sp>
    </p:spTree>
    <p:extLst>
      <p:ext uri="{BB962C8B-B14F-4D97-AF65-F5344CB8AC3E}">
        <p14:creationId xmlns:p14="http://schemas.microsoft.com/office/powerpoint/2010/main" xmlns="" val="4178630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84F89E3-0F44-4548-AAAF-4E9D393989ED}" type="datetimeFigureOut">
              <a:rPr lang="en-US" smtClean="0"/>
              <a:pPr/>
              <a:t>2/26/2018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0234DB-4C71-487F-9686-35B94BDDF689}" type="slidenum">
              <a:rPr lang="en-US" smtClean="0"/>
              <a:pPr/>
              <a:t>‹#›</a:t>
            </a:fld>
            <a:endParaRPr lang="en-US"/>
          </a:p>
        </p:txBody>
      </p:sp>
    </p:spTree>
    <p:extLst>
      <p:ext uri="{BB962C8B-B14F-4D97-AF65-F5344CB8AC3E}">
        <p14:creationId xmlns:p14="http://schemas.microsoft.com/office/powerpoint/2010/main" xmlns="" val="3192094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4F89E3-0F44-4548-AAAF-4E9D393989ED}" type="datetimeFigureOut">
              <a:rPr lang="en-US" smtClean="0"/>
              <a:pPr/>
              <a:t>2/26/2018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0234DB-4C71-487F-9686-35B94BDDF689}" type="slidenum">
              <a:rPr lang="en-US" smtClean="0"/>
              <a:pPr/>
              <a:t>‹#›</a:t>
            </a:fld>
            <a:endParaRPr lang="en-US"/>
          </a:p>
        </p:txBody>
      </p:sp>
    </p:spTree>
    <p:extLst>
      <p:ext uri="{BB962C8B-B14F-4D97-AF65-F5344CB8AC3E}">
        <p14:creationId xmlns:p14="http://schemas.microsoft.com/office/powerpoint/2010/main" xmlns="" val="40497314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t>KNOWLEDGE EXTRACTION IN AGRICULTURE USING MACHINE LEARNING ALGORITHMS</a:t>
            </a:r>
            <a:endParaRPr lang="en-US" dirty="0"/>
          </a:p>
        </p:txBody>
      </p:sp>
      <p:sp>
        <p:nvSpPr>
          <p:cNvPr id="3" name="Subtitle 2"/>
          <p:cNvSpPr>
            <a:spLocks noGrp="1"/>
          </p:cNvSpPr>
          <p:nvPr>
            <p:ph type="subTitle" idx="1"/>
          </p:nvPr>
        </p:nvSpPr>
        <p:spPr/>
        <p:txBody>
          <a:bodyPr>
            <a:normAutofit fontScale="77500" lnSpcReduction="20000"/>
          </a:bodyPr>
          <a:lstStyle/>
          <a:p>
            <a:pPr algn="r"/>
            <a:endParaRPr lang="en-IN" dirty="0" smtClean="0"/>
          </a:p>
          <a:p>
            <a:pPr algn="r"/>
            <a:endParaRPr lang="en-IN" dirty="0" smtClean="0"/>
          </a:p>
          <a:p>
            <a:pPr algn="r"/>
            <a:endParaRPr lang="en-IN" dirty="0" smtClean="0"/>
          </a:p>
          <a:p>
            <a:pPr algn="r"/>
            <a:r>
              <a:rPr lang="en-IN" dirty="0" err="1" smtClean="0"/>
              <a:t>Rukmangadan</a:t>
            </a:r>
            <a:r>
              <a:rPr lang="en-IN" dirty="0" smtClean="0"/>
              <a:t> D</a:t>
            </a:r>
          </a:p>
          <a:p>
            <a:pPr algn="r"/>
            <a:r>
              <a:rPr lang="en-IN" dirty="0" smtClean="0"/>
              <a:t>MTECH/13305</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Literature Review</a:t>
            </a:r>
            <a:endParaRPr lang="en-US" dirty="0"/>
          </a:p>
        </p:txBody>
      </p:sp>
      <p:sp>
        <p:nvSpPr>
          <p:cNvPr id="3" name="Content Placeholder 2"/>
          <p:cNvSpPr>
            <a:spLocks noGrp="1"/>
          </p:cNvSpPr>
          <p:nvPr>
            <p:ph idx="1"/>
          </p:nvPr>
        </p:nvSpPr>
        <p:spPr/>
        <p:txBody>
          <a:bodyPr>
            <a:noAutofit/>
          </a:bodyPr>
          <a:lstStyle/>
          <a:p>
            <a:pPr algn="just"/>
            <a:r>
              <a:rPr lang="en-US" sz="3200" dirty="0" smtClean="0"/>
              <a:t>Thus, it is seen that the relative soil moisture determined by the satellites cannot be blindly correlated with the field soil moisture measured manually even though the saturation capacity of the soil is known. </a:t>
            </a:r>
          </a:p>
          <a:p>
            <a:pPr algn="just"/>
            <a:r>
              <a:rPr lang="en-US" sz="3200" dirty="0" smtClean="0"/>
              <a:t>The main factors that lie in between the correlation of relative soil moisture and field soil moisture are the type of crop, crop coverage or crop growth basically how much the crop has covered the field at a given instance and also the soil class based on texture and type of soil to which it belongs.</a:t>
            </a:r>
          </a:p>
          <a:p>
            <a:endParaRPr lang="en-US" sz="32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4345" y="0"/>
            <a:ext cx="10515600" cy="1136498"/>
          </a:xfrm>
        </p:spPr>
        <p:txBody>
          <a:bodyPr/>
          <a:lstStyle/>
          <a:p>
            <a:r>
              <a:rPr lang="en-IN" dirty="0" smtClean="0"/>
              <a:t>Our Problem</a:t>
            </a:r>
            <a:endParaRPr lang="en-US" dirty="0"/>
          </a:p>
        </p:txBody>
      </p:sp>
      <p:graphicFrame>
        <p:nvGraphicFramePr>
          <p:cNvPr id="4" name="Content Placeholder 3"/>
          <p:cNvGraphicFramePr>
            <a:graphicFrameLocks noGrp="1"/>
          </p:cNvGraphicFramePr>
          <p:nvPr>
            <p:ph idx="1"/>
          </p:nvPr>
        </p:nvGraphicFramePr>
        <p:xfrm>
          <a:off x="942108" y="1321613"/>
          <a:ext cx="10487892" cy="5435499"/>
        </p:xfrm>
        <a:graphic>
          <a:graphicData uri="http://schemas.openxmlformats.org/drawingml/2006/table">
            <a:tbl>
              <a:tblPr/>
              <a:tblGrid>
                <a:gridCol w="1043740"/>
                <a:gridCol w="1667168"/>
                <a:gridCol w="1127099"/>
                <a:gridCol w="1465229"/>
                <a:gridCol w="1127099"/>
                <a:gridCol w="1465229"/>
                <a:gridCol w="1127099"/>
                <a:gridCol w="1465229"/>
              </a:tblGrid>
              <a:tr h="282855">
                <a:tc>
                  <a:txBody>
                    <a:bodyPr/>
                    <a:lstStyle/>
                    <a:p>
                      <a:pPr algn="ctr">
                        <a:lnSpc>
                          <a:spcPct val="115000"/>
                        </a:lnSpc>
                        <a:spcAft>
                          <a:spcPts val="0"/>
                        </a:spcAft>
                      </a:pPr>
                      <a:r>
                        <a:rPr lang="en-US" sz="1050" b="1" dirty="0" err="1">
                          <a:solidFill>
                            <a:srgbClr val="31849B"/>
                          </a:solidFill>
                          <a:latin typeface="Calibri"/>
                          <a:ea typeface="Times New Roman"/>
                          <a:cs typeface="Calibri"/>
                        </a:rPr>
                        <a:t>Plot_ID</a:t>
                      </a:r>
                      <a:endParaRPr lang="en-US" sz="1050" dirty="0">
                        <a:solidFill>
                          <a:srgbClr val="31849B"/>
                        </a:solidFill>
                        <a:latin typeface="Calibri"/>
                        <a:ea typeface="Times New Roman"/>
                        <a:cs typeface="Times New Roman"/>
                      </a:endParaRPr>
                    </a:p>
                  </a:txBody>
                  <a:tcPr marL="53376" marR="53376" marT="0" marB="0">
                    <a:lnL>
                      <a:noFill/>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algn="ctr">
                        <a:lnSpc>
                          <a:spcPct val="115000"/>
                        </a:lnSpc>
                        <a:spcAft>
                          <a:spcPts val="0"/>
                        </a:spcAft>
                      </a:pPr>
                      <a:r>
                        <a:rPr lang="en-US" sz="1050">
                          <a:solidFill>
                            <a:srgbClr val="31849B"/>
                          </a:solidFill>
                          <a:latin typeface="Calibri"/>
                          <a:ea typeface="Times New Roman"/>
                          <a:cs typeface="Calibri"/>
                        </a:rPr>
                        <a:t>Correlation</a:t>
                      </a:r>
                      <a:endParaRPr lang="en-US" sz="1050">
                        <a:solidFill>
                          <a:srgbClr val="31849B"/>
                        </a:solidFill>
                        <a:latin typeface="Calibri"/>
                        <a:ea typeface="Times New Roman"/>
                        <a:cs typeface="Times New Roman"/>
                      </a:endParaRPr>
                    </a:p>
                  </a:txBody>
                  <a:tcPr marL="53376" marR="53376" marT="0" marB="0">
                    <a:lnL>
                      <a:noFill/>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algn="ctr">
                        <a:lnSpc>
                          <a:spcPct val="115000"/>
                        </a:lnSpc>
                        <a:spcAft>
                          <a:spcPts val="0"/>
                        </a:spcAft>
                      </a:pPr>
                      <a:r>
                        <a:rPr lang="en-US" sz="1050" b="1">
                          <a:solidFill>
                            <a:srgbClr val="31849B"/>
                          </a:solidFill>
                          <a:latin typeface="Calibri"/>
                          <a:ea typeface="Times New Roman"/>
                          <a:cs typeface="Calibri"/>
                        </a:rPr>
                        <a:t>Plot_ID</a:t>
                      </a:r>
                      <a:endParaRPr lang="en-US" sz="1050">
                        <a:solidFill>
                          <a:srgbClr val="31849B"/>
                        </a:solidFill>
                        <a:latin typeface="Calibri"/>
                        <a:ea typeface="Times New Roman"/>
                        <a:cs typeface="Times New Roman"/>
                      </a:endParaRPr>
                    </a:p>
                  </a:txBody>
                  <a:tcPr marL="53376" marR="53376" marT="0" marB="0">
                    <a:lnL>
                      <a:noFill/>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algn="ctr">
                        <a:lnSpc>
                          <a:spcPct val="115000"/>
                        </a:lnSpc>
                        <a:spcAft>
                          <a:spcPts val="0"/>
                        </a:spcAft>
                      </a:pPr>
                      <a:r>
                        <a:rPr lang="en-US" sz="1050">
                          <a:solidFill>
                            <a:srgbClr val="31849B"/>
                          </a:solidFill>
                          <a:latin typeface="Calibri"/>
                          <a:ea typeface="Times New Roman"/>
                          <a:cs typeface="Calibri"/>
                        </a:rPr>
                        <a:t>Correlation</a:t>
                      </a:r>
                      <a:endParaRPr lang="en-US" sz="1050">
                        <a:solidFill>
                          <a:srgbClr val="31849B"/>
                        </a:solidFill>
                        <a:latin typeface="Calibri"/>
                        <a:ea typeface="Times New Roman"/>
                        <a:cs typeface="Times New Roman"/>
                      </a:endParaRPr>
                    </a:p>
                  </a:txBody>
                  <a:tcPr marL="53376" marR="53376" marT="0" marB="0">
                    <a:lnL>
                      <a:noFill/>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algn="ctr">
                        <a:lnSpc>
                          <a:spcPct val="115000"/>
                        </a:lnSpc>
                        <a:spcAft>
                          <a:spcPts val="0"/>
                        </a:spcAft>
                      </a:pPr>
                      <a:r>
                        <a:rPr lang="en-US" sz="1050" b="1">
                          <a:solidFill>
                            <a:srgbClr val="31849B"/>
                          </a:solidFill>
                          <a:latin typeface="Calibri"/>
                          <a:ea typeface="Times New Roman"/>
                          <a:cs typeface="Calibri"/>
                        </a:rPr>
                        <a:t>Plot_ID</a:t>
                      </a:r>
                      <a:endParaRPr lang="en-US" sz="1050">
                        <a:solidFill>
                          <a:srgbClr val="31849B"/>
                        </a:solidFill>
                        <a:latin typeface="Calibri"/>
                        <a:ea typeface="Times New Roman"/>
                        <a:cs typeface="Times New Roman"/>
                      </a:endParaRPr>
                    </a:p>
                  </a:txBody>
                  <a:tcPr marL="53376" marR="53376" marT="0" marB="0">
                    <a:lnL>
                      <a:noFill/>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algn="ctr">
                        <a:lnSpc>
                          <a:spcPct val="115000"/>
                        </a:lnSpc>
                        <a:spcAft>
                          <a:spcPts val="0"/>
                        </a:spcAft>
                      </a:pPr>
                      <a:r>
                        <a:rPr lang="en-US" sz="1050">
                          <a:solidFill>
                            <a:srgbClr val="31849B"/>
                          </a:solidFill>
                          <a:latin typeface="Calibri"/>
                          <a:ea typeface="Times New Roman"/>
                          <a:cs typeface="Calibri"/>
                        </a:rPr>
                        <a:t>Correlation</a:t>
                      </a:r>
                      <a:endParaRPr lang="en-US" sz="1050">
                        <a:solidFill>
                          <a:srgbClr val="31849B"/>
                        </a:solidFill>
                        <a:latin typeface="Calibri"/>
                        <a:ea typeface="Times New Roman"/>
                        <a:cs typeface="Times New Roman"/>
                      </a:endParaRPr>
                    </a:p>
                  </a:txBody>
                  <a:tcPr marL="53376" marR="53376" marT="0" marB="0">
                    <a:lnL>
                      <a:noFill/>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algn="ctr">
                        <a:lnSpc>
                          <a:spcPct val="115000"/>
                        </a:lnSpc>
                        <a:spcAft>
                          <a:spcPts val="0"/>
                        </a:spcAft>
                      </a:pPr>
                      <a:r>
                        <a:rPr lang="en-US" sz="1050" b="1">
                          <a:solidFill>
                            <a:srgbClr val="31849B"/>
                          </a:solidFill>
                          <a:latin typeface="Calibri"/>
                          <a:ea typeface="Times New Roman"/>
                          <a:cs typeface="Calibri"/>
                        </a:rPr>
                        <a:t>Plot_ID</a:t>
                      </a:r>
                      <a:endParaRPr lang="en-US" sz="1050">
                        <a:solidFill>
                          <a:srgbClr val="31849B"/>
                        </a:solidFill>
                        <a:latin typeface="Calibri"/>
                        <a:ea typeface="Times New Roman"/>
                        <a:cs typeface="Times New Roman"/>
                      </a:endParaRPr>
                    </a:p>
                  </a:txBody>
                  <a:tcPr marL="53376" marR="53376" marT="0" marB="0">
                    <a:lnL>
                      <a:noFill/>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algn="ctr">
                        <a:lnSpc>
                          <a:spcPct val="115000"/>
                        </a:lnSpc>
                        <a:spcAft>
                          <a:spcPts val="0"/>
                        </a:spcAft>
                      </a:pPr>
                      <a:r>
                        <a:rPr lang="en-US" sz="1050">
                          <a:solidFill>
                            <a:srgbClr val="31849B"/>
                          </a:solidFill>
                          <a:latin typeface="Calibri"/>
                          <a:ea typeface="Times New Roman"/>
                          <a:cs typeface="Calibri"/>
                        </a:rPr>
                        <a:t>Correlation</a:t>
                      </a:r>
                      <a:endParaRPr lang="en-US" sz="1050">
                        <a:solidFill>
                          <a:srgbClr val="31849B"/>
                        </a:solidFill>
                        <a:latin typeface="Calibri"/>
                        <a:ea typeface="Times New Roman"/>
                        <a:cs typeface="Times New Roman"/>
                      </a:endParaRPr>
                    </a:p>
                  </a:txBody>
                  <a:tcPr marL="53376" marR="53376" marT="0" marB="0">
                    <a:lnL>
                      <a:noFill/>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163875">
                <a:tc>
                  <a:txBody>
                    <a:bodyPr/>
                    <a:lstStyle/>
                    <a:p>
                      <a:pPr algn="r">
                        <a:lnSpc>
                          <a:spcPct val="115000"/>
                        </a:lnSpc>
                        <a:spcAft>
                          <a:spcPts val="0"/>
                        </a:spcAft>
                      </a:pPr>
                      <a:r>
                        <a:rPr lang="en-US" sz="1050" b="1">
                          <a:solidFill>
                            <a:srgbClr val="000000"/>
                          </a:solidFill>
                          <a:latin typeface="Calibri"/>
                          <a:ea typeface="Times New Roman"/>
                          <a:cs typeface="Calibri"/>
                        </a:rPr>
                        <a:t>1001</a:t>
                      </a:r>
                      <a:endParaRPr lang="en-US" sz="1050">
                        <a:solidFill>
                          <a:srgbClr val="31849B"/>
                        </a:solidFill>
                        <a:latin typeface="Calibri"/>
                        <a:ea typeface="Times New Roman"/>
                        <a:cs typeface="Times New Roman"/>
                      </a:endParaRPr>
                    </a:p>
                  </a:txBody>
                  <a:tcPr marL="53376" marR="53376" marT="0" marB="0">
                    <a:lnL>
                      <a:noFill/>
                    </a:lnL>
                    <a:lnR>
                      <a:noFill/>
                    </a:lnR>
                    <a:lnT w="12700" cap="flat" cmpd="sng" algn="ctr">
                      <a:solidFill>
                        <a:srgbClr val="4BACC6"/>
                      </a:solidFill>
                      <a:prstDash val="solid"/>
                      <a:round/>
                      <a:headEnd type="none" w="med" len="med"/>
                      <a:tailEnd type="none" w="med" len="med"/>
                    </a:lnT>
                    <a:lnB>
                      <a:noFill/>
                    </a:lnB>
                    <a:solidFill>
                      <a:srgbClr val="D2EAF1"/>
                    </a:solidFill>
                  </a:tcPr>
                </a:tc>
                <a:tc>
                  <a:txBody>
                    <a:bodyPr/>
                    <a:lstStyle/>
                    <a:p>
                      <a:pPr algn="r">
                        <a:lnSpc>
                          <a:spcPct val="115000"/>
                        </a:lnSpc>
                        <a:spcAft>
                          <a:spcPts val="0"/>
                        </a:spcAft>
                      </a:pPr>
                      <a:r>
                        <a:rPr lang="en-US" sz="1050">
                          <a:solidFill>
                            <a:srgbClr val="000000"/>
                          </a:solidFill>
                          <a:latin typeface="Calibri"/>
                          <a:ea typeface="Times New Roman"/>
                          <a:cs typeface="Calibri"/>
                        </a:rPr>
                        <a:t>-0.066</a:t>
                      </a:r>
                      <a:endParaRPr lang="en-US" sz="1050">
                        <a:solidFill>
                          <a:srgbClr val="31849B"/>
                        </a:solidFill>
                        <a:latin typeface="Calibri"/>
                        <a:ea typeface="Times New Roman"/>
                        <a:cs typeface="Times New Roman"/>
                      </a:endParaRPr>
                    </a:p>
                  </a:txBody>
                  <a:tcPr marL="53376" marR="53376" marT="0" marB="0">
                    <a:lnL>
                      <a:noFill/>
                    </a:lnL>
                    <a:lnR>
                      <a:noFill/>
                    </a:lnR>
                    <a:lnT w="12700" cap="flat" cmpd="sng" algn="ctr">
                      <a:solidFill>
                        <a:srgbClr val="4BACC6"/>
                      </a:solidFill>
                      <a:prstDash val="solid"/>
                      <a:round/>
                      <a:headEnd type="none" w="med" len="med"/>
                      <a:tailEnd type="none" w="med" len="med"/>
                    </a:lnT>
                    <a:lnB>
                      <a:noFill/>
                    </a:lnB>
                    <a:solidFill>
                      <a:srgbClr val="D2EAF1"/>
                    </a:solidFill>
                  </a:tcPr>
                </a:tc>
                <a:tc>
                  <a:txBody>
                    <a:bodyPr/>
                    <a:lstStyle/>
                    <a:p>
                      <a:pPr algn="r">
                        <a:lnSpc>
                          <a:spcPct val="115000"/>
                        </a:lnSpc>
                        <a:spcAft>
                          <a:spcPts val="0"/>
                        </a:spcAft>
                      </a:pPr>
                      <a:r>
                        <a:rPr lang="en-US" sz="1050" b="1">
                          <a:solidFill>
                            <a:srgbClr val="000000"/>
                          </a:solidFill>
                          <a:latin typeface="Calibri"/>
                          <a:ea typeface="Times New Roman"/>
                          <a:cs typeface="Calibri"/>
                        </a:rPr>
                        <a:t>1029</a:t>
                      </a:r>
                      <a:endParaRPr lang="en-US" sz="1050">
                        <a:solidFill>
                          <a:srgbClr val="31849B"/>
                        </a:solidFill>
                        <a:latin typeface="Calibri"/>
                        <a:ea typeface="Times New Roman"/>
                        <a:cs typeface="Times New Roman"/>
                      </a:endParaRPr>
                    </a:p>
                  </a:txBody>
                  <a:tcPr marL="53376" marR="53376" marT="0" marB="0">
                    <a:lnL>
                      <a:noFill/>
                    </a:lnL>
                    <a:lnR>
                      <a:noFill/>
                    </a:lnR>
                    <a:lnT w="12700" cap="flat" cmpd="sng" algn="ctr">
                      <a:solidFill>
                        <a:srgbClr val="4BACC6"/>
                      </a:solidFill>
                      <a:prstDash val="solid"/>
                      <a:round/>
                      <a:headEnd type="none" w="med" len="med"/>
                      <a:tailEnd type="none" w="med" len="med"/>
                    </a:lnT>
                    <a:lnB>
                      <a:noFill/>
                    </a:lnB>
                    <a:solidFill>
                      <a:srgbClr val="D2EAF1"/>
                    </a:solidFill>
                  </a:tcPr>
                </a:tc>
                <a:tc>
                  <a:txBody>
                    <a:bodyPr/>
                    <a:lstStyle/>
                    <a:p>
                      <a:pPr algn="r">
                        <a:lnSpc>
                          <a:spcPct val="115000"/>
                        </a:lnSpc>
                        <a:spcAft>
                          <a:spcPts val="0"/>
                        </a:spcAft>
                      </a:pPr>
                      <a:r>
                        <a:rPr lang="en-US" sz="1050">
                          <a:solidFill>
                            <a:srgbClr val="000000"/>
                          </a:solidFill>
                          <a:latin typeface="Calibri"/>
                          <a:ea typeface="Times New Roman"/>
                          <a:cs typeface="Calibri"/>
                        </a:rPr>
                        <a:t>-0.099</a:t>
                      </a:r>
                      <a:endParaRPr lang="en-US" sz="1050">
                        <a:solidFill>
                          <a:srgbClr val="31849B"/>
                        </a:solidFill>
                        <a:latin typeface="Calibri"/>
                        <a:ea typeface="Times New Roman"/>
                        <a:cs typeface="Times New Roman"/>
                      </a:endParaRPr>
                    </a:p>
                  </a:txBody>
                  <a:tcPr marL="53376" marR="53376" marT="0" marB="0">
                    <a:lnL>
                      <a:noFill/>
                    </a:lnL>
                    <a:lnR>
                      <a:noFill/>
                    </a:lnR>
                    <a:lnT w="12700" cap="flat" cmpd="sng" algn="ctr">
                      <a:solidFill>
                        <a:srgbClr val="4BACC6"/>
                      </a:solidFill>
                      <a:prstDash val="solid"/>
                      <a:round/>
                      <a:headEnd type="none" w="med" len="med"/>
                      <a:tailEnd type="none" w="med" len="med"/>
                    </a:lnT>
                    <a:lnB>
                      <a:noFill/>
                    </a:lnB>
                    <a:solidFill>
                      <a:srgbClr val="D2EAF1"/>
                    </a:solidFill>
                  </a:tcPr>
                </a:tc>
                <a:tc>
                  <a:txBody>
                    <a:bodyPr/>
                    <a:lstStyle/>
                    <a:p>
                      <a:pPr algn="r">
                        <a:lnSpc>
                          <a:spcPct val="115000"/>
                        </a:lnSpc>
                        <a:spcAft>
                          <a:spcPts val="0"/>
                        </a:spcAft>
                      </a:pPr>
                      <a:r>
                        <a:rPr lang="en-US" sz="1050" b="1">
                          <a:solidFill>
                            <a:srgbClr val="000000"/>
                          </a:solidFill>
                          <a:latin typeface="Calibri"/>
                          <a:ea typeface="Times New Roman"/>
                          <a:cs typeface="Calibri"/>
                        </a:rPr>
                        <a:t>1057</a:t>
                      </a:r>
                      <a:endParaRPr lang="en-US" sz="1050">
                        <a:solidFill>
                          <a:srgbClr val="31849B"/>
                        </a:solidFill>
                        <a:latin typeface="Calibri"/>
                        <a:ea typeface="Times New Roman"/>
                        <a:cs typeface="Times New Roman"/>
                      </a:endParaRPr>
                    </a:p>
                  </a:txBody>
                  <a:tcPr marL="53376" marR="53376" marT="0" marB="0">
                    <a:lnL>
                      <a:noFill/>
                    </a:lnL>
                    <a:lnR>
                      <a:noFill/>
                    </a:lnR>
                    <a:lnT w="12700" cap="flat" cmpd="sng" algn="ctr">
                      <a:solidFill>
                        <a:srgbClr val="4BACC6"/>
                      </a:solidFill>
                      <a:prstDash val="solid"/>
                      <a:round/>
                      <a:headEnd type="none" w="med" len="med"/>
                      <a:tailEnd type="none" w="med" len="med"/>
                    </a:lnT>
                    <a:lnB>
                      <a:noFill/>
                    </a:lnB>
                    <a:solidFill>
                      <a:srgbClr val="D2EAF1"/>
                    </a:solidFill>
                  </a:tcPr>
                </a:tc>
                <a:tc>
                  <a:txBody>
                    <a:bodyPr/>
                    <a:lstStyle/>
                    <a:p>
                      <a:pPr algn="r">
                        <a:lnSpc>
                          <a:spcPct val="115000"/>
                        </a:lnSpc>
                        <a:spcAft>
                          <a:spcPts val="0"/>
                        </a:spcAft>
                      </a:pPr>
                      <a:r>
                        <a:rPr lang="en-US" sz="1050">
                          <a:solidFill>
                            <a:srgbClr val="000000"/>
                          </a:solidFill>
                          <a:latin typeface="Calibri"/>
                          <a:ea typeface="Times New Roman"/>
                          <a:cs typeface="Calibri"/>
                        </a:rPr>
                        <a:t>-0.092</a:t>
                      </a:r>
                      <a:endParaRPr lang="en-US" sz="1050">
                        <a:solidFill>
                          <a:srgbClr val="31849B"/>
                        </a:solidFill>
                        <a:latin typeface="Calibri"/>
                        <a:ea typeface="Times New Roman"/>
                        <a:cs typeface="Times New Roman"/>
                      </a:endParaRPr>
                    </a:p>
                  </a:txBody>
                  <a:tcPr marL="53376" marR="53376" marT="0" marB="0">
                    <a:lnL>
                      <a:noFill/>
                    </a:lnL>
                    <a:lnR>
                      <a:noFill/>
                    </a:lnR>
                    <a:lnT w="12700" cap="flat" cmpd="sng" algn="ctr">
                      <a:solidFill>
                        <a:srgbClr val="4BACC6"/>
                      </a:solidFill>
                      <a:prstDash val="solid"/>
                      <a:round/>
                      <a:headEnd type="none" w="med" len="med"/>
                      <a:tailEnd type="none" w="med" len="med"/>
                    </a:lnT>
                    <a:lnB>
                      <a:noFill/>
                    </a:lnB>
                    <a:solidFill>
                      <a:srgbClr val="D2EAF1"/>
                    </a:solidFill>
                  </a:tcPr>
                </a:tc>
                <a:tc>
                  <a:txBody>
                    <a:bodyPr/>
                    <a:lstStyle/>
                    <a:p>
                      <a:pPr algn="r">
                        <a:lnSpc>
                          <a:spcPct val="115000"/>
                        </a:lnSpc>
                        <a:spcAft>
                          <a:spcPts val="0"/>
                        </a:spcAft>
                      </a:pPr>
                      <a:r>
                        <a:rPr lang="en-US" sz="1050" b="1">
                          <a:solidFill>
                            <a:srgbClr val="000000"/>
                          </a:solidFill>
                          <a:latin typeface="Calibri"/>
                          <a:ea typeface="Times New Roman"/>
                          <a:cs typeface="Calibri"/>
                        </a:rPr>
                        <a:t>1085</a:t>
                      </a:r>
                      <a:endParaRPr lang="en-US" sz="1050">
                        <a:solidFill>
                          <a:srgbClr val="31849B"/>
                        </a:solidFill>
                        <a:latin typeface="Calibri"/>
                        <a:ea typeface="Times New Roman"/>
                        <a:cs typeface="Times New Roman"/>
                      </a:endParaRPr>
                    </a:p>
                  </a:txBody>
                  <a:tcPr marL="53376" marR="53376" marT="0" marB="0">
                    <a:lnL>
                      <a:noFill/>
                    </a:lnL>
                    <a:lnR>
                      <a:noFill/>
                    </a:lnR>
                    <a:lnT w="12700" cap="flat" cmpd="sng" algn="ctr">
                      <a:solidFill>
                        <a:srgbClr val="4BACC6"/>
                      </a:solidFill>
                      <a:prstDash val="solid"/>
                      <a:round/>
                      <a:headEnd type="none" w="med" len="med"/>
                      <a:tailEnd type="none" w="med" len="med"/>
                    </a:lnT>
                    <a:lnB>
                      <a:noFill/>
                    </a:lnB>
                    <a:solidFill>
                      <a:srgbClr val="D2EAF1"/>
                    </a:solidFill>
                  </a:tcPr>
                </a:tc>
                <a:tc>
                  <a:txBody>
                    <a:bodyPr/>
                    <a:lstStyle/>
                    <a:p>
                      <a:pPr algn="r">
                        <a:lnSpc>
                          <a:spcPct val="115000"/>
                        </a:lnSpc>
                        <a:spcAft>
                          <a:spcPts val="0"/>
                        </a:spcAft>
                      </a:pPr>
                      <a:r>
                        <a:rPr lang="en-US" sz="1050">
                          <a:solidFill>
                            <a:srgbClr val="000000"/>
                          </a:solidFill>
                          <a:latin typeface="Calibri"/>
                          <a:ea typeface="Times New Roman"/>
                          <a:cs typeface="Calibri"/>
                        </a:rPr>
                        <a:t>0.850</a:t>
                      </a:r>
                      <a:endParaRPr lang="en-US" sz="1050">
                        <a:solidFill>
                          <a:srgbClr val="31849B"/>
                        </a:solidFill>
                        <a:latin typeface="Calibri"/>
                        <a:ea typeface="Times New Roman"/>
                        <a:cs typeface="Times New Roman"/>
                      </a:endParaRPr>
                    </a:p>
                  </a:txBody>
                  <a:tcPr marL="53376" marR="53376" marT="0" marB="0">
                    <a:lnL>
                      <a:noFill/>
                    </a:lnL>
                    <a:lnR>
                      <a:noFill/>
                    </a:lnR>
                    <a:lnT w="12700" cap="flat" cmpd="sng" algn="ctr">
                      <a:solidFill>
                        <a:srgbClr val="4BACC6"/>
                      </a:solidFill>
                      <a:prstDash val="solid"/>
                      <a:round/>
                      <a:headEnd type="none" w="med" len="med"/>
                      <a:tailEnd type="none" w="med" len="med"/>
                    </a:lnT>
                    <a:lnB>
                      <a:noFill/>
                    </a:lnB>
                    <a:solidFill>
                      <a:srgbClr val="D2EAF1"/>
                    </a:solidFill>
                  </a:tcPr>
                </a:tc>
              </a:tr>
              <a:tr h="163875">
                <a:tc>
                  <a:txBody>
                    <a:bodyPr/>
                    <a:lstStyle/>
                    <a:p>
                      <a:pPr algn="r">
                        <a:lnSpc>
                          <a:spcPct val="115000"/>
                        </a:lnSpc>
                        <a:spcAft>
                          <a:spcPts val="0"/>
                        </a:spcAft>
                      </a:pPr>
                      <a:r>
                        <a:rPr lang="en-US" sz="1050" b="1">
                          <a:solidFill>
                            <a:srgbClr val="000000"/>
                          </a:solidFill>
                          <a:latin typeface="Calibri"/>
                          <a:ea typeface="Times New Roman"/>
                          <a:cs typeface="Calibri"/>
                        </a:rPr>
                        <a:t>1002</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tcPr>
                </a:tc>
                <a:tc>
                  <a:txBody>
                    <a:bodyPr/>
                    <a:lstStyle/>
                    <a:p>
                      <a:pPr algn="r">
                        <a:lnSpc>
                          <a:spcPct val="115000"/>
                        </a:lnSpc>
                        <a:spcAft>
                          <a:spcPts val="0"/>
                        </a:spcAft>
                      </a:pPr>
                      <a:r>
                        <a:rPr lang="en-US" sz="1050">
                          <a:solidFill>
                            <a:srgbClr val="000000"/>
                          </a:solidFill>
                          <a:latin typeface="Calibri"/>
                          <a:ea typeface="Times New Roman"/>
                          <a:cs typeface="Calibri"/>
                        </a:rPr>
                        <a:t>-0.004</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tcPr>
                </a:tc>
                <a:tc>
                  <a:txBody>
                    <a:bodyPr/>
                    <a:lstStyle/>
                    <a:p>
                      <a:pPr algn="r">
                        <a:lnSpc>
                          <a:spcPct val="115000"/>
                        </a:lnSpc>
                        <a:spcAft>
                          <a:spcPts val="0"/>
                        </a:spcAft>
                      </a:pPr>
                      <a:r>
                        <a:rPr lang="en-US" sz="1050" b="1">
                          <a:solidFill>
                            <a:srgbClr val="000000"/>
                          </a:solidFill>
                          <a:latin typeface="Calibri"/>
                          <a:ea typeface="Times New Roman"/>
                          <a:cs typeface="Calibri"/>
                        </a:rPr>
                        <a:t>1030</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tcPr>
                </a:tc>
                <a:tc>
                  <a:txBody>
                    <a:bodyPr/>
                    <a:lstStyle/>
                    <a:p>
                      <a:pPr algn="r">
                        <a:lnSpc>
                          <a:spcPct val="115000"/>
                        </a:lnSpc>
                        <a:spcAft>
                          <a:spcPts val="0"/>
                        </a:spcAft>
                      </a:pPr>
                      <a:r>
                        <a:rPr lang="en-US" sz="1050">
                          <a:solidFill>
                            <a:srgbClr val="000000"/>
                          </a:solidFill>
                          <a:latin typeface="Calibri"/>
                          <a:ea typeface="Times New Roman"/>
                          <a:cs typeface="Calibri"/>
                        </a:rPr>
                        <a:t>-0.468</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tcPr>
                </a:tc>
                <a:tc>
                  <a:txBody>
                    <a:bodyPr/>
                    <a:lstStyle/>
                    <a:p>
                      <a:pPr algn="r">
                        <a:lnSpc>
                          <a:spcPct val="115000"/>
                        </a:lnSpc>
                        <a:spcAft>
                          <a:spcPts val="0"/>
                        </a:spcAft>
                      </a:pPr>
                      <a:r>
                        <a:rPr lang="en-US" sz="1050" b="1">
                          <a:solidFill>
                            <a:srgbClr val="000000"/>
                          </a:solidFill>
                          <a:latin typeface="Calibri"/>
                          <a:ea typeface="Times New Roman"/>
                          <a:cs typeface="Calibri"/>
                        </a:rPr>
                        <a:t>1058</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tcPr>
                </a:tc>
                <a:tc>
                  <a:txBody>
                    <a:bodyPr/>
                    <a:lstStyle/>
                    <a:p>
                      <a:pPr algn="r">
                        <a:lnSpc>
                          <a:spcPct val="115000"/>
                        </a:lnSpc>
                        <a:spcAft>
                          <a:spcPts val="0"/>
                        </a:spcAft>
                      </a:pPr>
                      <a:r>
                        <a:rPr lang="en-US" sz="1050">
                          <a:solidFill>
                            <a:srgbClr val="000000"/>
                          </a:solidFill>
                          <a:latin typeface="Calibri"/>
                          <a:ea typeface="Times New Roman"/>
                          <a:cs typeface="Calibri"/>
                        </a:rPr>
                        <a:t>-0.016</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tcPr>
                </a:tc>
                <a:tc>
                  <a:txBody>
                    <a:bodyPr/>
                    <a:lstStyle/>
                    <a:p>
                      <a:pPr algn="r">
                        <a:lnSpc>
                          <a:spcPct val="115000"/>
                        </a:lnSpc>
                        <a:spcAft>
                          <a:spcPts val="0"/>
                        </a:spcAft>
                      </a:pPr>
                      <a:r>
                        <a:rPr lang="en-US" sz="1050" b="1">
                          <a:solidFill>
                            <a:srgbClr val="000000"/>
                          </a:solidFill>
                          <a:latin typeface="Calibri"/>
                          <a:ea typeface="Times New Roman"/>
                          <a:cs typeface="Calibri"/>
                        </a:rPr>
                        <a:t>1086</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tcPr>
                </a:tc>
                <a:tc>
                  <a:txBody>
                    <a:bodyPr/>
                    <a:lstStyle/>
                    <a:p>
                      <a:pPr algn="r">
                        <a:lnSpc>
                          <a:spcPct val="115000"/>
                        </a:lnSpc>
                        <a:spcAft>
                          <a:spcPts val="0"/>
                        </a:spcAft>
                      </a:pPr>
                      <a:r>
                        <a:rPr lang="en-US" sz="1050">
                          <a:solidFill>
                            <a:srgbClr val="000000"/>
                          </a:solidFill>
                          <a:latin typeface="Calibri"/>
                          <a:ea typeface="Times New Roman"/>
                          <a:cs typeface="Calibri"/>
                        </a:rPr>
                        <a:t>0.881</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tcPr>
                </a:tc>
              </a:tr>
              <a:tr h="163875">
                <a:tc>
                  <a:txBody>
                    <a:bodyPr/>
                    <a:lstStyle/>
                    <a:p>
                      <a:pPr algn="r">
                        <a:lnSpc>
                          <a:spcPct val="115000"/>
                        </a:lnSpc>
                        <a:spcAft>
                          <a:spcPts val="0"/>
                        </a:spcAft>
                      </a:pPr>
                      <a:r>
                        <a:rPr lang="en-US" sz="1050" b="1">
                          <a:solidFill>
                            <a:srgbClr val="000000"/>
                          </a:solidFill>
                          <a:latin typeface="Calibri"/>
                          <a:ea typeface="Times New Roman"/>
                          <a:cs typeface="Calibri"/>
                        </a:rPr>
                        <a:t>1003</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c>
                  <a:txBody>
                    <a:bodyPr/>
                    <a:lstStyle/>
                    <a:p>
                      <a:pPr algn="r">
                        <a:lnSpc>
                          <a:spcPct val="115000"/>
                        </a:lnSpc>
                        <a:spcAft>
                          <a:spcPts val="0"/>
                        </a:spcAft>
                      </a:pPr>
                      <a:r>
                        <a:rPr lang="en-US" sz="1050" dirty="0">
                          <a:solidFill>
                            <a:srgbClr val="000000"/>
                          </a:solidFill>
                          <a:latin typeface="Calibri"/>
                          <a:ea typeface="Times New Roman"/>
                          <a:cs typeface="Calibri"/>
                        </a:rPr>
                        <a:t>-0.030</a:t>
                      </a:r>
                      <a:endParaRPr lang="en-US" sz="1050" dirty="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c>
                  <a:txBody>
                    <a:bodyPr/>
                    <a:lstStyle/>
                    <a:p>
                      <a:pPr algn="r">
                        <a:lnSpc>
                          <a:spcPct val="115000"/>
                        </a:lnSpc>
                        <a:spcAft>
                          <a:spcPts val="0"/>
                        </a:spcAft>
                      </a:pPr>
                      <a:r>
                        <a:rPr lang="en-US" sz="1050" b="1">
                          <a:solidFill>
                            <a:srgbClr val="000000"/>
                          </a:solidFill>
                          <a:latin typeface="Calibri"/>
                          <a:ea typeface="Times New Roman"/>
                          <a:cs typeface="Calibri"/>
                        </a:rPr>
                        <a:t>1031</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c>
                  <a:txBody>
                    <a:bodyPr/>
                    <a:lstStyle/>
                    <a:p>
                      <a:pPr algn="r">
                        <a:lnSpc>
                          <a:spcPct val="115000"/>
                        </a:lnSpc>
                        <a:spcAft>
                          <a:spcPts val="0"/>
                        </a:spcAft>
                      </a:pPr>
                      <a:r>
                        <a:rPr lang="en-US" sz="1050">
                          <a:solidFill>
                            <a:srgbClr val="000000"/>
                          </a:solidFill>
                          <a:latin typeface="Calibri"/>
                          <a:ea typeface="Times New Roman"/>
                          <a:cs typeface="Calibri"/>
                        </a:rPr>
                        <a:t>-0.088</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c>
                  <a:txBody>
                    <a:bodyPr/>
                    <a:lstStyle/>
                    <a:p>
                      <a:pPr algn="r">
                        <a:lnSpc>
                          <a:spcPct val="115000"/>
                        </a:lnSpc>
                        <a:spcAft>
                          <a:spcPts val="0"/>
                        </a:spcAft>
                      </a:pPr>
                      <a:r>
                        <a:rPr lang="en-US" sz="1050" b="1">
                          <a:solidFill>
                            <a:srgbClr val="000000"/>
                          </a:solidFill>
                          <a:latin typeface="Calibri"/>
                          <a:ea typeface="Times New Roman"/>
                          <a:cs typeface="Calibri"/>
                        </a:rPr>
                        <a:t>1059</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c>
                  <a:txBody>
                    <a:bodyPr/>
                    <a:lstStyle/>
                    <a:p>
                      <a:pPr algn="r">
                        <a:lnSpc>
                          <a:spcPct val="115000"/>
                        </a:lnSpc>
                        <a:spcAft>
                          <a:spcPts val="0"/>
                        </a:spcAft>
                      </a:pPr>
                      <a:r>
                        <a:rPr lang="en-US" sz="1050">
                          <a:solidFill>
                            <a:srgbClr val="000000"/>
                          </a:solidFill>
                          <a:latin typeface="Calibri"/>
                          <a:ea typeface="Times New Roman"/>
                          <a:cs typeface="Calibri"/>
                        </a:rPr>
                        <a:t>0.135</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c>
                  <a:txBody>
                    <a:bodyPr/>
                    <a:lstStyle/>
                    <a:p>
                      <a:pPr algn="r">
                        <a:lnSpc>
                          <a:spcPct val="115000"/>
                        </a:lnSpc>
                        <a:spcAft>
                          <a:spcPts val="0"/>
                        </a:spcAft>
                      </a:pPr>
                      <a:r>
                        <a:rPr lang="en-US" sz="1050" b="1">
                          <a:solidFill>
                            <a:srgbClr val="000000"/>
                          </a:solidFill>
                          <a:latin typeface="Calibri"/>
                          <a:ea typeface="Times New Roman"/>
                          <a:cs typeface="Calibri"/>
                        </a:rPr>
                        <a:t>1087</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c>
                  <a:txBody>
                    <a:bodyPr/>
                    <a:lstStyle/>
                    <a:p>
                      <a:pPr algn="r">
                        <a:lnSpc>
                          <a:spcPct val="115000"/>
                        </a:lnSpc>
                        <a:spcAft>
                          <a:spcPts val="0"/>
                        </a:spcAft>
                      </a:pPr>
                      <a:r>
                        <a:rPr lang="en-US" sz="1050">
                          <a:solidFill>
                            <a:srgbClr val="000000"/>
                          </a:solidFill>
                          <a:latin typeface="Calibri"/>
                          <a:ea typeface="Times New Roman"/>
                          <a:cs typeface="Calibri"/>
                        </a:rPr>
                        <a:t>0.816</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r>
              <a:tr h="163875">
                <a:tc>
                  <a:txBody>
                    <a:bodyPr/>
                    <a:lstStyle/>
                    <a:p>
                      <a:pPr algn="r">
                        <a:lnSpc>
                          <a:spcPct val="115000"/>
                        </a:lnSpc>
                        <a:spcAft>
                          <a:spcPts val="0"/>
                        </a:spcAft>
                      </a:pPr>
                      <a:r>
                        <a:rPr lang="en-US" sz="1050" b="1">
                          <a:solidFill>
                            <a:srgbClr val="000000"/>
                          </a:solidFill>
                          <a:latin typeface="Calibri"/>
                          <a:ea typeface="Times New Roman"/>
                          <a:cs typeface="Calibri"/>
                        </a:rPr>
                        <a:t>1004</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tcPr>
                </a:tc>
                <a:tc>
                  <a:txBody>
                    <a:bodyPr/>
                    <a:lstStyle/>
                    <a:p>
                      <a:pPr algn="r">
                        <a:lnSpc>
                          <a:spcPct val="115000"/>
                        </a:lnSpc>
                        <a:spcAft>
                          <a:spcPts val="0"/>
                        </a:spcAft>
                      </a:pPr>
                      <a:r>
                        <a:rPr lang="en-US" sz="1050">
                          <a:solidFill>
                            <a:srgbClr val="000000"/>
                          </a:solidFill>
                          <a:latin typeface="Calibri"/>
                          <a:ea typeface="Times New Roman"/>
                          <a:cs typeface="Calibri"/>
                        </a:rPr>
                        <a:t>-0.127</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tcPr>
                </a:tc>
                <a:tc>
                  <a:txBody>
                    <a:bodyPr/>
                    <a:lstStyle/>
                    <a:p>
                      <a:pPr algn="r">
                        <a:lnSpc>
                          <a:spcPct val="115000"/>
                        </a:lnSpc>
                        <a:spcAft>
                          <a:spcPts val="0"/>
                        </a:spcAft>
                      </a:pPr>
                      <a:r>
                        <a:rPr lang="en-US" sz="1050" b="1">
                          <a:solidFill>
                            <a:srgbClr val="000000"/>
                          </a:solidFill>
                          <a:latin typeface="Calibri"/>
                          <a:ea typeface="Times New Roman"/>
                          <a:cs typeface="Calibri"/>
                        </a:rPr>
                        <a:t>1032</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tcPr>
                </a:tc>
                <a:tc>
                  <a:txBody>
                    <a:bodyPr/>
                    <a:lstStyle/>
                    <a:p>
                      <a:pPr algn="r">
                        <a:lnSpc>
                          <a:spcPct val="115000"/>
                        </a:lnSpc>
                        <a:spcAft>
                          <a:spcPts val="0"/>
                        </a:spcAft>
                      </a:pPr>
                      <a:r>
                        <a:rPr lang="en-US" sz="1050">
                          <a:solidFill>
                            <a:srgbClr val="000000"/>
                          </a:solidFill>
                          <a:latin typeface="Calibri"/>
                          <a:ea typeface="Times New Roman"/>
                          <a:cs typeface="Calibri"/>
                        </a:rPr>
                        <a:t>0.009</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tcPr>
                </a:tc>
                <a:tc>
                  <a:txBody>
                    <a:bodyPr/>
                    <a:lstStyle/>
                    <a:p>
                      <a:pPr algn="r">
                        <a:lnSpc>
                          <a:spcPct val="115000"/>
                        </a:lnSpc>
                        <a:spcAft>
                          <a:spcPts val="0"/>
                        </a:spcAft>
                      </a:pPr>
                      <a:r>
                        <a:rPr lang="en-US" sz="1050" b="1">
                          <a:solidFill>
                            <a:srgbClr val="000000"/>
                          </a:solidFill>
                          <a:latin typeface="Calibri"/>
                          <a:ea typeface="Times New Roman"/>
                          <a:cs typeface="Calibri"/>
                        </a:rPr>
                        <a:t>1060</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tcPr>
                </a:tc>
                <a:tc>
                  <a:txBody>
                    <a:bodyPr/>
                    <a:lstStyle/>
                    <a:p>
                      <a:pPr algn="r">
                        <a:lnSpc>
                          <a:spcPct val="115000"/>
                        </a:lnSpc>
                        <a:spcAft>
                          <a:spcPts val="0"/>
                        </a:spcAft>
                      </a:pPr>
                      <a:r>
                        <a:rPr lang="en-US" sz="1050">
                          <a:solidFill>
                            <a:srgbClr val="000000"/>
                          </a:solidFill>
                          <a:latin typeface="Calibri"/>
                          <a:ea typeface="Times New Roman"/>
                          <a:cs typeface="Calibri"/>
                        </a:rPr>
                        <a:t>0.101</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tcPr>
                </a:tc>
                <a:tc>
                  <a:txBody>
                    <a:bodyPr/>
                    <a:lstStyle/>
                    <a:p>
                      <a:pPr algn="r">
                        <a:lnSpc>
                          <a:spcPct val="115000"/>
                        </a:lnSpc>
                        <a:spcAft>
                          <a:spcPts val="0"/>
                        </a:spcAft>
                      </a:pPr>
                      <a:r>
                        <a:rPr lang="en-US" sz="1050" b="1">
                          <a:solidFill>
                            <a:srgbClr val="000000"/>
                          </a:solidFill>
                          <a:latin typeface="Calibri"/>
                          <a:ea typeface="Times New Roman"/>
                          <a:cs typeface="Calibri"/>
                        </a:rPr>
                        <a:t>1088</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tcPr>
                </a:tc>
                <a:tc>
                  <a:txBody>
                    <a:bodyPr/>
                    <a:lstStyle/>
                    <a:p>
                      <a:pPr algn="r">
                        <a:lnSpc>
                          <a:spcPct val="115000"/>
                        </a:lnSpc>
                        <a:spcAft>
                          <a:spcPts val="0"/>
                        </a:spcAft>
                      </a:pPr>
                      <a:r>
                        <a:rPr lang="en-US" sz="1050">
                          <a:solidFill>
                            <a:srgbClr val="000000"/>
                          </a:solidFill>
                          <a:latin typeface="Calibri"/>
                          <a:ea typeface="Times New Roman"/>
                          <a:cs typeface="Calibri"/>
                        </a:rPr>
                        <a:t>0.936</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tcPr>
                </a:tc>
              </a:tr>
              <a:tr h="163875">
                <a:tc>
                  <a:txBody>
                    <a:bodyPr/>
                    <a:lstStyle/>
                    <a:p>
                      <a:pPr algn="r">
                        <a:lnSpc>
                          <a:spcPct val="115000"/>
                        </a:lnSpc>
                        <a:spcAft>
                          <a:spcPts val="0"/>
                        </a:spcAft>
                      </a:pPr>
                      <a:r>
                        <a:rPr lang="en-US" sz="1050" b="1">
                          <a:solidFill>
                            <a:srgbClr val="000000"/>
                          </a:solidFill>
                          <a:latin typeface="Calibri"/>
                          <a:ea typeface="Times New Roman"/>
                          <a:cs typeface="Calibri"/>
                        </a:rPr>
                        <a:t>1005</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c>
                  <a:txBody>
                    <a:bodyPr/>
                    <a:lstStyle/>
                    <a:p>
                      <a:pPr algn="r">
                        <a:lnSpc>
                          <a:spcPct val="115000"/>
                        </a:lnSpc>
                        <a:spcAft>
                          <a:spcPts val="0"/>
                        </a:spcAft>
                      </a:pPr>
                      <a:r>
                        <a:rPr lang="en-US" sz="1050">
                          <a:solidFill>
                            <a:srgbClr val="000000"/>
                          </a:solidFill>
                          <a:latin typeface="Calibri"/>
                          <a:ea typeface="Times New Roman"/>
                          <a:cs typeface="Calibri"/>
                        </a:rPr>
                        <a:t>-0.308</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c>
                  <a:txBody>
                    <a:bodyPr/>
                    <a:lstStyle/>
                    <a:p>
                      <a:pPr algn="r">
                        <a:lnSpc>
                          <a:spcPct val="115000"/>
                        </a:lnSpc>
                        <a:spcAft>
                          <a:spcPts val="0"/>
                        </a:spcAft>
                      </a:pPr>
                      <a:r>
                        <a:rPr lang="en-US" sz="1050" b="1">
                          <a:solidFill>
                            <a:srgbClr val="000000"/>
                          </a:solidFill>
                          <a:latin typeface="Calibri"/>
                          <a:ea typeface="Times New Roman"/>
                          <a:cs typeface="Calibri"/>
                        </a:rPr>
                        <a:t>1033</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c>
                  <a:txBody>
                    <a:bodyPr/>
                    <a:lstStyle/>
                    <a:p>
                      <a:pPr algn="r">
                        <a:lnSpc>
                          <a:spcPct val="115000"/>
                        </a:lnSpc>
                        <a:spcAft>
                          <a:spcPts val="0"/>
                        </a:spcAft>
                      </a:pPr>
                      <a:r>
                        <a:rPr lang="en-US" sz="1050">
                          <a:solidFill>
                            <a:srgbClr val="000000"/>
                          </a:solidFill>
                          <a:latin typeface="Calibri"/>
                          <a:ea typeface="Times New Roman"/>
                          <a:cs typeface="Calibri"/>
                        </a:rPr>
                        <a:t>0.010</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c>
                  <a:txBody>
                    <a:bodyPr/>
                    <a:lstStyle/>
                    <a:p>
                      <a:pPr algn="r">
                        <a:lnSpc>
                          <a:spcPct val="115000"/>
                        </a:lnSpc>
                        <a:spcAft>
                          <a:spcPts val="0"/>
                        </a:spcAft>
                      </a:pPr>
                      <a:r>
                        <a:rPr lang="en-US" sz="1050" b="1">
                          <a:solidFill>
                            <a:srgbClr val="000000"/>
                          </a:solidFill>
                          <a:latin typeface="Calibri"/>
                          <a:ea typeface="Times New Roman"/>
                          <a:cs typeface="Calibri"/>
                        </a:rPr>
                        <a:t>1061</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c>
                  <a:txBody>
                    <a:bodyPr/>
                    <a:lstStyle/>
                    <a:p>
                      <a:pPr algn="r">
                        <a:lnSpc>
                          <a:spcPct val="115000"/>
                        </a:lnSpc>
                        <a:spcAft>
                          <a:spcPts val="0"/>
                        </a:spcAft>
                      </a:pPr>
                      <a:r>
                        <a:rPr lang="en-US" sz="1050">
                          <a:solidFill>
                            <a:srgbClr val="000000"/>
                          </a:solidFill>
                          <a:latin typeface="Calibri"/>
                          <a:ea typeface="Times New Roman"/>
                          <a:cs typeface="Calibri"/>
                        </a:rPr>
                        <a:t>-0.057</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c>
                  <a:txBody>
                    <a:bodyPr/>
                    <a:lstStyle/>
                    <a:p>
                      <a:pPr algn="r">
                        <a:lnSpc>
                          <a:spcPct val="115000"/>
                        </a:lnSpc>
                        <a:spcAft>
                          <a:spcPts val="0"/>
                        </a:spcAft>
                      </a:pPr>
                      <a:r>
                        <a:rPr lang="en-US" sz="1050" b="1">
                          <a:solidFill>
                            <a:srgbClr val="000000"/>
                          </a:solidFill>
                          <a:latin typeface="Calibri"/>
                          <a:ea typeface="Times New Roman"/>
                          <a:cs typeface="Calibri"/>
                        </a:rPr>
                        <a:t>1089</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c>
                  <a:txBody>
                    <a:bodyPr/>
                    <a:lstStyle/>
                    <a:p>
                      <a:pPr algn="r">
                        <a:lnSpc>
                          <a:spcPct val="115000"/>
                        </a:lnSpc>
                        <a:spcAft>
                          <a:spcPts val="0"/>
                        </a:spcAft>
                      </a:pPr>
                      <a:r>
                        <a:rPr lang="en-US" sz="1050">
                          <a:solidFill>
                            <a:srgbClr val="000000"/>
                          </a:solidFill>
                          <a:latin typeface="Calibri"/>
                          <a:ea typeface="Times New Roman"/>
                          <a:cs typeface="Calibri"/>
                        </a:rPr>
                        <a:t>0.223</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r>
              <a:tr h="163875">
                <a:tc>
                  <a:txBody>
                    <a:bodyPr/>
                    <a:lstStyle/>
                    <a:p>
                      <a:pPr algn="r">
                        <a:lnSpc>
                          <a:spcPct val="115000"/>
                        </a:lnSpc>
                        <a:spcAft>
                          <a:spcPts val="0"/>
                        </a:spcAft>
                      </a:pPr>
                      <a:r>
                        <a:rPr lang="en-US" sz="1050" b="1">
                          <a:solidFill>
                            <a:srgbClr val="000000"/>
                          </a:solidFill>
                          <a:latin typeface="Calibri"/>
                          <a:ea typeface="Times New Roman"/>
                          <a:cs typeface="Calibri"/>
                        </a:rPr>
                        <a:t>1006</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tcPr>
                </a:tc>
                <a:tc>
                  <a:txBody>
                    <a:bodyPr/>
                    <a:lstStyle/>
                    <a:p>
                      <a:pPr algn="r">
                        <a:lnSpc>
                          <a:spcPct val="115000"/>
                        </a:lnSpc>
                        <a:spcAft>
                          <a:spcPts val="0"/>
                        </a:spcAft>
                      </a:pPr>
                      <a:r>
                        <a:rPr lang="en-US" sz="1050">
                          <a:solidFill>
                            <a:srgbClr val="000000"/>
                          </a:solidFill>
                          <a:latin typeface="Calibri"/>
                          <a:ea typeface="Times New Roman"/>
                          <a:cs typeface="Calibri"/>
                        </a:rPr>
                        <a:t>-0.169</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tcPr>
                </a:tc>
                <a:tc>
                  <a:txBody>
                    <a:bodyPr/>
                    <a:lstStyle/>
                    <a:p>
                      <a:pPr algn="r">
                        <a:lnSpc>
                          <a:spcPct val="115000"/>
                        </a:lnSpc>
                        <a:spcAft>
                          <a:spcPts val="0"/>
                        </a:spcAft>
                      </a:pPr>
                      <a:r>
                        <a:rPr lang="en-US" sz="1050" b="1">
                          <a:solidFill>
                            <a:srgbClr val="000000"/>
                          </a:solidFill>
                          <a:latin typeface="Calibri"/>
                          <a:ea typeface="Times New Roman"/>
                          <a:cs typeface="Calibri"/>
                        </a:rPr>
                        <a:t>1034</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tcPr>
                </a:tc>
                <a:tc>
                  <a:txBody>
                    <a:bodyPr/>
                    <a:lstStyle/>
                    <a:p>
                      <a:pPr algn="r">
                        <a:lnSpc>
                          <a:spcPct val="115000"/>
                        </a:lnSpc>
                        <a:spcAft>
                          <a:spcPts val="0"/>
                        </a:spcAft>
                      </a:pPr>
                      <a:r>
                        <a:rPr lang="en-US" sz="1050">
                          <a:solidFill>
                            <a:srgbClr val="000000"/>
                          </a:solidFill>
                          <a:latin typeface="Calibri"/>
                          <a:ea typeface="Times New Roman"/>
                          <a:cs typeface="Calibri"/>
                        </a:rPr>
                        <a:t>-0.032</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tcPr>
                </a:tc>
                <a:tc>
                  <a:txBody>
                    <a:bodyPr/>
                    <a:lstStyle/>
                    <a:p>
                      <a:pPr algn="r">
                        <a:lnSpc>
                          <a:spcPct val="115000"/>
                        </a:lnSpc>
                        <a:spcAft>
                          <a:spcPts val="0"/>
                        </a:spcAft>
                      </a:pPr>
                      <a:r>
                        <a:rPr lang="en-US" sz="1050" b="1">
                          <a:solidFill>
                            <a:srgbClr val="000000"/>
                          </a:solidFill>
                          <a:latin typeface="Calibri"/>
                          <a:ea typeface="Times New Roman"/>
                          <a:cs typeface="Calibri"/>
                        </a:rPr>
                        <a:t>1062</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tcPr>
                </a:tc>
                <a:tc>
                  <a:txBody>
                    <a:bodyPr/>
                    <a:lstStyle/>
                    <a:p>
                      <a:pPr algn="r">
                        <a:lnSpc>
                          <a:spcPct val="115000"/>
                        </a:lnSpc>
                        <a:spcAft>
                          <a:spcPts val="0"/>
                        </a:spcAft>
                      </a:pPr>
                      <a:r>
                        <a:rPr lang="en-US" sz="1050">
                          <a:solidFill>
                            <a:srgbClr val="000000"/>
                          </a:solidFill>
                          <a:latin typeface="Calibri"/>
                          <a:ea typeface="Times New Roman"/>
                          <a:cs typeface="Calibri"/>
                        </a:rPr>
                        <a:t>-0.007</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tcPr>
                </a:tc>
                <a:tc>
                  <a:txBody>
                    <a:bodyPr/>
                    <a:lstStyle/>
                    <a:p>
                      <a:pPr algn="r">
                        <a:lnSpc>
                          <a:spcPct val="115000"/>
                        </a:lnSpc>
                        <a:spcAft>
                          <a:spcPts val="0"/>
                        </a:spcAft>
                      </a:pPr>
                      <a:r>
                        <a:rPr lang="en-US" sz="1050" b="1">
                          <a:solidFill>
                            <a:srgbClr val="000000"/>
                          </a:solidFill>
                          <a:latin typeface="Calibri"/>
                          <a:ea typeface="Times New Roman"/>
                          <a:cs typeface="Calibri"/>
                        </a:rPr>
                        <a:t>1090</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tcPr>
                </a:tc>
                <a:tc>
                  <a:txBody>
                    <a:bodyPr/>
                    <a:lstStyle/>
                    <a:p>
                      <a:pPr algn="r">
                        <a:lnSpc>
                          <a:spcPct val="115000"/>
                        </a:lnSpc>
                        <a:spcAft>
                          <a:spcPts val="0"/>
                        </a:spcAft>
                      </a:pPr>
                      <a:r>
                        <a:rPr lang="en-US" sz="1050">
                          <a:solidFill>
                            <a:srgbClr val="000000"/>
                          </a:solidFill>
                          <a:latin typeface="Calibri"/>
                          <a:ea typeface="Times New Roman"/>
                          <a:cs typeface="Calibri"/>
                        </a:rPr>
                        <a:t>0.300</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tcPr>
                </a:tc>
              </a:tr>
              <a:tr h="163875">
                <a:tc>
                  <a:txBody>
                    <a:bodyPr/>
                    <a:lstStyle/>
                    <a:p>
                      <a:pPr algn="r">
                        <a:lnSpc>
                          <a:spcPct val="115000"/>
                        </a:lnSpc>
                        <a:spcAft>
                          <a:spcPts val="0"/>
                        </a:spcAft>
                      </a:pPr>
                      <a:r>
                        <a:rPr lang="en-US" sz="1050" b="1">
                          <a:solidFill>
                            <a:srgbClr val="000000"/>
                          </a:solidFill>
                          <a:latin typeface="Calibri"/>
                          <a:ea typeface="Times New Roman"/>
                          <a:cs typeface="Calibri"/>
                        </a:rPr>
                        <a:t>1007</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c>
                  <a:txBody>
                    <a:bodyPr/>
                    <a:lstStyle/>
                    <a:p>
                      <a:pPr algn="r">
                        <a:lnSpc>
                          <a:spcPct val="115000"/>
                        </a:lnSpc>
                        <a:spcAft>
                          <a:spcPts val="0"/>
                        </a:spcAft>
                      </a:pPr>
                      <a:r>
                        <a:rPr lang="en-US" sz="1050">
                          <a:solidFill>
                            <a:srgbClr val="000000"/>
                          </a:solidFill>
                          <a:latin typeface="Calibri"/>
                          <a:ea typeface="Times New Roman"/>
                          <a:cs typeface="Calibri"/>
                        </a:rPr>
                        <a:t>0.038</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c>
                  <a:txBody>
                    <a:bodyPr/>
                    <a:lstStyle/>
                    <a:p>
                      <a:pPr algn="r">
                        <a:lnSpc>
                          <a:spcPct val="115000"/>
                        </a:lnSpc>
                        <a:spcAft>
                          <a:spcPts val="0"/>
                        </a:spcAft>
                      </a:pPr>
                      <a:r>
                        <a:rPr lang="en-US" sz="1050" b="1">
                          <a:solidFill>
                            <a:srgbClr val="000000"/>
                          </a:solidFill>
                          <a:latin typeface="Calibri"/>
                          <a:ea typeface="Times New Roman"/>
                          <a:cs typeface="Calibri"/>
                        </a:rPr>
                        <a:t>1035</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c>
                  <a:txBody>
                    <a:bodyPr/>
                    <a:lstStyle/>
                    <a:p>
                      <a:pPr algn="r">
                        <a:lnSpc>
                          <a:spcPct val="115000"/>
                        </a:lnSpc>
                        <a:spcAft>
                          <a:spcPts val="0"/>
                        </a:spcAft>
                      </a:pPr>
                      <a:r>
                        <a:rPr lang="en-US" sz="1050">
                          <a:solidFill>
                            <a:srgbClr val="000000"/>
                          </a:solidFill>
                          <a:latin typeface="Calibri"/>
                          <a:ea typeface="Times New Roman"/>
                          <a:cs typeface="Calibri"/>
                        </a:rPr>
                        <a:t>-0.071</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c>
                  <a:txBody>
                    <a:bodyPr/>
                    <a:lstStyle/>
                    <a:p>
                      <a:pPr algn="r">
                        <a:lnSpc>
                          <a:spcPct val="115000"/>
                        </a:lnSpc>
                        <a:spcAft>
                          <a:spcPts val="0"/>
                        </a:spcAft>
                      </a:pPr>
                      <a:r>
                        <a:rPr lang="en-US" sz="1050" b="1">
                          <a:solidFill>
                            <a:srgbClr val="000000"/>
                          </a:solidFill>
                          <a:latin typeface="Calibri"/>
                          <a:ea typeface="Times New Roman"/>
                          <a:cs typeface="Calibri"/>
                        </a:rPr>
                        <a:t>1063</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c>
                  <a:txBody>
                    <a:bodyPr/>
                    <a:lstStyle/>
                    <a:p>
                      <a:pPr algn="r">
                        <a:lnSpc>
                          <a:spcPct val="115000"/>
                        </a:lnSpc>
                        <a:spcAft>
                          <a:spcPts val="0"/>
                        </a:spcAft>
                      </a:pPr>
                      <a:r>
                        <a:rPr lang="en-US" sz="1050">
                          <a:solidFill>
                            <a:srgbClr val="000000"/>
                          </a:solidFill>
                          <a:latin typeface="Calibri"/>
                          <a:ea typeface="Times New Roman"/>
                          <a:cs typeface="Calibri"/>
                        </a:rPr>
                        <a:t>0.176</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c>
                  <a:txBody>
                    <a:bodyPr/>
                    <a:lstStyle/>
                    <a:p>
                      <a:pPr algn="r">
                        <a:lnSpc>
                          <a:spcPct val="115000"/>
                        </a:lnSpc>
                        <a:spcAft>
                          <a:spcPts val="0"/>
                        </a:spcAft>
                      </a:pPr>
                      <a:r>
                        <a:rPr lang="en-US" sz="1050" b="1">
                          <a:solidFill>
                            <a:srgbClr val="000000"/>
                          </a:solidFill>
                          <a:latin typeface="Calibri"/>
                          <a:ea typeface="Times New Roman"/>
                          <a:cs typeface="Calibri"/>
                        </a:rPr>
                        <a:t>1091</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c>
                  <a:txBody>
                    <a:bodyPr/>
                    <a:lstStyle/>
                    <a:p>
                      <a:pPr algn="r">
                        <a:lnSpc>
                          <a:spcPct val="115000"/>
                        </a:lnSpc>
                        <a:spcAft>
                          <a:spcPts val="0"/>
                        </a:spcAft>
                      </a:pPr>
                      <a:r>
                        <a:rPr lang="en-US" sz="1050">
                          <a:solidFill>
                            <a:srgbClr val="000000"/>
                          </a:solidFill>
                          <a:latin typeface="Calibri"/>
                          <a:ea typeface="Times New Roman"/>
                          <a:cs typeface="Calibri"/>
                        </a:rPr>
                        <a:t>0.342</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r>
              <a:tr h="163875">
                <a:tc>
                  <a:txBody>
                    <a:bodyPr/>
                    <a:lstStyle/>
                    <a:p>
                      <a:pPr algn="r">
                        <a:lnSpc>
                          <a:spcPct val="115000"/>
                        </a:lnSpc>
                        <a:spcAft>
                          <a:spcPts val="0"/>
                        </a:spcAft>
                      </a:pPr>
                      <a:r>
                        <a:rPr lang="en-US" sz="1050" b="1">
                          <a:solidFill>
                            <a:srgbClr val="000000"/>
                          </a:solidFill>
                          <a:latin typeface="Calibri"/>
                          <a:ea typeface="Times New Roman"/>
                          <a:cs typeface="Calibri"/>
                        </a:rPr>
                        <a:t>1008</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tcPr>
                </a:tc>
                <a:tc>
                  <a:txBody>
                    <a:bodyPr/>
                    <a:lstStyle/>
                    <a:p>
                      <a:pPr algn="r">
                        <a:lnSpc>
                          <a:spcPct val="115000"/>
                        </a:lnSpc>
                        <a:spcAft>
                          <a:spcPts val="0"/>
                        </a:spcAft>
                      </a:pPr>
                      <a:r>
                        <a:rPr lang="en-US" sz="1050">
                          <a:solidFill>
                            <a:srgbClr val="000000"/>
                          </a:solidFill>
                          <a:latin typeface="Calibri"/>
                          <a:ea typeface="Times New Roman"/>
                          <a:cs typeface="Calibri"/>
                        </a:rPr>
                        <a:t>0.059</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tcPr>
                </a:tc>
                <a:tc>
                  <a:txBody>
                    <a:bodyPr/>
                    <a:lstStyle/>
                    <a:p>
                      <a:pPr algn="r">
                        <a:lnSpc>
                          <a:spcPct val="115000"/>
                        </a:lnSpc>
                        <a:spcAft>
                          <a:spcPts val="0"/>
                        </a:spcAft>
                      </a:pPr>
                      <a:r>
                        <a:rPr lang="en-US" sz="1050" b="1">
                          <a:solidFill>
                            <a:srgbClr val="000000"/>
                          </a:solidFill>
                          <a:latin typeface="Calibri"/>
                          <a:ea typeface="Times New Roman"/>
                          <a:cs typeface="Calibri"/>
                        </a:rPr>
                        <a:t>1036</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tcPr>
                </a:tc>
                <a:tc>
                  <a:txBody>
                    <a:bodyPr/>
                    <a:lstStyle/>
                    <a:p>
                      <a:pPr algn="r">
                        <a:lnSpc>
                          <a:spcPct val="115000"/>
                        </a:lnSpc>
                        <a:spcAft>
                          <a:spcPts val="0"/>
                        </a:spcAft>
                      </a:pPr>
                      <a:r>
                        <a:rPr lang="en-US" sz="1050">
                          <a:solidFill>
                            <a:srgbClr val="000000"/>
                          </a:solidFill>
                          <a:latin typeface="Calibri"/>
                          <a:ea typeface="Times New Roman"/>
                          <a:cs typeface="Calibri"/>
                        </a:rPr>
                        <a:t>-0.075</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tcPr>
                </a:tc>
                <a:tc>
                  <a:txBody>
                    <a:bodyPr/>
                    <a:lstStyle/>
                    <a:p>
                      <a:pPr algn="r">
                        <a:lnSpc>
                          <a:spcPct val="115000"/>
                        </a:lnSpc>
                        <a:spcAft>
                          <a:spcPts val="0"/>
                        </a:spcAft>
                      </a:pPr>
                      <a:r>
                        <a:rPr lang="en-US" sz="1050" b="1">
                          <a:solidFill>
                            <a:srgbClr val="000000"/>
                          </a:solidFill>
                          <a:latin typeface="Calibri"/>
                          <a:ea typeface="Times New Roman"/>
                          <a:cs typeface="Calibri"/>
                        </a:rPr>
                        <a:t>1064</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tcPr>
                </a:tc>
                <a:tc>
                  <a:txBody>
                    <a:bodyPr/>
                    <a:lstStyle/>
                    <a:p>
                      <a:pPr algn="r">
                        <a:lnSpc>
                          <a:spcPct val="115000"/>
                        </a:lnSpc>
                        <a:spcAft>
                          <a:spcPts val="0"/>
                        </a:spcAft>
                      </a:pPr>
                      <a:r>
                        <a:rPr lang="en-US" sz="1050">
                          <a:solidFill>
                            <a:srgbClr val="000000"/>
                          </a:solidFill>
                          <a:latin typeface="Calibri"/>
                          <a:ea typeface="Times New Roman"/>
                          <a:cs typeface="Calibri"/>
                        </a:rPr>
                        <a:t>0.082</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tcPr>
                </a:tc>
                <a:tc>
                  <a:txBody>
                    <a:bodyPr/>
                    <a:lstStyle/>
                    <a:p>
                      <a:pPr algn="r">
                        <a:lnSpc>
                          <a:spcPct val="115000"/>
                        </a:lnSpc>
                        <a:spcAft>
                          <a:spcPts val="0"/>
                        </a:spcAft>
                      </a:pPr>
                      <a:r>
                        <a:rPr lang="en-US" sz="1050" b="1">
                          <a:solidFill>
                            <a:srgbClr val="000000"/>
                          </a:solidFill>
                          <a:latin typeface="Calibri"/>
                          <a:ea typeface="Times New Roman"/>
                          <a:cs typeface="Calibri"/>
                        </a:rPr>
                        <a:t>1092</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tcPr>
                </a:tc>
                <a:tc>
                  <a:txBody>
                    <a:bodyPr/>
                    <a:lstStyle/>
                    <a:p>
                      <a:pPr algn="r">
                        <a:lnSpc>
                          <a:spcPct val="115000"/>
                        </a:lnSpc>
                        <a:spcAft>
                          <a:spcPts val="0"/>
                        </a:spcAft>
                      </a:pPr>
                      <a:r>
                        <a:rPr lang="en-US" sz="1050">
                          <a:solidFill>
                            <a:srgbClr val="000000"/>
                          </a:solidFill>
                          <a:latin typeface="Calibri"/>
                          <a:ea typeface="Times New Roman"/>
                          <a:cs typeface="Calibri"/>
                        </a:rPr>
                        <a:t>0.194</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tcPr>
                </a:tc>
              </a:tr>
              <a:tr h="163875">
                <a:tc>
                  <a:txBody>
                    <a:bodyPr/>
                    <a:lstStyle/>
                    <a:p>
                      <a:pPr algn="r">
                        <a:lnSpc>
                          <a:spcPct val="115000"/>
                        </a:lnSpc>
                        <a:spcAft>
                          <a:spcPts val="0"/>
                        </a:spcAft>
                      </a:pPr>
                      <a:r>
                        <a:rPr lang="en-US" sz="1050" b="1" dirty="0">
                          <a:solidFill>
                            <a:srgbClr val="000000"/>
                          </a:solidFill>
                          <a:latin typeface="Calibri"/>
                          <a:ea typeface="Times New Roman"/>
                          <a:cs typeface="Calibri"/>
                        </a:rPr>
                        <a:t>1009</a:t>
                      </a:r>
                      <a:endParaRPr lang="en-US" sz="1050" dirty="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c>
                  <a:txBody>
                    <a:bodyPr/>
                    <a:lstStyle/>
                    <a:p>
                      <a:pPr algn="r">
                        <a:lnSpc>
                          <a:spcPct val="115000"/>
                        </a:lnSpc>
                        <a:spcAft>
                          <a:spcPts val="0"/>
                        </a:spcAft>
                      </a:pPr>
                      <a:r>
                        <a:rPr lang="en-US" sz="1050">
                          <a:solidFill>
                            <a:srgbClr val="000000"/>
                          </a:solidFill>
                          <a:latin typeface="Calibri"/>
                          <a:ea typeface="Times New Roman"/>
                          <a:cs typeface="Calibri"/>
                        </a:rPr>
                        <a:t>-0.016</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c>
                  <a:txBody>
                    <a:bodyPr/>
                    <a:lstStyle/>
                    <a:p>
                      <a:pPr algn="r">
                        <a:lnSpc>
                          <a:spcPct val="115000"/>
                        </a:lnSpc>
                        <a:spcAft>
                          <a:spcPts val="0"/>
                        </a:spcAft>
                      </a:pPr>
                      <a:r>
                        <a:rPr lang="en-US" sz="1050" b="1">
                          <a:solidFill>
                            <a:srgbClr val="000000"/>
                          </a:solidFill>
                          <a:latin typeface="Calibri"/>
                          <a:ea typeface="Times New Roman"/>
                          <a:cs typeface="Calibri"/>
                        </a:rPr>
                        <a:t>1037</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c>
                  <a:txBody>
                    <a:bodyPr/>
                    <a:lstStyle/>
                    <a:p>
                      <a:pPr algn="r">
                        <a:lnSpc>
                          <a:spcPct val="115000"/>
                        </a:lnSpc>
                        <a:spcAft>
                          <a:spcPts val="0"/>
                        </a:spcAft>
                      </a:pPr>
                      <a:r>
                        <a:rPr lang="en-US" sz="1050">
                          <a:solidFill>
                            <a:srgbClr val="000000"/>
                          </a:solidFill>
                          <a:latin typeface="Calibri"/>
                          <a:ea typeface="Times New Roman"/>
                          <a:cs typeface="Calibri"/>
                        </a:rPr>
                        <a:t>-0.084</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c>
                  <a:txBody>
                    <a:bodyPr/>
                    <a:lstStyle/>
                    <a:p>
                      <a:pPr algn="r">
                        <a:lnSpc>
                          <a:spcPct val="115000"/>
                        </a:lnSpc>
                        <a:spcAft>
                          <a:spcPts val="0"/>
                        </a:spcAft>
                      </a:pPr>
                      <a:r>
                        <a:rPr lang="en-US" sz="1050" b="1">
                          <a:solidFill>
                            <a:srgbClr val="000000"/>
                          </a:solidFill>
                          <a:latin typeface="Calibri"/>
                          <a:ea typeface="Times New Roman"/>
                          <a:cs typeface="Calibri"/>
                        </a:rPr>
                        <a:t>1065</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c>
                  <a:txBody>
                    <a:bodyPr/>
                    <a:lstStyle/>
                    <a:p>
                      <a:pPr algn="r">
                        <a:lnSpc>
                          <a:spcPct val="115000"/>
                        </a:lnSpc>
                        <a:spcAft>
                          <a:spcPts val="0"/>
                        </a:spcAft>
                      </a:pPr>
                      <a:r>
                        <a:rPr lang="en-US" sz="1050">
                          <a:solidFill>
                            <a:srgbClr val="000000"/>
                          </a:solidFill>
                          <a:latin typeface="Calibri"/>
                          <a:ea typeface="Times New Roman"/>
                          <a:cs typeface="Calibri"/>
                        </a:rPr>
                        <a:t>0.197</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c>
                  <a:txBody>
                    <a:bodyPr/>
                    <a:lstStyle/>
                    <a:p>
                      <a:pPr algn="r">
                        <a:lnSpc>
                          <a:spcPct val="115000"/>
                        </a:lnSpc>
                        <a:spcAft>
                          <a:spcPts val="0"/>
                        </a:spcAft>
                      </a:pPr>
                      <a:r>
                        <a:rPr lang="en-US" sz="1050" b="1">
                          <a:solidFill>
                            <a:srgbClr val="000000"/>
                          </a:solidFill>
                          <a:latin typeface="Calibri"/>
                          <a:ea typeface="Times New Roman"/>
                          <a:cs typeface="Calibri"/>
                        </a:rPr>
                        <a:t>1093</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c>
                  <a:txBody>
                    <a:bodyPr/>
                    <a:lstStyle/>
                    <a:p>
                      <a:pPr algn="r">
                        <a:lnSpc>
                          <a:spcPct val="115000"/>
                        </a:lnSpc>
                        <a:spcAft>
                          <a:spcPts val="0"/>
                        </a:spcAft>
                      </a:pPr>
                      <a:r>
                        <a:rPr lang="en-US" sz="1050">
                          <a:solidFill>
                            <a:srgbClr val="000000"/>
                          </a:solidFill>
                          <a:latin typeface="Calibri"/>
                          <a:ea typeface="Times New Roman"/>
                          <a:cs typeface="Calibri"/>
                        </a:rPr>
                        <a:t>0.438</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r>
              <a:tr h="163875">
                <a:tc>
                  <a:txBody>
                    <a:bodyPr/>
                    <a:lstStyle/>
                    <a:p>
                      <a:pPr algn="r">
                        <a:lnSpc>
                          <a:spcPct val="115000"/>
                        </a:lnSpc>
                        <a:spcAft>
                          <a:spcPts val="0"/>
                        </a:spcAft>
                      </a:pPr>
                      <a:r>
                        <a:rPr lang="en-US" sz="1050" b="1">
                          <a:solidFill>
                            <a:srgbClr val="000000"/>
                          </a:solidFill>
                          <a:latin typeface="Calibri"/>
                          <a:ea typeface="Times New Roman"/>
                          <a:cs typeface="Calibri"/>
                        </a:rPr>
                        <a:t>1010</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tcPr>
                </a:tc>
                <a:tc>
                  <a:txBody>
                    <a:bodyPr/>
                    <a:lstStyle/>
                    <a:p>
                      <a:pPr algn="r">
                        <a:lnSpc>
                          <a:spcPct val="115000"/>
                        </a:lnSpc>
                        <a:spcAft>
                          <a:spcPts val="0"/>
                        </a:spcAft>
                      </a:pPr>
                      <a:r>
                        <a:rPr lang="en-US" sz="1050">
                          <a:solidFill>
                            <a:srgbClr val="000000"/>
                          </a:solidFill>
                          <a:latin typeface="Calibri"/>
                          <a:ea typeface="Times New Roman"/>
                          <a:cs typeface="Calibri"/>
                        </a:rPr>
                        <a:t>0.016</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tcPr>
                </a:tc>
                <a:tc>
                  <a:txBody>
                    <a:bodyPr/>
                    <a:lstStyle/>
                    <a:p>
                      <a:pPr algn="r">
                        <a:lnSpc>
                          <a:spcPct val="115000"/>
                        </a:lnSpc>
                        <a:spcAft>
                          <a:spcPts val="0"/>
                        </a:spcAft>
                      </a:pPr>
                      <a:r>
                        <a:rPr lang="en-US" sz="1050" b="1" dirty="0">
                          <a:solidFill>
                            <a:srgbClr val="000000"/>
                          </a:solidFill>
                          <a:latin typeface="Calibri"/>
                          <a:ea typeface="Times New Roman"/>
                          <a:cs typeface="Calibri"/>
                        </a:rPr>
                        <a:t>1038</a:t>
                      </a:r>
                      <a:endParaRPr lang="en-US" sz="1050" dirty="0">
                        <a:solidFill>
                          <a:srgbClr val="31849B"/>
                        </a:solidFill>
                        <a:latin typeface="Calibri"/>
                        <a:ea typeface="Times New Roman"/>
                        <a:cs typeface="Times New Roman"/>
                      </a:endParaRPr>
                    </a:p>
                  </a:txBody>
                  <a:tcPr marL="53376" marR="53376" marT="0" marB="0">
                    <a:lnL>
                      <a:noFill/>
                    </a:lnL>
                    <a:lnR>
                      <a:noFill/>
                    </a:lnR>
                    <a:lnT>
                      <a:noFill/>
                    </a:lnT>
                    <a:lnB>
                      <a:noFill/>
                    </a:lnB>
                  </a:tcPr>
                </a:tc>
                <a:tc>
                  <a:txBody>
                    <a:bodyPr/>
                    <a:lstStyle/>
                    <a:p>
                      <a:pPr algn="r">
                        <a:lnSpc>
                          <a:spcPct val="115000"/>
                        </a:lnSpc>
                        <a:spcAft>
                          <a:spcPts val="0"/>
                        </a:spcAft>
                      </a:pPr>
                      <a:r>
                        <a:rPr lang="en-US" sz="1050">
                          <a:solidFill>
                            <a:srgbClr val="000000"/>
                          </a:solidFill>
                          <a:latin typeface="Calibri"/>
                          <a:ea typeface="Times New Roman"/>
                          <a:cs typeface="Calibri"/>
                        </a:rPr>
                        <a:t>-0.036</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tcPr>
                </a:tc>
                <a:tc>
                  <a:txBody>
                    <a:bodyPr/>
                    <a:lstStyle/>
                    <a:p>
                      <a:pPr algn="r">
                        <a:lnSpc>
                          <a:spcPct val="115000"/>
                        </a:lnSpc>
                        <a:spcAft>
                          <a:spcPts val="0"/>
                        </a:spcAft>
                      </a:pPr>
                      <a:r>
                        <a:rPr lang="en-US" sz="1050" b="1">
                          <a:solidFill>
                            <a:srgbClr val="000000"/>
                          </a:solidFill>
                          <a:latin typeface="Calibri"/>
                          <a:ea typeface="Times New Roman"/>
                          <a:cs typeface="Calibri"/>
                        </a:rPr>
                        <a:t>1066</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tcPr>
                </a:tc>
                <a:tc>
                  <a:txBody>
                    <a:bodyPr/>
                    <a:lstStyle/>
                    <a:p>
                      <a:pPr algn="r">
                        <a:lnSpc>
                          <a:spcPct val="115000"/>
                        </a:lnSpc>
                        <a:spcAft>
                          <a:spcPts val="0"/>
                        </a:spcAft>
                      </a:pPr>
                      <a:r>
                        <a:rPr lang="en-US" sz="1050">
                          <a:solidFill>
                            <a:srgbClr val="000000"/>
                          </a:solidFill>
                          <a:latin typeface="Calibri"/>
                          <a:ea typeface="Times New Roman"/>
                          <a:cs typeface="Calibri"/>
                        </a:rPr>
                        <a:t>0.088</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tcPr>
                </a:tc>
                <a:tc>
                  <a:txBody>
                    <a:bodyPr/>
                    <a:lstStyle/>
                    <a:p>
                      <a:pPr algn="r">
                        <a:lnSpc>
                          <a:spcPct val="115000"/>
                        </a:lnSpc>
                        <a:spcAft>
                          <a:spcPts val="0"/>
                        </a:spcAft>
                      </a:pPr>
                      <a:r>
                        <a:rPr lang="en-US" sz="1050" b="1">
                          <a:solidFill>
                            <a:srgbClr val="000000"/>
                          </a:solidFill>
                          <a:latin typeface="Calibri"/>
                          <a:ea typeface="Times New Roman"/>
                          <a:cs typeface="Calibri"/>
                        </a:rPr>
                        <a:t>1094</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tcPr>
                </a:tc>
                <a:tc>
                  <a:txBody>
                    <a:bodyPr/>
                    <a:lstStyle/>
                    <a:p>
                      <a:pPr algn="r">
                        <a:lnSpc>
                          <a:spcPct val="115000"/>
                        </a:lnSpc>
                        <a:spcAft>
                          <a:spcPts val="0"/>
                        </a:spcAft>
                      </a:pPr>
                      <a:r>
                        <a:rPr lang="en-US" sz="1050">
                          <a:solidFill>
                            <a:srgbClr val="000000"/>
                          </a:solidFill>
                          <a:latin typeface="Calibri"/>
                          <a:ea typeface="Times New Roman"/>
                          <a:cs typeface="Calibri"/>
                        </a:rPr>
                        <a:t>0.190</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tcPr>
                </a:tc>
              </a:tr>
              <a:tr h="163875">
                <a:tc>
                  <a:txBody>
                    <a:bodyPr/>
                    <a:lstStyle/>
                    <a:p>
                      <a:pPr algn="r">
                        <a:lnSpc>
                          <a:spcPct val="115000"/>
                        </a:lnSpc>
                        <a:spcAft>
                          <a:spcPts val="0"/>
                        </a:spcAft>
                      </a:pPr>
                      <a:r>
                        <a:rPr lang="en-US" sz="1050" b="1">
                          <a:solidFill>
                            <a:srgbClr val="000000"/>
                          </a:solidFill>
                          <a:latin typeface="Calibri"/>
                          <a:ea typeface="Times New Roman"/>
                          <a:cs typeface="Calibri"/>
                        </a:rPr>
                        <a:t>1011</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c>
                  <a:txBody>
                    <a:bodyPr/>
                    <a:lstStyle/>
                    <a:p>
                      <a:pPr algn="r">
                        <a:lnSpc>
                          <a:spcPct val="115000"/>
                        </a:lnSpc>
                        <a:spcAft>
                          <a:spcPts val="0"/>
                        </a:spcAft>
                      </a:pPr>
                      <a:r>
                        <a:rPr lang="en-US" sz="1050">
                          <a:solidFill>
                            <a:srgbClr val="000000"/>
                          </a:solidFill>
                          <a:latin typeface="Calibri"/>
                          <a:ea typeface="Times New Roman"/>
                          <a:cs typeface="Calibri"/>
                        </a:rPr>
                        <a:t>0.088</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c>
                  <a:txBody>
                    <a:bodyPr/>
                    <a:lstStyle/>
                    <a:p>
                      <a:pPr algn="r">
                        <a:lnSpc>
                          <a:spcPct val="115000"/>
                        </a:lnSpc>
                        <a:spcAft>
                          <a:spcPts val="0"/>
                        </a:spcAft>
                      </a:pPr>
                      <a:r>
                        <a:rPr lang="en-US" sz="1050" b="1">
                          <a:solidFill>
                            <a:srgbClr val="000000"/>
                          </a:solidFill>
                          <a:latin typeface="Calibri"/>
                          <a:ea typeface="Times New Roman"/>
                          <a:cs typeface="Calibri"/>
                        </a:rPr>
                        <a:t>1039</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c>
                  <a:txBody>
                    <a:bodyPr/>
                    <a:lstStyle/>
                    <a:p>
                      <a:pPr algn="r">
                        <a:lnSpc>
                          <a:spcPct val="115000"/>
                        </a:lnSpc>
                        <a:spcAft>
                          <a:spcPts val="0"/>
                        </a:spcAft>
                      </a:pPr>
                      <a:r>
                        <a:rPr lang="en-US" sz="1050">
                          <a:solidFill>
                            <a:srgbClr val="000000"/>
                          </a:solidFill>
                          <a:latin typeface="Calibri"/>
                          <a:ea typeface="Times New Roman"/>
                          <a:cs typeface="Calibri"/>
                        </a:rPr>
                        <a:t>0.014</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c>
                  <a:txBody>
                    <a:bodyPr/>
                    <a:lstStyle/>
                    <a:p>
                      <a:pPr algn="r">
                        <a:lnSpc>
                          <a:spcPct val="115000"/>
                        </a:lnSpc>
                        <a:spcAft>
                          <a:spcPts val="0"/>
                        </a:spcAft>
                      </a:pPr>
                      <a:r>
                        <a:rPr lang="en-US" sz="1050" b="1">
                          <a:solidFill>
                            <a:srgbClr val="000000"/>
                          </a:solidFill>
                          <a:latin typeface="Calibri"/>
                          <a:ea typeface="Times New Roman"/>
                          <a:cs typeface="Calibri"/>
                        </a:rPr>
                        <a:t>1067</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c>
                  <a:txBody>
                    <a:bodyPr/>
                    <a:lstStyle/>
                    <a:p>
                      <a:pPr algn="r">
                        <a:lnSpc>
                          <a:spcPct val="115000"/>
                        </a:lnSpc>
                        <a:spcAft>
                          <a:spcPts val="0"/>
                        </a:spcAft>
                      </a:pPr>
                      <a:r>
                        <a:rPr lang="en-US" sz="1050">
                          <a:solidFill>
                            <a:srgbClr val="000000"/>
                          </a:solidFill>
                          <a:latin typeface="Calibri"/>
                          <a:ea typeface="Times New Roman"/>
                          <a:cs typeface="Calibri"/>
                        </a:rPr>
                        <a:t>0.238</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c>
                  <a:txBody>
                    <a:bodyPr/>
                    <a:lstStyle/>
                    <a:p>
                      <a:pPr algn="r">
                        <a:lnSpc>
                          <a:spcPct val="115000"/>
                        </a:lnSpc>
                        <a:spcAft>
                          <a:spcPts val="0"/>
                        </a:spcAft>
                      </a:pPr>
                      <a:r>
                        <a:rPr lang="en-US" sz="1050" b="1">
                          <a:solidFill>
                            <a:srgbClr val="000000"/>
                          </a:solidFill>
                          <a:latin typeface="Calibri"/>
                          <a:ea typeface="Times New Roman"/>
                          <a:cs typeface="Calibri"/>
                        </a:rPr>
                        <a:t>1095</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c>
                  <a:txBody>
                    <a:bodyPr/>
                    <a:lstStyle/>
                    <a:p>
                      <a:pPr algn="r">
                        <a:lnSpc>
                          <a:spcPct val="115000"/>
                        </a:lnSpc>
                        <a:spcAft>
                          <a:spcPts val="0"/>
                        </a:spcAft>
                      </a:pPr>
                      <a:r>
                        <a:rPr lang="en-US" sz="1050">
                          <a:solidFill>
                            <a:srgbClr val="000000"/>
                          </a:solidFill>
                          <a:latin typeface="Calibri"/>
                          <a:ea typeface="Times New Roman"/>
                          <a:cs typeface="Calibri"/>
                        </a:rPr>
                        <a:t>0.232</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r>
              <a:tr h="163875">
                <a:tc>
                  <a:txBody>
                    <a:bodyPr/>
                    <a:lstStyle/>
                    <a:p>
                      <a:pPr algn="r">
                        <a:lnSpc>
                          <a:spcPct val="115000"/>
                        </a:lnSpc>
                        <a:spcAft>
                          <a:spcPts val="0"/>
                        </a:spcAft>
                      </a:pPr>
                      <a:r>
                        <a:rPr lang="en-US" sz="1050" b="1">
                          <a:solidFill>
                            <a:srgbClr val="000000"/>
                          </a:solidFill>
                          <a:latin typeface="Calibri"/>
                          <a:ea typeface="Times New Roman"/>
                          <a:cs typeface="Calibri"/>
                        </a:rPr>
                        <a:t>1012</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tcPr>
                </a:tc>
                <a:tc>
                  <a:txBody>
                    <a:bodyPr/>
                    <a:lstStyle/>
                    <a:p>
                      <a:pPr algn="r">
                        <a:lnSpc>
                          <a:spcPct val="115000"/>
                        </a:lnSpc>
                        <a:spcAft>
                          <a:spcPts val="0"/>
                        </a:spcAft>
                      </a:pPr>
                      <a:r>
                        <a:rPr lang="en-US" sz="1050">
                          <a:solidFill>
                            <a:srgbClr val="000000"/>
                          </a:solidFill>
                          <a:latin typeface="Calibri"/>
                          <a:ea typeface="Times New Roman"/>
                          <a:cs typeface="Calibri"/>
                        </a:rPr>
                        <a:t>0.082</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tcPr>
                </a:tc>
                <a:tc>
                  <a:txBody>
                    <a:bodyPr/>
                    <a:lstStyle/>
                    <a:p>
                      <a:pPr algn="r">
                        <a:lnSpc>
                          <a:spcPct val="115000"/>
                        </a:lnSpc>
                        <a:spcAft>
                          <a:spcPts val="0"/>
                        </a:spcAft>
                      </a:pPr>
                      <a:r>
                        <a:rPr lang="en-US" sz="1050" b="1">
                          <a:solidFill>
                            <a:srgbClr val="000000"/>
                          </a:solidFill>
                          <a:latin typeface="Calibri"/>
                          <a:ea typeface="Times New Roman"/>
                          <a:cs typeface="Calibri"/>
                        </a:rPr>
                        <a:t>1040</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tcPr>
                </a:tc>
                <a:tc>
                  <a:txBody>
                    <a:bodyPr/>
                    <a:lstStyle/>
                    <a:p>
                      <a:pPr algn="r">
                        <a:lnSpc>
                          <a:spcPct val="115000"/>
                        </a:lnSpc>
                        <a:spcAft>
                          <a:spcPts val="0"/>
                        </a:spcAft>
                      </a:pPr>
                      <a:r>
                        <a:rPr lang="en-US" sz="1050">
                          <a:solidFill>
                            <a:srgbClr val="000000"/>
                          </a:solidFill>
                          <a:latin typeface="Calibri"/>
                          <a:ea typeface="Times New Roman"/>
                          <a:cs typeface="Calibri"/>
                        </a:rPr>
                        <a:t>-0.058</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tcPr>
                </a:tc>
                <a:tc>
                  <a:txBody>
                    <a:bodyPr/>
                    <a:lstStyle/>
                    <a:p>
                      <a:pPr algn="r">
                        <a:lnSpc>
                          <a:spcPct val="115000"/>
                        </a:lnSpc>
                        <a:spcAft>
                          <a:spcPts val="0"/>
                        </a:spcAft>
                      </a:pPr>
                      <a:r>
                        <a:rPr lang="en-US" sz="1050" b="1">
                          <a:solidFill>
                            <a:srgbClr val="000000"/>
                          </a:solidFill>
                          <a:latin typeface="Calibri"/>
                          <a:ea typeface="Times New Roman"/>
                          <a:cs typeface="Calibri"/>
                        </a:rPr>
                        <a:t>1068</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tcPr>
                </a:tc>
                <a:tc>
                  <a:txBody>
                    <a:bodyPr/>
                    <a:lstStyle/>
                    <a:p>
                      <a:pPr algn="r">
                        <a:lnSpc>
                          <a:spcPct val="115000"/>
                        </a:lnSpc>
                        <a:spcAft>
                          <a:spcPts val="0"/>
                        </a:spcAft>
                      </a:pPr>
                      <a:r>
                        <a:rPr lang="en-US" sz="1050">
                          <a:solidFill>
                            <a:srgbClr val="000000"/>
                          </a:solidFill>
                          <a:latin typeface="Calibri"/>
                          <a:ea typeface="Times New Roman"/>
                          <a:cs typeface="Calibri"/>
                        </a:rPr>
                        <a:t>0.110</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tcPr>
                </a:tc>
                <a:tc>
                  <a:txBody>
                    <a:bodyPr/>
                    <a:lstStyle/>
                    <a:p>
                      <a:pPr algn="r">
                        <a:lnSpc>
                          <a:spcPct val="115000"/>
                        </a:lnSpc>
                        <a:spcAft>
                          <a:spcPts val="0"/>
                        </a:spcAft>
                      </a:pPr>
                      <a:r>
                        <a:rPr lang="en-US" sz="1050" b="1">
                          <a:solidFill>
                            <a:srgbClr val="000000"/>
                          </a:solidFill>
                          <a:latin typeface="Calibri"/>
                          <a:ea typeface="Times New Roman"/>
                          <a:cs typeface="Calibri"/>
                        </a:rPr>
                        <a:t>1096</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tcPr>
                </a:tc>
                <a:tc>
                  <a:txBody>
                    <a:bodyPr/>
                    <a:lstStyle/>
                    <a:p>
                      <a:pPr algn="r">
                        <a:lnSpc>
                          <a:spcPct val="115000"/>
                        </a:lnSpc>
                        <a:spcAft>
                          <a:spcPts val="0"/>
                        </a:spcAft>
                      </a:pPr>
                      <a:r>
                        <a:rPr lang="en-US" sz="1050">
                          <a:solidFill>
                            <a:srgbClr val="000000"/>
                          </a:solidFill>
                          <a:latin typeface="Calibri"/>
                          <a:ea typeface="Times New Roman"/>
                          <a:cs typeface="Calibri"/>
                        </a:rPr>
                        <a:t>0.092</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tcPr>
                </a:tc>
              </a:tr>
              <a:tr h="163875">
                <a:tc>
                  <a:txBody>
                    <a:bodyPr/>
                    <a:lstStyle/>
                    <a:p>
                      <a:pPr algn="r">
                        <a:lnSpc>
                          <a:spcPct val="115000"/>
                        </a:lnSpc>
                        <a:spcAft>
                          <a:spcPts val="0"/>
                        </a:spcAft>
                      </a:pPr>
                      <a:r>
                        <a:rPr lang="en-US" sz="1050" b="1">
                          <a:solidFill>
                            <a:srgbClr val="000000"/>
                          </a:solidFill>
                          <a:latin typeface="Calibri"/>
                          <a:ea typeface="Times New Roman"/>
                          <a:cs typeface="Calibri"/>
                        </a:rPr>
                        <a:t>1013</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c>
                  <a:txBody>
                    <a:bodyPr/>
                    <a:lstStyle/>
                    <a:p>
                      <a:pPr algn="r">
                        <a:lnSpc>
                          <a:spcPct val="115000"/>
                        </a:lnSpc>
                        <a:spcAft>
                          <a:spcPts val="0"/>
                        </a:spcAft>
                      </a:pPr>
                      <a:r>
                        <a:rPr lang="en-US" sz="1050">
                          <a:solidFill>
                            <a:srgbClr val="000000"/>
                          </a:solidFill>
                          <a:latin typeface="Calibri"/>
                          <a:ea typeface="Times New Roman"/>
                          <a:cs typeface="Calibri"/>
                        </a:rPr>
                        <a:t>0.456</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c>
                  <a:txBody>
                    <a:bodyPr/>
                    <a:lstStyle/>
                    <a:p>
                      <a:pPr algn="r">
                        <a:lnSpc>
                          <a:spcPct val="115000"/>
                        </a:lnSpc>
                        <a:spcAft>
                          <a:spcPts val="0"/>
                        </a:spcAft>
                      </a:pPr>
                      <a:r>
                        <a:rPr lang="en-US" sz="1050" b="1">
                          <a:solidFill>
                            <a:srgbClr val="000000"/>
                          </a:solidFill>
                          <a:latin typeface="Calibri"/>
                          <a:ea typeface="Times New Roman"/>
                          <a:cs typeface="Calibri"/>
                        </a:rPr>
                        <a:t>1041</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c>
                  <a:txBody>
                    <a:bodyPr/>
                    <a:lstStyle/>
                    <a:p>
                      <a:pPr algn="r">
                        <a:lnSpc>
                          <a:spcPct val="115000"/>
                        </a:lnSpc>
                        <a:spcAft>
                          <a:spcPts val="0"/>
                        </a:spcAft>
                      </a:pPr>
                      <a:r>
                        <a:rPr lang="en-US" sz="1050">
                          <a:solidFill>
                            <a:srgbClr val="000000"/>
                          </a:solidFill>
                          <a:latin typeface="Calibri"/>
                          <a:ea typeface="Times New Roman"/>
                          <a:cs typeface="Calibri"/>
                        </a:rPr>
                        <a:t>-0.023</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c>
                  <a:txBody>
                    <a:bodyPr/>
                    <a:lstStyle/>
                    <a:p>
                      <a:pPr algn="r">
                        <a:lnSpc>
                          <a:spcPct val="115000"/>
                        </a:lnSpc>
                        <a:spcAft>
                          <a:spcPts val="0"/>
                        </a:spcAft>
                      </a:pPr>
                      <a:r>
                        <a:rPr lang="en-US" sz="1050" b="1">
                          <a:solidFill>
                            <a:srgbClr val="000000"/>
                          </a:solidFill>
                          <a:latin typeface="Calibri"/>
                          <a:ea typeface="Times New Roman"/>
                          <a:cs typeface="Calibri"/>
                        </a:rPr>
                        <a:t>1069</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c>
                  <a:txBody>
                    <a:bodyPr/>
                    <a:lstStyle/>
                    <a:p>
                      <a:pPr algn="r">
                        <a:lnSpc>
                          <a:spcPct val="115000"/>
                        </a:lnSpc>
                        <a:spcAft>
                          <a:spcPts val="0"/>
                        </a:spcAft>
                      </a:pPr>
                      <a:r>
                        <a:rPr lang="en-US" sz="1050">
                          <a:solidFill>
                            <a:srgbClr val="000000"/>
                          </a:solidFill>
                          <a:latin typeface="Calibri"/>
                          <a:ea typeface="Times New Roman"/>
                          <a:cs typeface="Calibri"/>
                        </a:rPr>
                        <a:t>0.030</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c>
                  <a:txBody>
                    <a:bodyPr/>
                    <a:lstStyle/>
                    <a:p>
                      <a:pPr algn="r">
                        <a:lnSpc>
                          <a:spcPct val="115000"/>
                        </a:lnSpc>
                        <a:spcAft>
                          <a:spcPts val="0"/>
                        </a:spcAft>
                      </a:pPr>
                      <a:r>
                        <a:rPr lang="en-US" sz="1050" b="1">
                          <a:solidFill>
                            <a:srgbClr val="000000"/>
                          </a:solidFill>
                          <a:latin typeface="Calibri"/>
                          <a:ea typeface="Times New Roman"/>
                          <a:cs typeface="Calibri"/>
                        </a:rPr>
                        <a:t>1097</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c>
                  <a:txBody>
                    <a:bodyPr/>
                    <a:lstStyle/>
                    <a:p>
                      <a:pPr algn="r">
                        <a:lnSpc>
                          <a:spcPct val="115000"/>
                        </a:lnSpc>
                        <a:spcAft>
                          <a:spcPts val="0"/>
                        </a:spcAft>
                      </a:pPr>
                      <a:r>
                        <a:rPr lang="en-US" sz="1050">
                          <a:solidFill>
                            <a:srgbClr val="000000"/>
                          </a:solidFill>
                          <a:latin typeface="Calibri"/>
                          <a:ea typeface="Times New Roman"/>
                          <a:cs typeface="Calibri"/>
                        </a:rPr>
                        <a:t>0.987</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r>
              <a:tr h="163875">
                <a:tc>
                  <a:txBody>
                    <a:bodyPr/>
                    <a:lstStyle/>
                    <a:p>
                      <a:pPr algn="r">
                        <a:lnSpc>
                          <a:spcPct val="115000"/>
                        </a:lnSpc>
                        <a:spcAft>
                          <a:spcPts val="0"/>
                        </a:spcAft>
                      </a:pPr>
                      <a:r>
                        <a:rPr lang="en-US" sz="1050" b="1">
                          <a:solidFill>
                            <a:srgbClr val="000000"/>
                          </a:solidFill>
                          <a:latin typeface="Calibri"/>
                          <a:ea typeface="Times New Roman"/>
                          <a:cs typeface="Calibri"/>
                        </a:rPr>
                        <a:t>1014</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tcPr>
                </a:tc>
                <a:tc>
                  <a:txBody>
                    <a:bodyPr/>
                    <a:lstStyle/>
                    <a:p>
                      <a:pPr algn="r">
                        <a:lnSpc>
                          <a:spcPct val="115000"/>
                        </a:lnSpc>
                        <a:spcAft>
                          <a:spcPts val="0"/>
                        </a:spcAft>
                      </a:pPr>
                      <a:r>
                        <a:rPr lang="en-US" sz="1050">
                          <a:solidFill>
                            <a:srgbClr val="000000"/>
                          </a:solidFill>
                          <a:latin typeface="Calibri"/>
                          <a:ea typeface="Times New Roman"/>
                          <a:cs typeface="Calibri"/>
                        </a:rPr>
                        <a:t>0.103</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tcPr>
                </a:tc>
                <a:tc>
                  <a:txBody>
                    <a:bodyPr/>
                    <a:lstStyle/>
                    <a:p>
                      <a:pPr algn="r">
                        <a:lnSpc>
                          <a:spcPct val="115000"/>
                        </a:lnSpc>
                        <a:spcAft>
                          <a:spcPts val="0"/>
                        </a:spcAft>
                      </a:pPr>
                      <a:r>
                        <a:rPr lang="en-US" sz="1050" b="1">
                          <a:solidFill>
                            <a:srgbClr val="000000"/>
                          </a:solidFill>
                          <a:latin typeface="Calibri"/>
                          <a:ea typeface="Times New Roman"/>
                          <a:cs typeface="Calibri"/>
                        </a:rPr>
                        <a:t>1042</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tcPr>
                </a:tc>
                <a:tc>
                  <a:txBody>
                    <a:bodyPr/>
                    <a:lstStyle/>
                    <a:p>
                      <a:pPr algn="r">
                        <a:lnSpc>
                          <a:spcPct val="115000"/>
                        </a:lnSpc>
                        <a:spcAft>
                          <a:spcPts val="0"/>
                        </a:spcAft>
                      </a:pPr>
                      <a:r>
                        <a:rPr lang="en-US" sz="1050">
                          <a:solidFill>
                            <a:srgbClr val="000000"/>
                          </a:solidFill>
                          <a:latin typeface="Calibri"/>
                          <a:ea typeface="Times New Roman"/>
                          <a:cs typeface="Calibri"/>
                        </a:rPr>
                        <a:t>-0.178</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tcPr>
                </a:tc>
                <a:tc>
                  <a:txBody>
                    <a:bodyPr/>
                    <a:lstStyle/>
                    <a:p>
                      <a:pPr algn="r">
                        <a:lnSpc>
                          <a:spcPct val="115000"/>
                        </a:lnSpc>
                        <a:spcAft>
                          <a:spcPts val="0"/>
                        </a:spcAft>
                      </a:pPr>
                      <a:r>
                        <a:rPr lang="en-US" sz="1050" b="1" dirty="0">
                          <a:solidFill>
                            <a:srgbClr val="000000"/>
                          </a:solidFill>
                          <a:latin typeface="Calibri"/>
                          <a:ea typeface="Times New Roman"/>
                          <a:cs typeface="Calibri"/>
                        </a:rPr>
                        <a:t>1070</a:t>
                      </a:r>
                      <a:endParaRPr lang="en-US" sz="1050" dirty="0">
                        <a:solidFill>
                          <a:srgbClr val="31849B"/>
                        </a:solidFill>
                        <a:latin typeface="Calibri"/>
                        <a:ea typeface="Times New Roman"/>
                        <a:cs typeface="Times New Roman"/>
                      </a:endParaRPr>
                    </a:p>
                  </a:txBody>
                  <a:tcPr marL="53376" marR="53376" marT="0" marB="0">
                    <a:lnL>
                      <a:noFill/>
                    </a:lnL>
                    <a:lnR>
                      <a:noFill/>
                    </a:lnR>
                    <a:lnT>
                      <a:noFill/>
                    </a:lnT>
                    <a:lnB>
                      <a:noFill/>
                    </a:lnB>
                  </a:tcPr>
                </a:tc>
                <a:tc>
                  <a:txBody>
                    <a:bodyPr/>
                    <a:lstStyle/>
                    <a:p>
                      <a:endParaRPr lang="en-US" sz="1050" dirty="0">
                        <a:solidFill>
                          <a:srgbClr val="31849B"/>
                        </a:solidFill>
                        <a:latin typeface="Calibri"/>
                        <a:cs typeface="Times New Roman"/>
                      </a:endParaRPr>
                    </a:p>
                  </a:txBody>
                  <a:tcPr marL="53376" marR="53376" marT="0" marB="0">
                    <a:lnL>
                      <a:noFill/>
                    </a:lnL>
                    <a:lnR>
                      <a:noFill/>
                    </a:lnR>
                    <a:lnT>
                      <a:noFill/>
                    </a:lnT>
                    <a:lnB>
                      <a:noFill/>
                    </a:lnB>
                  </a:tcPr>
                </a:tc>
                <a:tc>
                  <a:txBody>
                    <a:bodyPr/>
                    <a:lstStyle/>
                    <a:p>
                      <a:pPr algn="r">
                        <a:lnSpc>
                          <a:spcPct val="115000"/>
                        </a:lnSpc>
                        <a:spcAft>
                          <a:spcPts val="0"/>
                        </a:spcAft>
                      </a:pPr>
                      <a:r>
                        <a:rPr lang="en-US" sz="1050" b="1">
                          <a:solidFill>
                            <a:srgbClr val="000000"/>
                          </a:solidFill>
                          <a:latin typeface="Calibri"/>
                          <a:ea typeface="Times New Roman"/>
                          <a:cs typeface="Calibri"/>
                        </a:rPr>
                        <a:t>1098</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tcPr>
                </a:tc>
                <a:tc>
                  <a:txBody>
                    <a:bodyPr/>
                    <a:lstStyle/>
                    <a:p>
                      <a:pPr algn="r">
                        <a:lnSpc>
                          <a:spcPct val="115000"/>
                        </a:lnSpc>
                        <a:spcAft>
                          <a:spcPts val="0"/>
                        </a:spcAft>
                      </a:pPr>
                      <a:r>
                        <a:rPr lang="en-US" sz="1050">
                          <a:solidFill>
                            <a:srgbClr val="000000"/>
                          </a:solidFill>
                          <a:latin typeface="Calibri"/>
                          <a:ea typeface="Times New Roman"/>
                          <a:cs typeface="Calibri"/>
                        </a:rPr>
                        <a:t>0.973</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tcPr>
                </a:tc>
              </a:tr>
              <a:tr h="163875">
                <a:tc>
                  <a:txBody>
                    <a:bodyPr/>
                    <a:lstStyle/>
                    <a:p>
                      <a:pPr algn="r">
                        <a:lnSpc>
                          <a:spcPct val="115000"/>
                        </a:lnSpc>
                        <a:spcAft>
                          <a:spcPts val="0"/>
                        </a:spcAft>
                      </a:pPr>
                      <a:r>
                        <a:rPr lang="en-US" sz="1050" b="1">
                          <a:solidFill>
                            <a:srgbClr val="000000"/>
                          </a:solidFill>
                          <a:latin typeface="Calibri"/>
                          <a:ea typeface="Times New Roman"/>
                          <a:cs typeface="Calibri"/>
                        </a:rPr>
                        <a:t>1015</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c>
                  <a:txBody>
                    <a:bodyPr/>
                    <a:lstStyle/>
                    <a:p>
                      <a:pPr algn="r">
                        <a:lnSpc>
                          <a:spcPct val="115000"/>
                        </a:lnSpc>
                        <a:spcAft>
                          <a:spcPts val="0"/>
                        </a:spcAft>
                      </a:pPr>
                      <a:r>
                        <a:rPr lang="en-US" sz="1050">
                          <a:solidFill>
                            <a:srgbClr val="000000"/>
                          </a:solidFill>
                          <a:latin typeface="Calibri"/>
                          <a:ea typeface="Times New Roman"/>
                          <a:cs typeface="Calibri"/>
                        </a:rPr>
                        <a:t>-0.142</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c>
                  <a:txBody>
                    <a:bodyPr/>
                    <a:lstStyle/>
                    <a:p>
                      <a:pPr algn="r">
                        <a:lnSpc>
                          <a:spcPct val="115000"/>
                        </a:lnSpc>
                        <a:spcAft>
                          <a:spcPts val="0"/>
                        </a:spcAft>
                      </a:pPr>
                      <a:r>
                        <a:rPr lang="en-US" sz="1050" b="1">
                          <a:solidFill>
                            <a:srgbClr val="000000"/>
                          </a:solidFill>
                          <a:latin typeface="Calibri"/>
                          <a:ea typeface="Times New Roman"/>
                          <a:cs typeface="Calibri"/>
                        </a:rPr>
                        <a:t>1043</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c>
                  <a:txBody>
                    <a:bodyPr/>
                    <a:lstStyle/>
                    <a:p>
                      <a:pPr algn="r">
                        <a:lnSpc>
                          <a:spcPct val="115000"/>
                        </a:lnSpc>
                        <a:spcAft>
                          <a:spcPts val="0"/>
                        </a:spcAft>
                      </a:pPr>
                      <a:r>
                        <a:rPr lang="en-US" sz="1050">
                          <a:solidFill>
                            <a:srgbClr val="000000"/>
                          </a:solidFill>
                          <a:latin typeface="Calibri"/>
                          <a:ea typeface="Times New Roman"/>
                          <a:cs typeface="Calibri"/>
                        </a:rPr>
                        <a:t>-0.104</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c>
                  <a:txBody>
                    <a:bodyPr/>
                    <a:lstStyle/>
                    <a:p>
                      <a:pPr algn="r">
                        <a:lnSpc>
                          <a:spcPct val="115000"/>
                        </a:lnSpc>
                        <a:spcAft>
                          <a:spcPts val="0"/>
                        </a:spcAft>
                      </a:pPr>
                      <a:r>
                        <a:rPr lang="en-US" sz="1050" b="1">
                          <a:solidFill>
                            <a:srgbClr val="000000"/>
                          </a:solidFill>
                          <a:latin typeface="Calibri"/>
                          <a:ea typeface="Times New Roman"/>
                          <a:cs typeface="Calibri"/>
                        </a:rPr>
                        <a:t>1071</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c>
                  <a:txBody>
                    <a:bodyPr/>
                    <a:lstStyle/>
                    <a:p>
                      <a:endParaRPr lang="en-US" sz="1050">
                        <a:solidFill>
                          <a:srgbClr val="31849B"/>
                        </a:solidFill>
                        <a:latin typeface="Calibri"/>
                        <a:cs typeface="Times New Roman"/>
                      </a:endParaRPr>
                    </a:p>
                  </a:txBody>
                  <a:tcPr marL="53376" marR="53376" marT="0" marB="0">
                    <a:lnL>
                      <a:noFill/>
                    </a:lnL>
                    <a:lnR>
                      <a:noFill/>
                    </a:lnR>
                    <a:lnT>
                      <a:noFill/>
                    </a:lnT>
                    <a:lnB>
                      <a:noFill/>
                    </a:lnB>
                    <a:solidFill>
                      <a:srgbClr val="D2EAF1"/>
                    </a:solidFill>
                  </a:tcPr>
                </a:tc>
                <a:tc>
                  <a:txBody>
                    <a:bodyPr/>
                    <a:lstStyle/>
                    <a:p>
                      <a:pPr algn="r">
                        <a:lnSpc>
                          <a:spcPct val="115000"/>
                        </a:lnSpc>
                        <a:spcAft>
                          <a:spcPts val="0"/>
                        </a:spcAft>
                      </a:pPr>
                      <a:r>
                        <a:rPr lang="en-US" sz="1050" b="1">
                          <a:solidFill>
                            <a:srgbClr val="000000"/>
                          </a:solidFill>
                          <a:latin typeface="Calibri"/>
                          <a:ea typeface="Times New Roman"/>
                          <a:cs typeface="Calibri"/>
                        </a:rPr>
                        <a:t>1099</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c>
                  <a:txBody>
                    <a:bodyPr/>
                    <a:lstStyle/>
                    <a:p>
                      <a:pPr algn="r">
                        <a:lnSpc>
                          <a:spcPct val="115000"/>
                        </a:lnSpc>
                        <a:spcAft>
                          <a:spcPts val="0"/>
                        </a:spcAft>
                      </a:pPr>
                      <a:r>
                        <a:rPr lang="en-US" sz="1050">
                          <a:solidFill>
                            <a:srgbClr val="000000"/>
                          </a:solidFill>
                          <a:latin typeface="Calibri"/>
                          <a:ea typeface="Times New Roman"/>
                          <a:cs typeface="Calibri"/>
                        </a:rPr>
                        <a:t>0.262</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r>
              <a:tr h="163875">
                <a:tc>
                  <a:txBody>
                    <a:bodyPr/>
                    <a:lstStyle/>
                    <a:p>
                      <a:pPr algn="r">
                        <a:lnSpc>
                          <a:spcPct val="115000"/>
                        </a:lnSpc>
                        <a:spcAft>
                          <a:spcPts val="0"/>
                        </a:spcAft>
                      </a:pPr>
                      <a:r>
                        <a:rPr lang="en-US" sz="1050" b="1">
                          <a:solidFill>
                            <a:srgbClr val="000000"/>
                          </a:solidFill>
                          <a:latin typeface="Calibri"/>
                          <a:ea typeface="Times New Roman"/>
                          <a:cs typeface="Calibri"/>
                        </a:rPr>
                        <a:t>1016</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tcPr>
                </a:tc>
                <a:tc>
                  <a:txBody>
                    <a:bodyPr/>
                    <a:lstStyle/>
                    <a:p>
                      <a:pPr algn="r">
                        <a:lnSpc>
                          <a:spcPct val="115000"/>
                        </a:lnSpc>
                        <a:spcAft>
                          <a:spcPts val="0"/>
                        </a:spcAft>
                      </a:pPr>
                      <a:r>
                        <a:rPr lang="en-US" sz="1050">
                          <a:solidFill>
                            <a:srgbClr val="000000"/>
                          </a:solidFill>
                          <a:latin typeface="Calibri"/>
                          <a:ea typeface="Times New Roman"/>
                          <a:cs typeface="Calibri"/>
                        </a:rPr>
                        <a:t>0.145</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tcPr>
                </a:tc>
                <a:tc>
                  <a:txBody>
                    <a:bodyPr/>
                    <a:lstStyle/>
                    <a:p>
                      <a:pPr algn="r">
                        <a:lnSpc>
                          <a:spcPct val="115000"/>
                        </a:lnSpc>
                        <a:spcAft>
                          <a:spcPts val="0"/>
                        </a:spcAft>
                      </a:pPr>
                      <a:r>
                        <a:rPr lang="en-US" sz="1050" b="1">
                          <a:solidFill>
                            <a:srgbClr val="000000"/>
                          </a:solidFill>
                          <a:latin typeface="Calibri"/>
                          <a:ea typeface="Times New Roman"/>
                          <a:cs typeface="Calibri"/>
                        </a:rPr>
                        <a:t>1044</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tcPr>
                </a:tc>
                <a:tc>
                  <a:txBody>
                    <a:bodyPr/>
                    <a:lstStyle/>
                    <a:p>
                      <a:pPr algn="r">
                        <a:lnSpc>
                          <a:spcPct val="115000"/>
                        </a:lnSpc>
                        <a:spcAft>
                          <a:spcPts val="0"/>
                        </a:spcAft>
                      </a:pPr>
                      <a:r>
                        <a:rPr lang="en-US" sz="1050">
                          <a:solidFill>
                            <a:srgbClr val="000000"/>
                          </a:solidFill>
                          <a:latin typeface="Calibri"/>
                          <a:ea typeface="Times New Roman"/>
                          <a:cs typeface="Calibri"/>
                        </a:rPr>
                        <a:t>-0.042</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tcPr>
                </a:tc>
                <a:tc>
                  <a:txBody>
                    <a:bodyPr/>
                    <a:lstStyle/>
                    <a:p>
                      <a:pPr algn="r">
                        <a:lnSpc>
                          <a:spcPct val="115000"/>
                        </a:lnSpc>
                        <a:spcAft>
                          <a:spcPts val="0"/>
                        </a:spcAft>
                      </a:pPr>
                      <a:r>
                        <a:rPr lang="en-US" sz="1050" b="1">
                          <a:solidFill>
                            <a:srgbClr val="000000"/>
                          </a:solidFill>
                          <a:latin typeface="Calibri"/>
                          <a:ea typeface="Times New Roman"/>
                          <a:cs typeface="Calibri"/>
                        </a:rPr>
                        <a:t>1072</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tcPr>
                </a:tc>
                <a:tc>
                  <a:txBody>
                    <a:bodyPr/>
                    <a:lstStyle/>
                    <a:p>
                      <a:endParaRPr lang="en-US" sz="1050">
                        <a:solidFill>
                          <a:srgbClr val="31849B"/>
                        </a:solidFill>
                        <a:latin typeface="Calibri"/>
                        <a:cs typeface="Times New Roman"/>
                      </a:endParaRPr>
                    </a:p>
                  </a:txBody>
                  <a:tcPr marL="53376" marR="53376" marT="0" marB="0">
                    <a:lnL>
                      <a:noFill/>
                    </a:lnL>
                    <a:lnR>
                      <a:noFill/>
                    </a:lnR>
                    <a:lnT>
                      <a:noFill/>
                    </a:lnT>
                    <a:lnB>
                      <a:noFill/>
                    </a:lnB>
                  </a:tcPr>
                </a:tc>
                <a:tc>
                  <a:txBody>
                    <a:bodyPr/>
                    <a:lstStyle/>
                    <a:p>
                      <a:pPr algn="r">
                        <a:lnSpc>
                          <a:spcPct val="115000"/>
                        </a:lnSpc>
                        <a:spcAft>
                          <a:spcPts val="0"/>
                        </a:spcAft>
                      </a:pPr>
                      <a:r>
                        <a:rPr lang="en-US" sz="1050" b="1">
                          <a:solidFill>
                            <a:srgbClr val="000000"/>
                          </a:solidFill>
                          <a:latin typeface="Calibri"/>
                          <a:ea typeface="Times New Roman"/>
                          <a:cs typeface="Calibri"/>
                        </a:rPr>
                        <a:t>1100</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tcPr>
                </a:tc>
                <a:tc>
                  <a:txBody>
                    <a:bodyPr/>
                    <a:lstStyle/>
                    <a:p>
                      <a:pPr algn="r">
                        <a:lnSpc>
                          <a:spcPct val="115000"/>
                        </a:lnSpc>
                        <a:spcAft>
                          <a:spcPts val="0"/>
                        </a:spcAft>
                      </a:pPr>
                      <a:r>
                        <a:rPr lang="en-US" sz="1050">
                          <a:solidFill>
                            <a:srgbClr val="000000"/>
                          </a:solidFill>
                          <a:latin typeface="Calibri"/>
                          <a:ea typeface="Times New Roman"/>
                          <a:cs typeface="Calibri"/>
                        </a:rPr>
                        <a:t>0.479</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tcPr>
                </a:tc>
              </a:tr>
              <a:tr h="163875">
                <a:tc>
                  <a:txBody>
                    <a:bodyPr/>
                    <a:lstStyle/>
                    <a:p>
                      <a:pPr algn="r">
                        <a:lnSpc>
                          <a:spcPct val="115000"/>
                        </a:lnSpc>
                        <a:spcAft>
                          <a:spcPts val="0"/>
                        </a:spcAft>
                      </a:pPr>
                      <a:r>
                        <a:rPr lang="en-US" sz="1050" b="1">
                          <a:solidFill>
                            <a:srgbClr val="000000"/>
                          </a:solidFill>
                          <a:latin typeface="Calibri"/>
                          <a:ea typeface="Times New Roman"/>
                          <a:cs typeface="Calibri"/>
                        </a:rPr>
                        <a:t>1017</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c>
                  <a:txBody>
                    <a:bodyPr/>
                    <a:lstStyle/>
                    <a:p>
                      <a:pPr algn="r">
                        <a:lnSpc>
                          <a:spcPct val="115000"/>
                        </a:lnSpc>
                        <a:spcAft>
                          <a:spcPts val="0"/>
                        </a:spcAft>
                      </a:pPr>
                      <a:r>
                        <a:rPr lang="en-US" sz="1050">
                          <a:solidFill>
                            <a:srgbClr val="000000"/>
                          </a:solidFill>
                          <a:latin typeface="Calibri"/>
                          <a:ea typeface="Times New Roman"/>
                          <a:cs typeface="Calibri"/>
                        </a:rPr>
                        <a:t>-0.174</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c>
                  <a:txBody>
                    <a:bodyPr/>
                    <a:lstStyle/>
                    <a:p>
                      <a:pPr algn="r">
                        <a:lnSpc>
                          <a:spcPct val="115000"/>
                        </a:lnSpc>
                        <a:spcAft>
                          <a:spcPts val="0"/>
                        </a:spcAft>
                      </a:pPr>
                      <a:r>
                        <a:rPr lang="en-US" sz="1050" b="1">
                          <a:solidFill>
                            <a:srgbClr val="000000"/>
                          </a:solidFill>
                          <a:latin typeface="Calibri"/>
                          <a:ea typeface="Times New Roman"/>
                          <a:cs typeface="Calibri"/>
                        </a:rPr>
                        <a:t>1045</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c>
                  <a:txBody>
                    <a:bodyPr/>
                    <a:lstStyle/>
                    <a:p>
                      <a:pPr algn="r">
                        <a:lnSpc>
                          <a:spcPct val="115000"/>
                        </a:lnSpc>
                        <a:spcAft>
                          <a:spcPts val="0"/>
                        </a:spcAft>
                      </a:pPr>
                      <a:r>
                        <a:rPr lang="en-US" sz="1050">
                          <a:solidFill>
                            <a:srgbClr val="000000"/>
                          </a:solidFill>
                          <a:latin typeface="Calibri"/>
                          <a:ea typeface="Times New Roman"/>
                          <a:cs typeface="Calibri"/>
                        </a:rPr>
                        <a:t>-0.058</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c>
                  <a:txBody>
                    <a:bodyPr/>
                    <a:lstStyle/>
                    <a:p>
                      <a:pPr algn="r">
                        <a:lnSpc>
                          <a:spcPct val="115000"/>
                        </a:lnSpc>
                        <a:spcAft>
                          <a:spcPts val="0"/>
                        </a:spcAft>
                      </a:pPr>
                      <a:r>
                        <a:rPr lang="en-US" sz="1050" b="1">
                          <a:solidFill>
                            <a:srgbClr val="000000"/>
                          </a:solidFill>
                          <a:latin typeface="Calibri"/>
                          <a:ea typeface="Times New Roman"/>
                          <a:cs typeface="Calibri"/>
                        </a:rPr>
                        <a:t>1073</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c>
                  <a:txBody>
                    <a:bodyPr/>
                    <a:lstStyle/>
                    <a:p>
                      <a:endParaRPr lang="en-US" sz="1050">
                        <a:solidFill>
                          <a:srgbClr val="31849B"/>
                        </a:solidFill>
                        <a:latin typeface="Calibri"/>
                        <a:cs typeface="Times New Roman"/>
                      </a:endParaRPr>
                    </a:p>
                  </a:txBody>
                  <a:tcPr marL="53376" marR="53376" marT="0" marB="0">
                    <a:lnL>
                      <a:noFill/>
                    </a:lnL>
                    <a:lnR>
                      <a:noFill/>
                    </a:lnR>
                    <a:lnT>
                      <a:noFill/>
                    </a:lnT>
                    <a:lnB>
                      <a:noFill/>
                    </a:lnB>
                    <a:solidFill>
                      <a:srgbClr val="D2EAF1"/>
                    </a:solidFill>
                  </a:tcPr>
                </a:tc>
                <a:tc>
                  <a:txBody>
                    <a:bodyPr/>
                    <a:lstStyle/>
                    <a:p>
                      <a:pPr algn="r">
                        <a:lnSpc>
                          <a:spcPct val="115000"/>
                        </a:lnSpc>
                        <a:spcAft>
                          <a:spcPts val="0"/>
                        </a:spcAft>
                      </a:pPr>
                      <a:r>
                        <a:rPr lang="en-US" sz="1050" b="1">
                          <a:solidFill>
                            <a:srgbClr val="000000"/>
                          </a:solidFill>
                          <a:latin typeface="Calibri"/>
                          <a:ea typeface="Times New Roman"/>
                          <a:cs typeface="Calibri"/>
                        </a:rPr>
                        <a:t>1101</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c>
                  <a:txBody>
                    <a:bodyPr/>
                    <a:lstStyle/>
                    <a:p>
                      <a:pPr algn="r">
                        <a:lnSpc>
                          <a:spcPct val="115000"/>
                        </a:lnSpc>
                        <a:spcAft>
                          <a:spcPts val="0"/>
                        </a:spcAft>
                      </a:pPr>
                      <a:r>
                        <a:rPr lang="en-US" sz="1050">
                          <a:solidFill>
                            <a:srgbClr val="000000"/>
                          </a:solidFill>
                          <a:latin typeface="Calibri"/>
                          <a:ea typeface="Times New Roman"/>
                          <a:cs typeface="Calibri"/>
                        </a:rPr>
                        <a:t>0.465</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r>
              <a:tr h="163875">
                <a:tc>
                  <a:txBody>
                    <a:bodyPr/>
                    <a:lstStyle/>
                    <a:p>
                      <a:pPr algn="r">
                        <a:lnSpc>
                          <a:spcPct val="115000"/>
                        </a:lnSpc>
                        <a:spcAft>
                          <a:spcPts val="0"/>
                        </a:spcAft>
                      </a:pPr>
                      <a:r>
                        <a:rPr lang="en-US" sz="1050" b="1">
                          <a:solidFill>
                            <a:srgbClr val="000000"/>
                          </a:solidFill>
                          <a:latin typeface="Calibri"/>
                          <a:ea typeface="Times New Roman"/>
                          <a:cs typeface="Calibri"/>
                        </a:rPr>
                        <a:t>1018</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tcPr>
                </a:tc>
                <a:tc>
                  <a:txBody>
                    <a:bodyPr/>
                    <a:lstStyle/>
                    <a:p>
                      <a:pPr algn="r">
                        <a:lnSpc>
                          <a:spcPct val="115000"/>
                        </a:lnSpc>
                        <a:spcAft>
                          <a:spcPts val="0"/>
                        </a:spcAft>
                      </a:pPr>
                      <a:r>
                        <a:rPr lang="en-US" sz="1050">
                          <a:solidFill>
                            <a:srgbClr val="000000"/>
                          </a:solidFill>
                          <a:latin typeface="Calibri"/>
                          <a:ea typeface="Times New Roman"/>
                          <a:cs typeface="Calibri"/>
                        </a:rPr>
                        <a:t>-0.131</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tcPr>
                </a:tc>
                <a:tc>
                  <a:txBody>
                    <a:bodyPr/>
                    <a:lstStyle/>
                    <a:p>
                      <a:pPr algn="r">
                        <a:lnSpc>
                          <a:spcPct val="115000"/>
                        </a:lnSpc>
                        <a:spcAft>
                          <a:spcPts val="0"/>
                        </a:spcAft>
                      </a:pPr>
                      <a:r>
                        <a:rPr lang="en-US" sz="1050" b="1">
                          <a:solidFill>
                            <a:srgbClr val="000000"/>
                          </a:solidFill>
                          <a:latin typeface="Calibri"/>
                          <a:ea typeface="Times New Roman"/>
                          <a:cs typeface="Calibri"/>
                        </a:rPr>
                        <a:t>1046</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tcPr>
                </a:tc>
                <a:tc>
                  <a:txBody>
                    <a:bodyPr/>
                    <a:lstStyle/>
                    <a:p>
                      <a:pPr algn="r">
                        <a:lnSpc>
                          <a:spcPct val="115000"/>
                        </a:lnSpc>
                        <a:spcAft>
                          <a:spcPts val="0"/>
                        </a:spcAft>
                      </a:pPr>
                      <a:r>
                        <a:rPr lang="en-US" sz="1050">
                          <a:solidFill>
                            <a:srgbClr val="000000"/>
                          </a:solidFill>
                          <a:latin typeface="Calibri"/>
                          <a:ea typeface="Times New Roman"/>
                          <a:cs typeface="Calibri"/>
                        </a:rPr>
                        <a:t>-0.156</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tcPr>
                </a:tc>
                <a:tc>
                  <a:txBody>
                    <a:bodyPr/>
                    <a:lstStyle/>
                    <a:p>
                      <a:pPr algn="r">
                        <a:lnSpc>
                          <a:spcPct val="115000"/>
                        </a:lnSpc>
                        <a:spcAft>
                          <a:spcPts val="0"/>
                        </a:spcAft>
                      </a:pPr>
                      <a:r>
                        <a:rPr lang="en-US" sz="1050" b="1" dirty="0">
                          <a:solidFill>
                            <a:srgbClr val="000000"/>
                          </a:solidFill>
                          <a:latin typeface="Calibri"/>
                          <a:ea typeface="Times New Roman"/>
                          <a:cs typeface="Calibri"/>
                        </a:rPr>
                        <a:t>1074</a:t>
                      </a:r>
                      <a:endParaRPr lang="en-US" sz="1050" dirty="0">
                        <a:solidFill>
                          <a:srgbClr val="31849B"/>
                        </a:solidFill>
                        <a:latin typeface="Calibri"/>
                        <a:ea typeface="Times New Roman"/>
                        <a:cs typeface="Times New Roman"/>
                      </a:endParaRPr>
                    </a:p>
                  </a:txBody>
                  <a:tcPr marL="53376" marR="53376" marT="0" marB="0">
                    <a:lnL>
                      <a:noFill/>
                    </a:lnL>
                    <a:lnR>
                      <a:noFill/>
                    </a:lnR>
                    <a:lnT>
                      <a:noFill/>
                    </a:lnT>
                    <a:lnB>
                      <a:noFill/>
                    </a:lnB>
                  </a:tcPr>
                </a:tc>
                <a:tc>
                  <a:txBody>
                    <a:bodyPr/>
                    <a:lstStyle/>
                    <a:p>
                      <a:endParaRPr lang="en-US" sz="1050">
                        <a:solidFill>
                          <a:srgbClr val="31849B"/>
                        </a:solidFill>
                        <a:latin typeface="Calibri"/>
                        <a:cs typeface="Times New Roman"/>
                      </a:endParaRPr>
                    </a:p>
                  </a:txBody>
                  <a:tcPr marL="53376" marR="53376" marT="0" marB="0">
                    <a:lnL>
                      <a:noFill/>
                    </a:lnL>
                    <a:lnR>
                      <a:noFill/>
                    </a:lnR>
                    <a:lnT>
                      <a:noFill/>
                    </a:lnT>
                    <a:lnB>
                      <a:noFill/>
                    </a:lnB>
                  </a:tcPr>
                </a:tc>
                <a:tc>
                  <a:txBody>
                    <a:bodyPr/>
                    <a:lstStyle/>
                    <a:p>
                      <a:pPr algn="r">
                        <a:lnSpc>
                          <a:spcPct val="115000"/>
                        </a:lnSpc>
                        <a:spcAft>
                          <a:spcPts val="0"/>
                        </a:spcAft>
                      </a:pPr>
                      <a:r>
                        <a:rPr lang="en-US" sz="1050" b="1">
                          <a:solidFill>
                            <a:srgbClr val="000000"/>
                          </a:solidFill>
                          <a:latin typeface="Calibri"/>
                          <a:ea typeface="Times New Roman"/>
                          <a:cs typeface="Calibri"/>
                        </a:rPr>
                        <a:t>1102</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tcPr>
                </a:tc>
                <a:tc>
                  <a:txBody>
                    <a:bodyPr/>
                    <a:lstStyle/>
                    <a:p>
                      <a:endParaRPr lang="en-US" sz="1050">
                        <a:solidFill>
                          <a:srgbClr val="31849B"/>
                        </a:solidFill>
                        <a:latin typeface="Calibri"/>
                        <a:cs typeface="Times New Roman"/>
                      </a:endParaRPr>
                    </a:p>
                  </a:txBody>
                  <a:tcPr marL="53376" marR="53376" marT="0" marB="0">
                    <a:lnL>
                      <a:noFill/>
                    </a:lnL>
                    <a:lnR>
                      <a:noFill/>
                    </a:lnR>
                    <a:lnT>
                      <a:noFill/>
                    </a:lnT>
                    <a:lnB>
                      <a:noFill/>
                    </a:lnB>
                  </a:tcPr>
                </a:tc>
              </a:tr>
              <a:tr h="163875">
                <a:tc>
                  <a:txBody>
                    <a:bodyPr/>
                    <a:lstStyle/>
                    <a:p>
                      <a:pPr algn="r">
                        <a:lnSpc>
                          <a:spcPct val="115000"/>
                        </a:lnSpc>
                        <a:spcAft>
                          <a:spcPts val="0"/>
                        </a:spcAft>
                      </a:pPr>
                      <a:r>
                        <a:rPr lang="en-US" sz="1050" b="1">
                          <a:solidFill>
                            <a:srgbClr val="000000"/>
                          </a:solidFill>
                          <a:latin typeface="Calibri"/>
                          <a:ea typeface="Times New Roman"/>
                          <a:cs typeface="Calibri"/>
                        </a:rPr>
                        <a:t>1019</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c>
                  <a:txBody>
                    <a:bodyPr/>
                    <a:lstStyle/>
                    <a:p>
                      <a:pPr algn="r">
                        <a:lnSpc>
                          <a:spcPct val="115000"/>
                        </a:lnSpc>
                        <a:spcAft>
                          <a:spcPts val="0"/>
                        </a:spcAft>
                      </a:pPr>
                      <a:r>
                        <a:rPr lang="en-US" sz="1050">
                          <a:solidFill>
                            <a:srgbClr val="000000"/>
                          </a:solidFill>
                          <a:latin typeface="Calibri"/>
                          <a:ea typeface="Times New Roman"/>
                          <a:cs typeface="Calibri"/>
                        </a:rPr>
                        <a:t>-0.089</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c>
                  <a:txBody>
                    <a:bodyPr/>
                    <a:lstStyle/>
                    <a:p>
                      <a:pPr algn="r">
                        <a:lnSpc>
                          <a:spcPct val="115000"/>
                        </a:lnSpc>
                        <a:spcAft>
                          <a:spcPts val="0"/>
                        </a:spcAft>
                      </a:pPr>
                      <a:r>
                        <a:rPr lang="en-US" sz="1050" b="1">
                          <a:solidFill>
                            <a:srgbClr val="000000"/>
                          </a:solidFill>
                          <a:latin typeface="Calibri"/>
                          <a:ea typeface="Times New Roman"/>
                          <a:cs typeface="Calibri"/>
                        </a:rPr>
                        <a:t>1047</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c>
                  <a:txBody>
                    <a:bodyPr/>
                    <a:lstStyle/>
                    <a:p>
                      <a:pPr algn="r">
                        <a:lnSpc>
                          <a:spcPct val="115000"/>
                        </a:lnSpc>
                        <a:spcAft>
                          <a:spcPts val="0"/>
                        </a:spcAft>
                      </a:pPr>
                      <a:r>
                        <a:rPr lang="en-US" sz="1050">
                          <a:solidFill>
                            <a:srgbClr val="000000"/>
                          </a:solidFill>
                          <a:latin typeface="Calibri"/>
                          <a:ea typeface="Times New Roman"/>
                          <a:cs typeface="Calibri"/>
                        </a:rPr>
                        <a:t>-0.115</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c>
                  <a:txBody>
                    <a:bodyPr/>
                    <a:lstStyle/>
                    <a:p>
                      <a:pPr algn="r">
                        <a:lnSpc>
                          <a:spcPct val="115000"/>
                        </a:lnSpc>
                        <a:spcAft>
                          <a:spcPts val="0"/>
                        </a:spcAft>
                      </a:pPr>
                      <a:r>
                        <a:rPr lang="en-US" sz="1050" b="1">
                          <a:solidFill>
                            <a:srgbClr val="000000"/>
                          </a:solidFill>
                          <a:latin typeface="Calibri"/>
                          <a:ea typeface="Times New Roman"/>
                          <a:cs typeface="Calibri"/>
                        </a:rPr>
                        <a:t>1075</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c>
                  <a:txBody>
                    <a:bodyPr/>
                    <a:lstStyle/>
                    <a:p>
                      <a:endParaRPr lang="en-US" sz="1050">
                        <a:solidFill>
                          <a:srgbClr val="31849B"/>
                        </a:solidFill>
                        <a:latin typeface="Calibri"/>
                        <a:cs typeface="Times New Roman"/>
                      </a:endParaRPr>
                    </a:p>
                  </a:txBody>
                  <a:tcPr marL="53376" marR="53376" marT="0" marB="0">
                    <a:lnL>
                      <a:noFill/>
                    </a:lnL>
                    <a:lnR>
                      <a:noFill/>
                    </a:lnR>
                    <a:lnT>
                      <a:noFill/>
                    </a:lnT>
                    <a:lnB>
                      <a:noFill/>
                    </a:lnB>
                    <a:solidFill>
                      <a:srgbClr val="D2EAF1"/>
                    </a:solidFill>
                  </a:tcPr>
                </a:tc>
                <a:tc>
                  <a:txBody>
                    <a:bodyPr/>
                    <a:lstStyle/>
                    <a:p>
                      <a:pPr algn="r">
                        <a:lnSpc>
                          <a:spcPct val="115000"/>
                        </a:lnSpc>
                        <a:spcAft>
                          <a:spcPts val="0"/>
                        </a:spcAft>
                      </a:pPr>
                      <a:r>
                        <a:rPr lang="en-US" sz="1050" b="1">
                          <a:solidFill>
                            <a:srgbClr val="000000"/>
                          </a:solidFill>
                          <a:latin typeface="Calibri"/>
                          <a:ea typeface="Times New Roman"/>
                          <a:cs typeface="Calibri"/>
                        </a:rPr>
                        <a:t>1103</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c>
                  <a:txBody>
                    <a:bodyPr/>
                    <a:lstStyle/>
                    <a:p>
                      <a:pPr algn="r">
                        <a:lnSpc>
                          <a:spcPct val="115000"/>
                        </a:lnSpc>
                        <a:spcAft>
                          <a:spcPts val="0"/>
                        </a:spcAft>
                      </a:pPr>
                      <a:r>
                        <a:rPr lang="en-US" sz="1050">
                          <a:solidFill>
                            <a:srgbClr val="000000"/>
                          </a:solidFill>
                          <a:latin typeface="Calibri"/>
                          <a:ea typeface="Times New Roman"/>
                          <a:cs typeface="Calibri"/>
                        </a:rPr>
                        <a:t>-0.138</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r>
              <a:tr h="163875">
                <a:tc>
                  <a:txBody>
                    <a:bodyPr/>
                    <a:lstStyle/>
                    <a:p>
                      <a:pPr algn="r">
                        <a:lnSpc>
                          <a:spcPct val="115000"/>
                        </a:lnSpc>
                        <a:spcAft>
                          <a:spcPts val="0"/>
                        </a:spcAft>
                      </a:pPr>
                      <a:r>
                        <a:rPr lang="en-US" sz="1050" b="1">
                          <a:solidFill>
                            <a:srgbClr val="000000"/>
                          </a:solidFill>
                          <a:latin typeface="Calibri"/>
                          <a:ea typeface="Times New Roman"/>
                          <a:cs typeface="Calibri"/>
                        </a:rPr>
                        <a:t>1020</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tcPr>
                </a:tc>
                <a:tc>
                  <a:txBody>
                    <a:bodyPr/>
                    <a:lstStyle/>
                    <a:p>
                      <a:pPr algn="r">
                        <a:lnSpc>
                          <a:spcPct val="115000"/>
                        </a:lnSpc>
                        <a:spcAft>
                          <a:spcPts val="0"/>
                        </a:spcAft>
                      </a:pPr>
                      <a:r>
                        <a:rPr lang="en-US" sz="1050">
                          <a:solidFill>
                            <a:srgbClr val="000000"/>
                          </a:solidFill>
                          <a:latin typeface="Calibri"/>
                          <a:ea typeface="Times New Roman"/>
                          <a:cs typeface="Calibri"/>
                        </a:rPr>
                        <a:t>-0.063</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tcPr>
                </a:tc>
                <a:tc>
                  <a:txBody>
                    <a:bodyPr/>
                    <a:lstStyle/>
                    <a:p>
                      <a:pPr algn="r">
                        <a:lnSpc>
                          <a:spcPct val="115000"/>
                        </a:lnSpc>
                        <a:spcAft>
                          <a:spcPts val="0"/>
                        </a:spcAft>
                      </a:pPr>
                      <a:r>
                        <a:rPr lang="en-US" sz="1050" b="1">
                          <a:solidFill>
                            <a:srgbClr val="000000"/>
                          </a:solidFill>
                          <a:latin typeface="Calibri"/>
                          <a:ea typeface="Times New Roman"/>
                          <a:cs typeface="Calibri"/>
                        </a:rPr>
                        <a:t>1048</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tcPr>
                </a:tc>
                <a:tc>
                  <a:txBody>
                    <a:bodyPr/>
                    <a:lstStyle/>
                    <a:p>
                      <a:pPr algn="r">
                        <a:lnSpc>
                          <a:spcPct val="115000"/>
                        </a:lnSpc>
                        <a:spcAft>
                          <a:spcPts val="0"/>
                        </a:spcAft>
                      </a:pPr>
                      <a:r>
                        <a:rPr lang="en-US" sz="1050">
                          <a:solidFill>
                            <a:srgbClr val="000000"/>
                          </a:solidFill>
                          <a:latin typeface="Calibri"/>
                          <a:ea typeface="Times New Roman"/>
                          <a:cs typeface="Calibri"/>
                        </a:rPr>
                        <a:t>0.028</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tcPr>
                </a:tc>
                <a:tc>
                  <a:txBody>
                    <a:bodyPr/>
                    <a:lstStyle/>
                    <a:p>
                      <a:pPr algn="r">
                        <a:lnSpc>
                          <a:spcPct val="115000"/>
                        </a:lnSpc>
                        <a:spcAft>
                          <a:spcPts val="0"/>
                        </a:spcAft>
                      </a:pPr>
                      <a:r>
                        <a:rPr lang="en-US" sz="1050" b="1">
                          <a:solidFill>
                            <a:srgbClr val="000000"/>
                          </a:solidFill>
                          <a:latin typeface="Calibri"/>
                          <a:ea typeface="Times New Roman"/>
                          <a:cs typeface="Calibri"/>
                        </a:rPr>
                        <a:t>1076</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tcPr>
                </a:tc>
                <a:tc>
                  <a:txBody>
                    <a:bodyPr/>
                    <a:lstStyle/>
                    <a:p>
                      <a:endParaRPr lang="en-US" sz="1050">
                        <a:solidFill>
                          <a:srgbClr val="31849B"/>
                        </a:solidFill>
                        <a:latin typeface="Calibri"/>
                        <a:cs typeface="Times New Roman"/>
                      </a:endParaRPr>
                    </a:p>
                  </a:txBody>
                  <a:tcPr marL="53376" marR="53376" marT="0" marB="0">
                    <a:lnL>
                      <a:noFill/>
                    </a:lnL>
                    <a:lnR>
                      <a:noFill/>
                    </a:lnR>
                    <a:lnT>
                      <a:noFill/>
                    </a:lnT>
                    <a:lnB>
                      <a:noFill/>
                    </a:lnB>
                  </a:tcPr>
                </a:tc>
                <a:tc>
                  <a:txBody>
                    <a:bodyPr/>
                    <a:lstStyle/>
                    <a:p>
                      <a:pPr algn="r">
                        <a:lnSpc>
                          <a:spcPct val="115000"/>
                        </a:lnSpc>
                        <a:spcAft>
                          <a:spcPts val="0"/>
                        </a:spcAft>
                      </a:pPr>
                      <a:r>
                        <a:rPr lang="en-US" sz="1050" b="1">
                          <a:solidFill>
                            <a:srgbClr val="000000"/>
                          </a:solidFill>
                          <a:latin typeface="Calibri"/>
                          <a:ea typeface="Times New Roman"/>
                          <a:cs typeface="Calibri"/>
                        </a:rPr>
                        <a:t>1104</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tcPr>
                </a:tc>
                <a:tc>
                  <a:txBody>
                    <a:bodyPr/>
                    <a:lstStyle/>
                    <a:p>
                      <a:pPr algn="r">
                        <a:lnSpc>
                          <a:spcPct val="115000"/>
                        </a:lnSpc>
                        <a:spcAft>
                          <a:spcPts val="0"/>
                        </a:spcAft>
                      </a:pPr>
                      <a:r>
                        <a:rPr lang="en-US" sz="1050">
                          <a:solidFill>
                            <a:srgbClr val="000000"/>
                          </a:solidFill>
                          <a:latin typeface="Calibri"/>
                          <a:ea typeface="Times New Roman"/>
                          <a:cs typeface="Calibri"/>
                        </a:rPr>
                        <a:t>-0.040</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tcPr>
                </a:tc>
              </a:tr>
              <a:tr h="163875">
                <a:tc>
                  <a:txBody>
                    <a:bodyPr/>
                    <a:lstStyle/>
                    <a:p>
                      <a:pPr algn="r">
                        <a:lnSpc>
                          <a:spcPct val="115000"/>
                        </a:lnSpc>
                        <a:spcAft>
                          <a:spcPts val="0"/>
                        </a:spcAft>
                      </a:pPr>
                      <a:r>
                        <a:rPr lang="en-US" sz="1050" b="1">
                          <a:solidFill>
                            <a:srgbClr val="000000"/>
                          </a:solidFill>
                          <a:latin typeface="Calibri"/>
                          <a:ea typeface="Times New Roman"/>
                          <a:cs typeface="Calibri"/>
                        </a:rPr>
                        <a:t>1021</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c>
                  <a:txBody>
                    <a:bodyPr/>
                    <a:lstStyle/>
                    <a:p>
                      <a:pPr algn="r">
                        <a:lnSpc>
                          <a:spcPct val="115000"/>
                        </a:lnSpc>
                        <a:spcAft>
                          <a:spcPts val="0"/>
                        </a:spcAft>
                      </a:pPr>
                      <a:r>
                        <a:rPr lang="en-US" sz="1050">
                          <a:solidFill>
                            <a:srgbClr val="000000"/>
                          </a:solidFill>
                          <a:latin typeface="Calibri"/>
                          <a:ea typeface="Times New Roman"/>
                          <a:cs typeface="Calibri"/>
                        </a:rPr>
                        <a:t>-0.182</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c>
                  <a:txBody>
                    <a:bodyPr/>
                    <a:lstStyle/>
                    <a:p>
                      <a:pPr algn="r">
                        <a:lnSpc>
                          <a:spcPct val="115000"/>
                        </a:lnSpc>
                        <a:spcAft>
                          <a:spcPts val="0"/>
                        </a:spcAft>
                      </a:pPr>
                      <a:r>
                        <a:rPr lang="en-US" sz="1050" b="1">
                          <a:solidFill>
                            <a:srgbClr val="000000"/>
                          </a:solidFill>
                          <a:latin typeface="Calibri"/>
                          <a:ea typeface="Times New Roman"/>
                          <a:cs typeface="Calibri"/>
                        </a:rPr>
                        <a:t>1049</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c>
                  <a:txBody>
                    <a:bodyPr/>
                    <a:lstStyle/>
                    <a:p>
                      <a:pPr algn="r">
                        <a:lnSpc>
                          <a:spcPct val="115000"/>
                        </a:lnSpc>
                        <a:spcAft>
                          <a:spcPts val="0"/>
                        </a:spcAft>
                      </a:pPr>
                      <a:r>
                        <a:rPr lang="en-US" sz="1050">
                          <a:solidFill>
                            <a:srgbClr val="000000"/>
                          </a:solidFill>
                          <a:latin typeface="Calibri"/>
                          <a:ea typeface="Times New Roman"/>
                          <a:cs typeface="Calibri"/>
                        </a:rPr>
                        <a:t>0.090</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c>
                  <a:txBody>
                    <a:bodyPr/>
                    <a:lstStyle/>
                    <a:p>
                      <a:pPr algn="r">
                        <a:lnSpc>
                          <a:spcPct val="115000"/>
                        </a:lnSpc>
                        <a:spcAft>
                          <a:spcPts val="0"/>
                        </a:spcAft>
                      </a:pPr>
                      <a:r>
                        <a:rPr lang="en-US" sz="1050" b="1">
                          <a:solidFill>
                            <a:srgbClr val="000000"/>
                          </a:solidFill>
                          <a:latin typeface="Calibri"/>
                          <a:ea typeface="Times New Roman"/>
                          <a:cs typeface="Calibri"/>
                        </a:rPr>
                        <a:t>1077</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c>
                  <a:txBody>
                    <a:bodyPr/>
                    <a:lstStyle/>
                    <a:p>
                      <a:endParaRPr lang="en-US" sz="1050">
                        <a:solidFill>
                          <a:srgbClr val="31849B"/>
                        </a:solidFill>
                        <a:latin typeface="Calibri"/>
                        <a:cs typeface="Times New Roman"/>
                      </a:endParaRPr>
                    </a:p>
                  </a:txBody>
                  <a:tcPr marL="53376" marR="53376" marT="0" marB="0">
                    <a:lnL>
                      <a:noFill/>
                    </a:lnL>
                    <a:lnR>
                      <a:noFill/>
                    </a:lnR>
                    <a:lnT>
                      <a:noFill/>
                    </a:lnT>
                    <a:lnB>
                      <a:noFill/>
                    </a:lnB>
                    <a:solidFill>
                      <a:srgbClr val="D2EAF1"/>
                    </a:solidFill>
                  </a:tcPr>
                </a:tc>
                <a:tc>
                  <a:txBody>
                    <a:bodyPr/>
                    <a:lstStyle/>
                    <a:p>
                      <a:pPr algn="r">
                        <a:lnSpc>
                          <a:spcPct val="115000"/>
                        </a:lnSpc>
                        <a:spcAft>
                          <a:spcPts val="0"/>
                        </a:spcAft>
                      </a:pPr>
                      <a:r>
                        <a:rPr lang="en-US" sz="1050" b="1">
                          <a:solidFill>
                            <a:srgbClr val="000000"/>
                          </a:solidFill>
                          <a:latin typeface="Calibri"/>
                          <a:ea typeface="Times New Roman"/>
                          <a:cs typeface="Calibri"/>
                        </a:rPr>
                        <a:t>1105</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c>
                  <a:txBody>
                    <a:bodyPr/>
                    <a:lstStyle/>
                    <a:p>
                      <a:pPr algn="r">
                        <a:lnSpc>
                          <a:spcPct val="115000"/>
                        </a:lnSpc>
                        <a:spcAft>
                          <a:spcPts val="0"/>
                        </a:spcAft>
                      </a:pPr>
                      <a:r>
                        <a:rPr lang="en-US" sz="1050">
                          <a:solidFill>
                            <a:srgbClr val="000000"/>
                          </a:solidFill>
                          <a:latin typeface="Calibri"/>
                          <a:ea typeface="Times New Roman"/>
                          <a:cs typeface="Calibri"/>
                        </a:rPr>
                        <a:t>-0.190</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r>
              <a:tr h="163875">
                <a:tc>
                  <a:txBody>
                    <a:bodyPr/>
                    <a:lstStyle/>
                    <a:p>
                      <a:pPr algn="r">
                        <a:lnSpc>
                          <a:spcPct val="115000"/>
                        </a:lnSpc>
                        <a:spcAft>
                          <a:spcPts val="0"/>
                        </a:spcAft>
                      </a:pPr>
                      <a:r>
                        <a:rPr lang="en-US" sz="1050" b="1">
                          <a:solidFill>
                            <a:srgbClr val="000000"/>
                          </a:solidFill>
                          <a:latin typeface="Calibri"/>
                          <a:ea typeface="Times New Roman"/>
                          <a:cs typeface="Calibri"/>
                        </a:rPr>
                        <a:t>1022</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tcPr>
                </a:tc>
                <a:tc>
                  <a:txBody>
                    <a:bodyPr/>
                    <a:lstStyle/>
                    <a:p>
                      <a:pPr algn="r">
                        <a:lnSpc>
                          <a:spcPct val="115000"/>
                        </a:lnSpc>
                        <a:spcAft>
                          <a:spcPts val="0"/>
                        </a:spcAft>
                      </a:pPr>
                      <a:r>
                        <a:rPr lang="en-US" sz="1050">
                          <a:solidFill>
                            <a:srgbClr val="000000"/>
                          </a:solidFill>
                          <a:latin typeface="Calibri"/>
                          <a:ea typeface="Times New Roman"/>
                          <a:cs typeface="Calibri"/>
                        </a:rPr>
                        <a:t>-0.209</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tcPr>
                </a:tc>
                <a:tc>
                  <a:txBody>
                    <a:bodyPr/>
                    <a:lstStyle/>
                    <a:p>
                      <a:pPr algn="r">
                        <a:lnSpc>
                          <a:spcPct val="115000"/>
                        </a:lnSpc>
                        <a:spcAft>
                          <a:spcPts val="0"/>
                        </a:spcAft>
                      </a:pPr>
                      <a:r>
                        <a:rPr lang="en-US" sz="1050" b="1">
                          <a:solidFill>
                            <a:srgbClr val="000000"/>
                          </a:solidFill>
                          <a:latin typeface="Calibri"/>
                          <a:ea typeface="Times New Roman"/>
                          <a:cs typeface="Calibri"/>
                        </a:rPr>
                        <a:t>1050</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tcPr>
                </a:tc>
                <a:tc>
                  <a:txBody>
                    <a:bodyPr/>
                    <a:lstStyle/>
                    <a:p>
                      <a:pPr algn="r">
                        <a:lnSpc>
                          <a:spcPct val="115000"/>
                        </a:lnSpc>
                        <a:spcAft>
                          <a:spcPts val="0"/>
                        </a:spcAft>
                      </a:pPr>
                      <a:r>
                        <a:rPr lang="en-US" sz="1050">
                          <a:solidFill>
                            <a:srgbClr val="000000"/>
                          </a:solidFill>
                          <a:latin typeface="Calibri"/>
                          <a:ea typeface="Times New Roman"/>
                          <a:cs typeface="Calibri"/>
                        </a:rPr>
                        <a:t>0.043</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tcPr>
                </a:tc>
                <a:tc>
                  <a:txBody>
                    <a:bodyPr/>
                    <a:lstStyle/>
                    <a:p>
                      <a:pPr algn="r">
                        <a:lnSpc>
                          <a:spcPct val="115000"/>
                        </a:lnSpc>
                        <a:spcAft>
                          <a:spcPts val="0"/>
                        </a:spcAft>
                      </a:pPr>
                      <a:r>
                        <a:rPr lang="en-US" sz="1050" b="1">
                          <a:solidFill>
                            <a:srgbClr val="000000"/>
                          </a:solidFill>
                          <a:latin typeface="Calibri"/>
                          <a:ea typeface="Times New Roman"/>
                          <a:cs typeface="Calibri"/>
                        </a:rPr>
                        <a:t>1078</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tcPr>
                </a:tc>
                <a:tc>
                  <a:txBody>
                    <a:bodyPr/>
                    <a:lstStyle/>
                    <a:p>
                      <a:endParaRPr lang="en-US" sz="1050">
                        <a:solidFill>
                          <a:srgbClr val="31849B"/>
                        </a:solidFill>
                        <a:latin typeface="Calibri"/>
                        <a:cs typeface="Times New Roman"/>
                      </a:endParaRPr>
                    </a:p>
                  </a:txBody>
                  <a:tcPr marL="53376" marR="53376" marT="0" marB="0">
                    <a:lnL>
                      <a:noFill/>
                    </a:lnL>
                    <a:lnR>
                      <a:noFill/>
                    </a:lnR>
                    <a:lnT>
                      <a:noFill/>
                    </a:lnT>
                    <a:lnB>
                      <a:noFill/>
                    </a:lnB>
                  </a:tcPr>
                </a:tc>
                <a:tc>
                  <a:txBody>
                    <a:bodyPr/>
                    <a:lstStyle/>
                    <a:p>
                      <a:pPr algn="r">
                        <a:lnSpc>
                          <a:spcPct val="115000"/>
                        </a:lnSpc>
                        <a:spcAft>
                          <a:spcPts val="0"/>
                        </a:spcAft>
                      </a:pPr>
                      <a:r>
                        <a:rPr lang="en-US" sz="1050" b="1">
                          <a:solidFill>
                            <a:srgbClr val="000000"/>
                          </a:solidFill>
                          <a:latin typeface="Calibri"/>
                          <a:ea typeface="Times New Roman"/>
                          <a:cs typeface="Calibri"/>
                        </a:rPr>
                        <a:t>1106</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tcPr>
                </a:tc>
                <a:tc>
                  <a:txBody>
                    <a:bodyPr/>
                    <a:lstStyle/>
                    <a:p>
                      <a:pPr algn="r">
                        <a:lnSpc>
                          <a:spcPct val="115000"/>
                        </a:lnSpc>
                        <a:spcAft>
                          <a:spcPts val="0"/>
                        </a:spcAft>
                      </a:pPr>
                      <a:r>
                        <a:rPr lang="en-US" sz="1050">
                          <a:solidFill>
                            <a:srgbClr val="000000"/>
                          </a:solidFill>
                          <a:latin typeface="Calibri"/>
                          <a:ea typeface="Times New Roman"/>
                          <a:cs typeface="Calibri"/>
                        </a:rPr>
                        <a:t>-0.282</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tcPr>
                </a:tc>
              </a:tr>
              <a:tr h="163875">
                <a:tc>
                  <a:txBody>
                    <a:bodyPr/>
                    <a:lstStyle/>
                    <a:p>
                      <a:pPr algn="r">
                        <a:lnSpc>
                          <a:spcPct val="115000"/>
                        </a:lnSpc>
                        <a:spcAft>
                          <a:spcPts val="0"/>
                        </a:spcAft>
                      </a:pPr>
                      <a:r>
                        <a:rPr lang="en-US" sz="1050" b="1">
                          <a:solidFill>
                            <a:srgbClr val="000000"/>
                          </a:solidFill>
                          <a:latin typeface="Calibri"/>
                          <a:ea typeface="Times New Roman"/>
                          <a:cs typeface="Calibri"/>
                        </a:rPr>
                        <a:t>1023</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c>
                  <a:txBody>
                    <a:bodyPr/>
                    <a:lstStyle/>
                    <a:p>
                      <a:pPr algn="r">
                        <a:lnSpc>
                          <a:spcPct val="115000"/>
                        </a:lnSpc>
                        <a:spcAft>
                          <a:spcPts val="0"/>
                        </a:spcAft>
                      </a:pPr>
                      <a:r>
                        <a:rPr lang="en-US" sz="1050">
                          <a:solidFill>
                            <a:srgbClr val="000000"/>
                          </a:solidFill>
                          <a:latin typeface="Calibri"/>
                          <a:ea typeface="Times New Roman"/>
                          <a:cs typeface="Calibri"/>
                        </a:rPr>
                        <a:t>-0.239</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c>
                  <a:txBody>
                    <a:bodyPr/>
                    <a:lstStyle/>
                    <a:p>
                      <a:pPr algn="r">
                        <a:lnSpc>
                          <a:spcPct val="115000"/>
                        </a:lnSpc>
                        <a:spcAft>
                          <a:spcPts val="0"/>
                        </a:spcAft>
                      </a:pPr>
                      <a:r>
                        <a:rPr lang="en-US" sz="1050" b="1">
                          <a:solidFill>
                            <a:srgbClr val="000000"/>
                          </a:solidFill>
                          <a:latin typeface="Calibri"/>
                          <a:ea typeface="Times New Roman"/>
                          <a:cs typeface="Calibri"/>
                        </a:rPr>
                        <a:t>1051</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c>
                  <a:txBody>
                    <a:bodyPr/>
                    <a:lstStyle/>
                    <a:p>
                      <a:pPr algn="r">
                        <a:lnSpc>
                          <a:spcPct val="115000"/>
                        </a:lnSpc>
                        <a:spcAft>
                          <a:spcPts val="0"/>
                        </a:spcAft>
                      </a:pPr>
                      <a:r>
                        <a:rPr lang="en-US" sz="1050">
                          <a:solidFill>
                            <a:srgbClr val="000000"/>
                          </a:solidFill>
                          <a:latin typeface="Calibri"/>
                          <a:ea typeface="Times New Roman"/>
                          <a:cs typeface="Calibri"/>
                        </a:rPr>
                        <a:t>0.144</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c>
                  <a:txBody>
                    <a:bodyPr/>
                    <a:lstStyle/>
                    <a:p>
                      <a:pPr algn="r">
                        <a:lnSpc>
                          <a:spcPct val="115000"/>
                        </a:lnSpc>
                        <a:spcAft>
                          <a:spcPts val="0"/>
                        </a:spcAft>
                      </a:pPr>
                      <a:r>
                        <a:rPr lang="en-US" sz="1050" b="1">
                          <a:solidFill>
                            <a:srgbClr val="000000"/>
                          </a:solidFill>
                          <a:latin typeface="Calibri"/>
                          <a:ea typeface="Times New Roman"/>
                          <a:cs typeface="Calibri"/>
                        </a:rPr>
                        <a:t>1079</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c>
                  <a:txBody>
                    <a:bodyPr/>
                    <a:lstStyle/>
                    <a:p>
                      <a:endParaRPr lang="en-US" sz="1050">
                        <a:solidFill>
                          <a:srgbClr val="31849B"/>
                        </a:solidFill>
                        <a:latin typeface="Calibri"/>
                        <a:cs typeface="Times New Roman"/>
                      </a:endParaRPr>
                    </a:p>
                  </a:txBody>
                  <a:tcPr marL="53376" marR="53376" marT="0" marB="0">
                    <a:lnL>
                      <a:noFill/>
                    </a:lnL>
                    <a:lnR>
                      <a:noFill/>
                    </a:lnR>
                    <a:lnT>
                      <a:noFill/>
                    </a:lnT>
                    <a:lnB>
                      <a:noFill/>
                    </a:lnB>
                    <a:solidFill>
                      <a:srgbClr val="D2EAF1"/>
                    </a:solidFill>
                  </a:tcPr>
                </a:tc>
                <a:tc>
                  <a:txBody>
                    <a:bodyPr/>
                    <a:lstStyle/>
                    <a:p>
                      <a:pPr algn="r">
                        <a:lnSpc>
                          <a:spcPct val="115000"/>
                        </a:lnSpc>
                        <a:spcAft>
                          <a:spcPts val="0"/>
                        </a:spcAft>
                      </a:pPr>
                      <a:r>
                        <a:rPr lang="en-US" sz="1050" b="1">
                          <a:solidFill>
                            <a:srgbClr val="000000"/>
                          </a:solidFill>
                          <a:latin typeface="Calibri"/>
                          <a:ea typeface="Times New Roman"/>
                          <a:cs typeface="Calibri"/>
                        </a:rPr>
                        <a:t>1107</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c>
                  <a:txBody>
                    <a:bodyPr/>
                    <a:lstStyle/>
                    <a:p>
                      <a:pPr algn="r">
                        <a:lnSpc>
                          <a:spcPct val="115000"/>
                        </a:lnSpc>
                        <a:spcAft>
                          <a:spcPts val="0"/>
                        </a:spcAft>
                      </a:pPr>
                      <a:r>
                        <a:rPr lang="en-US" sz="1050">
                          <a:solidFill>
                            <a:srgbClr val="000000"/>
                          </a:solidFill>
                          <a:latin typeface="Calibri"/>
                          <a:ea typeface="Times New Roman"/>
                          <a:cs typeface="Calibri"/>
                        </a:rPr>
                        <a:t>-0.093</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r>
              <a:tr h="163875">
                <a:tc>
                  <a:txBody>
                    <a:bodyPr/>
                    <a:lstStyle/>
                    <a:p>
                      <a:pPr algn="r">
                        <a:lnSpc>
                          <a:spcPct val="115000"/>
                        </a:lnSpc>
                        <a:spcAft>
                          <a:spcPts val="0"/>
                        </a:spcAft>
                      </a:pPr>
                      <a:r>
                        <a:rPr lang="en-US" sz="1050" b="1">
                          <a:solidFill>
                            <a:srgbClr val="000000"/>
                          </a:solidFill>
                          <a:latin typeface="Calibri"/>
                          <a:ea typeface="Times New Roman"/>
                          <a:cs typeface="Calibri"/>
                        </a:rPr>
                        <a:t>1024</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tcPr>
                </a:tc>
                <a:tc>
                  <a:txBody>
                    <a:bodyPr/>
                    <a:lstStyle/>
                    <a:p>
                      <a:pPr algn="r">
                        <a:lnSpc>
                          <a:spcPct val="115000"/>
                        </a:lnSpc>
                        <a:spcAft>
                          <a:spcPts val="0"/>
                        </a:spcAft>
                      </a:pPr>
                      <a:r>
                        <a:rPr lang="en-US" sz="1050">
                          <a:solidFill>
                            <a:srgbClr val="000000"/>
                          </a:solidFill>
                          <a:latin typeface="Calibri"/>
                          <a:ea typeface="Times New Roman"/>
                          <a:cs typeface="Calibri"/>
                        </a:rPr>
                        <a:t>-0.058</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tcPr>
                </a:tc>
                <a:tc>
                  <a:txBody>
                    <a:bodyPr/>
                    <a:lstStyle/>
                    <a:p>
                      <a:pPr algn="r">
                        <a:lnSpc>
                          <a:spcPct val="115000"/>
                        </a:lnSpc>
                        <a:spcAft>
                          <a:spcPts val="0"/>
                        </a:spcAft>
                      </a:pPr>
                      <a:r>
                        <a:rPr lang="en-US" sz="1050" b="1">
                          <a:solidFill>
                            <a:srgbClr val="000000"/>
                          </a:solidFill>
                          <a:latin typeface="Calibri"/>
                          <a:ea typeface="Times New Roman"/>
                          <a:cs typeface="Calibri"/>
                        </a:rPr>
                        <a:t>1052</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tcPr>
                </a:tc>
                <a:tc>
                  <a:txBody>
                    <a:bodyPr/>
                    <a:lstStyle/>
                    <a:p>
                      <a:pPr algn="r">
                        <a:lnSpc>
                          <a:spcPct val="115000"/>
                        </a:lnSpc>
                        <a:spcAft>
                          <a:spcPts val="0"/>
                        </a:spcAft>
                      </a:pPr>
                      <a:r>
                        <a:rPr lang="en-US" sz="1050">
                          <a:solidFill>
                            <a:srgbClr val="000000"/>
                          </a:solidFill>
                          <a:latin typeface="Calibri"/>
                          <a:ea typeface="Times New Roman"/>
                          <a:cs typeface="Calibri"/>
                        </a:rPr>
                        <a:t>0.083</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tcPr>
                </a:tc>
                <a:tc>
                  <a:txBody>
                    <a:bodyPr/>
                    <a:lstStyle/>
                    <a:p>
                      <a:pPr algn="r">
                        <a:lnSpc>
                          <a:spcPct val="115000"/>
                        </a:lnSpc>
                        <a:spcAft>
                          <a:spcPts val="0"/>
                        </a:spcAft>
                      </a:pPr>
                      <a:r>
                        <a:rPr lang="en-US" sz="1050" b="1">
                          <a:solidFill>
                            <a:srgbClr val="000000"/>
                          </a:solidFill>
                          <a:latin typeface="Calibri"/>
                          <a:ea typeface="Times New Roman"/>
                          <a:cs typeface="Calibri"/>
                        </a:rPr>
                        <a:t>1080</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tcPr>
                </a:tc>
                <a:tc>
                  <a:txBody>
                    <a:bodyPr/>
                    <a:lstStyle/>
                    <a:p>
                      <a:endParaRPr lang="en-US" sz="1050">
                        <a:solidFill>
                          <a:srgbClr val="31849B"/>
                        </a:solidFill>
                        <a:latin typeface="Calibri"/>
                        <a:cs typeface="Times New Roman"/>
                      </a:endParaRPr>
                    </a:p>
                  </a:txBody>
                  <a:tcPr marL="53376" marR="53376" marT="0" marB="0">
                    <a:lnL>
                      <a:noFill/>
                    </a:lnL>
                    <a:lnR>
                      <a:noFill/>
                    </a:lnR>
                    <a:lnT>
                      <a:noFill/>
                    </a:lnT>
                    <a:lnB>
                      <a:noFill/>
                    </a:lnB>
                  </a:tcPr>
                </a:tc>
                <a:tc>
                  <a:txBody>
                    <a:bodyPr/>
                    <a:lstStyle/>
                    <a:p>
                      <a:pPr algn="r">
                        <a:lnSpc>
                          <a:spcPct val="115000"/>
                        </a:lnSpc>
                        <a:spcAft>
                          <a:spcPts val="0"/>
                        </a:spcAft>
                      </a:pPr>
                      <a:r>
                        <a:rPr lang="en-US" sz="1050" b="1">
                          <a:solidFill>
                            <a:srgbClr val="000000"/>
                          </a:solidFill>
                          <a:latin typeface="Calibri"/>
                          <a:ea typeface="Times New Roman"/>
                          <a:cs typeface="Calibri"/>
                        </a:rPr>
                        <a:t>1108</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tcPr>
                </a:tc>
                <a:tc>
                  <a:txBody>
                    <a:bodyPr/>
                    <a:lstStyle/>
                    <a:p>
                      <a:pPr algn="r">
                        <a:lnSpc>
                          <a:spcPct val="115000"/>
                        </a:lnSpc>
                        <a:spcAft>
                          <a:spcPts val="0"/>
                        </a:spcAft>
                      </a:pPr>
                      <a:r>
                        <a:rPr lang="en-US" sz="1050">
                          <a:solidFill>
                            <a:srgbClr val="000000"/>
                          </a:solidFill>
                          <a:latin typeface="Calibri"/>
                          <a:ea typeface="Times New Roman"/>
                          <a:cs typeface="Calibri"/>
                        </a:rPr>
                        <a:t>-0.355</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tcPr>
                </a:tc>
              </a:tr>
              <a:tr h="163875">
                <a:tc>
                  <a:txBody>
                    <a:bodyPr/>
                    <a:lstStyle/>
                    <a:p>
                      <a:pPr algn="r">
                        <a:lnSpc>
                          <a:spcPct val="115000"/>
                        </a:lnSpc>
                        <a:spcAft>
                          <a:spcPts val="0"/>
                        </a:spcAft>
                      </a:pPr>
                      <a:r>
                        <a:rPr lang="en-US" sz="1050" b="1">
                          <a:solidFill>
                            <a:srgbClr val="000000"/>
                          </a:solidFill>
                          <a:latin typeface="Calibri"/>
                          <a:ea typeface="Times New Roman"/>
                          <a:cs typeface="Calibri"/>
                        </a:rPr>
                        <a:t>1025</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c>
                  <a:txBody>
                    <a:bodyPr/>
                    <a:lstStyle/>
                    <a:p>
                      <a:pPr algn="r">
                        <a:lnSpc>
                          <a:spcPct val="115000"/>
                        </a:lnSpc>
                        <a:spcAft>
                          <a:spcPts val="0"/>
                        </a:spcAft>
                      </a:pPr>
                      <a:r>
                        <a:rPr lang="en-US" sz="1050">
                          <a:solidFill>
                            <a:srgbClr val="000000"/>
                          </a:solidFill>
                          <a:latin typeface="Calibri"/>
                          <a:ea typeface="Times New Roman"/>
                          <a:cs typeface="Calibri"/>
                        </a:rPr>
                        <a:t>-0.357</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c>
                  <a:txBody>
                    <a:bodyPr/>
                    <a:lstStyle/>
                    <a:p>
                      <a:pPr algn="r">
                        <a:lnSpc>
                          <a:spcPct val="115000"/>
                        </a:lnSpc>
                        <a:spcAft>
                          <a:spcPts val="0"/>
                        </a:spcAft>
                      </a:pPr>
                      <a:r>
                        <a:rPr lang="en-US" sz="1050" b="1">
                          <a:solidFill>
                            <a:srgbClr val="000000"/>
                          </a:solidFill>
                          <a:latin typeface="Calibri"/>
                          <a:ea typeface="Times New Roman"/>
                          <a:cs typeface="Calibri"/>
                        </a:rPr>
                        <a:t>1053</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c>
                  <a:txBody>
                    <a:bodyPr/>
                    <a:lstStyle/>
                    <a:p>
                      <a:pPr algn="r">
                        <a:lnSpc>
                          <a:spcPct val="115000"/>
                        </a:lnSpc>
                        <a:spcAft>
                          <a:spcPts val="0"/>
                        </a:spcAft>
                      </a:pPr>
                      <a:r>
                        <a:rPr lang="en-US" sz="1050">
                          <a:solidFill>
                            <a:srgbClr val="000000"/>
                          </a:solidFill>
                          <a:latin typeface="Calibri"/>
                          <a:ea typeface="Times New Roman"/>
                          <a:cs typeface="Calibri"/>
                        </a:rPr>
                        <a:t>0.072</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c>
                  <a:txBody>
                    <a:bodyPr/>
                    <a:lstStyle/>
                    <a:p>
                      <a:pPr algn="r">
                        <a:lnSpc>
                          <a:spcPct val="115000"/>
                        </a:lnSpc>
                        <a:spcAft>
                          <a:spcPts val="0"/>
                        </a:spcAft>
                      </a:pPr>
                      <a:r>
                        <a:rPr lang="en-US" sz="1050" b="1">
                          <a:solidFill>
                            <a:srgbClr val="000000"/>
                          </a:solidFill>
                          <a:latin typeface="Calibri"/>
                          <a:ea typeface="Times New Roman"/>
                          <a:cs typeface="Calibri"/>
                        </a:rPr>
                        <a:t>1081</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c>
                  <a:txBody>
                    <a:bodyPr/>
                    <a:lstStyle/>
                    <a:p>
                      <a:endParaRPr lang="en-US" sz="1050">
                        <a:solidFill>
                          <a:srgbClr val="31849B"/>
                        </a:solidFill>
                        <a:latin typeface="Calibri"/>
                        <a:cs typeface="Times New Roman"/>
                      </a:endParaRPr>
                    </a:p>
                  </a:txBody>
                  <a:tcPr marL="53376" marR="53376" marT="0" marB="0">
                    <a:lnL>
                      <a:noFill/>
                    </a:lnL>
                    <a:lnR>
                      <a:noFill/>
                    </a:lnR>
                    <a:lnT>
                      <a:noFill/>
                    </a:lnT>
                    <a:lnB>
                      <a:noFill/>
                    </a:lnB>
                    <a:solidFill>
                      <a:srgbClr val="D2EAF1"/>
                    </a:solidFill>
                  </a:tcPr>
                </a:tc>
                <a:tc>
                  <a:txBody>
                    <a:bodyPr/>
                    <a:lstStyle/>
                    <a:p>
                      <a:pPr algn="r">
                        <a:lnSpc>
                          <a:spcPct val="115000"/>
                        </a:lnSpc>
                        <a:spcAft>
                          <a:spcPts val="0"/>
                        </a:spcAft>
                      </a:pPr>
                      <a:r>
                        <a:rPr lang="en-US" sz="1050" b="1">
                          <a:solidFill>
                            <a:srgbClr val="000000"/>
                          </a:solidFill>
                          <a:latin typeface="Calibri"/>
                          <a:ea typeface="Times New Roman"/>
                          <a:cs typeface="Calibri"/>
                        </a:rPr>
                        <a:t>1109</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c>
                  <a:txBody>
                    <a:bodyPr/>
                    <a:lstStyle/>
                    <a:p>
                      <a:pPr algn="r">
                        <a:lnSpc>
                          <a:spcPct val="115000"/>
                        </a:lnSpc>
                        <a:spcAft>
                          <a:spcPts val="0"/>
                        </a:spcAft>
                      </a:pPr>
                      <a:r>
                        <a:rPr lang="en-US" sz="1050">
                          <a:solidFill>
                            <a:srgbClr val="000000"/>
                          </a:solidFill>
                          <a:latin typeface="Calibri"/>
                          <a:ea typeface="Times New Roman"/>
                          <a:cs typeface="Calibri"/>
                        </a:rPr>
                        <a:t>-0.700</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r>
              <a:tr h="163875">
                <a:tc>
                  <a:txBody>
                    <a:bodyPr/>
                    <a:lstStyle/>
                    <a:p>
                      <a:pPr algn="r">
                        <a:lnSpc>
                          <a:spcPct val="115000"/>
                        </a:lnSpc>
                        <a:spcAft>
                          <a:spcPts val="0"/>
                        </a:spcAft>
                      </a:pPr>
                      <a:r>
                        <a:rPr lang="en-US" sz="1050" b="1">
                          <a:solidFill>
                            <a:srgbClr val="000000"/>
                          </a:solidFill>
                          <a:latin typeface="Calibri"/>
                          <a:ea typeface="Times New Roman"/>
                          <a:cs typeface="Calibri"/>
                        </a:rPr>
                        <a:t>1026</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tcPr>
                </a:tc>
                <a:tc>
                  <a:txBody>
                    <a:bodyPr/>
                    <a:lstStyle/>
                    <a:p>
                      <a:pPr algn="r">
                        <a:lnSpc>
                          <a:spcPct val="115000"/>
                        </a:lnSpc>
                        <a:spcAft>
                          <a:spcPts val="0"/>
                        </a:spcAft>
                      </a:pPr>
                      <a:r>
                        <a:rPr lang="en-US" sz="1050">
                          <a:solidFill>
                            <a:srgbClr val="000000"/>
                          </a:solidFill>
                          <a:latin typeface="Calibri"/>
                          <a:ea typeface="Times New Roman"/>
                          <a:cs typeface="Calibri"/>
                        </a:rPr>
                        <a:t>-0.009</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tcPr>
                </a:tc>
                <a:tc>
                  <a:txBody>
                    <a:bodyPr/>
                    <a:lstStyle/>
                    <a:p>
                      <a:pPr algn="r">
                        <a:lnSpc>
                          <a:spcPct val="115000"/>
                        </a:lnSpc>
                        <a:spcAft>
                          <a:spcPts val="0"/>
                        </a:spcAft>
                      </a:pPr>
                      <a:r>
                        <a:rPr lang="en-US" sz="1050" b="1">
                          <a:solidFill>
                            <a:srgbClr val="000000"/>
                          </a:solidFill>
                          <a:latin typeface="Calibri"/>
                          <a:ea typeface="Times New Roman"/>
                          <a:cs typeface="Calibri"/>
                        </a:rPr>
                        <a:t>1054</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tcPr>
                </a:tc>
                <a:tc>
                  <a:txBody>
                    <a:bodyPr/>
                    <a:lstStyle/>
                    <a:p>
                      <a:pPr algn="r">
                        <a:lnSpc>
                          <a:spcPct val="115000"/>
                        </a:lnSpc>
                        <a:spcAft>
                          <a:spcPts val="0"/>
                        </a:spcAft>
                      </a:pPr>
                      <a:r>
                        <a:rPr lang="en-US" sz="1050">
                          <a:solidFill>
                            <a:srgbClr val="000000"/>
                          </a:solidFill>
                          <a:latin typeface="Calibri"/>
                          <a:ea typeface="Times New Roman"/>
                          <a:cs typeface="Calibri"/>
                        </a:rPr>
                        <a:t>0.109</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tcPr>
                </a:tc>
                <a:tc>
                  <a:txBody>
                    <a:bodyPr/>
                    <a:lstStyle/>
                    <a:p>
                      <a:pPr algn="r">
                        <a:lnSpc>
                          <a:spcPct val="115000"/>
                        </a:lnSpc>
                        <a:spcAft>
                          <a:spcPts val="0"/>
                        </a:spcAft>
                      </a:pPr>
                      <a:r>
                        <a:rPr lang="en-US" sz="1050" b="1">
                          <a:solidFill>
                            <a:srgbClr val="000000"/>
                          </a:solidFill>
                          <a:latin typeface="Calibri"/>
                          <a:ea typeface="Times New Roman"/>
                          <a:cs typeface="Calibri"/>
                        </a:rPr>
                        <a:t>1082</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tcPr>
                </a:tc>
                <a:tc>
                  <a:txBody>
                    <a:bodyPr/>
                    <a:lstStyle/>
                    <a:p>
                      <a:pPr algn="r">
                        <a:lnSpc>
                          <a:spcPct val="115000"/>
                        </a:lnSpc>
                        <a:spcAft>
                          <a:spcPts val="0"/>
                        </a:spcAft>
                      </a:pPr>
                      <a:r>
                        <a:rPr lang="en-US" sz="1050">
                          <a:solidFill>
                            <a:srgbClr val="000000"/>
                          </a:solidFill>
                          <a:latin typeface="Calibri"/>
                          <a:ea typeface="Times New Roman"/>
                          <a:cs typeface="Calibri"/>
                        </a:rPr>
                        <a:t>0.217</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tcPr>
                </a:tc>
                <a:tc>
                  <a:txBody>
                    <a:bodyPr/>
                    <a:lstStyle/>
                    <a:p>
                      <a:pPr algn="r">
                        <a:lnSpc>
                          <a:spcPct val="115000"/>
                        </a:lnSpc>
                        <a:spcAft>
                          <a:spcPts val="0"/>
                        </a:spcAft>
                      </a:pPr>
                      <a:r>
                        <a:rPr lang="en-US" sz="1050" b="1">
                          <a:solidFill>
                            <a:srgbClr val="000000"/>
                          </a:solidFill>
                          <a:latin typeface="Calibri"/>
                          <a:ea typeface="Times New Roman"/>
                          <a:cs typeface="Calibri"/>
                        </a:rPr>
                        <a:t>1110</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tcPr>
                </a:tc>
                <a:tc>
                  <a:txBody>
                    <a:bodyPr/>
                    <a:lstStyle/>
                    <a:p>
                      <a:pPr algn="r">
                        <a:lnSpc>
                          <a:spcPct val="115000"/>
                        </a:lnSpc>
                        <a:spcAft>
                          <a:spcPts val="0"/>
                        </a:spcAft>
                      </a:pPr>
                      <a:r>
                        <a:rPr lang="en-US" sz="1050">
                          <a:solidFill>
                            <a:srgbClr val="000000"/>
                          </a:solidFill>
                          <a:latin typeface="Calibri"/>
                          <a:ea typeface="Times New Roman"/>
                          <a:cs typeface="Calibri"/>
                        </a:rPr>
                        <a:t>0.068</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tcPr>
                </a:tc>
              </a:tr>
              <a:tr h="163875">
                <a:tc>
                  <a:txBody>
                    <a:bodyPr/>
                    <a:lstStyle/>
                    <a:p>
                      <a:pPr algn="r">
                        <a:lnSpc>
                          <a:spcPct val="115000"/>
                        </a:lnSpc>
                        <a:spcAft>
                          <a:spcPts val="0"/>
                        </a:spcAft>
                      </a:pPr>
                      <a:r>
                        <a:rPr lang="en-US" sz="1050" b="1">
                          <a:solidFill>
                            <a:srgbClr val="000000"/>
                          </a:solidFill>
                          <a:latin typeface="Calibri"/>
                          <a:ea typeface="Times New Roman"/>
                          <a:cs typeface="Calibri"/>
                        </a:rPr>
                        <a:t>1027</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c>
                  <a:txBody>
                    <a:bodyPr/>
                    <a:lstStyle/>
                    <a:p>
                      <a:pPr algn="r">
                        <a:lnSpc>
                          <a:spcPct val="115000"/>
                        </a:lnSpc>
                        <a:spcAft>
                          <a:spcPts val="0"/>
                        </a:spcAft>
                      </a:pPr>
                      <a:r>
                        <a:rPr lang="en-US" sz="1050">
                          <a:solidFill>
                            <a:srgbClr val="000000"/>
                          </a:solidFill>
                          <a:latin typeface="Calibri"/>
                          <a:ea typeface="Times New Roman"/>
                          <a:cs typeface="Calibri"/>
                        </a:rPr>
                        <a:t>-0.023</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c>
                  <a:txBody>
                    <a:bodyPr/>
                    <a:lstStyle/>
                    <a:p>
                      <a:pPr algn="r">
                        <a:lnSpc>
                          <a:spcPct val="115000"/>
                        </a:lnSpc>
                        <a:spcAft>
                          <a:spcPts val="0"/>
                        </a:spcAft>
                      </a:pPr>
                      <a:r>
                        <a:rPr lang="en-US" sz="1050" b="1">
                          <a:solidFill>
                            <a:srgbClr val="000000"/>
                          </a:solidFill>
                          <a:latin typeface="Calibri"/>
                          <a:ea typeface="Times New Roman"/>
                          <a:cs typeface="Calibri"/>
                        </a:rPr>
                        <a:t>1055</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c>
                  <a:txBody>
                    <a:bodyPr/>
                    <a:lstStyle/>
                    <a:p>
                      <a:pPr algn="r">
                        <a:lnSpc>
                          <a:spcPct val="115000"/>
                        </a:lnSpc>
                        <a:spcAft>
                          <a:spcPts val="0"/>
                        </a:spcAft>
                      </a:pPr>
                      <a:r>
                        <a:rPr lang="en-US" sz="1050">
                          <a:solidFill>
                            <a:srgbClr val="000000"/>
                          </a:solidFill>
                          <a:latin typeface="Calibri"/>
                          <a:ea typeface="Times New Roman"/>
                          <a:cs typeface="Calibri"/>
                        </a:rPr>
                        <a:t>0.131</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c>
                  <a:txBody>
                    <a:bodyPr/>
                    <a:lstStyle/>
                    <a:p>
                      <a:pPr algn="r">
                        <a:lnSpc>
                          <a:spcPct val="115000"/>
                        </a:lnSpc>
                        <a:spcAft>
                          <a:spcPts val="0"/>
                        </a:spcAft>
                      </a:pPr>
                      <a:r>
                        <a:rPr lang="en-US" sz="1050" b="1">
                          <a:solidFill>
                            <a:srgbClr val="000000"/>
                          </a:solidFill>
                          <a:latin typeface="Calibri"/>
                          <a:ea typeface="Times New Roman"/>
                          <a:cs typeface="Calibri"/>
                        </a:rPr>
                        <a:t>1083</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c>
                  <a:txBody>
                    <a:bodyPr/>
                    <a:lstStyle/>
                    <a:p>
                      <a:pPr algn="r">
                        <a:lnSpc>
                          <a:spcPct val="115000"/>
                        </a:lnSpc>
                        <a:spcAft>
                          <a:spcPts val="0"/>
                        </a:spcAft>
                      </a:pPr>
                      <a:r>
                        <a:rPr lang="en-US" sz="1050">
                          <a:solidFill>
                            <a:srgbClr val="000000"/>
                          </a:solidFill>
                          <a:latin typeface="Calibri"/>
                          <a:ea typeface="Times New Roman"/>
                          <a:cs typeface="Calibri"/>
                        </a:rPr>
                        <a:t>-0.338</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c>
                  <a:txBody>
                    <a:bodyPr/>
                    <a:lstStyle/>
                    <a:p>
                      <a:pPr algn="r">
                        <a:lnSpc>
                          <a:spcPct val="115000"/>
                        </a:lnSpc>
                        <a:spcAft>
                          <a:spcPts val="0"/>
                        </a:spcAft>
                      </a:pPr>
                      <a:r>
                        <a:rPr lang="en-US" sz="1050" b="1">
                          <a:solidFill>
                            <a:srgbClr val="000000"/>
                          </a:solidFill>
                          <a:latin typeface="Calibri"/>
                          <a:ea typeface="Times New Roman"/>
                          <a:cs typeface="Calibri"/>
                        </a:rPr>
                        <a:t>1111</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c>
                  <a:txBody>
                    <a:bodyPr/>
                    <a:lstStyle/>
                    <a:p>
                      <a:pPr algn="r">
                        <a:lnSpc>
                          <a:spcPct val="115000"/>
                        </a:lnSpc>
                        <a:spcAft>
                          <a:spcPts val="0"/>
                        </a:spcAft>
                      </a:pPr>
                      <a:r>
                        <a:rPr lang="en-US" sz="1050">
                          <a:solidFill>
                            <a:srgbClr val="000000"/>
                          </a:solidFill>
                          <a:latin typeface="Calibri"/>
                          <a:ea typeface="Times New Roman"/>
                          <a:cs typeface="Calibri"/>
                        </a:rPr>
                        <a:t>0.007</a:t>
                      </a:r>
                      <a:endParaRPr lang="en-US" sz="1050">
                        <a:solidFill>
                          <a:srgbClr val="31849B"/>
                        </a:solidFill>
                        <a:latin typeface="Calibri"/>
                        <a:ea typeface="Times New Roman"/>
                        <a:cs typeface="Times New Roman"/>
                      </a:endParaRPr>
                    </a:p>
                  </a:txBody>
                  <a:tcPr marL="53376" marR="53376" marT="0" marB="0">
                    <a:lnL>
                      <a:noFill/>
                    </a:lnL>
                    <a:lnR>
                      <a:noFill/>
                    </a:lnR>
                    <a:lnT>
                      <a:noFill/>
                    </a:lnT>
                    <a:lnB>
                      <a:noFill/>
                    </a:lnB>
                    <a:solidFill>
                      <a:srgbClr val="D2EAF1"/>
                    </a:solidFill>
                  </a:tcPr>
                </a:tc>
              </a:tr>
              <a:tr h="163875">
                <a:tc>
                  <a:txBody>
                    <a:bodyPr/>
                    <a:lstStyle/>
                    <a:p>
                      <a:pPr algn="r">
                        <a:lnSpc>
                          <a:spcPct val="115000"/>
                        </a:lnSpc>
                        <a:spcAft>
                          <a:spcPts val="0"/>
                        </a:spcAft>
                      </a:pPr>
                      <a:r>
                        <a:rPr lang="en-US" sz="1050" b="1">
                          <a:solidFill>
                            <a:srgbClr val="000000"/>
                          </a:solidFill>
                          <a:latin typeface="Calibri"/>
                          <a:ea typeface="Times New Roman"/>
                          <a:cs typeface="Calibri"/>
                        </a:rPr>
                        <a:t>1028</a:t>
                      </a:r>
                      <a:endParaRPr lang="en-US" sz="1050">
                        <a:solidFill>
                          <a:srgbClr val="31849B"/>
                        </a:solidFill>
                        <a:latin typeface="Calibri"/>
                        <a:ea typeface="Times New Roman"/>
                        <a:cs typeface="Times New Roman"/>
                      </a:endParaRPr>
                    </a:p>
                  </a:txBody>
                  <a:tcPr marL="53376" marR="53376" marT="0" marB="0">
                    <a:lnL>
                      <a:noFill/>
                    </a:lnL>
                    <a:lnR>
                      <a:noFill/>
                    </a:lnR>
                    <a:lnT>
                      <a:noFill/>
                    </a:lnT>
                    <a:lnB w="12700" cap="flat" cmpd="sng" algn="ctr">
                      <a:solidFill>
                        <a:srgbClr val="4BACC6"/>
                      </a:solidFill>
                      <a:prstDash val="solid"/>
                      <a:round/>
                      <a:headEnd type="none" w="med" len="med"/>
                      <a:tailEnd type="none" w="med" len="med"/>
                    </a:lnB>
                  </a:tcPr>
                </a:tc>
                <a:tc>
                  <a:txBody>
                    <a:bodyPr/>
                    <a:lstStyle/>
                    <a:p>
                      <a:pPr algn="r">
                        <a:lnSpc>
                          <a:spcPct val="115000"/>
                        </a:lnSpc>
                        <a:spcAft>
                          <a:spcPts val="0"/>
                        </a:spcAft>
                      </a:pPr>
                      <a:r>
                        <a:rPr lang="en-US" sz="1050">
                          <a:solidFill>
                            <a:srgbClr val="000000"/>
                          </a:solidFill>
                          <a:latin typeface="Calibri"/>
                          <a:ea typeface="Times New Roman"/>
                          <a:cs typeface="Calibri"/>
                        </a:rPr>
                        <a:t>-0.172</a:t>
                      </a:r>
                      <a:endParaRPr lang="en-US" sz="1050">
                        <a:solidFill>
                          <a:srgbClr val="31849B"/>
                        </a:solidFill>
                        <a:latin typeface="Calibri"/>
                        <a:ea typeface="Times New Roman"/>
                        <a:cs typeface="Times New Roman"/>
                      </a:endParaRPr>
                    </a:p>
                  </a:txBody>
                  <a:tcPr marL="53376" marR="53376" marT="0" marB="0">
                    <a:lnL>
                      <a:noFill/>
                    </a:lnL>
                    <a:lnR>
                      <a:noFill/>
                    </a:lnR>
                    <a:lnT>
                      <a:noFill/>
                    </a:lnT>
                    <a:lnB w="12700" cap="flat" cmpd="sng" algn="ctr">
                      <a:solidFill>
                        <a:srgbClr val="4BACC6"/>
                      </a:solidFill>
                      <a:prstDash val="solid"/>
                      <a:round/>
                      <a:headEnd type="none" w="med" len="med"/>
                      <a:tailEnd type="none" w="med" len="med"/>
                    </a:lnB>
                  </a:tcPr>
                </a:tc>
                <a:tc>
                  <a:txBody>
                    <a:bodyPr/>
                    <a:lstStyle/>
                    <a:p>
                      <a:pPr algn="r">
                        <a:lnSpc>
                          <a:spcPct val="115000"/>
                        </a:lnSpc>
                        <a:spcAft>
                          <a:spcPts val="0"/>
                        </a:spcAft>
                      </a:pPr>
                      <a:r>
                        <a:rPr lang="en-US" sz="1050" b="1">
                          <a:solidFill>
                            <a:srgbClr val="000000"/>
                          </a:solidFill>
                          <a:latin typeface="Calibri"/>
                          <a:ea typeface="Times New Roman"/>
                          <a:cs typeface="Calibri"/>
                        </a:rPr>
                        <a:t>1056</a:t>
                      </a:r>
                      <a:endParaRPr lang="en-US" sz="1050">
                        <a:solidFill>
                          <a:srgbClr val="31849B"/>
                        </a:solidFill>
                        <a:latin typeface="Calibri"/>
                        <a:ea typeface="Times New Roman"/>
                        <a:cs typeface="Times New Roman"/>
                      </a:endParaRPr>
                    </a:p>
                  </a:txBody>
                  <a:tcPr marL="53376" marR="53376" marT="0" marB="0">
                    <a:lnL>
                      <a:noFill/>
                    </a:lnL>
                    <a:lnR>
                      <a:noFill/>
                    </a:lnR>
                    <a:lnT>
                      <a:noFill/>
                    </a:lnT>
                    <a:lnB w="12700" cap="flat" cmpd="sng" algn="ctr">
                      <a:solidFill>
                        <a:srgbClr val="4BACC6"/>
                      </a:solidFill>
                      <a:prstDash val="solid"/>
                      <a:round/>
                      <a:headEnd type="none" w="med" len="med"/>
                      <a:tailEnd type="none" w="med" len="med"/>
                    </a:lnB>
                  </a:tcPr>
                </a:tc>
                <a:tc>
                  <a:txBody>
                    <a:bodyPr/>
                    <a:lstStyle/>
                    <a:p>
                      <a:pPr algn="r">
                        <a:lnSpc>
                          <a:spcPct val="115000"/>
                        </a:lnSpc>
                        <a:spcAft>
                          <a:spcPts val="0"/>
                        </a:spcAft>
                      </a:pPr>
                      <a:r>
                        <a:rPr lang="en-US" sz="1050">
                          <a:solidFill>
                            <a:srgbClr val="000000"/>
                          </a:solidFill>
                          <a:latin typeface="Calibri"/>
                          <a:ea typeface="Times New Roman"/>
                          <a:cs typeface="Calibri"/>
                        </a:rPr>
                        <a:t>-0.217</a:t>
                      </a:r>
                      <a:endParaRPr lang="en-US" sz="1050">
                        <a:solidFill>
                          <a:srgbClr val="31849B"/>
                        </a:solidFill>
                        <a:latin typeface="Calibri"/>
                        <a:ea typeface="Times New Roman"/>
                        <a:cs typeface="Times New Roman"/>
                      </a:endParaRPr>
                    </a:p>
                  </a:txBody>
                  <a:tcPr marL="53376" marR="53376" marT="0" marB="0">
                    <a:lnL>
                      <a:noFill/>
                    </a:lnL>
                    <a:lnR>
                      <a:noFill/>
                    </a:lnR>
                    <a:lnT>
                      <a:noFill/>
                    </a:lnT>
                    <a:lnB w="12700" cap="flat" cmpd="sng" algn="ctr">
                      <a:solidFill>
                        <a:srgbClr val="4BACC6"/>
                      </a:solidFill>
                      <a:prstDash val="solid"/>
                      <a:round/>
                      <a:headEnd type="none" w="med" len="med"/>
                      <a:tailEnd type="none" w="med" len="med"/>
                    </a:lnB>
                  </a:tcPr>
                </a:tc>
                <a:tc>
                  <a:txBody>
                    <a:bodyPr/>
                    <a:lstStyle/>
                    <a:p>
                      <a:pPr algn="r">
                        <a:lnSpc>
                          <a:spcPct val="115000"/>
                        </a:lnSpc>
                        <a:spcAft>
                          <a:spcPts val="0"/>
                        </a:spcAft>
                      </a:pPr>
                      <a:r>
                        <a:rPr lang="en-US" sz="1050" b="1">
                          <a:solidFill>
                            <a:srgbClr val="000000"/>
                          </a:solidFill>
                          <a:latin typeface="Calibri"/>
                          <a:ea typeface="Times New Roman"/>
                          <a:cs typeface="Calibri"/>
                        </a:rPr>
                        <a:t>1084</a:t>
                      </a:r>
                      <a:endParaRPr lang="en-US" sz="1050">
                        <a:solidFill>
                          <a:srgbClr val="31849B"/>
                        </a:solidFill>
                        <a:latin typeface="Calibri"/>
                        <a:ea typeface="Times New Roman"/>
                        <a:cs typeface="Times New Roman"/>
                      </a:endParaRPr>
                    </a:p>
                  </a:txBody>
                  <a:tcPr marL="53376" marR="53376" marT="0" marB="0">
                    <a:lnL>
                      <a:noFill/>
                    </a:lnL>
                    <a:lnR>
                      <a:noFill/>
                    </a:lnR>
                    <a:lnT>
                      <a:noFill/>
                    </a:lnT>
                    <a:lnB w="12700" cap="flat" cmpd="sng" algn="ctr">
                      <a:solidFill>
                        <a:srgbClr val="4BACC6"/>
                      </a:solidFill>
                      <a:prstDash val="solid"/>
                      <a:round/>
                      <a:headEnd type="none" w="med" len="med"/>
                      <a:tailEnd type="none" w="med" len="med"/>
                    </a:lnB>
                  </a:tcPr>
                </a:tc>
                <a:tc>
                  <a:txBody>
                    <a:bodyPr/>
                    <a:lstStyle/>
                    <a:p>
                      <a:pPr algn="r">
                        <a:lnSpc>
                          <a:spcPct val="115000"/>
                        </a:lnSpc>
                        <a:spcAft>
                          <a:spcPts val="0"/>
                        </a:spcAft>
                      </a:pPr>
                      <a:r>
                        <a:rPr lang="en-US" sz="1050">
                          <a:solidFill>
                            <a:srgbClr val="000000"/>
                          </a:solidFill>
                          <a:latin typeface="Calibri"/>
                          <a:ea typeface="Times New Roman"/>
                          <a:cs typeface="Calibri"/>
                        </a:rPr>
                        <a:t>0.860</a:t>
                      </a:r>
                      <a:endParaRPr lang="en-US" sz="1050">
                        <a:solidFill>
                          <a:srgbClr val="31849B"/>
                        </a:solidFill>
                        <a:latin typeface="Calibri"/>
                        <a:ea typeface="Times New Roman"/>
                        <a:cs typeface="Times New Roman"/>
                      </a:endParaRPr>
                    </a:p>
                  </a:txBody>
                  <a:tcPr marL="53376" marR="53376" marT="0" marB="0">
                    <a:lnL>
                      <a:noFill/>
                    </a:lnL>
                    <a:lnR>
                      <a:noFill/>
                    </a:lnR>
                    <a:lnT>
                      <a:noFill/>
                    </a:lnT>
                    <a:lnB w="12700" cap="flat" cmpd="sng" algn="ctr">
                      <a:solidFill>
                        <a:srgbClr val="4BACC6"/>
                      </a:solidFill>
                      <a:prstDash val="solid"/>
                      <a:round/>
                      <a:headEnd type="none" w="med" len="med"/>
                      <a:tailEnd type="none" w="med" len="med"/>
                    </a:lnB>
                  </a:tcPr>
                </a:tc>
                <a:tc>
                  <a:txBody>
                    <a:bodyPr/>
                    <a:lstStyle/>
                    <a:p>
                      <a:pPr algn="r">
                        <a:lnSpc>
                          <a:spcPct val="115000"/>
                        </a:lnSpc>
                        <a:spcAft>
                          <a:spcPts val="0"/>
                        </a:spcAft>
                      </a:pPr>
                      <a:r>
                        <a:rPr lang="en-US" sz="1050" b="1">
                          <a:solidFill>
                            <a:srgbClr val="000000"/>
                          </a:solidFill>
                          <a:latin typeface="Calibri"/>
                          <a:ea typeface="Times New Roman"/>
                          <a:cs typeface="Calibri"/>
                        </a:rPr>
                        <a:t>1112</a:t>
                      </a:r>
                      <a:endParaRPr lang="en-US" sz="1050">
                        <a:solidFill>
                          <a:srgbClr val="31849B"/>
                        </a:solidFill>
                        <a:latin typeface="Calibri"/>
                        <a:ea typeface="Times New Roman"/>
                        <a:cs typeface="Times New Roman"/>
                      </a:endParaRPr>
                    </a:p>
                  </a:txBody>
                  <a:tcPr marL="53376" marR="53376" marT="0" marB="0">
                    <a:lnL>
                      <a:noFill/>
                    </a:lnL>
                    <a:lnR>
                      <a:noFill/>
                    </a:lnR>
                    <a:lnT>
                      <a:noFill/>
                    </a:lnT>
                    <a:lnB w="12700" cap="flat" cmpd="sng" algn="ctr">
                      <a:solidFill>
                        <a:srgbClr val="4BACC6"/>
                      </a:solidFill>
                      <a:prstDash val="solid"/>
                      <a:round/>
                      <a:headEnd type="none" w="med" len="med"/>
                      <a:tailEnd type="none" w="med" len="med"/>
                    </a:lnB>
                  </a:tcPr>
                </a:tc>
                <a:tc>
                  <a:txBody>
                    <a:bodyPr/>
                    <a:lstStyle/>
                    <a:p>
                      <a:pPr algn="r">
                        <a:lnSpc>
                          <a:spcPct val="115000"/>
                        </a:lnSpc>
                        <a:spcAft>
                          <a:spcPts val="0"/>
                        </a:spcAft>
                      </a:pPr>
                      <a:r>
                        <a:rPr lang="en-US" sz="1050" dirty="0">
                          <a:solidFill>
                            <a:srgbClr val="000000"/>
                          </a:solidFill>
                          <a:latin typeface="Calibri"/>
                          <a:ea typeface="Times New Roman"/>
                          <a:cs typeface="Calibri"/>
                        </a:rPr>
                        <a:t>0.096</a:t>
                      </a:r>
                      <a:endParaRPr lang="en-US" sz="1050" dirty="0">
                        <a:solidFill>
                          <a:srgbClr val="31849B"/>
                        </a:solidFill>
                        <a:latin typeface="Calibri"/>
                        <a:ea typeface="Times New Roman"/>
                        <a:cs typeface="Times New Roman"/>
                      </a:endParaRPr>
                    </a:p>
                  </a:txBody>
                  <a:tcPr marL="53376" marR="53376" marT="0" marB="0">
                    <a:lnL>
                      <a:noFill/>
                    </a:lnL>
                    <a:lnR>
                      <a:noFill/>
                    </a:lnR>
                    <a:lnT>
                      <a:noFill/>
                    </a:lnT>
                    <a:lnB w="12700" cap="flat" cmpd="sng" algn="ctr">
                      <a:solidFill>
                        <a:srgbClr val="4BACC6"/>
                      </a:solidFill>
                      <a:prstDash val="solid"/>
                      <a:round/>
                      <a:headEnd type="none" w="med" len="med"/>
                      <a:tailEnd type="none" w="med" len="med"/>
                    </a:lnB>
                  </a:tcPr>
                </a:tc>
              </a:tr>
            </a:tbl>
          </a:graphicData>
        </a:graphic>
      </p:graphicFrame>
      <p:sp>
        <p:nvSpPr>
          <p:cNvPr id="5" name="Rectangle 4"/>
          <p:cNvSpPr/>
          <p:nvPr/>
        </p:nvSpPr>
        <p:spPr>
          <a:xfrm>
            <a:off x="880012" y="889058"/>
            <a:ext cx="4585358" cy="369332"/>
          </a:xfrm>
          <a:prstGeom prst="rect">
            <a:avLst/>
          </a:prstGeom>
        </p:spPr>
        <p:txBody>
          <a:bodyPr wrap="none">
            <a:spAutoFit/>
          </a:bodyPr>
          <a:lstStyle/>
          <a:p>
            <a:r>
              <a:rPr lang="en-US" dirty="0" smtClean="0"/>
              <a:t>Each site is given a Plot ID for analysis purpose.</a:t>
            </a:r>
            <a:endParaRPr lang="en-US" dirty="0"/>
          </a:p>
        </p:txBody>
      </p:sp>
      <p:sp>
        <p:nvSpPr>
          <p:cNvPr id="6" name="Rectangle 5"/>
          <p:cNvSpPr/>
          <p:nvPr/>
        </p:nvSpPr>
        <p:spPr>
          <a:xfrm>
            <a:off x="1579417" y="6488668"/>
            <a:ext cx="9490363" cy="369332"/>
          </a:xfrm>
          <a:prstGeom prst="rect">
            <a:avLst/>
          </a:prstGeom>
        </p:spPr>
        <p:txBody>
          <a:bodyPr wrap="square">
            <a:spAutoFit/>
          </a:bodyPr>
          <a:lstStyle/>
          <a:p>
            <a:r>
              <a:rPr lang="en-US" dirty="0" smtClean="0"/>
              <a:t>Table showing correlation between ‘relative soil moisture’ and ‘field soil moisture’ for each site</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D:\MASTERS-PROJECT\MTECH-PROJ-master\2Dplots.png"/>
          <p:cNvPicPr/>
          <p:nvPr/>
        </p:nvPicPr>
        <p:blipFill>
          <a:blip r:embed="rId2" cstate="print"/>
          <a:srcRect/>
          <a:stretch>
            <a:fillRect/>
          </a:stretch>
        </p:blipFill>
        <p:spPr bwMode="auto">
          <a:xfrm>
            <a:off x="0" y="0"/>
            <a:ext cx="12191999" cy="6345382"/>
          </a:xfrm>
          <a:prstGeom prst="rect">
            <a:avLst/>
          </a:prstGeom>
          <a:noFill/>
          <a:ln w="9525">
            <a:noFill/>
            <a:miter lim="800000"/>
            <a:headEnd/>
            <a:tailEnd/>
          </a:ln>
        </p:spPr>
      </p:pic>
      <p:sp>
        <p:nvSpPr>
          <p:cNvPr id="5" name="Rectangle 4"/>
          <p:cNvSpPr/>
          <p:nvPr/>
        </p:nvSpPr>
        <p:spPr>
          <a:xfrm>
            <a:off x="2729334" y="6405538"/>
            <a:ext cx="7121236" cy="369332"/>
          </a:xfrm>
          <a:prstGeom prst="rect">
            <a:avLst/>
          </a:prstGeom>
        </p:spPr>
        <p:txBody>
          <a:bodyPr wrap="square">
            <a:spAutoFit/>
          </a:bodyPr>
          <a:lstStyle/>
          <a:p>
            <a:r>
              <a:rPr lang="en-US" dirty="0" smtClean="0"/>
              <a:t>Field Soil Moisture </a:t>
            </a:r>
            <a:r>
              <a:rPr lang="en-US" dirty="0" err="1" smtClean="0"/>
              <a:t>vs</a:t>
            </a:r>
            <a:r>
              <a:rPr lang="en-US" dirty="0" smtClean="0"/>
              <a:t> Relative Soil Moisture Scatter Plot (for all 112 sites)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Our Problem</a:t>
            </a:r>
            <a:endParaRPr lang="en-US" dirty="0"/>
          </a:p>
        </p:txBody>
      </p:sp>
      <p:sp>
        <p:nvSpPr>
          <p:cNvPr id="3" name="Content Placeholder 2"/>
          <p:cNvSpPr>
            <a:spLocks noGrp="1"/>
          </p:cNvSpPr>
          <p:nvPr>
            <p:ph idx="1"/>
          </p:nvPr>
        </p:nvSpPr>
        <p:spPr/>
        <p:txBody>
          <a:bodyPr/>
          <a:lstStyle/>
          <a:p>
            <a:pPr marL="0" indent="457200" algn="just" fontAlgn="base">
              <a:lnSpc>
                <a:spcPct val="100000"/>
              </a:lnSpc>
              <a:spcBef>
                <a:spcPct val="0"/>
              </a:spcBef>
              <a:spcAft>
                <a:spcPts val="2400"/>
              </a:spcAft>
            </a:pPr>
            <a:r>
              <a:rPr lang="en-US" dirty="0" smtClean="0">
                <a:solidFill>
                  <a:srgbClr val="000000"/>
                </a:solidFill>
                <a:latin typeface="Calibri" pitchFamily="34" charset="0"/>
                <a:ea typeface="Times New Roman" pitchFamily="18" charset="0"/>
                <a:cs typeface="Times New Roman" pitchFamily="18" charset="0"/>
              </a:rPr>
              <a:t>From the correlation table, it is seen that most of the sites have very poor correlation, mostly having R</a:t>
            </a:r>
            <a:r>
              <a:rPr lang="en-US" baseline="30000" dirty="0" smtClean="0">
                <a:solidFill>
                  <a:srgbClr val="000000"/>
                </a:solidFill>
                <a:latin typeface="Calibri" pitchFamily="34" charset="0"/>
                <a:ea typeface="Times New Roman" pitchFamily="18" charset="0"/>
                <a:cs typeface="Times New Roman" pitchFamily="18" charset="0"/>
              </a:rPr>
              <a:t>2</a:t>
            </a:r>
            <a:r>
              <a:rPr lang="en-US" dirty="0" smtClean="0">
                <a:solidFill>
                  <a:srgbClr val="000000"/>
                </a:solidFill>
                <a:latin typeface="Calibri" pitchFamily="34" charset="0"/>
                <a:ea typeface="Times New Roman" pitchFamily="18" charset="0"/>
                <a:cs typeface="Times New Roman" pitchFamily="18" charset="0"/>
              </a:rPr>
              <a:t> values of less 0.1. Thus, to bring a good result, just comparing between these two is not sufficient, but it is required to bring other parameters which cause this problem.</a:t>
            </a:r>
            <a:endParaRPr lang="en-US" sz="2000" dirty="0" smtClean="0">
              <a:latin typeface="Arial" pitchFamily="34" charset="0"/>
              <a:cs typeface="Arial" pitchFamily="34" charset="0"/>
            </a:endParaRPr>
          </a:p>
          <a:p>
            <a:pPr marL="0" indent="457200" algn="just" eaLnBrk="0" fontAlgn="base" hangingPunct="0">
              <a:lnSpc>
                <a:spcPct val="100000"/>
              </a:lnSpc>
              <a:spcBef>
                <a:spcPct val="0"/>
              </a:spcBef>
              <a:spcAft>
                <a:spcPct val="0"/>
              </a:spcAft>
            </a:pPr>
            <a:r>
              <a:rPr lang="en-US" dirty="0" smtClean="0">
                <a:solidFill>
                  <a:srgbClr val="000000"/>
                </a:solidFill>
                <a:latin typeface="Calibri" pitchFamily="34" charset="0"/>
                <a:ea typeface="Times New Roman" pitchFamily="18" charset="0"/>
                <a:cs typeface="Times New Roman" pitchFamily="18" charset="0"/>
              </a:rPr>
              <a:t>It is seen in the literature review that relative soil moisture measured using satellite gets affected by various factors such as the type of crop, crop coverage or crop growth basically how much the crop has covered the field at a given instance and also to the soil class based on texture and type of soil to which it belongs.</a:t>
            </a:r>
            <a:endParaRPr lang="en-US" sz="3600" dirty="0" smtClean="0">
              <a:latin typeface="Arial" pitchFamily="34" charset="0"/>
              <a:cs typeface="Arial" pitchFamily="34" charset="0"/>
            </a:endParaRPr>
          </a:p>
          <a:p>
            <a:pPr algn="just"/>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Our Problem</a:t>
            </a:r>
            <a:endParaRPr lang="en-US" dirty="0"/>
          </a:p>
        </p:txBody>
      </p:sp>
      <p:sp>
        <p:nvSpPr>
          <p:cNvPr id="3" name="Content Placeholder 2"/>
          <p:cNvSpPr>
            <a:spLocks noGrp="1"/>
          </p:cNvSpPr>
          <p:nvPr>
            <p:ph idx="1"/>
          </p:nvPr>
        </p:nvSpPr>
        <p:spPr/>
        <p:txBody>
          <a:bodyPr>
            <a:noAutofit/>
          </a:bodyPr>
          <a:lstStyle/>
          <a:p>
            <a:pPr algn="just"/>
            <a:r>
              <a:rPr lang="en-US" sz="3200" dirty="0" smtClean="0"/>
              <a:t>Now, to understand how this relative soil moisture works along with parameters mainly crop type, crop period and soil class, machine learning algorithms are used. </a:t>
            </a:r>
          </a:p>
          <a:p>
            <a:pPr algn="just"/>
            <a:r>
              <a:rPr lang="en-US" sz="3200" dirty="0" smtClean="0"/>
              <a:t>Before moving on to analysis, the data for analysis has to defined and organized in a manner to feed into machine learning algorithms. </a:t>
            </a:r>
          </a:p>
          <a:p>
            <a:pPr algn="just"/>
            <a:r>
              <a:rPr lang="en-US" sz="3200" dirty="0" smtClean="0"/>
              <a:t>The compiled data used in these algorithms are derived from different sources and has been compiled into an excel sheet.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Software Utilized</a:t>
            </a:r>
            <a:endParaRPr lang="en-US" dirty="0"/>
          </a:p>
        </p:txBody>
      </p:sp>
      <p:sp>
        <p:nvSpPr>
          <p:cNvPr id="3" name="Content Placeholder 2"/>
          <p:cNvSpPr>
            <a:spLocks noGrp="1"/>
          </p:cNvSpPr>
          <p:nvPr>
            <p:ph idx="1"/>
          </p:nvPr>
        </p:nvSpPr>
        <p:spPr/>
        <p:txBody>
          <a:bodyPr>
            <a:normAutofit/>
          </a:bodyPr>
          <a:lstStyle/>
          <a:p>
            <a:pPr algn="just"/>
            <a:r>
              <a:rPr lang="en-US" sz="3600" dirty="0" smtClean="0"/>
              <a:t>The software utilized for extracting and organizing data are</a:t>
            </a:r>
          </a:p>
          <a:p>
            <a:pPr lvl="1" algn="just"/>
            <a:r>
              <a:rPr lang="en-US" sz="3200" dirty="0" smtClean="0"/>
              <a:t>(</a:t>
            </a:r>
            <a:r>
              <a:rPr lang="en-US" sz="3200" dirty="0" err="1" smtClean="0"/>
              <a:t>i</a:t>
            </a:r>
            <a:r>
              <a:rPr lang="en-US" sz="3200" dirty="0" smtClean="0"/>
              <a:t>) Quantum GIS, commonly called as QGIS – an open source software, extended its capability with “</a:t>
            </a:r>
            <a:r>
              <a:rPr lang="en-US" sz="3200" dirty="0" err="1" smtClean="0"/>
              <a:t>PyQGIS</a:t>
            </a:r>
            <a:r>
              <a:rPr lang="en-US" sz="3200" dirty="0" smtClean="0"/>
              <a:t>”. </a:t>
            </a:r>
          </a:p>
          <a:p>
            <a:pPr lvl="1" algn="just"/>
            <a:r>
              <a:rPr lang="en-US" sz="3200" dirty="0" smtClean="0"/>
              <a:t>(ii) Geospatial Data Abstraction Library, in short “GDAL”, for making pixel level calculations on the satellite data obtained.</a:t>
            </a:r>
          </a:p>
          <a:p>
            <a:pPr lvl="1" algn="just"/>
            <a:r>
              <a:rPr lang="en-US" sz="3200" dirty="0" smtClean="0"/>
              <a:t>(iii) The programming language used is Python – second most popular language after Java.</a:t>
            </a:r>
          </a:p>
          <a:p>
            <a:pPr algn="just"/>
            <a:endParaRPr lang="en-US" sz="3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Feeds used for ML Algorithms</a:t>
            </a:r>
            <a:endParaRPr lang="en-US" dirty="0"/>
          </a:p>
        </p:txBody>
      </p:sp>
      <p:sp>
        <p:nvSpPr>
          <p:cNvPr id="3" name="Content Placeholder 2"/>
          <p:cNvSpPr>
            <a:spLocks noGrp="1"/>
          </p:cNvSpPr>
          <p:nvPr>
            <p:ph idx="1"/>
          </p:nvPr>
        </p:nvSpPr>
        <p:spPr/>
        <p:txBody>
          <a:bodyPr>
            <a:normAutofit/>
          </a:bodyPr>
          <a:lstStyle/>
          <a:p>
            <a:pPr algn="just"/>
            <a:r>
              <a:rPr lang="en-US" sz="3200" dirty="0" smtClean="0"/>
              <a:t>Crop Type:</a:t>
            </a:r>
          </a:p>
          <a:p>
            <a:pPr lvl="1" algn="just"/>
            <a:r>
              <a:rPr lang="en-US" sz="2800" dirty="0" smtClean="0"/>
              <a:t>The type of crop that is grown in farmer’s field is available along with date. Frequency of data available is approximately twice a month for year 2016 and 2017. </a:t>
            </a:r>
          </a:p>
          <a:p>
            <a:pPr lvl="1" algn="just"/>
            <a:r>
              <a:rPr lang="en-US" sz="2800" dirty="0" smtClean="0"/>
              <a:t>Total number of types of crop available from all 112 sites is 51.</a:t>
            </a:r>
          </a:p>
          <a:p>
            <a:pPr algn="just"/>
            <a:endParaRPr lang="en-US" sz="3200" dirty="0"/>
          </a:p>
        </p:txBody>
      </p:sp>
      <p:graphicFrame>
        <p:nvGraphicFramePr>
          <p:cNvPr id="4" name="Table 3"/>
          <p:cNvGraphicFramePr>
            <a:graphicFrameLocks noGrp="1"/>
          </p:cNvGraphicFramePr>
          <p:nvPr/>
        </p:nvGraphicFramePr>
        <p:xfrm>
          <a:off x="1180147" y="4296016"/>
          <a:ext cx="9931198" cy="2090928"/>
        </p:xfrm>
        <a:graphic>
          <a:graphicData uri="http://schemas.openxmlformats.org/drawingml/2006/table">
            <a:tbl>
              <a:tblPr/>
              <a:tblGrid>
                <a:gridCol w="2481994"/>
                <a:gridCol w="2483068"/>
                <a:gridCol w="2483068"/>
                <a:gridCol w="2483068"/>
              </a:tblGrid>
              <a:tr h="522732">
                <a:tc>
                  <a:txBody>
                    <a:bodyPr/>
                    <a:lstStyle/>
                    <a:p>
                      <a:pPr algn="ctr">
                        <a:lnSpc>
                          <a:spcPct val="115000"/>
                        </a:lnSpc>
                        <a:spcAft>
                          <a:spcPts val="0"/>
                        </a:spcAft>
                      </a:pPr>
                      <a:endParaRPr lang="en-US" sz="2400">
                        <a:solidFill>
                          <a:srgbClr val="00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a:lnSpc>
                          <a:spcPct val="115000"/>
                        </a:lnSpc>
                        <a:spcAft>
                          <a:spcPts val="0"/>
                        </a:spcAft>
                      </a:pPr>
                      <a:r>
                        <a:rPr lang="en-US" sz="2400">
                          <a:solidFill>
                            <a:srgbClr val="000000"/>
                          </a:solidFill>
                          <a:latin typeface="Times New Roman"/>
                          <a:ea typeface="Times New Roman"/>
                          <a:cs typeface="Times New Roman"/>
                        </a:rPr>
                        <a:t>Less coverage</a:t>
                      </a:r>
                      <a:endParaRPr lang="en-US" sz="18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400">
                          <a:solidFill>
                            <a:srgbClr val="000000"/>
                          </a:solidFill>
                          <a:latin typeface="Times New Roman"/>
                          <a:ea typeface="Times New Roman"/>
                          <a:cs typeface="Times New Roman"/>
                        </a:rPr>
                        <a:t>Medium coverage</a:t>
                      </a:r>
                      <a:endParaRPr lang="en-US" sz="18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400">
                          <a:solidFill>
                            <a:srgbClr val="000000"/>
                          </a:solidFill>
                          <a:latin typeface="Times New Roman"/>
                          <a:ea typeface="Times New Roman"/>
                          <a:cs typeface="Times New Roman"/>
                        </a:rPr>
                        <a:t>Dense coverage</a:t>
                      </a:r>
                      <a:endParaRPr lang="en-US" sz="18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2732">
                <a:tc>
                  <a:txBody>
                    <a:bodyPr/>
                    <a:lstStyle/>
                    <a:p>
                      <a:pPr algn="ctr">
                        <a:lnSpc>
                          <a:spcPct val="115000"/>
                        </a:lnSpc>
                        <a:spcAft>
                          <a:spcPts val="0"/>
                        </a:spcAft>
                      </a:pPr>
                      <a:r>
                        <a:rPr lang="en-US" sz="2400">
                          <a:solidFill>
                            <a:srgbClr val="000000"/>
                          </a:solidFill>
                          <a:latin typeface="Times New Roman"/>
                          <a:ea typeface="Times New Roman"/>
                          <a:cs typeface="Times New Roman"/>
                        </a:rPr>
                        <a:t>Short</a:t>
                      </a:r>
                      <a:endParaRPr lang="en-US" sz="18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400">
                          <a:solidFill>
                            <a:srgbClr val="000000"/>
                          </a:solidFill>
                          <a:latin typeface="Times New Roman"/>
                          <a:ea typeface="Times New Roman"/>
                          <a:cs typeface="Times New Roman"/>
                        </a:rPr>
                        <a:t>1</a:t>
                      </a:r>
                      <a:endParaRPr lang="en-US" sz="18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400" dirty="0">
                          <a:solidFill>
                            <a:srgbClr val="000000"/>
                          </a:solidFill>
                          <a:latin typeface="Times New Roman"/>
                          <a:ea typeface="Times New Roman"/>
                          <a:cs typeface="Times New Roman"/>
                        </a:rPr>
                        <a:t>2</a:t>
                      </a:r>
                      <a:endParaRPr lang="en-US" sz="18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400">
                          <a:solidFill>
                            <a:srgbClr val="000000"/>
                          </a:solidFill>
                          <a:latin typeface="Times New Roman"/>
                          <a:ea typeface="Times New Roman"/>
                          <a:cs typeface="Times New Roman"/>
                        </a:rPr>
                        <a:t>3</a:t>
                      </a:r>
                      <a:endParaRPr lang="en-US" sz="18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2732">
                <a:tc>
                  <a:txBody>
                    <a:bodyPr/>
                    <a:lstStyle/>
                    <a:p>
                      <a:pPr algn="ctr">
                        <a:lnSpc>
                          <a:spcPct val="115000"/>
                        </a:lnSpc>
                        <a:spcAft>
                          <a:spcPts val="0"/>
                        </a:spcAft>
                      </a:pPr>
                      <a:r>
                        <a:rPr lang="en-US" sz="2400">
                          <a:solidFill>
                            <a:srgbClr val="000000"/>
                          </a:solidFill>
                          <a:latin typeface="Times New Roman"/>
                          <a:ea typeface="Times New Roman"/>
                          <a:cs typeface="Times New Roman"/>
                        </a:rPr>
                        <a:t>Medium</a:t>
                      </a:r>
                      <a:endParaRPr lang="en-US" sz="18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400">
                          <a:solidFill>
                            <a:srgbClr val="000000"/>
                          </a:solidFill>
                          <a:latin typeface="Times New Roman"/>
                          <a:ea typeface="Times New Roman"/>
                          <a:cs typeface="Times New Roman"/>
                        </a:rPr>
                        <a:t>4</a:t>
                      </a:r>
                      <a:endParaRPr lang="en-US" sz="18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400">
                          <a:solidFill>
                            <a:srgbClr val="000000"/>
                          </a:solidFill>
                          <a:latin typeface="Times New Roman"/>
                          <a:ea typeface="Times New Roman"/>
                          <a:cs typeface="Times New Roman"/>
                        </a:rPr>
                        <a:t>5</a:t>
                      </a:r>
                      <a:endParaRPr lang="en-US" sz="18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400">
                          <a:solidFill>
                            <a:srgbClr val="000000"/>
                          </a:solidFill>
                          <a:latin typeface="Times New Roman"/>
                          <a:ea typeface="Times New Roman"/>
                          <a:cs typeface="Times New Roman"/>
                        </a:rPr>
                        <a:t>6</a:t>
                      </a:r>
                      <a:endParaRPr lang="en-US" sz="18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2732">
                <a:tc>
                  <a:txBody>
                    <a:bodyPr/>
                    <a:lstStyle/>
                    <a:p>
                      <a:pPr algn="ctr">
                        <a:lnSpc>
                          <a:spcPct val="115000"/>
                        </a:lnSpc>
                        <a:spcAft>
                          <a:spcPts val="0"/>
                        </a:spcAft>
                      </a:pPr>
                      <a:r>
                        <a:rPr lang="en-US" sz="2400">
                          <a:solidFill>
                            <a:srgbClr val="000000"/>
                          </a:solidFill>
                          <a:latin typeface="Times New Roman"/>
                          <a:ea typeface="Times New Roman"/>
                          <a:cs typeface="Times New Roman"/>
                        </a:rPr>
                        <a:t>Tall</a:t>
                      </a:r>
                      <a:endParaRPr lang="en-US" sz="18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400">
                          <a:solidFill>
                            <a:srgbClr val="000000"/>
                          </a:solidFill>
                          <a:latin typeface="Times New Roman"/>
                          <a:ea typeface="Times New Roman"/>
                          <a:cs typeface="Times New Roman"/>
                        </a:rPr>
                        <a:t>7</a:t>
                      </a:r>
                      <a:endParaRPr lang="en-US" sz="18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400">
                          <a:solidFill>
                            <a:srgbClr val="000000"/>
                          </a:solidFill>
                          <a:latin typeface="Times New Roman"/>
                          <a:ea typeface="Times New Roman"/>
                          <a:cs typeface="Times New Roman"/>
                        </a:rPr>
                        <a:t>8</a:t>
                      </a:r>
                      <a:endParaRPr lang="en-US" sz="18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400" dirty="0">
                          <a:solidFill>
                            <a:srgbClr val="000000"/>
                          </a:solidFill>
                          <a:latin typeface="Times New Roman"/>
                          <a:ea typeface="Times New Roman"/>
                          <a:cs typeface="Times New Roman"/>
                        </a:rPr>
                        <a:t>9</a:t>
                      </a:r>
                      <a:endParaRPr lang="en-US" sz="18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Feeds used for ML Algorithms</a:t>
            </a:r>
            <a:endParaRPr lang="en-US" dirty="0"/>
          </a:p>
        </p:txBody>
      </p:sp>
      <p:sp>
        <p:nvSpPr>
          <p:cNvPr id="3" name="Content Placeholder 2"/>
          <p:cNvSpPr>
            <a:spLocks noGrp="1"/>
          </p:cNvSpPr>
          <p:nvPr>
            <p:ph idx="1"/>
          </p:nvPr>
        </p:nvSpPr>
        <p:spPr>
          <a:xfrm>
            <a:off x="838200" y="1590089"/>
            <a:ext cx="10515600" cy="4672165"/>
          </a:xfrm>
        </p:spPr>
        <p:txBody>
          <a:bodyPr/>
          <a:lstStyle/>
          <a:p>
            <a:pPr algn="just"/>
            <a:r>
              <a:rPr lang="en-US" sz="3200" dirty="0" smtClean="0"/>
              <a:t>Crop period:</a:t>
            </a:r>
          </a:p>
          <a:p>
            <a:pPr lvl="1" algn="just"/>
            <a:r>
              <a:rPr lang="en-US" sz="2800" dirty="0" smtClean="0"/>
              <a:t>Crop period is computed using python code snippets. Here, the crop period is defined in percentage that when crop is sown, it is considered as 0% and during the harvest, it is considered as 100% and interpolated linearly in between days.</a:t>
            </a:r>
          </a:p>
          <a:p>
            <a:pPr algn="just"/>
            <a:r>
              <a:rPr lang="en-US" sz="3200" dirty="0" smtClean="0"/>
              <a:t>Maximum relative soil moisture:</a:t>
            </a:r>
          </a:p>
          <a:p>
            <a:pPr lvl="1" algn="just"/>
            <a:r>
              <a:rPr lang="en-US" sz="2800" dirty="0" smtClean="0"/>
              <a:t>As saturation capacity is a property of soil at a site, maximum relative soil moisture can be defined as one property of site where at a site, the value of relative soil moisture in any time does not exceed the maximum saturation capacity.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Feeds used for ML Algorithms</a:t>
            </a:r>
            <a:endParaRPr lang="en-US" dirty="0"/>
          </a:p>
        </p:txBody>
      </p:sp>
      <p:sp>
        <p:nvSpPr>
          <p:cNvPr id="3" name="Content Placeholder 2"/>
          <p:cNvSpPr>
            <a:spLocks noGrp="1"/>
          </p:cNvSpPr>
          <p:nvPr>
            <p:ph idx="1"/>
          </p:nvPr>
        </p:nvSpPr>
        <p:spPr>
          <a:xfrm>
            <a:off x="824345" y="1409975"/>
            <a:ext cx="10515600" cy="4547466"/>
          </a:xfrm>
        </p:spPr>
        <p:txBody>
          <a:bodyPr>
            <a:noAutofit/>
          </a:bodyPr>
          <a:lstStyle/>
          <a:p>
            <a:pPr algn="just"/>
            <a:r>
              <a:rPr lang="en-US" sz="3200" dirty="0" smtClean="0"/>
              <a:t>Soil Class:</a:t>
            </a:r>
          </a:p>
          <a:p>
            <a:pPr lvl="1" algn="just"/>
            <a:r>
              <a:rPr lang="en-US" sz="2800" dirty="0" smtClean="0"/>
              <a:t>The soil classes are available as vector file, </a:t>
            </a:r>
            <a:r>
              <a:rPr lang="en-US" sz="2800" dirty="0" err="1" smtClean="0"/>
              <a:t>ie</a:t>
            </a:r>
            <a:r>
              <a:rPr lang="en-US" sz="2800" dirty="0" smtClean="0"/>
              <a:t>., dbase file. Hence, the easiest approach that is followed is to get the soil class of all sites based on nearest neighbor algorithm. To feed into machine learning algorithms, the soil types are mapped to integer types accordingly.</a:t>
            </a:r>
          </a:p>
          <a:p>
            <a:pPr algn="just"/>
            <a:endParaRPr lang="en-US" sz="3200" dirty="0"/>
          </a:p>
        </p:txBody>
      </p:sp>
      <p:graphicFrame>
        <p:nvGraphicFramePr>
          <p:cNvPr id="4" name="Table 3"/>
          <p:cNvGraphicFramePr>
            <a:graphicFrameLocks noGrp="1"/>
          </p:cNvGraphicFramePr>
          <p:nvPr/>
        </p:nvGraphicFramePr>
        <p:xfrm>
          <a:off x="2202873" y="4112582"/>
          <a:ext cx="7758546" cy="2523744"/>
        </p:xfrm>
        <a:graphic>
          <a:graphicData uri="http://schemas.openxmlformats.org/drawingml/2006/table">
            <a:tbl>
              <a:tblPr/>
              <a:tblGrid>
                <a:gridCol w="5712336"/>
                <a:gridCol w="2046210"/>
              </a:tblGrid>
              <a:tr h="190500">
                <a:tc>
                  <a:txBody>
                    <a:bodyPr/>
                    <a:lstStyle/>
                    <a:p>
                      <a:pPr>
                        <a:lnSpc>
                          <a:spcPct val="115000"/>
                        </a:lnSpc>
                        <a:spcAft>
                          <a:spcPts val="0"/>
                        </a:spcAft>
                      </a:pPr>
                      <a:r>
                        <a:rPr lang="en-US" sz="2400" b="1" dirty="0" err="1">
                          <a:solidFill>
                            <a:srgbClr val="000000"/>
                          </a:solidFill>
                          <a:latin typeface="Calibri"/>
                          <a:ea typeface="Times New Roman"/>
                          <a:cs typeface="Calibri"/>
                        </a:rPr>
                        <a:t>Soil_Type</a:t>
                      </a:r>
                      <a:endParaRPr lang="en-US" sz="2400" dirty="0">
                        <a:solidFill>
                          <a:srgbClr val="943634"/>
                        </a:solidFill>
                        <a:latin typeface="Calibri"/>
                        <a:ea typeface="Times New Roman"/>
                        <a:cs typeface="Times New Roman"/>
                      </a:endParaRPr>
                    </a:p>
                  </a:txBody>
                  <a:tcPr marL="68580" marR="68580"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a:lnSpc>
                          <a:spcPct val="115000"/>
                        </a:lnSpc>
                        <a:spcAft>
                          <a:spcPts val="0"/>
                        </a:spcAft>
                      </a:pPr>
                      <a:r>
                        <a:rPr lang="en-US" sz="2400" b="1">
                          <a:solidFill>
                            <a:srgbClr val="000000"/>
                          </a:solidFill>
                          <a:latin typeface="Calibri"/>
                          <a:ea typeface="Times New Roman"/>
                          <a:cs typeface="Calibri"/>
                        </a:rPr>
                        <a:t>Int_Type</a:t>
                      </a:r>
                      <a:endParaRPr lang="en-US" sz="2400">
                        <a:solidFill>
                          <a:srgbClr val="943634"/>
                        </a:solidFill>
                        <a:latin typeface="Calibri"/>
                        <a:ea typeface="Times New Roman"/>
                        <a:cs typeface="Times New Roman"/>
                      </a:endParaRPr>
                    </a:p>
                  </a:txBody>
                  <a:tcPr marL="68580" marR="68580"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r>
              <a:tr h="190500">
                <a:tc>
                  <a:txBody>
                    <a:bodyPr/>
                    <a:lstStyle/>
                    <a:p>
                      <a:pPr>
                        <a:lnSpc>
                          <a:spcPct val="115000"/>
                        </a:lnSpc>
                        <a:spcAft>
                          <a:spcPts val="0"/>
                        </a:spcAft>
                      </a:pPr>
                      <a:r>
                        <a:rPr lang="en-US" sz="2400" b="0" dirty="0">
                          <a:solidFill>
                            <a:srgbClr val="000000"/>
                          </a:solidFill>
                          <a:latin typeface="Calibri"/>
                          <a:ea typeface="Times New Roman"/>
                          <a:cs typeface="Calibri"/>
                        </a:rPr>
                        <a:t>Clay</a:t>
                      </a:r>
                      <a:endParaRPr lang="en-US" sz="2400" b="0" dirty="0">
                        <a:solidFill>
                          <a:srgbClr val="943634"/>
                        </a:solidFill>
                        <a:latin typeface="Calibri"/>
                        <a:ea typeface="Times New Roman"/>
                        <a:cs typeface="Times New Roman"/>
                      </a:endParaRPr>
                    </a:p>
                  </a:txBody>
                  <a:tcPr marL="68580" marR="68580" marT="0" marB="0">
                    <a:lnL>
                      <a:noFill/>
                    </a:lnL>
                    <a:lnR>
                      <a:noFill/>
                    </a:lnR>
                    <a:lnT w="12700" cap="flat" cmpd="sng" algn="ctr">
                      <a:solidFill>
                        <a:srgbClr val="C0504D"/>
                      </a:solidFill>
                      <a:prstDash val="solid"/>
                      <a:round/>
                      <a:headEnd type="none" w="med" len="med"/>
                      <a:tailEnd type="none" w="med" len="med"/>
                    </a:lnT>
                    <a:lnB>
                      <a:noFill/>
                    </a:lnB>
                    <a:solidFill>
                      <a:srgbClr val="EFD3D2"/>
                    </a:solidFill>
                  </a:tcPr>
                </a:tc>
                <a:tc>
                  <a:txBody>
                    <a:bodyPr/>
                    <a:lstStyle/>
                    <a:p>
                      <a:pPr algn="ctr">
                        <a:lnSpc>
                          <a:spcPct val="115000"/>
                        </a:lnSpc>
                        <a:spcAft>
                          <a:spcPts val="0"/>
                        </a:spcAft>
                      </a:pPr>
                      <a:r>
                        <a:rPr lang="en-US" sz="2400" dirty="0">
                          <a:solidFill>
                            <a:srgbClr val="000000"/>
                          </a:solidFill>
                          <a:latin typeface="Calibri"/>
                          <a:ea typeface="Times New Roman"/>
                          <a:cs typeface="Calibri"/>
                        </a:rPr>
                        <a:t>1</a:t>
                      </a:r>
                      <a:endParaRPr lang="en-US" sz="2400" dirty="0">
                        <a:solidFill>
                          <a:srgbClr val="943634"/>
                        </a:solidFill>
                        <a:latin typeface="Calibri"/>
                        <a:ea typeface="Times New Roman"/>
                        <a:cs typeface="Times New Roman"/>
                      </a:endParaRPr>
                    </a:p>
                  </a:txBody>
                  <a:tcPr marL="68580" marR="68580" marT="0" marB="0">
                    <a:lnL>
                      <a:noFill/>
                    </a:lnL>
                    <a:lnR>
                      <a:noFill/>
                    </a:lnR>
                    <a:lnT w="12700" cap="flat" cmpd="sng" algn="ctr">
                      <a:solidFill>
                        <a:srgbClr val="C0504D"/>
                      </a:solidFill>
                      <a:prstDash val="solid"/>
                      <a:round/>
                      <a:headEnd type="none" w="med" len="med"/>
                      <a:tailEnd type="none" w="med" len="med"/>
                    </a:lnT>
                    <a:lnB>
                      <a:noFill/>
                    </a:lnB>
                    <a:solidFill>
                      <a:srgbClr val="EFD3D2"/>
                    </a:solidFill>
                  </a:tcPr>
                </a:tc>
              </a:tr>
              <a:tr h="190500">
                <a:tc>
                  <a:txBody>
                    <a:bodyPr/>
                    <a:lstStyle/>
                    <a:p>
                      <a:pPr>
                        <a:lnSpc>
                          <a:spcPct val="115000"/>
                        </a:lnSpc>
                        <a:spcAft>
                          <a:spcPts val="0"/>
                        </a:spcAft>
                      </a:pPr>
                      <a:r>
                        <a:rPr lang="en-US" sz="2400" b="0" dirty="0" err="1">
                          <a:solidFill>
                            <a:srgbClr val="000000"/>
                          </a:solidFill>
                          <a:latin typeface="Calibri"/>
                          <a:ea typeface="Times New Roman"/>
                          <a:cs typeface="Calibri"/>
                        </a:rPr>
                        <a:t>Gravelly_Sandy_Clay</a:t>
                      </a:r>
                      <a:endParaRPr lang="en-US" sz="2400" b="0" dirty="0">
                        <a:solidFill>
                          <a:srgbClr val="943634"/>
                        </a:solidFill>
                        <a:latin typeface="Calibri"/>
                        <a:ea typeface="Times New Roman"/>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US" sz="2400" dirty="0">
                          <a:solidFill>
                            <a:srgbClr val="000000"/>
                          </a:solidFill>
                          <a:latin typeface="Calibri"/>
                          <a:ea typeface="Times New Roman"/>
                          <a:cs typeface="Calibri"/>
                        </a:rPr>
                        <a:t>2</a:t>
                      </a:r>
                      <a:endParaRPr lang="en-US" sz="2400" dirty="0">
                        <a:solidFill>
                          <a:srgbClr val="943634"/>
                        </a:solidFill>
                        <a:latin typeface="Calibri"/>
                        <a:ea typeface="Times New Roman"/>
                        <a:cs typeface="Times New Roman"/>
                      </a:endParaRPr>
                    </a:p>
                  </a:txBody>
                  <a:tcPr marL="68580" marR="68580" marT="0" marB="0">
                    <a:lnL>
                      <a:noFill/>
                    </a:lnL>
                    <a:lnR>
                      <a:noFill/>
                    </a:lnR>
                    <a:lnT>
                      <a:noFill/>
                    </a:lnT>
                    <a:lnB>
                      <a:noFill/>
                    </a:lnB>
                  </a:tcPr>
                </a:tc>
              </a:tr>
              <a:tr h="190500">
                <a:tc>
                  <a:txBody>
                    <a:bodyPr/>
                    <a:lstStyle/>
                    <a:p>
                      <a:pPr>
                        <a:lnSpc>
                          <a:spcPct val="115000"/>
                        </a:lnSpc>
                        <a:spcAft>
                          <a:spcPts val="0"/>
                        </a:spcAft>
                      </a:pPr>
                      <a:r>
                        <a:rPr lang="en-US" sz="2400" b="0" dirty="0" err="1">
                          <a:solidFill>
                            <a:srgbClr val="000000"/>
                          </a:solidFill>
                          <a:latin typeface="Calibri"/>
                          <a:ea typeface="Times New Roman"/>
                          <a:cs typeface="Calibri"/>
                        </a:rPr>
                        <a:t>Gravelly_Sandy_Clay_Loam</a:t>
                      </a:r>
                      <a:endParaRPr lang="en-US" sz="2400" b="0" dirty="0">
                        <a:solidFill>
                          <a:srgbClr val="943634"/>
                        </a:solidFill>
                        <a:latin typeface="Calibri"/>
                        <a:ea typeface="Times New Roman"/>
                        <a:cs typeface="Times New Roman"/>
                      </a:endParaRPr>
                    </a:p>
                  </a:txBody>
                  <a:tcPr marL="68580" marR="68580" marT="0" marB="0">
                    <a:lnL>
                      <a:noFill/>
                    </a:lnL>
                    <a:lnR>
                      <a:noFill/>
                    </a:lnR>
                    <a:lnT>
                      <a:noFill/>
                    </a:lnT>
                    <a:lnB>
                      <a:noFill/>
                    </a:lnB>
                    <a:solidFill>
                      <a:srgbClr val="EFD3D2"/>
                    </a:solidFill>
                  </a:tcPr>
                </a:tc>
                <a:tc>
                  <a:txBody>
                    <a:bodyPr/>
                    <a:lstStyle/>
                    <a:p>
                      <a:pPr algn="ctr">
                        <a:lnSpc>
                          <a:spcPct val="115000"/>
                        </a:lnSpc>
                        <a:spcAft>
                          <a:spcPts val="0"/>
                        </a:spcAft>
                      </a:pPr>
                      <a:r>
                        <a:rPr lang="en-US" sz="2400" dirty="0">
                          <a:solidFill>
                            <a:srgbClr val="000000"/>
                          </a:solidFill>
                          <a:latin typeface="Calibri"/>
                          <a:ea typeface="Times New Roman"/>
                          <a:cs typeface="Calibri"/>
                        </a:rPr>
                        <a:t>3</a:t>
                      </a:r>
                      <a:endParaRPr lang="en-US" sz="2400" dirty="0">
                        <a:solidFill>
                          <a:srgbClr val="943634"/>
                        </a:solidFill>
                        <a:latin typeface="Calibri"/>
                        <a:ea typeface="Times New Roman"/>
                        <a:cs typeface="Times New Roman"/>
                      </a:endParaRPr>
                    </a:p>
                  </a:txBody>
                  <a:tcPr marL="68580" marR="68580" marT="0" marB="0">
                    <a:lnL>
                      <a:noFill/>
                    </a:lnL>
                    <a:lnR>
                      <a:noFill/>
                    </a:lnR>
                    <a:lnT>
                      <a:noFill/>
                    </a:lnT>
                    <a:lnB>
                      <a:noFill/>
                    </a:lnB>
                    <a:solidFill>
                      <a:srgbClr val="EFD3D2"/>
                    </a:solidFill>
                  </a:tcPr>
                </a:tc>
              </a:tr>
              <a:tr h="190500">
                <a:tc>
                  <a:txBody>
                    <a:bodyPr/>
                    <a:lstStyle/>
                    <a:p>
                      <a:pPr>
                        <a:lnSpc>
                          <a:spcPct val="115000"/>
                        </a:lnSpc>
                        <a:spcAft>
                          <a:spcPts val="0"/>
                        </a:spcAft>
                      </a:pPr>
                      <a:r>
                        <a:rPr lang="en-US" sz="2400" b="0" dirty="0" err="1">
                          <a:solidFill>
                            <a:srgbClr val="000000"/>
                          </a:solidFill>
                          <a:latin typeface="Calibri"/>
                          <a:ea typeface="Times New Roman"/>
                          <a:cs typeface="Calibri"/>
                        </a:rPr>
                        <a:t>Sandy_Clay</a:t>
                      </a:r>
                      <a:endParaRPr lang="en-US" sz="2400" b="0" dirty="0">
                        <a:solidFill>
                          <a:srgbClr val="943634"/>
                        </a:solidFill>
                        <a:latin typeface="Calibri"/>
                        <a:ea typeface="Times New Roman"/>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US" sz="2400" dirty="0">
                          <a:solidFill>
                            <a:srgbClr val="000000"/>
                          </a:solidFill>
                          <a:latin typeface="Calibri"/>
                          <a:ea typeface="Times New Roman"/>
                          <a:cs typeface="Calibri"/>
                        </a:rPr>
                        <a:t>4</a:t>
                      </a:r>
                      <a:endParaRPr lang="en-US" sz="2400" dirty="0">
                        <a:solidFill>
                          <a:srgbClr val="943634"/>
                        </a:solidFill>
                        <a:latin typeface="Calibri"/>
                        <a:ea typeface="Times New Roman"/>
                        <a:cs typeface="Times New Roman"/>
                      </a:endParaRPr>
                    </a:p>
                  </a:txBody>
                  <a:tcPr marL="68580" marR="68580" marT="0" marB="0">
                    <a:lnL>
                      <a:noFill/>
                    </a:lnL>
                    <a:lnR>
                      <a:noFill/>
                    </a:lnR>
                    <a:lnT>
                      <a:noFill/>
                    </a:lnT>
                    <a:lnB>
                      <a:noFill/>
                    </a:lnB>
                  </a:tcPr>
                </a:tc>
              </a:tr>
              <a:tr h="190500">
                <a:tc>
                  <a:txBody>
                    <a:bodyPr/>
                    <a:lstStyle/>
                    <a:p>
                      <a:pPr>
                        <a:lnSpc>
                          <a:spcPct val="115000"/>
                        </a:lnSpc>
                        <a:spcAft>
                          <a:spcPts val="0"/>
                        </a:spcAft>
                      </a:pPr>
                      <a:r>
                        <a:rPr lang="en-US" sz="2400" b="0" dirty="0" err="1">
                          <a:solidFill>
                            <a:srgbClr val="000000"/>
                          </a:solidFill>
                          <a:latin typeface="Calibri"/>
                          <a:ea typeface="Times New Roman"/>
                          <a:cs typeface="Calibri"/>
                        </a:rPr>
                        <a:t>Sandy_Clay_Loam</a:t>
                      </a:r>
                      <a:endParaRPr lang="en-US" sz="2400" b="0" dirty="0">
                        <a:solidFill>
                          <a:srgbClr val="943634"/>
                        </a:solidFill>
                        <a:latin typeface="Calibri"/>
                        <a:ea typeface="Times New Roman"/>
                        <a:cs typeface="Times New Roman"/>
                      </a:endParaRPr>
                    </a:p>
                  </a:txBody>
                  <a:tcPr marL="68580" marR="68580" marT="0" marB="0">
                    <a:lnL>
                      <a:noFill/>
                    </a:lnL>
                    <a:lnR>
                      <a:noFill/>
                    </a:lnR>
                    <a:lnT>
                      <a:noFill/>
                    </a:lnT>
                    <a:lnB w="12700" cap="flat" cmpd="sng" algn="ctr">
                      <a:solidFill>
                        <a:srgbClr val="C0504D"/>
                      </a:solidFill>
                      <a:prstDash val="solid"/>
                      <a:round/>
                      <a:headEnd type="none" w="med" len="med"/>
                      <a:tailEnd type="none" w="med" len="med"/>
                    </a:lnB>
                    <a:solidFill>
                      <a:srgbClr val="EFD3D2"/>
                    </a:solidFill>
                  </a:tcPr>
                </a:tc>
                <a:tc>
                  <a:txBody>
                    <a:bodyPr/>
                    <a:lstStyle/>
                    <a:p>
                      <a:pPr algn="ctr">
                        <a:lnSpc>
                          <a:spcPct val="115000"/>
                        </a:lnSpc>
                        <a:spcAft>
                          <a:spcPts val="0"/>
                        </a:spcAft>
                      </a:pPr>
                      <a:r>
                        <a:rPr lang="en-US" sz="2400" dirty="0">
                          <a:solidFill>
                            <a:srgbClr val="000000"/>
                          </a:solidFill>
                          <a:latin typeface="Calibri"/>
                          <a:ea typeface="Times New Roman"/>
                          <a:cs typeface="Calibri"/>
                        </a:rPr>
                        <a:t>5</a:t>
                      </a:r>
                      <a:endParaRPr lang="en-US" sz="2400" dirty="0">
                        <a:solidFill>
                          <a:srgbClr val="943634"/>
                        </a:solidFill>
                        <a:latin typeface="Calibri"/>
                        <a:ea typeface="Times New Roman"/>
                        <a:cs typeface="Times New Roman"/>
                      </a:endParaRPr>
                    </a:p>
                  </a:txBody>
                  <a:tcPr marL="68580" marR="68580" marT="0" marB="0">
                    <a:lnL>
                      <a:noFill/>
                    </a:lnL>
                    <a:lnR>
                      <a:noFill/>
                    </a:lnR>
                    <a:lnT>
                      <a:noFill/>
                    </a:lnT>
                    <a:lnB w="12700" cap="flat" cmpd="sng" algn="ctr">
                      <a:solidFill>
                        <a:srgbClr val="C0504D"/>
                      </a:solidFill>
                      <a:prstDash val="solid"/>
                      <a:round/>
                      <a:headEnd type="none" w="med" len="med"/>
                      <a:tailEnd type="none" w="med" len="med"/>
                    </a:lnB>
                    <a:solidFill>
                      <a:srgbClr val="EFD3D2"/>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Snap of ML Excel Feed</a:t>
            </a:r>
            <a:endParaRPr lang="en-US" dirty="0"/>
          </a:p>
        </p:txBody>
      </p:sp>
      <p:pic>
        <p:nvPicPr>
          <p:cNvPr id="45058" name="Picture 2"/>
          <p:cNvPicPr>
            <a:picLocks noChangeAspect="1" noChangeArrowheads="1"/>
          </p:cNvPicPr>
          <p:nvPr/>
        </p:nvPicPr>
        <p:blipFill>
          <a:blip r:embed="rId2"/>
          <a:srcRect/>
          <a:stretch>
            <a:fillRect/>
          </a:stretch>
        </p:blipFill>
        <p:spPr bwMode="auto">
          <a:xfrm>
            <a:off x="1125972" y="1412292"/>
            <a:ext cx="9995527" cy="5099344"/>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US" dirty="0"/>
          </a:p>
        </p:txBody>
      </p:sp>
      <p:sp>
        <p:nvSpPr>
          <p:cNvPr id="3" name="Content Placeholder 2"/>
          <p:cNvSpPr>
            <a:spLocks noGrp="1"/>
          </p:cNvSpPr>
          <p:nvPr>
            <p:ph idx="1"/>
          </p:nvPr>
        </p:nvSpPr>
        <p:spPr/>
        <p:txBody>
          <a:bodyPr>
            <a:noAutofit/>
          </a:bodyPr>
          <a:lstStyle/>
          <a:p>
            <a:pPr algn="just"/>
            <a:r>
              <a:rPr lang="en-US" dirty="0" smtClean="0"/>
              <a:t>Machine Learning algorithms are being widely used nowadays in all fields of science wherever huge amount of data is generated and agriculture is also not an exception for this. </a:t>
            </a:r>
          </a:p>
          <a:p>
            <a:pPr algn="just"/>
            <a:r>
              <a:rPr lang="en-US" dirty="0" smtClean="0"/>
              <a:t>Farmers in many parts of India are largely dependent on timely rainfall for harvest and subsequent profits. </a:t>
            </a:r>
          </a:p>
          <a:p>
            <a:pPr algn="just"/>
            <a:r>
              <a:rPr lang="en-US" dirty="0" smtClean="0"/>
              <a:t>Gradual onset of global warming and climate changes over the last century has slowly-yet steadily put this wisdom out of use. When age old systems fail, there is a need to look into the future.</a:t>
            </a:r>
          </a:p>
          <a:p>
            <a:pPr algn="just"/>
            <a:r>
              <a:rPr lang="en-US" dirty="0" smtClean="0"/>
              <a:t>One of the fastest growing areas under the discipline of “artificial intelligence” is machine learning.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 Machine Learning</a:t>
            </a:r>
            <a:endParaRPr lang="en-US" dirty="0"/>
          </a:p>
        </p:txBody>
      </p:sp>
      <p:sp>
        <p:nvSpPr>
          <p:cNvPr id="3" name="Content Placeholder 2"/>
          <p:cNvSpPr>
            <a:spLocks noGrp="1"/>
          </p:cNvSpPr>
          <p:nvPr>
            <p:ph idx="1"/>
          </p:nvPr>
        </p:nvSpPr>
        <p:spPr/>
        <p:txBody>
          <a:bodyPr>
            <a:noAutofit/>
          </a:bodyPr>
          <a:lstStyle/>
          <a:p>
            <a:pPr algn="just"/>
            <a:r>
              <a:rPr lang="en-US" dirty="0" smtClean="0"/>
              <a:t>Thus, the different features that can be used in machine learning are (</a:t>
            </a:r>
            <a:r>
              <a:rPr lang="en-US" dirty="0" err="1" smtClean="0"/>
              <a:t>i</a:t>
            </a:r>
            <a:r>
              <a:rPr lang="en-US" dirty="0" smtClean="0"/>
              <a:t>) crop type, (ii) crop period, (iii) maximum relative soil moisture, (iv) soil class.</a:t>
            </a:r>
          </a:p>
          <a:p>
            <a:pPr algn="just"/>
            <a:r>
              <a:rPr lang="en-US" dirty="0" smtClean="0"/>
              <a:t>We can separate learning problems in a few large categories:</a:t>
            </a:r>
            <a:endParaRPr lang="en-US" sz="2000" dirty="0" smtClean="0"/>
          </a:p>
          <a:p>
            <a:pPr lvl="1" algn="just"/>
            <a:r>
              <a:rPr lang="en-US" dirty="0" smtClean="0"/>
              <a:t>supervised learning, in which the data comes with additional attributes that is to be predicted.</a:t>
            </a:r>
            <a:endParaRPr lang="en-US" sz="1400" dirty="0" smtClean="0"/>
          </a:p>
          <a:p>
            <a:pPr lvl="1" algn="just"/>
            <a:r>
              <a:rPr lang="en-US" dirty="0" smtClean="0"/>
              <a:t>unsupervised learning, in which the training data consists of a set of input vectors x without any corresponding target values.</a:t>
            </a:r>
            <a:endParaRPr lang="en-US" sz="2000" dirty="0" smtClean="0"/>
          </a:p>
          <a:p>
            <a:pPr algn="just"/>
            <a:r>
              <a:rPr lang="en-US" dirty="0" smtClean="0"/>
              <a:t>Here, our problem has name features and we want to classify them into classes. Thus, the nature of problem we have, falls into supervised learning and it is a classification problem.</a:t>
            </a:r>
            <a:endParaRPr lang="en-US" sz="2000" dirty="0" smtClean="0"/>
          </a:p>
          <a:p>
            <a:pPr algn="just"/>
            <a:endParaRPr lang="en-US" dirty="0" smtClean="0"/>
          </a:p>
          <a:p>
            <a:pPr algn="just"/>
            <a:endParaRPr lang="en-US" dirty="0" smtClean="0"/>
          </a:p>
          <a:p>
            <a:pPr algn="just">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 Machine Learning</a:t>
            </a:r>
            <a:endParaRPr lang="en-US" dirty="0"/>
          </a:p>
        </p:txBody>
      </p:sp>
      <p:sp>
        <p:nvSpPr>
          <p:cNvPr id="3" name="Content Placeholder 2"/>
          <p:cNvSpPr>
            <a:spLocks noGrp="1"/>
          </p:cNvSpPr>
          <p:nvPr>
            <p:ph idx="1"/>
          </p:nvPr>
        </p:nvSpPr>
        <p:spPr/>
        <p:txBody>
          <a:bodyPr>
            <a:normAutofit/>
          </a:bodyPr>
          <a:lstStyle/>
          <a:p>
            <a:pPr algn="just"/>
            <a:r>
              <a:rPr lang="en-US" sz="3600" dirty="0" err="1" smtClean="0"/>
              <a:t>Scikit</a:t>
            </a:r>
            <a:r>
              <a:rPr lang="en-US" sz="3600" dirty="0" smtClean="0"/>
              <a:t>-Learn is a famous machine learning module available in python programming language. </a:t>
            </a:r>
          </a:p>
          <a:p>
            <a:pPr algn="just"/>
            <a:r>
              <a:rPr lang="en-US" sz="3600" dirty="0" smtClean="0"/>
              <a:t>It features various classification, regression and clustering algorithms including support vector machines, random forests, gradient boosting, k-means and DBSCAN, and is designed to interoperate with the Python numerical and scientific libraries </a:t>
            </a:r>
            <a:r>
              <a:rPr lang="en-US" sz="3600" dirty="0" err="1" smtClean="0"/>
              <a:t>NumPy</a:t>
            </a:r>
            <a:r>
              <a:rPr lang="en-US" sz="3600" dirty="0" smtClean="0"/>
              <a:t> and </a:t>
            </a:r>
            <a:r>
              <a:rPr lang="en-US" sz="3600" dirty="0" err="1" smtClean="0"/>
              <a:t>SciPy</a:t>
            </a:r>
            <a:r>
              <a:rPr lang="en-US" sz="3600" dirty="0" smtClean="0"/>
              <a:t>.</a:t>
            </a:r>
          </a:p>
          <a:p>
            <a:pPr algn="just"/>
            <a:endParaRPr lang="en-US" sz="36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Approach</a:t>
            </a:r>
            <a:endParaRPr lang="en-US" dirty="0"/>
          </a:p>
        </p:txBody>
      </p:sp>
      <p:sp>
        <p:nvSpPr>
          <p:cNvPr id="3" name="Content Placeholder 2"/>
          <p:cNvSpPr>
            <a:spLocks noGrp="1"/>
          </p:cNvSpPr>
          <p:nvPr>
            <p:ph idx="1"/>
          </p:nvPr>
        </p:nvSpPr>
        <p:spPr>
          <a:xfrm>
            <a:off x="838200" y="1700930"/>
            <a:ext cx="10515600" cy="4351338"/>
          </a:xfrm>
        </p:spPr>
        <p:txBody>
          <a:bodyPr>
            <a:noAutofit/>
          </a:bodyPr>
          <a:lstStyle/>
          <a:p>
            <a:pPr algn="just"/>
            <a:r>
              <a:rPr lang="en-US" sz="3200" dirty="0" smtClean="0"/>
              <a:t>Basically here, two types of problem are tried:</a:t>
            </a:r>
          </a:p>
          <a:p>
            <a:pPr lvl="1" algn="just"/>
            <a:r>
              <a:rPr lang="en-US" sz="2800" dirty="0" smtClean="0"/>
              <a:t>Finding Crop Type Class</a:t>
            </a:r>
          </a:p>
          <a:p>
            <a:pPr lvl="2" algn="just"/>
            <a:r>
              <a:rPr lang="en-US" sz="2400" dirty="0" smtClean="0"/>
              <a:t>In finding crop type class problem, the mandatory features are Relative Soil Moisture and Field Soil Moisture and the Crop Type is kept as ‘to be predicted’ feature. Thus, other features namely crop period, maximum relative soil moisture and soil class are kept as optional features, and hence they are fed into algorithms as combinations.</a:t>
            </a:r>
          </a:p>
          <a:p>
            <a:pPr lvl="1" algn="just"/>
            <a:r>
              <a:rPr lang="en-US" sz="2800" dirty="0" smtClean="0"/>
              <a:t>Finding Field Soil Moisture Class</a:t>
            </a:r>
          </a:p>
          <a:p>
            <a:pPr lvl="2" algn="just"/>
            <a:r>
              <a:rPr lang="en-US" sz="2400" dirty="0" smtClean="0"/>
              <a:t>In finding field soil moisture class problem, the mandatory feature is Relative Soil Moisture only and Field Soil Moisture is kept as ‘to be predicted’ feature. Thus, other features namely crop type, crop period, maximum relative soil moisture and soil class are kept as optional features, and hence they are fed into algorithms as combinations.</a:t>
            </a:r>
            <a:endParaRPr lang="en-U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http://scikit-learn.org/stable/_static/ml_map.png"/>
          <p:cNvPicPr/>
          <p:nvPr/>
        </p:nvPicPr>
        <p:blipFill>
          <a:blip r:embed="rId2" cstate="print"/>
          <a:srcRect/>
          <a:stretch>
            <a:fillRect/>
          </a:stretch>
        </p:blipFill>
        <p:spPr bwMode="auto">
          <a:xfrm>
            <a:off x="0" y="0"/>
            <a:ext cx="12191999"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ML Classifiers</a:t>
            </a:r>
            <a:endParaRPr lang="en-US" dirty="0"/>
          </a:p>
        </p:txBody>
      </p:sp>
      <p:sp>
        <p:nvSpPr>
          <p:cNvPr id="3" name="Content Placeholder 2"/>
          <p:cNvSpPr>
            <a:spLocks noGrp="1"/>
          </p:cNvSpPr>
          <p:nvPr>
            <p:ph idx="1"/>
          </p:nvPr>
        </p:nvSpPr>
        <p:spPr/>
        <p:txBody>
          <a:bodyPr>
            <a:normAutofit/>
          </a:bodyPr>
          <a:lstStyle/>
          <a:p>
            <a:pPr algn="just"/>
            <a:r>
              <a:rPr lang="en-US" sz="3600" dirty="0" smtClean="0"/>
              <a:t>There are many classifiers available in </a:t>
            </a:r>
            <a:r>
              <a:rPr lang="en-US" sz="3600" dirty="0" err="1" smtClean="0"/>
              <a:t>scikit</a:t>
            </a:r>
            <a:r>
              <a:rPr lang="en-US" sz="3600" dirty="0" smtClean="0"/>
              <a:t>. But not all classifiers work in all the problem cases. </a:t>
            </a:r>
          </a:p>
          <a:p>
            <a:pPr algn="just"/>
            <a:r>
              <a:rPr lang="en-US" sz="3600" dirty="0" smtClean="0"/>
              <a:t>Hence, after analyzing with most of them, it is decided to use three ensemble classifiers which works well with our data. </a:t>
            </a:r>
          </a:p>
          <a:p>
            <a:pPr algn="just"/>
            <a:r>
              <a:rPr lang="en-US" sz="3600" dirty="0" smtClean="0"/>
              <a:t>They are basically ensemble classifiers – (</a:t>
            </a:r>
            <a:r>
              <a:rPr lang="en-US" sz="3600" dirty="0" err="1" smtClean="0"/>
              <a:t>i</a:t>
            </a:r>
            <a:r>
              <a:rPr lang="en-US" sz="3600" dirty="0" smtClean="0"/>
              <a:t>) Bagging classifier, (ii) </a:t>
            </a:r>
            <a:r>
              <a:rPr lang="en-US" sz="3600" dirty="0" err="1" smtClean="0"/>
              <a:t>ExtraTrees</a:t>
            </a:r>
            <a:r>
              <a:rPr lang="en-US" sz="3600" dirty="0" smtClean="0"/>
              <a:t> classifier, (iii) </a:t>
            </a:r>
            <a:r>
              <a:rPr lang="en-US" sz="3600" dirty="0" err="1" smtClean="0"/>
              <a:t>GradientBoosting</a:t>
            </a:r>
            <a:r>
              <a:rPr lang="en-US" sz="3600" dirty="0" smtClean="0"/>
              <a:t> classifier.</a:t>
            </a:r>
          </a:p>
          <a:p>
            <a:pPr algn="just"/>
            <a:endParaRPr lang="en-US" sz="36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ML Classifiers</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Bagging Classifier:</a:t>
            </a:r>
          </a:p>
          <a:p>
            <a:pPr lvl="1" algn="just"/>
            <a:r>
              <a:rPr lang="en-US" dirty="0" smtClean="0"/>
              <a:t>A Bagging classifier is an ensemble meta-estimator that fits base classifiers each on random subsets of the original dataset and then aggregate their individual predictions (either by voting or by averaging) to form a final prediction. </a:t>
            </a:r>
          </a:p>
          <a:p>
            <a:pPr algn="just"/>
            <a:r>
              <a:rPr lang="en-US" dirty="0" smtClean="0"/>
              <a:t>Extra-Trees Classifier:</a:t>
            </a:r>
          </a:p>
          <a:p>
            <a:pPr lvl="1" algn="just"/>
            <a:r>
              <a:rPr lang="en-US" dirty="0" smtClean="0"/>
              <a:t>This class implements a meta estimator that fits a number of randomized decision trees on various sub-samples of the dataset and use averaging to improve the predictive accuracy and control over-fitting. </a:t>
            </a:r>
          </a:p>
          <a:p>
            <a:pPr algn="just"/>
            <a:r>
              <a:rPr lang="en-US" dirty="0" err="1" smtClean="0"/>
              <a:t>GradientBoosting</a:t>
            </a:r>
            <a:r>
              <a:rPr lang="en-US" dirty="0" smtClean="0"/>
              <a:t> Classifier:</a:t>
            </a:r>
          </a:p>
          <a:p>
            <a:pPr lvl="1" algn="just"/>
            <a:r>
              <a:rPr lang="en-US" dirty="0" smtClean="0"/>
              <a:t>GB builds an additive model in a forward stage-wise fashion; it allows for the optimization of arbitrary differentiable loss functions. In each stage </a:t>
            </a:r>
            <a:r>
              <a:rPr lang="en-US" dirty="0" err="1" smtClean="0"/>
              <a:t>n_classes</a:t>
            </a:r>
            <a:r>
              <a:rPr lang="en-US" dirty="0" smtClean="0"/>
              <a:t>_ regression trees are fit on the negative gradient of the binomial or multinomial deviance loss function.</a:t>
            </a:r>
          </a:p>
          <a:p>
            <a:pPr lvl="1" algn="just"/>
            <a:endParaRPr lang="en-US" dirty="0" smtClean="0"/>
          </a:p>
          <a:p>
            <a:pPr algn="just"/>
            <a:endParaRPr lang="en-US" dirty="0" smtClean="0"/>
          </a:p>
          <a:p>
            <a:pPr lvl="1" algn="just"/>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Approach</a:t>
            </a:r>
            <a:endParaRPr lang="en-US" dirty="0"/>
          </a:p>
        </p:txBody>
      </p:sp>
      <p:sp>
        <p:nvSpPr>
          <p:cNvPr id="3" name="Content Placeholder 2"/>
          <p:cNvSpPr>
            <a:spLocks noGrp="1"/>
          </p:cNvSpPr>
          <p:nvPr>
            <p:ph idx="1"/>
          </p:nvPr>
        </p:nvSpPr>
        <p:spPr/>
        <p:txBody>
          <a:bodyPr>
            <a:normAutofit/>
          </a:bodyPr>
          <a:lstStyle/>
          <a:p>
            <a:pPr algn="just"/>
            <a:r>
              <a:rPr lang="en-US" dirty="0" smtClean="0"/>
              <a:t>In all the two problems, 92 sites that fall on the </a:t>
            </a:r>
            <a:r>
              <a:rPr lang="en-US" dirty="0" err="1" smtClean="0"/>
              <a:t>Berambadi</a:t>
            </a:r>
            <a:r>
              <a:rPr lang="en-US" dirty="0" smtClean="0"/>
              <a:t> region of </a:t>
            </a:r>
            <a:r>
              <a:rPr lang="en-US" dirty="0" err="1" smtClean="0"/>
              <a:t>Gundlupet</a:t>
            </a:r>
            <a:r>
              <a:rPr lang="en-US" dirty="0" smtClean="0"/>
              <a:t> </a:t>
            </a:r>
            <a:r>
              <a:rPr lang="en-US" dirty="0" err="1" smtClean="0"/>
              <a:t>Taluk</a:t>
            </a:r>
            <a:r>
              <a:rPr lang="en-US" dirty="0" smtClean="0"/>
              <a:t> have been used for training the machine learning algorithms and 20 sites that fall in </a:t>
            </a:r>
            <a:r>
              <a:rPr lang="en-US" dirty="0" err="1" smtClean="0"/>
              <a:t>Vaddagare</a:t>
            </a:r>
            <a:r>
              <a:rPr lang="en-US" dirty="0" smtClean="0"/>
              <a:t> region of </a:t>
            </a:r>
            <a:r>
              <a:rPr lang="en-US" dirty="0" err="1" smtClean="0"/>
              <a:t>Koratagere</a:t>
            </a:r>
            <a:r>
              <a:rPr lang="en-US" dirty="0" smtClean="0"/>
              <a:t> </a:t>
            </a:r>
            <a:r>
              <a:rPr lang="en-US" dirty="0" err="1" smtClean="0"/>
              <a:t>Taluk</a:t>
            </a:r>
            <a:r>
              <a:rPr lang="en-US" dirty="0" smtClean="0"/>
              <a:t> have been kept as test datasets for testing purpose.</a:t>
            </a:r>
          </a:p>
          <a:p>
            <a:pPr algn="just"/>
            <a:r>
              <a:rPr lang="en-US" dirty="0" smtClean="0"/>
              <a:t>Pickle:</a:t>
            </a:r>
          </a:p>
          <a:p>
            <a:pPr lvl="1" algn="just"/>
            <a:r>
              <a:rPr lang="en-US" dirty="0" smtClean="0"/>
              <a:t>One awesome tool available in python is ‘pickle’. As soon as the classifier is trained with the training dataset, the classifier variable can be dumped into local storage for further use and hence reduces the computation time. The dumped file can be loaded again easily and can be used for prediction without the need for bringing ‘training </a:t>
            </a:r>
            <a:r>
              <a:rPr lang="en-US" dirty="0" err="1" smtClean="0"/>
              <a:t>datasets’</a:t>
            </a:r>
            <a:r>
              <a:rPr lang="en-US" dirty="0" smtClean="0"/>
              <a:t> into picture.</a:t>
            </a:r>
          </a:p>
          <a:p>
            <a:pPr algn="just"/>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215" y="-175220"/>
            <a:ext cx="10515600" cy="1325563"/>
          </a:xfrm>
        </p:spPr>
        <p:txBody>
          <a:bodyPr/>
          <a:lstStyle/>
          <a:p>
            <a:r>
              <a:rPr lang="en-IN" dirty="0" smtClean="0"/>
              <a:t>Code Snippet</a:t>
            </a:r>
            <a:endParaRPr lang="en-US" dirty="0"/>
          </a:p>
        </p:txBody>
      </p:sp>
      <p:sp>
        <p:nvSpPr>
          <p:cNvPr id="3" name="Content Placeholder 2"/>
          <p:cNvSpPr>
            <a:spLocks noGrp="1"/>
          </p:cNvSpPr>
          <p:nvPr>
            <p:ph idx="1"/>
          </p:nvPr>
        </p:nvSpPr>
        <p:spPr/>
        <p:txBody>
          <a:bodyPr>
            <a:normAutofit/>
          </a:bodyPr>
          <a:lstStyle/>
          <a:p>
            <a:endParaRPr lang="en-US" dirty="0" smtClean="0"/>
          </a:p>
        </p:txBody>
      </p:sp>
      <p:pic>
        <p:nvPicPr>
          <p:cNvPr id="1026" name="Picture 2"/>
          <p:cNvPicPr>
            <a:picLocks noChangeAspect="1" noChangeArrowheads="1"/>
          </p:cNvPicPr>
          <p:nvPr/>
        </p:nvPicPr>
        <p:blipFill>
          <a:blip r:embed="rId2"/>
          <a:srcRect/>
          <a:stretch>
            <a:fillRect/>
          </a:stretch>
        </p:blipFill>
        <p:spPr bwMode="auto">
          <a:xfrm>
            <a:off x="789709" y="900545"/>
            <a:ext cx="10695709" cy="5708073"/>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775855" y="1011381"/>
            <a:ext cx="10640290" cy="5611091"/>
          </a:xfrm>
          <a:prstGeom prst="rect">
            <a:avLst/>
          </a:prstGeom>
          <a:noFill/>
          <a:ln w="9525">
            <a:noFill/>
            <a:miter lim="800000"/>
            <a:headEnd/>
            <a:tailEnd/>
          </a:ln>
          <a:effectLst/>
        </p:spPr>
      </p:pic>
      <p:sp>
        <p:nvSpPr>
          <p:cNvPr id="5" name="Title 1"/>
          <p:cNvSpPr txBox="1">
            <a:spLocks/>
          </p:cNvSpPr>
          <p:nvPr/>
        </p:nvSpPr>
        <p:spPr>
          <a:xfrm>
            <a:off x="741215" y="-175220"/>
            <a:ext cx="10515600" cy="1325563"/>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4400" b="0" i="0" u="none" strike="noStrike" kern="1200" cap="none" spc="0" normalizeH="0" baseline="0" noProof="0" dirty="0" smtClean="0">
                <a:ln>
                  <a:noFill/>
                </a:ln>
                <a:solidFill>
                  <a:schemeClr val="tx1"/>
                </a:solidFill>
                <a:effectLst/>
                <a:uLnTx/>
                <a:uFillTx/>
                <a:latin typeface="+mj-lt"/>
                <a:ea typeface="+mj-ea"/>
                <a:cs typeface="+mj-cs"/>
              </a:rPr>
              <a:t>Code Snippet</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srcRect/>
          <a:stretch>
            <a:fillRect/>
          </a:stretch>
        </p:blipFill>
        <p:spPr bwMode="auto">
          <a:xfrm>
            <a:off x="748146" y="1011382"/>
            <a:ext cx="10737272" cy="5514109"/>
          </a:xfrm>
          <a:prstGeom prst="rect">
            <a:avLst/>
          </a:prstGeom>
          <a:noFill/>
          <a:ln w="9525">
            <a:noFill/>
            <a:miter lim="800000"/>
            <a:headEnd/>
            <a:tailEnd/>
          </a:ln>
          <a:effectLst/>
        </p:spPr>
      </p:pic>
      <p:sp>
        <p:nvSpPr>
          <p:cNvPr id="5" name="Title 1"/>
          <p:cNvSpPr txBox="1">
            <a:spLocks/>
          </p:cNvSpPr>
          <p:nvPr/>
        </p:nvSpPr>
        <p:spPr>
          <a:xfrm>
            <a:off x="741215" y="-175220"/>
            <a:ext cx="10515600" cy="1325563"/>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4400" b="0" i="0" u="none" strike="noStrike" kern="1200" cap="none" spc="0" normalizeH="0" baseline="0" noProof="0" dirty="0" smtClean="0">
                <a:ln>
                  <a:noFill/>
                </a:ln>
                <a:solidFill>
                  <a:schemeClr val="tx1"/>
                </a:solidFill>
                <a:effectLst/>
                <a:uLnTx/>
                <a:uFillTx/>
                <a:latin typeface="+mj-lt"/>
                <a:ea typeface="+mj-ea"/>
                <a:cs typeface="+mj-cs"/>
              </a:rPr>
              <a:t>Code Snippet</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US" dirty="0"/>
          </a:p>
        </p:txBody>
      </p:sp>
      <p:sp>
        <p:nvSpPr>
          <p:cNvPr id="3" name="Content Placeholder 2"/>
          <p:cNvSpPr>
            <a:spLocks noGrp="1"/>
          </p:cNvSpPr>
          <p:nvPr>
            <p:ph idx="1"/>
          </p:nvPr>
        </p:nvSpPr>
        <p:spPr/>
        <p:txBody>
          <a:bodyPr>
            <a:noAutofit/>
          </a:bodyPr>
          <a:lstStyle/>
          <a:p>
            <a:pPr algn="just"/>
            <a:r>
              <a:rPr lang="en-US" sz="3600" dirty="0" smtClean="0"/>
              <a:t>Machine learning can be used to draw conclusions from various sets of raw data. </a:t>
            </a:r>
          </a:p>
          <a:p>
            <a:pPr algn="just"/>
            <a:r>
              <a:rPr lang="en-US" sz="3600" dirty="0" smtClean="0"/>
              <a:t>Modern agriculture has the potential to discover even more ways to conserve water, use nutrients and energy more efficiently, and adapt to climate change. </a:t>
            </a:r>
          </a:p>
          <a:p>
            <a:pPr algn="just"/>
            <a:r>
              <a:rPr lang="en-US" sz="3600" dirty="0" smtClean="0"/>
              <a:t>With the advent of technology, numerous advancements have taken place so that now we are in a place where we can measure field soil moisture using Remote Sensing satellites.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srcRect/>
          <a:stretch>
            <a:fillRect/>
          </a:stretch>
        </p:blipFill>
        <p:spPr bwMode="auto">
          <a:xfrm>
            <a:off x="665018" y="983673"/>
            <a:ext cx="10834255" cy="5486400"/>
          </a:xfrm>
          <a:prstGeom prst="rect">
            <a:avLst/>
          </a:prstGeom>
          <a:noFill/>
          <a:ln w="9525">
            <a:noFill/>
            <a:miter lim="800000"/>
            <a:headEnd/>
            <a:tailEnd/>
          </a:ln>
          <a:effectLst/>
        </p:spPr>
      </p:pic>
      <p:sp>
        <p:nvSpPr>
          <p:cNvPr id="5" name="Title 1"/>
          <p:cNvSpPr txBox="1">
            <a:spLocks/>
          </p:cNvSpPr>
          <p:nvPr/>
        </p:nvSpPr>
        <p:spPr>
          <a:xfrm>
            <a:off x="741215" y="-175220"/>
            <a:ext cx="10515600" cy="1325563"/>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4400" b="0" i="0" u="none" strike="noStrike" kern="1200" cap="none" spc="0" normalizeH="0" baseline="0" noProof="0" dirty="0" smtClean="0">
                <a:ln>
                  <a:noFill/>
                </a:ln>
                <a:solidFill>
                  <a:schemeClr val="tx1"/>
                </a:solidFill>
                <a:effectLst/>
                <a:uLnTx/>
                <a:uFillTx/>
                <a:latin typeface="+mj-lt"/>
                <a:ea typeface="+mj-ea"/>
                <a:cs typeface="+mj-cs"/>
              </a:rPr>
              <a:t>Code Snippet</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Title 1"/>
          <p:cNvSpPr txBox="1">
            <a:spLocks/>
          </p:cNvSpPr>
          <p:nvPr/>
        </p:nvSpPr>
        <p:spPr>
          <a:xfrm>
            <a:off x="741215" y="-175220"/>
            <a:ext cx="10515600" cy="1325563"/>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4400" b="0" i="0" u="none" strike="noStrike" kern="1200" cap="none" spc="0" normalizeH="0" baseline="0" noProof="0" dirty="0" smtClean="0">
                <a:ln>
                  <a:noFill/>
                </a:ln>
                <a:solidFill>
                  <a:schemeClr val="tx1"/>
                </a:solidFill>
                <a:effectLst/>
                <a:uLnTx/>
                <a:uFillTx/>
                <a:latin typeface="+mj-lt"/>
                <a:ea typeface="+mj-ea"/>
                <a:cs typeface="+mj-cs"/>
              </a:rPr>
              <a:t>Code Snippet</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5122" name="Picture 2"/>
          <p:cNvPicPr>
            <a:picLocks noChangeAspect="1" noChangeArrowheads="1"/>
          </p:cNvPicPr>
          <p:nvPr/>
        </p:nvPicPr>
        <p:blipFill>
          <a:blip r:embed="rId2"/>
          <a:srcRect/>
          <a:stretch>
            <a:fillRect/>
          </a:stretch>
        </p:blipFill>
        <p:spPr bwMode="auto">
          <a:xfrm>
            <a:off x="706582" y="928254"/>
            <a:ext cx="9379527" cy="5583381"/>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7170" name="Picture 2"/>
          <p:cNvPicPr>
            <a:picLocks noChangeAspect="1" noChangeArrowheads="1"/>
          </p:cNvPicPr>
          <p:nvPr/>
        </p:nvPicPr>
        <p:blipFill>
          <a:blip r:embed="rId2"/>
          <a:srcRect/>
          <a:stretch>
            <a:fillRect/>
          </a:stretch>
        </p:blipFill>
        <p:spPr bwMode="auto">
          <a:xfrm>
            <a:off x="775856" y="1066799"/>
            <a:ext cx="10002980" cy="5403273"/>
          </a:xfrm>
          <a:prstGeom prst="rect">
            <a:avLst/>
          </a:prstGeom>
          <a:noFill/>
          <a:ln w="9525">
            <a:noFill/>
            <a:miter lim="800000"/>
            <a:headEnd/>
            <a:tailEnd/>
          </a:ln>
          <a:effectLst/>
        </p:spPr>
      </p:pic>
      <p:sp>
        <p:nvSpPr>
          <p:cNvPr id="5" name="Title 1"/>
          <p:cNvSpPr txBox="1">
            <a:spLocks/>
          </p:cNvSpPr>
          <p:nvPr/>
        </p:nvSpPr>
        <p:spPr>
          <a:xfrm>
            <a:off x="741215" y="-175220"/>
            <a:ext cx="10515600" cy="1325563"/>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4400" b="0" i="0" u="none" strike="noStrike" kern="1200" cap="none" spc="0" normalizeH="0" baseline="0" noProof="0" dirty="0" smtClean="0">
                <a:ln>
                  <a:noFill/>
                </a:ln>
                <a:solidFill>
                  <a:schemeClr val="tx1"/>
                </a:solidFill>
                <a:effectLst/>
                <a:uLnTx/>
                <a:uFillTx/>
                <a:latin typeface="+mj-lt"/>
                <a:ea typeface="+mj-ea"/>
                <a:cs typeface="+mj-cs"/>
              </a:rPr>
              <a:t>Code Snippet</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and Discussions</a:t>
            </a:r>
            <a:endParaRPr lang="en-US" dirty="0"/>
          </a:p>
        </p:txBody>
      </p:sp>
      <p:sp>
        <p:nvSpPr>
          <p:cNvPr id="3" name="Content Placeholder 2"/>
          <p:cNvSpPr>
            <a:spLocks noGrp="1"/>
          </p:cNvSpPr>
          <p:nvPr>
            <p:ph idx="1"/>
          </p:nvPr>
        </p:nvSpPr>
        <p:spPr/>
        <p:txBody>
          <a:bodyPr>
            <a:normAutofit/>
          </a:bodyPr>
          <a:lstStyle/>
          <a:p>
            <a:pPr algn="just"/>
            <a:r>
              <a:rPr lang="en-US" sz="4000" dirty="0" smtClean="0"/>
              <a:t>The code is programmed in a way to automatically use the best classifier based on accuracy for each classifier. </a:t>
            </a:r>
          </a:p>
          <a:p>
            <a:pPr algn="just"/>
            <a:r>
              <a:rPr lang="en-US" sz="4000" dirty="0" smtClean="0"/>
              <a:t>And also, the best classifying algorithm for each combination is identified and sorted out as a table based on accuracy obtained from the test datasets.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4345" y="32605"/>
            <a:ext cx="10515600" cy="1325563"/>
          </a:xfrm>
        </p:spPr>
        <p:txBody>
          <a:bodyPr/>
          <a:lstStyle/>
          <a:p>
            <a:r>
              <a:rPr lang="en-US" dirty="0" smtClean="0"/>
              <a:t>Results and Discussions</a:t>
            </a:r>
            <a:endParaRPr lang="en-US" dirty="0"/>
          </a:p>
        </p:txBody>
      </p:sp>
      <p:graphicFrame>
        <p:nvGraphicFramePr>
          <p:cNvPr id="4" name="Content Placeholder 3"/>
          <p:cNvGraphicFramePr>
            <a:graphicFrameLocks noGrp="1"/>
          </p:cNvGraphicFramePr>
          <p:nvPr>
            <p:ph idx="1"/>
          </p:nvPr>
        </p:nvGraphicFramePr>
        <p:xfrm>
          <a:off x="803564" y="1925793"/>
          <a:ext cx="10972801" cy="3314344"/>
        </p:xfrm>
        <a:graphic>
          <a:graphicData uri="http://schemas.openxmlformats.org/drawingml/2006/table">
            <a:tbl>
              <a:tblPr/>
              <a:tblGrid>
                <a:gridCol w="7347920"/>
                <a:gridCol w="1037684"/>
                <a:gridCol w="2587197"/>
              </a:tblGrid>
              <a:tr h="503139">
                <a:tc>
                  <a:txBody>
                    <a:bodyPr/>
                    <a:lstStyle/>
                    <a:p>
                      <a:pPr algn="ctr">
                        <a:lnSpc>
                          <a:spcPct val="115000"/>
                        </a:lnSpc>
                        <a:spcAft>
                          <a:spcPts val="0"/>
                        </a:spcAft>
                      </a:pPr>
                      <a:r>
                        <a:rPr lang="en-US" sz="1800" b="1" dirty="0">
                          <a:solidFill>
                            <a:srgbClr val="000000"/>
                          </a:solidFill>
                          <a:latin typeface="Calibri"/>
                          <a:ea typeface="Times New Roman"/>
                          <a:cs typeface="Calibri"/>
                        </a:rPr>
                        <a:t>Combination</a:t>
                      </a:r>
                      <a:endParaRPr lang="en-US" sz="1800" dirty="0">
                        <a:solidFill>
                          <a:srgbClr val="000000"/>
                        </a:solidFill>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b="1">
                          <a:solidFill>
                            <a:srgbClr val="000000"/>
                          </a:solidFill>
                          <a:latin typeface="Calibri"/>
                          <a:ea typeface="Times New Roman"/>
                          <a:cs typeface="Calibri"/>
                        </a:rPr>
                        <a:t>R-Squared</a:t>
                      </a:r>
                      <a:endParaRPr lang="en-US" sz="1800">
                        <a:solidFill>
                          <a:srgbClr val="000000"/>
                        </a:solidFill>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b="1">
                          <a:solidFill>
                            <a:srgbClr val="000000"/>
                          </a:solidFill>
                          <a:latin typeface="Calibri"/>
                          <a:ea typeface="Times New Roman"/>
                          <a:cs typeface="Calibri"/>
                        </a:rPr>
                        <a:t>Best Classifying Algorithm</a:t>
                      </a:r>
                      <a:endParaRPr lang="en-US" sz="1800">
                        <a:solidFill>
                          <a:srgbClr val="000000"/>
                        </a:solidFill>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5426">
                <a:tc>
                  <a:txBody>
                    <a:bodyPr/>
                    <a:lstStyle/>
                    <a:p>
                      <a:pPr>
                        <a:lnSpc>
                          <a:spcPct val="115000"/>
                        </a:lnSpc>
                        <a:spcAft>
                          <a:spcPts val="0"/>
                        </a:spcAft>
                      </a:pPr>
                      <a:r>
                        <a:rPr lang="en-US" sz="1800" b="1">
                          <a:solidFill>
                            <a:srgbClr val="000000"/>
                          </a:solidFill>
                          <a:latin typeface="Calibri"/>
                          <a:ea typeface="Times New Roman"/>
                          <a:cs typeface="Calibri"/>
                        </a:rPr>
                        <a:t>['rsm_VATI', 'Field_SM', 'Crop_Type', 'Crop_Period', 'Soil_Class']</a:t>
                      </a:r>
                      <a:endParaRPr lang="en-US" sz="1800">
                        <a:solidFill>
                          <a:srgbClr val="000000"/>
                        </a:solidFill>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C0C0C0"/>
                    </a:solidFill>
                  </a:tcPr>
                </a:tc>
                <a:tc>
                  <a:txBody>
                    <a:bodyPr/>
                    <a:lstStyle/>
                    <a:p>
                      <a:pPr algn="r">
                        <a:lnSpc>
                          <a:spcPct val="115000"/>
                        </a:lnSpc>
                        <a:spcAft>
                          <a:spcPts val="0"/>
                        </a:spcAft>
                      </a:pPr>
                      <a:r>
                        <a:rPr lang="en-US" sz="1800">
                          <a:solidFill>
                            <a:srgbClr val="000000"/>
                          </a:solidFill>
                          <a:latin typeface="Calibri"/>
                          <a:ea typeface="Times New Roman"/>
                          <a:cs typeface="Calibri"/>
                        </a:rPr>
                        <a:t>0.565217</a:t>
                      </a:r>
                      <a:endParaRPr lang="en-US" sz="1800">
                        <a:solidFill>
                          <a:srgbClr val="000000"/>
                        </a:solidFill>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C0C0C0"/>
                    </a:solidFill>
                  </a:tcPr>
                </a:tc>
                <a:tc>
                  <a:txBody>
                    <a:bodyPr/>
                    <a:lstStyle/>
                    <a:p>
                      <a:pPr>
                        <a:lnSpc>
                          <a:spcPct val="115000"/>
                        </a:lnSpc>
                        <a:spcAft>
                          <a:spcPts val="0"/>
                        </a:spcAft>
                      </a:pPr>
                      <a:r>
                        <a:rPr lang="en-US" sz="1800">
                          <a:solidFill>
                            <a:srgbClr val="000000"/>
                          </a:solidFill>
                          <a:latin typeface="Calibri"/>
                          <a:ea typeface="Times New Roman"/>
                          <a:cs typeface="Calibri"/>
                        </a:rPr>
                        <a:t>ExtraTreesClassifier</a:t>
                      </a:r>
                      <a:endParaRPr lang="en-US" sz="1800">
                        <a:solidFill>
                          <a:srgbClr val="000000"/>
                        </a:solidFill>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C0C0C0"/>
                    </a:solidFill>
                  </a:tcPr>
                </a:tc>
              </a:tr>
              <a:tr h="335426">
                <a:tc>
                  <a:txBody>
                    <a:bodyPr/>
                    <a:lstStyle/>
                    <a:p>
                      <a:pPr>
                        <a:lnSpc>
                          <a:spcPct val="115000"/>
                        </a:lnSpc>
                        <a:spcAft>
                          <a:spcPts val="0"/>
                        </a:spcAft>
                      </a:pPr>
                      <a:r>
                        <a:rPr lang="en-US" sz="1800" b="1">
                          <a:solidFill>
                            <a:srgbClr val="000000"/>
                          </a:solidFill>
                          <a:latin typeface="Calibri"/>
                          <a:ea typeface="Times New Roman"/>
                          <a:cs typeface="Calibri"/>
                        </a:rPr>
                        <a:t>['rsm_VATI', 'Field_SM', 'Crop_Type', 'max_RSM', 'Soil_Class']</a:t>
                      </a:r>
                      <a:endParaRPr lang="en-US" sz="1800">
                        <a:solidFill>
                          <a:srgbClr val="000000"/>
                        </a:solidFill>
                        <a:latin typeface="Calibri"/>
                        <a:ea typeface="Times New Roman"/>
                        <a:cs typeface="Times New Roman"/>
                      </a:endParaRPr>
                    </a:p>
                  </a:txBody>
                  <a:tcPr marL="68580" marR="68580" marT="0" marB="0">
                    <a:lnL>
                      <a:noFill/>
                    </a:lnL>
                    <a:lnR>
                      <a:noFill/>
                    </a:lnR>
                    <a:lnT>
                      <a:noFill/>
                    </a:lnT>
                    <a:lnB>
                      <a:noFill/>
                    </a:lnB>
                  </a:tcPr>
                </a:tc>
                <a:tc>
                  <a:txBody>
                    <a:bodyPr/>
                    <a:lstStyle/>
                    <a:p>
                      <a:pPr algn="r">
                        <a:lnSpc>
                          <a:spcPct val="115000"/>
                        </a:lnSpc>
                        <a:spcAft>
                          <a:spcPts val="0"/>
                        </a:spcAft>
                      </a:pPr>
                      <a:r>
                        <a:rPr lang="en-US" sz="1800">
                          <a:solidFill>
                            <a:srgbClr val="000000"/>
                          </a:solidFill>
                          <a:latin typeface="Calibri"/>
                          <a:ea typeface="Times New Roman"/>
                          <a:cs typeface="Calibri"/>
                        </a:rPr>
                        <a:t>0.486842</a:t>
                      </a:r>
                      <a:endParaRPr lang="en-US" sz="1800">
                        <a:solidFill>
                          <a:srgbClr val="000000"/>
                        </a:solidFill>
                        <a:latin typeface="Calibri"/>
                        <a:ea typeface="Times New Roman"/>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US" sz="1800">
                          <a:solidFill>
                            <a:srgbClr val="000000"/>
                          </a:solidFill>
                          <a:latin typeface="Calibri"/>
                          <a:ea typeface="Times New Roman"/>
                          <a:cs typeface="Calibri"/>
                        </a:rPr>
                        <a:t>GradientBoostingClassifier</a:t>
                      </a:r>
                      <a:endParaRPr lang="en-US" sz="1800">
                        <a:solidFill>
                          <a:srgbClr val="000000"/>
                        </a:solidFill>
                        <a:latin typeface="Calibri"/>
                        <a:ea typeface="Times New Roman"/>
                        <a:cs typeface="Times New Roman"/>
                      </a:endParaRPr>
                    </a:p>
                  </a:txBody>
                  <a:tcPr marL="68580" marR="68580" marT="0" marB="0">
                    <a:lnL>
                      <a:noFill/>
                    </a:lnL>
                    <a:lnR>
                      <a:noFill/>
                    </a:lnR>
                    <a:lnT>
                      <a:noFill/>
                    </a:lnT>
                    <a:lnB>
                      <a:noFill/>
                    </a:lnB>
                  </a:tcPr>
                </a:tc>
              </a:tr>
              <a:tr h="335426">
                <a:tc>
                  <a:txBody>
                    <a:bodyPr/>
                    <a:lstStyle/>
                    <a:p>
                      <a:pPr>
                        <a:lnSpc>
                          <a:spcPct val="115000"/>
                        </a:lnSpc>
                        <a:spcAft>
                          <a:spcPts val="0"/>
                        </a:spcAft>
                      </a:pPr>
                      <a:r>
                        <a:rPr lang="en-US" sz="1800" b="1" dirty="0">
                          <a:solidFill>
                            <a:srgbClr val="000000"/>
                          </a:solidFill>
                          <a:latin typeface="Calibri"/>
                          <a:ea typeface="Times New Roman"/>
                          <a:cs typeface="Calibri"/>
                        </a:rPr>
                        <a:t>['</a:t>
                      </a:r>
                      <a:r>
                        <a:rPr lang="en-US" sz="1800" b="1" dirty="0" err="1">
                          <a:solidFill>
                            <a:srgbClr val="000000"/>
                          </a:solidFill>
                          <a:latin typeface="Calibri"/>
                          <a:ea typeface="Times New Roman"/>
                          <a:cs typeface="Calibri"/>
                        </a:rPr>
                        <a:t>rsm_VATI</a:t>
                      </a:r>
                      <a:r>
                        <a:rPr lang="en-US" sz="1800" b="1" dirty="0">
                          <a:solidFill>
                            <a:srgbClr val="000000"/>
                          </a:solidFill>
                          <a:latin typeface="Calibri"/>
                          <a:ea typeface="Times New Roman"/>
                          <a:cs typeface="Calibri"/>
                        </a:rPr>
                        <a:t>', '</a:t>
                      </a:r>
                      <a:r>
                        <a:rPr lang="en-US" sz="1800" b="1" dirty="0" err="1">
                          <a:solidFill>
                            <a:srgbClr val="000000"/>
                          </a:solidFill>
                          <a:latin typeface="Calibri"/>
                          <a:ea typeface="Times New Roman"/>
                          <a:cs typeface="Calibri"/>
                        </a:rPr>
                        <a:t>Field_SM</a:t>
                      </a:r>
                      <a:r>
                        <a:rPr lang="en-US" sz="1800" b="1" dirty="0">
                          <a:solidFill>
                            <a:srgbClr val="000000"/>
                          </a:solidFill>
                          <a:latin typeface="Calibri"/>
                          <a:ea typeface="Times New Roman"/>
                          <a:cs typeface="Calibri"/>
                        </a:rPr>
                        <a:t>', '</a:t>
                      </a:r>
                      <a:r>
                        <a:rPr lang="en-US" sz="1800" b="1" dirty="0" err="1">
                          <a:solidFill>
                            <a:srgbClr val="000000"/>
                          </a:solidFill>
                          <a:latin typeface="Calibri"/>
                          <a:ea typeface="Times New Roman"/>
                          <a:cs typeface="Calibri"/>
                        </a:rPr>
                        <a:t>Crop_Type</a:t>
                      </a:r>
                      <a:r>
                        <a:rPr lang="en-US" sz="1800" b="1" dirty="0">
                          <a:solidFill>
                            <a:srgbClr val="000000"/>
                          </a:solidFill>
                          <a:latin typeface="Calibri"/>
                          <a:ea typeface="Times New Roman"/>
                          <a:cs typeface="Calibri"/>
                        </a:rPr>
                        <a:t>', '</a:t>
                      </a:r>
                      <a:r>
                        <a:rPr lang="en-US" sz="1800" b="1" dirty="0" err="1">
                          <a:solidFill>
                            <a:srgbClr val="000000"/>
                          </a:solidFill>
                          <a:latin typeface="Calibri"/>
                          <a:ea typeface="Times New Roman"/>
                          <a:cs typeface="Calibri"/>
                        </a:rPr>
                        <a:t>max_RSM</a:t>
                      </a:r>
                      <a:r>
                        <a:rPr lang="en-US" sz="1800" b="1" dirty="0">
                          <a:solidFill>
                            <a:srgbClr val="000000"/>
                          </a:solidFill>
                          <a:latin typeface="Calibri"/>
                          <a:ea typeface="Times New Roman"/>
                          <a:cs typeface="Calibri"/>
                        </a:rPr>
                        <a:t>']</a:t>
                      </a:r>
                      <a:endParaRPr lang="en-US" sz="1800" dirty="0">
                        <a:solidFill>
                          <a:srgbClr val="000000"/>
                        </a:solidFill>
                        <a:latin typeface="Calibri"/>
                        <a:ea typeface="Times New Roman"/>
                        <a:cs typeface="Times New Roman"/>
                      </a:endParaRPr>
                    </a:p>
                  </a:txBody>
                  <a:tcPr marL="68580" marR="68580" marT="0" marB="0">
                    <a:lnL>
                      <a:noFill/>
                    </a:lnL>
                    <a:lnR>
                      <a:noFill/>
                    </a:lnR>
                    <a:lnT>
                      <a:noFill/>
                    </a:lnT>
                    <a:lnB>
                      <a:noFill/>
                    </a:lnB>
                    <a:solidFill>
                      <a:srgbClr val="C0C0C0"/>
                    </a:solidFill>
                  </a:tcPr>
                </a:tc>
                <a:tc>
                  <a:txBody>
                    <a:bodyPr/>
                    <a:lstStyle/>
                    <a:p>
                      <a:pPr algn="r">
                        <a:lnSpc>
                          <a:spcPct val="115000"/>
                        </a:lnSpc>
                        <a:spcAft>
                          <a:spcPts val="0"/>
                        </a:spcAft>
                      </a:pPr>
                      <a:r>
                        <a:rPr lang="en-US" sz="1800">
                          <a:solidFill>
                            <a:srgbClr val="000000"/>
                          </a:solidFill>
                          <a:latin typeface="Calibri"/>
                          <a:ea typeface="Times New Roman"/>
                          <a:cs typeface="Calibri"/>
                        </a:rPr>
                        <a:t>0.469799</a:t>
                      </a:r>
                      <a:endParaRPr lang="en-US" sz="1800">
                        <a:solidFill>
                          <a:srgbClr val="000000"/>
                        </a:solidFill>
                        <a:latin typeface="Calibri"/>
                        <a:ea typeface="Times New Roman"/>
                        <a:cs typeface="Times New Roman"/>
                      </a:endParaRPr>
                    </a:p>
                  </a:txBody>
                  <a:tcPr marL="68580" marR="68580" marT="0" marB="0">
                    <a:lnL>
                      <a:noFill/>
                    </a:lnL>
                    <a:lnR>
                      <a:noFill/>
                    </a:lnR>
                    <a:lnT>
                      <a:noFill/>
                    </a:lnT>
                    <a:lnB>
                      <a:noFill/>
                    </a:lnB>
                    <a:solidFill>
                      <a:srgbClr val="C0C0C0"/>
                    </a:solidFill>
                  </a:tcPr>
                </a:tc>
                <a:tc>
                  <a:txBody>
                    <a:bodyPr/>
                    <a:lstStyle/>
                    <a:p>
                      <a:pPr>
                        <a:lnSpc>
                          <a:spcPct val="115000"/>
                        </a:lnSpc>
                        <a:spcAft>
                          <a:spcPts val="0"/>
                        </a:spcAft>
                      </a:pPr>
                      <a:r>
                        <a:rPr lang="en-US" sz="1800">
                          <a:solidFill>
                            <a:srgbClr val="000000"/>
                          </a:solidFill>
                          <a:latin typeface="Calibri"/>
                          <a:ea typeface="Times New Roman"/>
                          <a:cs typeface="Calibri"/>
                        </a:rPr>
                        <a:t>BaggingClassifier</a:t>
                      </a:r>
                      <a:endParaRPr lang="en-US" sz="1800">
                        <a:solidFill>
                          <a:srgbClr val="000000"/>
                        </a:solidFill>
                        <a:latin typeface="Calibri"/>
                        <a:ea typeface="Times New Roman"/>
                        <a:cs typeface="Times New Roman"/>
                      </a:endParaRPr>
                    </a:p>
                  </a:txBody>
                  <a:tcPr marL="68580" marR="68580" marT="0" marB="0">
                    <a:lnL>
                      <a:noFill/>
                    </a:lnL>
                    <a:lnR>
                      <a:noFill/>
                    </a:lnR>
                    <a:lnT>
                      <a:noFill/>
                    </a:lnT>
                    <a:lnB>
                      <a:noFill/>
                    </a:lnB>
                    <a:solidFill>
                      <a:srgbClr val="C0C0C0"/>
                    </a:solidFill>
                  </a:tcPr>
                </a:tc>
              </a:tr>
              <a:tr h="335426">
                <a:tc>
                  <a:txBody>
                    <a:bodyPr/>
                    <a:lstStyle/>
                    <a:p>
                      <a:pPr>
                        <a:lnSpc>
                          <a:spcPct val="115000"/>
                        </a:lnSpc>
                        <a:spcAft>
                          <a:spcPts val="0"/>
                        </a:spcAft>
                      </a:pPr>
                      <a:r>
                        <a:rPr lang="en-US" sz="1800" b="1">
                          <a:solidFill>
                            <a:srgbClr val="000000"/>
                          </a:solidFill>
                          <a:latin typeface="Calibri"/>
                          <a:ea typeface="Times New Roman"/>
                          <a:cs typeface="Calibri"/>
                        </a:rPr>
                        <a:t>['rsm_VATI', 'Field_SM', 'Crop_Type', 'Soil_Class']</a:t>
                      </a:r>
                      <a:endParaRPr lang="en-US" sz="1800">
                        <a:solidFill>
                          <a:srgbClr val="000000"/>
                        </a:solidFill>
                        <a:latin typeface="Calibri"/>
                        <a:ea typeface="Times New Roman"/>
                        <a:cs typeface="Times New Roman"/>
                      </a:endParaRPr>
                    </a:p>
                  </a:txBody>
                  <a:tcPr marL="68580" marR="68580" marT="0" marB="0">
                    <a:lnL>
                      <a:noFill/>
                    </a:lnL>
                    <a:lnR>
                      <a:noFill/>
                    </a:lnR>
                    <a:lnT>
                      <a:noFill/>
                    </a:lnT>
                    <a:lnB>
                      <a:noFill/>
                    </a:lnB>
                  </a:tcPr>
                </a:tc>
                <a:tc>
                  <a:txBody>
                    <a:bodyPr/>
                    <a:lstStyle/>
                    <a:p>
                      <a:pPr algn="r">
                        <a:lnSpc>
                          <a:spcPct val="115000"/>
                        </a:lnSpc>
                        <a:spcAft>
                          <a:spcPts val="0"/>
                        </a:spcAft>
                      </a:pPr>
                      <a:r>
                        <a:rPr lang="en-US" sz="1800">
                          <a:solidFill>
                            <a:srgbClr val="000000"/>
                          </a:solidFill>
                          <a:latin typeface="Calibri"/>
                          <a:ea typeface="Times New Roman"/>
                          <a:cs typeface="Calibri"/>
                        </a:rPr>
                        <a:t>0.447368</a:t>
                      </a:r>
                      <a:endParaRPr lang="en-US" sz="1800">
                        <a:solidFill>
                          <a:srgbClr val="000000"/>
                        </a:solidFill>
                        <a:latin typeface="Calibri"/>
                        <a:ea typeface="Times New Roman"/>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US" sz="1800">
                          <a:solidFill>
                            <a:srgbClr val="000000"/>
                          </a:solidFill>
                          <a:latin typeface="Calibri"/>
                          <a:ea typeface="Times New Roman"/>
                          <a:cs typeface="Calibri"/>
                        </a:rPr>
                        <a:t>GradientBoostingClassifier</a:t>
                      </a:r>
                      <a:endParaRPr lang="en-US" sz="1800">
                        <a:solidFill>
                          <a:srgbClr val="000000"/>
                        </a:solidFill>
                        <a:latin typeface="Calibri"/>
                        <a:ea typeface="Times New Roman"/>
                        <a:cs typeface="Times New Roman"/>
                      </a:endParaRPr>
                    </a:p>
                  </a:txBody>
                  <a:tcPr marL="68580" marR="68580" marT="0" marB="0">
                    <a:lnL>
                      <a:noFill/>
                    </a:lnL>
                    <a:lnR>
                      <a:noFill/>
                    </a:lnR>
                    <a:lnT>
                      <a:noFill/>
                    </a:lnT>
                    <a:lnB>
                      <a:noFill/>
                    </a:lnB>
                  </a:tcPr>
                </a:tc>
              </a:tr>
              <a:tr h="335426">
                <a:tc>
                  <a:txBody>
                    <a:bodyPr/>
                    <a:lstStyle/>
                    <a:p>
                      <a:pPr>
                        <a:lnSpc>
                          <a:spcPct val="115000"/>
                        </a:lnSpc>
                        <a:spcAft>
                          <a:spcPts val="0"/>
                        </a:spcAft>
                      </a:pPr>
                      <a:r>
                        <a:rPr lang="en-US" sz="1800" b="1" dirty="0">
                          <a:solidFill>
                            <a:srgbClr val="000000"/>
                          </a:solidFill>
                          <a:latin typeface="Calibri"/>
                          <a:ea typeface="Times New Roman"/>
                          <a:cs typeface="Calibri"/>
                        </a:rPr>
                        <a:t>['</a:t>
                      </a:r>
                      <a:r>
                        <a:rPr lang="en-US" sz="1800" b="1" dirty="0" err="1">
                          <a:solidFill>
                            <a:srgbClr val="000000"/>
                          </a:solidFill>
                          <a:latin typeface="Calibri"/>
                          <a:ea typeface="Times New Roman"/>
                          <a:cs typeface="Calibri"/>
                        </a:rPr>
                        <a:t>rsm_VATI</a:t>
                      </a:r>
                      <a:r>
                        <a:rPr lang="en-US" sz="1800" b="1" dirty="0">
                          <a:solidFill>
                            <a:srgbClr val="000000"/>
                          </a:solidFill>
                          <a:latin typeface="Calibri"/>
                          <a:ea typeface="Times New Roman"/>
                          <a:cs typeface="Calibri"/>
                        </a:rPr>
                        <a:t>', '</a:t>
                      </a:r>
                      <a:r>
                        <a:rPr lang="en-US" sz="1800" b="1" dirty="0" err="1">
                          <a:solidFill>
                            <a:srgbClr val="000000"/>
                          </a:solidFill>
                          <a:latin typeface="Calibri"/>
                          <a:ea typeface="Times New Roman"/>
                          <a:cs typeface="Calibri"/>
                        </a:rPr>
                        <a:t>Field_SM</a:t>
                      </a:r>
                      <a:r>
                        <a:rPr lang="en-US" sz="1800" b="1" dirty="0">
                          <a:solidFill>
                            <a:srgbClr val="000000"/>
                          </a:solidFill>
                          <a:latin typeface="Calibri"/>
                          <a:ea typeface="Times New Roman"/>
                          <a:cs typeface="Calibri"/>
                        </a:rPr>
                        <a:t>', '</a:t>
                      </a:r>
                      <a:r>
                        <a:rPr lang="en-US" sz="1800" b="1" dirty="0" err="1">
                          <a:solidFill>
                            <a:srgbClr val="000000"/>
                          </a:solidFill>
                          <a:latin typeface="Calibri"/>
                          <a:ea typeface="Times New Roman"/>
                          <a:cs typeface="Calibri"/>
                        </a:rPr>
                        <a:t>Crop_Type</a:t>
                      </a:r>
                      <a:r>
                        <a:rPr lang="en-US" sz="1800" b="1" dirty="0">
                          <a:solidFill>
                            <a:srgbClr val="000000"/>
                          </a:solidFill>
                          <a:latin typeface="Calibri"/>
                          <a:ea typeface="Times New Roman"/>
                          <a:cs typeface="Calibri"/>
                        </a:rPr>
                        <a:t>', '</a:t>
                      </a:r>
                      <a:r>
                        <a:rPr lang="en-US" sz="1800" b="1" dirty="0" err="1">
                          <a:solidFill>
                            <a:srgbClr val="000000"/>
                          </a:solidFill>
                          <a:latin typeface="Calibri"/>
                          <a:ea typeface="Times New Roman"/>
                          <a:cs typeface="Calibri"/>
                        </a:rPr>
                        <a:t>max_RSM</a:t>
                      </a:r>
                      <a:r>
                        <a:rPr lang="en-US" sz="1800" b="1" dirty="0">
                          <a:solidFill>
                            <a:srgbClr val="000000"/>
                          </a:solidFill>
                          <a:latin typeface="Calibri"/>
                          <a:ea typeface="Times New Roman"/>
                          <a:cs typeface="Calibri"/>
                        </a:rPr>
                        <a:t>', '</a:t>
                      </a:r>
                      <a:r>
                        <a:rPr lang="en-US" sz="1800" b="1" dirty="0" err="1">
                          <a:solidFill>
                            <a:srgbClr val="000000"/>
                          </a:solidFill>
                          <a:latin typeface="Calibri"/>
                          <a:ea typeface="Times New Roman"/>
                          <a:cs typeface="Calibri"/>
                        </a:rPr>
                        <a:t>Crop_Period</a:t>
                      </a:r>
                      <a:r>
                        <a:rPr lang="en-US" sz="1800" b="1" dirty="0">
                          <a:solidFill>
                            <a:srgbClr val="000000"/>
                          </a:solidFill>
                          <a:latin typeface="Calibri"/>
                          <a:ea typeface="Times New Roman"/>
                          <a:cs typeface="Calibri"/>
                        </a:rPr>
                        <a:t>', '</a:t>
                      </a:r>
                      <a:r>
                        <a:rPr lang="en-US" sz="1800" b="1" dirty="0" err="1">
                          <a:solidFill>
                            <a:srgbClr val="000000"/>
                          </a:solidFill>
                          <a:latin typeface="Calibri"/>
                          <a:ea typeface="Times New Roman"/>
                          <a:cs typeface="Calibri"/>
                        </a:rPr>
                        <a:t>Soil_Class</a:t>
                      </a:r>
                      <a:r>
                        <a:rPr lang="en-US" sz="1800" b="1" dirty="0">
                          <a:solidFill>
                            <a:srgbClr val="000000"/>
                          </a:solidFill>
                          <a:latin typeface="Calibri"/>
                          <a:ea typeface="Times New Roman"/>
                          <a:cs typeface="Calibri"/>
                        </a:rPr>
                        <a:t>']</a:t>
                      </a:r>
                      <a:endParaRPr lang="en-US" sz="1800" dirty="0">
                        <a:solidFill>
                          <a:srgbClr val="000000"/>
                        </a:solidFill>
                        <a:latin typeface="Calibri"/>
                        <a:ea typeface="Times New Roman"/>
                        <a:cs typeface="Times New Roman"/>
                      </a:endParaRPr>
                    </a:p>
                  </a:txBody>
                  <a:tcPr marL="68580" marR="68580" marT="0" marB="0">
                    <a:lnL>
                      <a:noFill/>
                    </a:lnL>
                    <a:lnR>
                      <a:noFill/>
                    </a:lnR>
                    <a:lnT>
                      <a:noFill/>
                    </a:lnT>
                    <a:lnB>
                      <a:noFill/>
                    </a:lnB>
                    <a:solidFill>
                      <a:srgbClr val="C0C0C0"/>
                    </a:solidFill>
                  </a:tcPr>
                </a:tc>
                <a:tc>
                  <a:txBody>
                    <a:bodyPr/>
                    <a:lstStyle/>
                    <a:p>
                      <a:pPr algn="r">
                        <a:lnSpc>
                          <a:spcPct val="115000"/>
                        </a:lnSpc>
                        <a:spcAft>
                          <a:spcPts val="0"/>
                        </a:spcAft>
                      </a:pPr>
                      <a:r>
                        <a:rPr lang="en-US" sz="1800">
                          <a:solidFill>
                            <a:srgbClr val="000000"/>
                          </a:solidFill>
                          <a:latin typeface="Calibri"/>
                          <a:ea typeface="Times New Roman"/>
                          <a:cs typeface="Calibri"/>
                        </a:rPr>
                        <a:t>0.434783</a:t>
                      </a:r>
                      <a:endParaRPr lang="en-US" sz="1800">
                        <a:solidFill>
                          <a:srgbClr val="000000"/>
                        </a:solidFill>
                        <a:latin typeface="Calibri"/>
                        <a:ea typeface="Times New Roman"/>
                        <a:cs typeface="Times New Roman"/>
                      </a:endParaRPr>
                    </a:p>
                  </a:txBody>
                  <a:tcPr marL="68580" marR="68580" marT="0" marB="0">
                    <a:lnL>
                      <a:noFill/>
                    </a:lnL>
                    <a:lnR>
                      <a:noFill/>
                    </a:lnR>
                    <a:lnT>
                      <a:noFill/>
                    </a:lnT>
                    <a:lnB>
                      <a:noFill/>
                    </a:lnB>
                    <a:solidFill>
                      <a:srgbClr val="C0C0C0"/>
                    </a:solidFill>
                  </a:tcPr>
                </a:tc>
                <a:tc>
                  <a:txBody>
                    <a:bodyPr/>
                    <a:lstStyle/>
                    <a:p>
                      <a:pPr>
                        <a:lnSpc>
                          <a:spcPct val="115000"/>
                        </a:lnSpc>
                        <a:spcAft>
                          <a:spcPts val="0"/>
                        </a:spcAft>
                      </a:pPr>
                      <a:r>
                        <a:rPr lang="en-US" sz="1800">
                          <a:solidFill>
                            <a:srgbClr val="000000"/>
                          </a:solidFill>
                          <a:latin typeface="Calibri"/>
                          <a:ea typeface="Times New Roman"/>
                          <a:cs typeface="Calibri"/>
                        </a:rPr>
                        <a:t>BaggingClassifier</a:t>
                      </a:r>
                      <a:endParaRPr lang="en-US" sz="1800">
                        <a:solidFill>
                          <a:srgbClr val="000000"/>
                        </a:solidFill>
                        <a:latin typeface="Calibri"/>
                        <a:ea typeface="Times New Roman"/>
                        <a:cs typeface="Times New Roman"/>
                      </a:endParaRPr>
                    </a:p>
                  </a:txBody>
                  <a:tcPr marL="68580" marR="68580" marT="0" marB="0">
                    <a:lnL>
                      <a:noFill/>
                    </a:lnL>
                    <a:lnR>
                      <a:noFill/>
                    </a:lnR>
                    <a:lnT>
                      <a:noFill/>
                    </a:lnT>
                    <a:lnB>
                      <a:noFill/>
                    </a:lnB>
                    <a:solidFill>
                      <a:srgbClr val="C0C0C0"/>
                    </a:solidFill>
                  </a:tcPr>
                </a:tc>
              </a:tr>
              <a:tr h="335426">
                <a:tc>
                  <a:txBody>
                    <a:bodyPr/>
                    <a:lstStyle/>
                    <a:p>
                      <a:pPr>
                        <a:lnSpc>
                          <a:spcPct val="115000"/>
                        </a:lnSpc>
                        <a:spcAft>
                          <a:spcPts val="0"/>
                        </a:spcAft>
                      </a:pPr>
                      <a:r>
                        <a:rPr lang="en-US" sz="1800" b="1">
                          <a:solidFill>
                            <a:srgbClr val="000000"/>
                          </a:solidFill>
                          <a:latin typeface="Calibri"/>
                          <a:ea typeface="Times New Roman"/>
                          <a:cs typeface="Calibri"/>
                        </a:rPr>
                        <a:t>['rsm_VATI', 'Field_SM', 'Crop_Type']</a:t>
                      </a:r>
                      <a:endParaRPr lang="en-US" sz="1800">
                        <a:solidFill>
                          <a:srgbClr val="000000"/>
                        </a:solidFill>
                        <a:latin typeface="Calibri"/>
                        <a:ea typeface="Times New Roman"/>
                        <a:cs typeface="Times New Roman"/>
                      </a:endParaRPr>
                    </a:p>
                  </a:txBody>
                  <a:tcPr marL="68580" marR="68580" marT="0" marB="0">
                    <a:lnL>
                      <a:noFill/>
                    </a:lnL>
                    <a:lnR>
                      <a:noFill/>
                    </a:lnR>
                    <a:lnT>
                      <a:noFill/>
                    </a:lnT>
                    <a:lnB>
                      <a:noFill/>
                    </a:lnB>
                  </a:tcPr>
                </a:tc>
                <a:tc>
                  <a:txBody>
                    <a:bodyPr/>
                    <a:lstStyle/>
                    <a:p>
                      <a:pPr algn="r">
                        <a:lnSpc>
                          <a:spcPct val="115000"/>
                        </a:lnSpc>
                        <a:spcAft>
                          <a:spcPts val="0"/>
                        </a:spcAft>
                      </a:pPr>
                      <a:r>
                        <a:rPr lang="en-US" sz="1800">
                          <a:solidFill>
                            <a:srgbClr val="000000"/>
                          </a:solidFill>
                          <a:latin typeface="Calibri"/>
                          <a:ea typeface="Times New Roman"/>
                          <a:cs typeface="Calibri"/>
                        </a:rPr>
                        <a:t>0.389262</a:t>
                      </a:r>
                      <a:endParaRPr lang="en-US" sz="1800">
                        <a:solidFill>
                          <a:srgbClr val="000000"/>
                        </a:solidFill>
                        <a:latin typeface="Calibri"/>
                        <a:ea typeface="Times New Roman"/>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US" sz="1800">
                          <a:solidFill>
                            <a:srgbClr val="000000"/>
                          </a:solidFill>
                          <a:latin typeface="Calibri"/>
                          <a:ea typeface="Times New Roman"/>
                          <a:cs typeface="Calibri"/>
                        </a:rPr>
                        <a:t>ExtraTreesClassifier</a:t>
                      </a:r>
                      <a:endParaRPr lang="en-US" sz="1800">
                        <a:solidFill>
                          <a:srgbClr val="000000"/>
                        </a:solidFill>
                        <a:latin typeface="Calibri"/>
                        <a:ea typeface="Times New Roman"/>
                        <a:cs typeface="Times New Roman"/>
                      </a:endParaRPr>
                    </a:p>
                  </a:txBody>
                  <a:tcPr marL="68580" marR="68580" marT="0" marB="0">
                    <a:lnL>
                      <a:noFill/>
                    </a:lnL>
                    <a:lnR>
                      <a:noFill/>
                    </a:lnR>
                    <a:lnT>
                      <a:noFill/>
                    </a:lnT>
                    <a:lnB>
                      <a:noFill/>
                    </a:lnB>
                  </a:tcPr>
                </a:tc>
              </a:tr>
              <a:tr h="335426">
                <a:tc>
                  <a:txBody>
                    <a:bodyPr/>
                    <a:lstStyle/>
                    <a:p>
                      <a:pPr>
                        <a:lnSpc>
                          <a:spcPct val="115000"/>
                        </a:lnSpc>
                        <a:spcAft>
                          <a:spcPts val="0"/>
                        </a:spcAft>
                      </a:pPr>
                      <a:r>
                        <a:rPr lang="en-US" sz="1800" b="1">
                          <a:solidFill>
                            <a:srgbClr val="000000"/>
                          </a:solidFill>
                          <a:latin typeface="Calibri"/>
                          <a:ea typeface="Times New Roman"/>
                          <a:cs typeface="Calibri"/>
                        </a:rPr>
                        <a:t>['rsm_VATI', 'Field_SM', 'Crop_Type', 'max_RSM', 'Crop_Period']</a:t>
                      </a:r>
                      <a:endParaRPr lang="en-US" sz="1800">
                        <a:solidFill>
                          <a:srgbClr val="000000"/>
                        </a:solidFill>
                        <a:latin typeface="Calibri"/>
                        <a:ea typeface="Times New Roman"/>
                        <a:cs typeface="Times New Roman"/>
                      </a:endParaRPr>
                    </a:p>
                  </a:txBody>
                  <a:tcPr marL="68580" marR="68580" marT="0" marB="0">
                    <a:lnL>
                      <a:noFill/>
                    </a:lnL>
                    <a:lnR>
                      <a:noFill/>
                    </a:lnR>
                    <a:lnT>
                      <a:noFill/>
                    </a:lnT>
                    <a:lnB>
                      <a:noFill/>
                    </a:lnB>
                    <a:solidFill>
                      <a:srgbClr val="C0C0C0"/>
                    </a:solidFill>
                  </a:tcPr>
                </a:tc>
                <a:tc>
                  <a:txBody>
                    <a:bodyPr/>
                    <a:lstStyle/>
                    <a:p>
                      <a:pPr algn="r">
                        <a:lnSpc>
                          <a:spcPct val="115000"/>
                        </a:lnSpc>
                        <a:spcAft>
                          <a:spcPts val="0"/>
                        </a:spcAft>
                      </a:pPr>
                      <a:r>
                        <a:rPr lang="en-US" sz="1800">
                          <a:solidFill>
                            <a:srgbClr val="000000"/>
                          </a:solidFill>
                          <a:latin typeface="Calibri"/>
                          <a:ea typeface="Times New Roman"/>
                          <a:cs typeface="Calibri"/>
                        </a:rPr>
                        <a:t>0.376471</a:t>
                      </a:r>
                      <a:endParaRPr lang="en-US" sz="1800">
                        <a:solidFill>
                          <a:srgbClr val="000000"/>
                        </a:solidFill>
                        <a:latin typeface="Calibri"/>
                        <a:ea typeface="Times New Roman"/>
                        <a:cs typeface="Times New Roman"/>
                      </a:endParaRPr>
                    </a:p>
                  </a:txBody>
                  <a:tcPr marL="68580" marR="68580" marT="0" marB="0">
                    <a:lnL>
                      <a:noFill/>
                    </a:lnL>
                    <a:lnR>
                      <a:noFill/>
                    </a:lnR>
                    <a:lnT>
                      <a:noFill/>
                    </a:lnT>
                    <a:lnB>
                      <a:noFill/>
                    </a:lnB>
                    <a:solidFill>
                      <a:srgbClr val="C0C0C0"/>
                    </a:solidFill>
                  </a:tcPr>
                </a:tc>
                <a:tc>
                  <a:txBody>
                    <a:bodyPr/>
                    <a:lstStyle/>
                    <a:p>
                      <a:pPr>
                        <a:lnSpc>
                          <a:spcPct val="115000"/>
                        </a:lnSpc>
                        <a:spcAft>
                          <a:spcPts val="0"/>
                        </a:spcAft>
                      </a:pPr>
                      <a:r>
                        <a:rPr lang="en-US" sz="1800">
                          <a:solidFill>
                            <a:srgbClr val="000000"/>
                          </a:solidFill>
                          <a:latin typeface="Calibri"/>
                          <a:ea typeface="Times New Roman"/>
                          <a:cs typeface="Calibri"/>
                        </a:rPr>
                        <a:t>ExtraTreesClassifier</a:t>
                      </a:r>
                      <a:endParaRPr lang="en-US" sz="1800">
                        <a:solidFill>
                          <a:srgbClr val="000000"/>
                        </a:solidFill>
                        <a:latin typeface="Calibri"/>
                        <a:ea typeface="Times New Roman"/>
                        <a:cs typeface="Times New Roman"/>
                      </a:endParaRPr>
                    </a:p>
                  </a:txBody>
                  <a:tcPr marL="68580" marR="68580" marT="0" marB="0">
                    <a:lnL>
                      <a:noFill/>
                    </a:lnL>
                    <a:lnR>
                      <a:noFill/>
                    </a:lnR>
                    <a:lnT>
                      <a:noFill/>
                    </a:lnT>
                    <a:lnB>
                      <a:noFill/>
                    </a:lnB>
                    <a:solidFill>
                      <a:srgbClr val="C0C0C0"/>
                    </a:solidFill>
                  </a:tcPr>
                </a:tc>
              </a:tr>
              <a:tr h="335426">
                <a:tc>
                  <a:txBody>
                    <a:bodyPr/>
                    <a:lstStyle/>
                    <a:p>
                      <a:pPr>
                        <a:lnSpc>
                          <a:spcPct val="115000"/>
                        </a:lnSpc>
                        <a:spcAft>
                          <a:spcPts val="0"/>
                        </a:spcAft>
                      </a:pPr>
                      <a:r>
                        <a:rPr lang="en-US" sz="1800" b="1" dirty="0">
                          <a:solidFill>
                            <a:srgbClr val="000000"/>
                          </a:solidFill>
                          <a:latin typeface="Calibri"/>
                          <a:ea typeface="Times New Roman"/>
                          <a:cs typeface="Calibri"/>
                        </a:rPr>
                        <a:t>['</a:t>
                      </a:r>
                      <a:r>
                        <a:rPr lang="en-US" sz="1800" b="1" dirty="0" err="1">
                          <a:solidFill>
                            <a:srgbClr val="000000"/>
                          </a:solidFill>
                          <a:latin typeface="Calibri"/>
                          <a:ea typeface="Times New Roman"/>
                          <a:cs typeface="Calibri"/>
                        </a:rPr>
                        <a:t>rsm_VATI</a:t>
                      </a:r>
                      <a:r>
                        <a:rPr lang="en-US" sz="1800" b="1" dirty="0">
                          <a:solidFill>
                            <a:srgbClr val="000000"/>
                          </a:solidFill>
                          <a:latin typeface="Calibri"/>
                          <a:ea typeface="Times New Roman"/>
                          <a:cs typeface="Calibri"/>
                        </a:rPr>
                        <a:t>', '</a:t>
                      </a:r>
                      <a:r>
                        <a:rPr lang="en-US" sz="1800" b="1" dirty="0" err="1">
                          <a:solidFill>
                            <a:srgbClr val="000000"/>
                          </a:solidFill>
                          <a:latin typeface="Calibri"/>
                          <a:ea typeface="Times New Roman"/>
                          <a:cs typeface="Calibri"/>
                        </a:rPr>
                        <a:t>Field_SM</a:t>
                      </a:r>
                      <a:r>
                        <a:rPr lang="en-US" sz="1800" b="1" dirty="0">
                          <a:solidFill>
                            <a:srgbClr val="000000"/>
                          </a:solidFill>
                          <a:latin typeface="Calibri"/>
                          <a:ea typeface="Times New Roman"/>
                          <a:cs typeface="Calibri"/>
                        </a:rPr>
                        <a:t>', '</a:t>
                      </a:r>
                      <a:r>
                        <a:rPr lang="en-US" sz="1800" b="1" dirty="0" err="1">
                          <a:solidFill>
                            <a:srgbClr val="000000"/>
                          </a:solidFill>
                          <a:latin typeface="Calibri"/>
                          <a:ea typeface="Times New Roman"/>
                          <a:cs typeface="Calibri"/>
                        </a:rPr>
                        <a:t>Crop_Type</a:t>
                      </a:r>
                      <a:r>
                        <a:rPr lang="en-US" sz="1800" b="1" dirty="0">
                          <a:solidFill>
                            <a:srgbClr val="000000"/>
                          </a:solidFill>
                          <a:latin typeface="Calibri"/>
                          <a:ea typeface="Times New Roman"/>
                          <a:cs typeface="Calibri"/>
                        </a:rPr>
                        <a:t>', '</a:t>
                      </a:r>
                      <a:r>
                        <a:rPr lang="en-US" sz="1800" b="1" dirty="0" err="1">
                          <a:solidFill>
                            <a:srgbClr val="000000"/>
                          </a:solidFill>
                          <a:latin typeface="Calibri"/>
                          <a:ea typeface="Times New Roman"/>
                          <a:cs typeface="Calibri"/>
                        </a:rPr>
                        <a:t>Crop_Period</a:t>
                      </a:r>
                      <a:r>
                        <a:rPr lang="en-US" sz="1800" b="1" dirty="0">
                          <a:solidFill>
                            <a:srgbClr val="000000"/>
                          </a:solidFill>
                          <a:latin typeface="Calibri"/>
                          <a:ea typeface="Times New Roman"/>
                          <a:cs typeface="Calibri"/>
                        </a:rPr>
                        <a:t>']</a:t>
                      </a:r>
                      <a:endParaRPr lang="en-US" sz="1800" dirty="0">
                        <a:solidFill>
                          <a:srgbClr val="000000"/>
                        </a:solidFill>
                        <a:latin typeface="Calibri"/>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US" sz="1800">
                          <a:solidFill>
                            <a:srgbClr val="000000"/>
                          </a:solidFill>
                          <a:latin typeface="Calibri"/>
                          <a:ea typeface="Times New Roman"/>
                          <a:cs typeface="Calibri"/>
                        </a:rPr>
                        <a:t>0.294118</a:t>
                      </a:r>
                      <a:endParaRPr lang="en-US" sz="1800">
                        <a:solidFill>
                          <a:srgbClr val="000000"/>
                        </a:solidFill>
                        <a:latin typeface="Calibri"/>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800" dirty="0" err="1">
                          <a:solidFill>
                            <a:srgbClr val="000000"/>
                          </a:solidFill>
                          <a:latin typeface="Calibri"/>
                          <a:ea typeface="Times New Roman"/>
                          <a:cs typeface="Calibri"/>
                        </a:rPr>
                        <a:t>ExtraTreesClassifier</a:t>
                      </a:r>
                      <a:endParaRPr lang="en-US" sz="1800" dirty="0">
                        <a:solidFill>
                          <a:srgbClr val="000000"/>
                        </a:solidFill>
                        <a:latin typeface="Calibri"/>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
        <p:nvSpPr>
          <p:cNvPr id="5" name="Rectangle 4"/>
          <p:cNvSpPr/>
          <p:nvPr/>
        </p:nvSpPr>
        <p:spPr>
          <a:xfrm>
            <a:off x="778000" y="1387825"/>
            <a:ext cx="5268815" cy="523220"/>
          </a:xfrm>
          <a:prstGeom prst="rect">
            <a:avLst/>
          </a:prstGeom>
        </p:spPr>
        <p:txBody>
          <a:bodyPr wrap="none">
            <a:spAutoFit/>
          </a:bodyPr>
          <a:lstStyle/>
          <a:p>
            <a:pPr algn="just"/>
            <a:r>
              <a:rPr lang="en-US" sz="2800" dirty="0" smtClean="0"/>
              <a:t>Problem 1: Finding Crop Type Class</a:t>
            </a:r>
          </a:p>
        </p:txBody>
      </p:sp>
      <p:sp>
        <p:nvSpPr>
          <p:cNvPr id="6" name="Rectangle 5"/>
          <p:cNvSpPr/>
          <p:nvPr/>
        </p:nvSpPr>
        <p:spPr>
          <a:xfrm>
            <a:off x="789709" y="5364503"/>
            <a:ext cx="10986655" cy="1200329"/>
          </a:xfrm>
          <a:prstGeom prst="rect">
            <a:avLst/>
          </a:prstGeom>
        </p:spPr>
        <p:txBody>
          <a:bodyPr wrap="square">
            <a:spAutoFit/>
          </a:bodyPr>
          <a:lstStyle/>
          <a:p>
            <a:pPr algn="just"/>
            <a:r>
              <a:rPr lang="en-US" dirty="0" smtClean="0"/>
              <a:t>In this problem, the combinations column shows the features that has been used in performing the classification in machine learning. The features that helped classify this problem best are crop period and soil class. The best classifying algorithm that has been found out is </a:t>
            </a:r>
            <a:r>
              <a:rPr lang="en-US" dirty="0" err="1" smtClean="0"/>
              <a:t>ExtraTrees</a:t>
            </a:r>
            <a:r>
              <a:rPr lang="en-US" dirty="0" smtClean="0"/>
              <a:t> Classifier. It could seen that after using machine learning algorithms the R-squared value which was earlier less than 0.1 has been improved to more than or equal to 0.56.</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2780" y="32605"/>
            <a:ext cx="10515600" cy="1325563"/>
          </a:xfrm>
        </p:spPr>
        <p:txBody>
          <a:bodyPr/>
          <a:lstStyle/>
          <a:p>
            <a:r>
              <a:rPr lang="en-US" dirty="0" smtClean="0"/>
              <a:t>Results and Discussions</a:t>
            </a:r>
            <a:endParaRPr lang="en-US" dirty="0"/>
          </a:p>
        </p:txBody>
      </p:sp>
      <p:sp>
        <p:nvSpPr>
          <p:cNvPr id="3" name="Content Placeholder 2"/>
          <p:cNvSpPr>
            <a:spLocks noGrp="1"/>
          </p:cNvSpPr>
          <p:nvPr>
            <p:ph idx="1"/>
          </p:nvPr>
        </p:nvSpPr>
        <p:spPr>
          <a:xfrm>
            <a:off x="526470" y="5486410"/>
            <a:ext cx="10917381" cy="1274618"/>
          </a:xfrm>
        </p:spPr>
        <p:txBody>
          <a:bodyPr>
            <a:normAutofit fontScale="70000" lnSpcReduction="20000"/>
          </a:bodyPr>
          <a:lstStyle/>
          <a:p>
            <a:pPr algn="just"/>
            <a:r>
              <a:rPr lang="en-US" dirty="0" smtClean="0"/>
              <a:t>In this problem, the combinations column shows the features that has been used in performing the classification in machine learning. The features that helped classify this problem best are maximum relative soil moisture and soil class. The best classifying algorithm that has been found out is Bagging Classifier. It could seen that after using machine learning algorithms the R-squared value which was earlier less than 0.1 has been improved to more than or equal to 0.38.</a:t>
            </a:r>
          </a:p>
          <a:p>
            <a:pPr algn="just"/>
            <a:endParaRPr lang="en-US" dirty="0"/>
          </a:p>
        </p:txBody>
      </p:sp>
      <p:sp>
        <p:nvSpPr>
          <p:cNvPr id="16385" name="Rectangle 1"/>
          <p:cNvSpPr>
            <a:spLocks noChangeArrowheads="1"/>
          </p:cNvSpPr>
          <p:nvPr/>
        </p:nvSpPr>
        <p:spPr bwMode="auto">
          <a:xfrm>
            <a:off x="1039090" y="1302325"/>
            <a:ext cx="6082146"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Problem 2: Finding Field Soil Moisture Class</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5" name="Table 4"/>
          <p:cNvGraphicFramePr>
            <a:graphicFrameLocks noGrp="1"/>
          </p:cNvGraphicFramePr>
          <p:nvPr/>
        </p:nvGraphicFramePr>
        <p:xfrm>
          <a:off x="623455" y="1734898"/>
          <a:ext cx="10806545" cy="3785616"/>
        </p:xfrm>
        <a:graphic>
          <a:graphicData uri="http://schemas.openxmlformats.org/drawingml/2006/table">
            <a:tbl>
              <a:tblPr/>
              <a:tblGrid>
                <a:gridCol w="6677890"/>
                <a:gridCol w="1556698"/>
                <a:gridCol w="2571957"/>
              </a:tblGrid>
              <a:tr h="603633">
                <a:tc>
                  <a:txBody>
                    <a:bodyPr/>
                    <a:lstStyle/>
                    <a:p>
                      <a:pPr algn="ctr">
                        <a:lnSpc>
                          <a:spcPct val="115000"/>
                        </a:lnSpc>
                        <a:spcAft>
                          <a:spcPts val="0"/>
                        </a:spcAft>
                      </a:pPr>
                      <a:r>
                        <a:rPr lang="en-US" sz="1800" b="1" dirty="0">
                          <a:solidFill>
                            <a:srgbClr val="000000"/>
                          </a:solidFill>
                          <a:latin typeface="Calibri"/>
                          <a:ea typeface="Times New Roman"/>
                          <a:cs typeface="Calibri"/>
                        </a:rPr>
                        <a:t>Combination</a:t>
                      </a:r>
                      <a:endParaRPr lang="en-US" sz="1800" dirty="0">
                        <a:solidFill>
                          <a:srgbClr val="000000"/>
                        </a:solidFill>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b="1">
                          <a:solidFill>
                            <a:srgbClr val="000000"/>
                          </a:solidFill>
                          <a:latin typeface="Calibri"/>
                          <a:ea typeface="Times New Roman"/>
                          <a:cs typeface="Calibri"/>
                        </a:rPr>
                        <a:t>R-Squared</a:t>
                      </a:r>
                      <a:endParaRPr lang="en-US" sz="1800">
                        <a:solidFill>
                          <a:srgbClr val="000000"/>
                        </a:solidFill>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b="1">
                          <a:solidFill>
                            <a:srgbClr val="000000"/>
                          </a:solidFill>
                          <a:latin typeface="Calibri"/>
                          <a:ea typeface="Times New Roman"/>
                          <a:cs typeface="Calibri"/>
                        </a:rPr>
                        <a:t>Best Classifying Algorithm</a:t>
                      </a:r>
                      <a:endParaRPr lang="en-US" sz="1800">
                        <a:solidFill>
                          <a:srgbClr val="000000"/>
                        </a:solidFill>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2678">
                <a:tc>
                  <a:txBody>
                    <a:bodyPr/>
                    <a:lstStyle/>
                    <a:p>
                      <a:pPr>
                        <a:lnSpc>
                          <a:spcPct val="115000"/>
                        </a:lnSpc>
                        <a:spcAft>
                          <a:spcPts val="0"/>
                        </a:spcAft>
                      </a:pPr>
                      <a:r>
                        <a:rPr lang="en-US" sz="1800" b="1">
                          <a:solidFill>
                            <a:srgbClr val="000000"/>
                          </a:solidFill>
                          <a:latin typeface="Calibri"/>
                          <a:ea typeface="Times New Roman"/>
                          <a:cs typeface="Calibri"/>
                        </a:rPr>
                        <a:t>['rsm_VATI', 'Field_SM', 'max_RSM', 'Soil_Class']</a:t>
                      </a:r>
                      <a:endParaRPr lang="en-US" sz="1800">
                        <a:solidFill>
                          <a:srgbClr val="000000"/>
                        </a:solidFill>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C0C0C0"/>
                    </a:solidFill>
                  </a:tcPr>
                </a:tc>
                <a:tc>
                  <a:txBody>
                    <a:bodyPr/>
                    <a:lstStyle/>
                    <a:p>
                      <a:pPr algn="r">
                        <a:lnSpc>
                          <a:spcPct val="115000"/>
                        </a:lnSpc>
                        <a:spcAft>
                          <a:spcPts val="0"/>
                        </a:spcAft>
                      </a:pPr>
                      <a:r>
                        <a:rPr lang="en-US" sz="1800" dirty="0">
                          <a:solidFill>
                            <a:srgbClr val="000000"/>
                          </a:solidFill>
                          <a:latin typeface="Calibri"/>
                          <a:ea typeface="Times New Roman"/>
                          <a:cs typeface="Calibri"/>
                        </a:rPr>
                        <a:t>0.381579</a:t>
                      </a:r>
                      <a:endParaRPr lang="en-US" sz="1800" dirty="0">
                        <a:solidFill>
                          <a:srgbClr val="000000"/>
                        </a:solidFill>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C0C0C0"/>
                    </a:solidFill>
                  </a:tcPr>
                </a:tc>
                <a:tc>
                  <a:txBody>
                    <a:bodyPr/>
                    <a:lstStyle/>
                    <a:p>
                      <a:pPr>
                        <a:lnSpc>
                          <a:spcPct val="115000"/>
                        </a:lnSpc>
                        <a:spcAft>
                          <a:spcPts val="0"/>
                        </a:spcAft>
                      </a:pPr>
                      <a:r>
                        <a:rPr lang="en-US" sz="1800">
                          <a:solidFill>
                            <a:srgbClr val="000000"/>
                          </a:solidFill>
                          <a:latin typeface="Calibri"/>
                          <a:ea typeface="Times New Roman"/>
                          <a:cs typeface="Calibri"/>
                        </a:rPr>
                        <a:t>BaggingClassifier</a:t>
                      </a:r>
                      <a:endParaRPr lang="en-US" sz="1800">
                        <a:solidFill>
                          <a:srgbClr val="000000"/>
                        </a:solidFill>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C0C0C0"/>
                    </a:solidFill>
                  </a:tcPr>
                </a:tc>
              </a:tr>
              <a:tr h="292678">
                <a:tc>
                  <a:txBody>
                    <a:bodyPr/>
                    <a:lstStyle/>
                    <a:p>
                      <a:pPr>
                        <a:lnSpc>
                          <a:spcPct val="115000"/>
                        </a:lnSpc>
                        <a:spcAft>
                          <a:spcPts val="0"/>
                        </a:spcAft>
                      </a:pPr>
                      <a:r>
                        <a:rPr lang="en-US" sz="1800" b="1">
                          <a:solidFill>
                            <a:srgbClr val="000000"/>
                          </a:solidFill>
                          <a:latin typeface="Calibri"/>
                          <a:ea typeface="Times New Roman"/>
                          <a:cs typeface="Calibri"/>
                        </a:rPr>
                        <a:t>['rsm_VATI', 'Field_SM', </a:t>
                      </a:r>
                      <a:endParaRPr lang="en-US" sz="1800">
                        <a:solidFill>
                          <a:srgbClr val="000000"/>
                        </a:solidFill>
                        <a:latin typeface="Calibri"/>
                        <a:ea typeface="Times New Roman"/>
                        <a:cs typeface="Times New Roman"/>
                      </a:endParaRPr>
                    </a:p>
                  </a:txBody>
                  <a:tcPr marL="68580" marR="68580" marT="0" marB="0">
                    <a:lnL>
                      <a:noFill/>
                    </a:lnL>
                    <a:lnR>
                      <a:noFill/>
                    </a:lnR>
                    <a:lnT>
                      <a:noFill/>
                    </a:lnT>
                    <a:lnB>
                      <a:noFill/>
                    </a:lnB>
                  </a:tcPr>
                </a:tc>
                <a:tc>
                  <a:txBody>
                    <a:bodyPr/>
                    <a:lstStyle/>
                    <a:p>
                      <a:pPr algn="r">
                        <a:lnSpc>
                          <a:spcPct val="115000"/>
                        </a:lnSpc>
                        <a:spcAft>
                          <a:spcPts val="0"/>
                        </a:spcAft>
                      </a:pPr>
                      <a:r>
                        <a:rPr lang="en-US" sz="1800">
                          <a:solidFill>
                            <a:srgbClr val="000000"/>
                          </a:solidFill>
                          <a:latin typeface="Calibri"/>
                          <a:ea typeface="Times New Roman"/>
                          <a:cs typeface="Calibri"/>
                        </a:rPr>
                        <a:t>0.369128</a:t>
                      </a:r>
                      <a:endParaRPr lang="en-US" sz="1800">
                        <a:solidFill>
                          <a:srgbClr val="000000"/>
                        </a:solidFill>
                        <a:latin typeface="Calibri"/>
                        <a:ea typeface="Times New Roman"/>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US" sz="1800">
                          <a:solidFill>
                            <a:srgbClr val="000000"/>
                          </a:solidFill>
                          <a:latin typeface="Calibri"/>
                          <a:ea typeface="Times New Roman"/>
                          <a:cs typeface="Calibri"/>
                        </a:rPr>
                        <a:t>BaggingClassifier</a:t>
                      </a:r>
                      <a:endParaRPr lang="en-US" sz="1800">
                        <a:solidFill>
                          <a:srgbClr val="000000"/>
                        </a:solidFill>
                        <a:latin typeface="Calibri"/>
                        <a:ea typeface="Times New Roman"/>
                        <a:cs typeface="Times New Roman"/>
                      </a:endParaRPr>
                    </a:p>
                  </a:txBody>
                  <a:tcPr marL="68580" marR="68580" marT="0" marB="0">
                    <a:lnL>
                      <a:noFill/>
                    </a:lnL>
                    <a:lnR>
                      <a:noFill/>
                    </a:lnR>
                    <a:lnT>
                      <a:noFill/>
                    </a:lnT>
                    <a:lnB>
                      <a:noFill/>
                    </a:lnB>
                  </a:tcPr>
                </a:tc>
              </a:tr>
              <a:tr h="603633">
                <a:tc>
                  <a:txBody>
                    <a:bodyPr/>
                    <a:lstStyle/>
                    <a:p>
                      <a:pPr>
                        <a:lnSpc>
                          <a:spcPct val="115000"/>
                        </a:lnSpc>
                        <a:spcAft>
                          <a:spcPts val="0"/>
                        </a:spcAft>
                      </a:pPr>
                      <a:r>
                        <a:rPr lang="en-US" sz="1800" b="1">
                          <a:solidFill>
                            <a:srgbClr val="000000"/>
                          </a:solidFill>
                          <a:latin typeface="Calibri"/>
                          <a:ea typeface="Times New Roman"/>
                          <a:cs typeface="Calibri"/>
                        </a:rPr>
                        <a:t>['rsm_VATI', 'Field_SM', 'Crop_Type', 'Soil_Class']</a:t>
                      </a:r>
                      <a:endParaRPr lang="en-US" sz="1800">
                        <a:solidFill>
                          <a:srgbClr val="000000"/>
                        </a:solidFill>
                        <a:latin typeface="Calibri"/>
                        <a:ea typeface="Times New Roman"/>
                        <a:cs typeface="Times New Roman"/>
                      </a:endParaRPr>
                    </a:p>
                  </a:txBody>
                  <a:tcPr marL="68580" marR="68580" marT="0" marB="0">
                    <a:lnL>
                      <a:noFill/>
                    </a:lnL>
                    <a:lnR>
                      <a:noFill/>
                    </a:lnR>
                    <a:lnT>
                      <a:noFill/>
                    </a:lnT>
                    <a:lnB>
                      <a:noFill/>
                    </a:lnB>
                    <a:solidFill>
                      <a:srgbClr val="C0C0C0"/>
                    </a:solidFill>
                  </a:tcPr>
                </a:tc>
                <a:tc>
                  <a:txBody>
                    <a:bodyPr/>
                    <a:lstStyle/>
                    <a:p>
                      <a:pPr algn="r">
                        <a:lnSpc>
                          <a:spcPct val="115000"/>
                        </a:lnSpc>
                        <a:spcAft>
                          <a:spcPts val="0"/>
                        </a:spcAft>
                      </a:pPr>
                      <a:r>
                        <a:rPr lang="en-US" sz="1800">
                          <a:solidFill>
                            <a:srgbClr val="000000"/>
                          </a:solidFill>
                          <a:latin typeface="Calibri"/>
                          <a:ea typeface="Times New Roman"/>
                          <a:cs typeface="Calibri"/>
                        </a:rPr>
                        <a:t>0.368421</a:t>
                      </a:r>
                      <a:endParaRPr lang="en-US" sz="1800">
                        <a:solidFill>
                          <a:srgbClr val="000000"/>
                        </a:solidFill>
                        <a:latin typeface="Calibri"/>
                        <a:ea typeface="Times New Roman"/>
                        <a:cs typeface="Times New Roman"/>
                      </a:endParaRPr>
                    </a:p>
                  </a:txBody>
                  <a:tcPr marL="68580" marR="68580" marT="0" marB="0">
                    <a:lnL>
                      <a:noFill/>
                    </a:lnL>
                    <a:lnR>
                      <a:noFill/>
                    </a:lnR>
                    <a:lnT>
                      <a:noFill/>
                    </a:lnT>
                    <a:lnB>
                      <a:noFill/>
                    </a:lnB>
                    <a:solidFill>
                      <a:srgbClr val="C0C0C0"/>
                    </a:solidFill>
                  </a:tcPr>
                </a:tc>
                <a:tc>
                  <a:txBody>
                    <a:bodyPr/>
                    <a:lstStyle/>
                    <a:p>
                      <a:pPr>
                        <a:lnSpc>
                          <a:spcPct val="115000"/>
                        </a:lnSpc>
                        <a:spcAft>
                          <a:spcPts val="0"/>
                        </a:spcAft>
                      </a:pPr>
                      <a:r>
                        <a:rPr lang="en-US" sz="1800">
                          <a:solidFill>
                            <a:srgbClr val="000000"/>
                          </a:solidFill>
                          <a:latin typeface="Calibri"/>
                          <a:ea typeface="Times New Roman"/>
                          <a:cs typeface="Calibri"/>
                        </a:rPr>
                        <a:t>GradientBoostingClassifier</a:t>
                      </a:r>
                      <a:endParaRPr lang="en-US" sz="1800">
                        <a:solidFill>
                          <a:srgbClr val="000000"/>
                        </a:solidFill>
                        <a:latin typeface="Calibri"/>
                        <a:ea typeface="Times New Roman"/>
                        <a:cs typeface="Times New Roman"/>
                      </a:endParaRPr>
                    </a:p>
                  </a:txBody>
                  <a:tcPr marL="68580" marR="68580" marT="0" marB="0">
                    <a:lnL>
                      <a:noFill/>
                    </a:lnL>
                    <a:lnR>
                      <a:noFill/>
                    </a:lnR>
                    <a:lnT>
                      <a:noFill/>
                    </a:lnT>
                    <a:lnB>
                      <a:noFill/>
                    </a:lnB>
                    <a:solidFill>
                      <a:srgbClr val="C0C0C0"/>
                    </a:solidFill>
                  </a:tcPr>
                </a:tc>
              </a:tr>
              <a:tr h="292678">
                <a:tc>
                  <a:txBody>
                    <a:bodyPr/>
                    <a:lstStyle/>
                    <a:p>
                      <a:pPr>
                        <a:lnSpc>
                          <a:spcPct val="115000"/>
                        </a:lnSpc>
                        <a:spcAft>
                          <a:spcPts val="0"/>
                        </a:spcAft>
                      </a:pPr>
                      <a:r>
                        <a:rPr lang="en-US" sz="1800" b="1" dirty="0">
                          <a:solidFill>
                            <a:srgbClr val="000000"/>
                          </a:solidFill>
                          <a:latin typeface="Calibri"/>
                          <a:ea typeface="Times New Roman"/>
                          <a:cs typeface="Calibri"/>
                        </a:rPr>
                        <a:t>['</a:t>
                      </a:r>
                      <a:r>
                        <a:rPr lang="en-US" sz="1800" b="1" dirty="0" err="1">
                          <a:solidFill>
                            <a:srgbClr val="000000"/>
                          </a:solidFill>
                          <a:latin typeface="Calibri"/>
                          <a:ea typeface="Times New Roman"/>
                          <a:cs typeface="Calibri"/>
                        </a:rPr>
                        <a:t>rsm_VATI</a:t>
                      </a:r>
                      <a:r>
                        <a:rPr lang="en-US" sz="1800" b="1" dirty="0">
                          <a:solidFill>
                            <a:srgbClr val="000000"/>
                          </a:solidFill>
                          <a:latin typeface="Calibri"/>
                          <a:ea typeface="Times New Roman"/>
                          <a:cs typeface="Calibri"/>
                        </a:rPr>
                        <a:t>', '</a:t>
                      </a:r>
                      <a:r>
                        <a:rPr lang="en-US" sz="1800" b="1" dirty="0" err="1">
                          <a:solidFill>
                            <a:srgbClr val="000000"/>
                          </a:solidFill>
                          <a:latin typeface="Calibri"/>
                          <a:ea typeface="Times New Roman"/>
                          <a:cs typeface="Calibri"/>
                        </a:rPr>
                        <a:t>Field_SM</a:t>
                      </a:r>
                      <a:r>
                        <a:rPr lang="en-US" sz="1800" b="1" dirty="0">
                          <a:solidFill>
                            <a:srgbClr val="000000"/>
                          </a:solidFill>
                          <a:latin typeface="Calibri"/>
                          <a:ea typeface="Times New Roman"/>
                          <a:cs typeface="Calibri"/>
                        </a:rPr>
                        <a:t>', '</a:t>
                      </a:r>
                      <a:r>
                        <a:rPr lang="en-US" sz="1800" b="1" dirty="0" err="1">
                          <a:solidFill>
                            <a:srgbClr val="000000"/>
                          </a:solidFill>
                          <a:latin typeface="Calibri"/>
                          <a:ea typeface="Times New Roman"/>
                          <a:cs typeface="Calibri"/>
                        </a:rPr>
                        <a:t>Soil_Class</a:t>
                      </a:r>
                      <a:r>
                        <a:rPr lang="en-US" sz="1800" b="1" dirty="0">
                          <a:solidFill>
                            <a:srgbClr val="000000"/>
                          </a:solidFill>
                          <a:latin typeface="Calibri"/>
                          <a:ea typeface="Times New Roman"/>
                          <a:cs typeface="Calibri"/>
                        </a:rPr>
                        <a:t>']</a:t>
                      </a:r>
                      <a:endParaRPr lang="en-US" sz="1800" dirty="0">
                        <a:solidFill>
                          <a:srgbClr val="000000"/>
                        </a:solidFill>
                        <a:latin typeface="Calibri"/>
                        <a:ea typeface="Times New Roman"/>
                        <a:cs typeface="Times New Roman"/>
                      </a:endParaRPr>
                    </a:p>
                  </a:txBody>
                  <a:tcPr marL="68580" marR="68580" marT="0" marB="0">
                    <a:lnL>
                      <a:noFill/>
                    </a:lnL>
                    <a:lnR>
                      <a:noFill/>
                    </a:lnR>
                    <a:lnT>
                      <a:noFill/>
                    </a:lnT>
                    <a:lnB>
                      <a:noFill/>
                    </a:lnB>
                  </a:tcPr>
                </a:tc>
                <a:tc>
                  <a:txBody>
                    <a:bodyPr/>
                    <a:lstStyle/>
                    <a:p>
                      <a:pPr algn="r">
                        <a:lnSpc>
                          <a:spcPct val="115000"/>
                        </a:lnSpc>
                        <a:spcAft>
                          <a:spcPts val="0"/>
                        </a:spcAft>
                      </a:pPr>
                      <a:r>
                        <a:rPr lang="en-US" sz="1800" dirty="0">
                          <a:solidFill>
                            <a:srgbClr val="000000"/>
                          </a:solidFill>
                          <a:latin typeface="Calibri"/>
                          <a:ea typeface="Times New Roman"/>
                          <a:cs typeface="Calibri"/>
                        </a:rPr>
                        <a:t>0.355263</a:t>
                      </a:r>
                      <a:endParaRPr lang="en-US" sz="1800" dirty="0">
                        <a:solidFill>
                          <a:srgbClr val="000000"/>
                        </a:solidFill>
                        <a:latin typeface="Calibri"/>
                        <a:ea typeface="Times New Roman"/>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US" sz="1800">
                          <a:solidFill>
                            <a:srgbClr val="000000"/>
                          </a:solidFill>
                          <a:latin typeface="Calibri"/>
                          <a:ea typeface="Times New Roman"/>
                          <a:cs typeface="Calibri"/>
                        </a:rPr>
                        <a:t>BaggingClassifier</a:t>
                      </a:r>
                      <a:endParaRPr lang="en-US" sz="1800">
                        <a:solidFill>
                          <a:srgbClr val="000000"/>
                        </a:solidFill>
                        <a:latin typeface="Calibri"/>
                        <a:ea typeface="Times New Roman"/>
                        <a:cs typeface="Times New Roman"/>
                      </a:endParaRPr>
                    </a:p>
                  </a:txBody>
                  <a:tcPr marL="68580" marR="68580" marT="0" marB="0">
                    <a:lnL>
                      <a:noFill/>
                    </a:lnL>
                    <a:lnR>
                      <a:noFill/>
                    </a:lnR>
                    <a:lnT>
                      <a:noFill/>
                    </a:lnT>
                    <a:lnB>
                      <a:noFill/>
                    </a:lnB>
                  </a:tcPr>
                </a:tc>
              </a:tr>
              <a:tr h="292678">
                <a:tc>
                  <a:txBody>
                    <a:bodyPr/>
                    <a:lstStyle/>
                    <a:p>
                      <a:pPr>
                        <a:lnSpc>
                          <a:spcPct val="115000"/>
                        </a:lnSpc>
                        <a:spcAft>
                          <a:spcPts val="0"/>
                        </a:spcAft>
                      </a:pPr>
                      <a:r>
                        <a:rPr lang="en-US" sz="1800" b="1">
                          <a:solidFill>
                            <a:srgbClr val="000000"/>
                          </a:solidFill>
                          <a:latin typeface="Calibri"/>
                          <a:ea typeface="Times New Roman"/>
                          <a:cs typeface="Calibri"/>
                        </a:rPr>
                        <a:t>['rsm_VATI', 'Field_SM', 'max_RSM']</a:t>
                      </a:r>
                      <a:endParaRPr lang="en-US" sz="1800">
                        <a:solidFill>
                          <a:srgbClr val="000000"/>
                        </a:solidFill>
                        <a:latin typeface="Calibri"/>
                        <a:ea typeface="Times New Roman"/>
                        <a:cs typeface="Times New Roman"/>
                      </a:endParaRPr>
                    </a:p>
                  </a:txBody>
                  <a:tcPr marL="68580" marR="68580" marT="0" marB="0">
                    <a:lnL>
                      <a:noFill/>
                    </a:lnL>
                    <a:lnR>
                      <a:noFill/>
                    </a:lnR>
                    <a:lnT>
                      <a:noFill/>
                    </a:lnT>
                    <a:lnB>
                      <a:noFill/>
                    </a:lnB>
                    <a:solidFill>
                      <a:srgbClr val="C0C0C0"/>
                    </a:solidFill>
                  </a:tcPr>
                </a:tc>
                <a:tc>
                  <a:txBody>
                    <a:bodyPr/>
                    <a:lstStyle/>
                    <a:p>
                      <a:pPr algn="r">
                        <a:lnSpc>
                          <a:spcPct val="115000"/>
                        </a:lnSpc>
                        <a:spcAft>
                          <a:spcPts val="0"/>
                        </a:spcAft>
                      </a:pPr>
                      <a:r>
                        <a:rPr lang="en-US" sz="1800">
                          <a:solidFill>
                            <a:srgbClr val="000000"/>
                          </a:solidFill>
                          <a:latin typeface="Calibri"/>
                          <a:ea typeface="Times New Roman"/>
                          <a:cs typeface="Calibri"/>
                        </a:rPr>
                        <a:t>0.348993</a:t>
                      </a:r>
                      <a:endParaRPr lang="en-US" sz="1800">
                        <a:solidFill>
                          <a:srgbClr val="000000"/>
                        </a:solidFill>
                        <a:latin typeface="Calibri"/>
                        <a:ea typeface="Times New Roman"/>
                        <a:cs typeface="Times New Roman"/>
                      </a:endParaRPr>
                    </a:p>
                  </a:txBody>
                  <a:tcPr marL="68580" marR="68580" marT="0" marB="0">
                    <a:lnL>
                      <a:noFill/>
                    </a:lnL>
                    <a:lnR>
                      <a:noFill/>
                    </a:lnR>
                    <a:lnT>
                      <a:noFill/>
                    </a:lnT>
                    <a:lnB>
                      <a:noFill/>
                    </a:lnB>
                    <a:solidFill>
                      <a:srgbClr val="C0C0C0"/>
                    </a:solidFill>
                  </a:tcPr>
                </a:tc>
                <a:tc>
                  <a:txBody>
                    <a:bodyPr/>
                    <a:lstStyle/>
                    <a:p>
                      <a:pPr>
                        <a:lnSpc>
                          <a:spcPct val="115000"/>
                        </a:lnSpc>
                        <a:spcAft>
                          <a:spcPts val="0"/>
                        </a:spcAft>
                      </a:pPr>
                      <a:r>
                        <a:rPr lang="en-US" sz="1800">
                          <a:solidFill>
                            <a:srgbClr val="000000"/>
                          </a:solidFill>
                          <a:latin typeface="Calibri"/>
                          <a:ea typeface="Times New Roman"/>
                          <a:cs typeface="Calibri"/>
                        </a:rPr>
                        <a:t>ExtraTreesClassifier</a:t>
                      </a:r>
                      <a:endParaRPr lang="en-US" sz="1800">
                        <a:solidFill>
                          <a:srgbClr val="000000"/>
                        </a:solidFill>
                        <a:latin typeface="Calibri"/>
                        <a:ea typeface="Times New Roman"/>
                        <a:cs typeface="Times New Roman"/>
                      </a:endParaRPr>
                    </a:p>
                  </a:txBody>
                  <a:tcPr marL="68580" marR="68580" marT="0" marB="0">
                    <a:lnL>
                      <a:noFill/>
                    </a:lnL>
                    <a:lnR>
                      <a:noFill/>
                    </a:lnR>
                    <a:lnT>
                      <a:noFill/>
                    </a:lnT>
                    <a:lnB>
                      <a:noFill/>
                    </a:lnB>
                    <a:solidFill>
                      <a:srgbClr val="C0C0C0"/>
                    </a:solidFill>
                  </a:tcPr>
                </a:tc>
              </a:tr>
              <a:tr h="603633">
                <a:tc>
                  <a:txBody>
                    <a:bodyPr/>
                    <a:lstStyle/>
                    <a:p>
                      <a:pPr>
                        <a:lnSpc>
                          <a:spcPct val="115000"/>
                        </a:lnSpc>
                        <a:spcAft>
                          <a:spcPts val="0"/>
                        </a:spcAft>
                      </a:pPr>
                      <a:r>
                        <a:rPr lang="en-US" sz="1800" b="1">
                          <a:solidFill>
                            <a:srgbClr val="000000"/>
                          </a:solidFill>
                          <a:latin typeface="Calibri"/>
                          <a:ea typeface="Times New Roman"/>
                          <a:cs typeface="Calibri"/>
                        </a:rPr>
                        <a:t>['rsm_VATI', 'Field_SM', 'Crop_Period', 'Soil_Class']</a:t>
                      </a:r>
                      <a:endParaRPr lang="en-US" sz="1800">
                        <a:solidFill>
                          <a:srgbClr val="000000"/>
                        </a:solidFill>
                        <a:latin typeface="Calibri"/>
                        <a:ea typeface="Times New Roman"/>
                        <a:cs typeface="Times New Roman"/>
                      </a:endParaRPr>
                    </a:p>
                  </a:txBody>
                  <a:tcPr marL="68580" marR="68580" marT="0" marB="0">
                    <a:lnL>
                      <a:noFill/>
                    </a:lnL>
                    <a:lnR>
                      <a:noFill/>
                    </a:lnR>
                    <a:lnT>
                      <a:noFill/>
                    </a:lnT>
                    <a:lnB>
                      <a:noFill/>
                    </a:lnB>
                  </a:tcPr>
                </a:tc>
                <a:tc>
                  <a:txBody>
                    <a:bodyPr/>
                    <a:lstStyle/>
                    <a:p>
                      <a:pPr algn="r">
                        <a:lnSpc>
                          <a:spcPct val="115000"/>
                        </a:lnSpc>
                        <a:spcAft>
                          <a:spcPts val="0"/>
                        </a:spcAft>
                      </a:pPr>
                      <a:r>
                        <a:rPr lang="en-US" sz="1800">
                          <a:solidFill>
                            <a:srgbClr val="000000"/>
                          </a:solidFill>
                          <a:latin typeface="Calibri"/>
                          <a:ea typeface="Times New Roman"/>
                          <a:cs typeface="Calibri"/>
                        </a:rPr>
                        <a:t>0.326087</a:t>
                      </a:r>
                      <a:endParaRPr lang="en-US" sz="1800">
                        <a:solidFill>
                          <a:srgbClr val="000000"/>
                        </a:solidFill>
                        <a:latin typeface="Calibri"/>
                        <a:ea typeface="Times New Roman"/>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US" sz="1800">
                          <a:solidFill>
                            <a:srgbClr val="000000"/>
                          </a:solidFill>
                          <a:latin typeface="Calibri"/>
                          <a:ea typeface="Times New Roman"/>
                          <a:cs typeface="Calibri"/>
                        </a:rPr>
                        <a:t>GradientBoostingClassifier</a:t>
                      </a:r>
                      <a:endParaRPr lang="en-US" sz="1800">
                        <a:solidFill>
                          <a:srgbClr val="000000"/>
                        </a:solidFill>
                        <a:latin typeface="Calibri"/>
                        <a:ea typeface="Times New Roman"/>
                        <a:cs typeface="Times New Roman"/>
                      </a:endParaRPr>
                    </a:p>
                  </a:txBody>
                  <a:tcPr marL="68580" marR="68580" marT="0" marB="0">
                    <a:lnL>
                      <a:noFill/>
                    </a:lnL>
                    <a:lnR>
                      <a:noFill/>
                    </a:lnR>
                    <a:lnT>
                      <a:noFill/>
                    </a:lnT>
                    <a:lnB>
                      <a:noFill/>
                    </a:lnB>
                  </a:tcPr>
                </a:tc>
              </a:tr>
              <a:tr h="603633">
                <a:tc>
                  <a:txBody>
                    <a:bodyPr/>
                    <a:lstStyle/>
                    <a:p>
                      <a:pPr>
                        <a:lnSpc>
                          <a:spcPct val="115000"/>
                        </a:lnSpc>
                        <a:spcAft>
                          <a:spcPts val="0"/>
                        </a:spcAft>
                      </a:pPr>
                      <a:r>
                        <a:rPr lang="en-US" sz="1800" b="1" dirty="0">
                          <a:solidFill>
                            <a:srgbClr val="000000"/>
                          </a:solidFill>
                          <a:latin typeface="Calibri"/>
                          <a:ea typeface="Times New Roman"/>
                          <a:cs typeface="Calibri"/>
                        </a:rPr>
                        <a:t>['</a:t>
                      </a:r>
                      <a:r>
                        <a:rPr lang="en-US" sz="1800" b="1" dirty="0" err="1">
                          <a:solidFill>
                            <a:srgbClr val="000000"/>
                          </a:solidFill>
                          <a:latin typeface="Calibri"/>
                          <a:ea typeface="Times New Roman"/>
                          <a:cs typeface="Calibri"/>
                        </a:rPr>
                        <a:t>rsm_VATI</a:t>
                      </a:r>
                      <a:r>
                        <a:rPr lang="en-US" sz="1800" b="1" dirty="0">
                          <a:solidFill>
                            <a:srgbClr val="000000"/>
                          </a:solidFill>
                          <a:latin typeface="Calibri"/>
                          <a:ea typeface="Times New Roman"/>
                          <a:cs typeface="Calibri"/>
                        </a:rPr>
                        <a:t>', '</a:t>
                      </a:r>
                      <a:r>
                        <a:rPr lang="en-US" sz="1800" b="1" dirty="0" err="1">
                          <a:solidFill>
                            <a:srgbClr val="000000"/>
                          </a:solidFill>
                          <a:latin typeface="Calibri"/>
                          <a:ea typeface="Times New Roman"/>
                          <a:cs typeface="Calibri"/>
                        </a:rPr>
                        <a:t>Field_SM</a:t>
                      </a:r>
                      <a:r>
                        <a:rPr lang="en-US" sz="1800" b="1" dirty="0">
                          <a:solidFill>
                            <a:srgbClr val="000000"/>
                          </a:solidFill>
                          <a:latin typeface="Calibri"/>
                          <a:ea typeface="Times New Roman"/>
                          <a:cs typeface="Calibri"/>
                        </a:rPr>
                        <a:t>', '</a:t>
                      </a:r>
                      <a:r>
                        <a:rPr lang="en-US" sz="1800" b="1" dirty="0" err="1">
                          <a:solidFill>
                            <a:srgbClr val="000000"/>
                          </a:solidFill>
                          <a:latin typeface="Calibri"/>
                          <a:ea typeface="Times New Roman"/>
                          <a:cs typeface="Calibri"/>
                        </a:rPr>
                        <a:t>Crop_Period</a:t>
                      </a:r>
                      <a:r>
                        <a:rPr lang="en-US" sz="1800" b="1" dirty="0">
                          <a:solidFill>
                            <a:srgbClr val="000000"/>
                          </a:solidFill>
                          <a:latin typeface="Calibri"/>
                          <a:ea typeface="Times New Roman"/>
                          <a:cs typeface="Calibri"/>
                        </a:rPr>
                        <a:t>', '</a:t>
                      </a:r>
                      <a:r>
                        <a:rPr lang="en-US" sz="1800" b="1" dirty="0" err="1">
                          <a:solidFill>
                            <a:srgbClr val="000000"/>
                          </a:solidFill>
                          <a:latin typeface="Calibri"/>
                          <a:ea typeface="Times New Roman"/>
                          <a:cs typeface="Calibri"/>
                        </a:rPr>
                        <a:t>Crop_Type</a:t>
                      </a:r>
                      <a:r>
                        <a:rPr lang="en-US" sz="1800" b="1" dirty="0">
                          <a:solidFill>
                            <a:srgbClr val="000000"/>
                          </a:solidFill>
                          <a:latin typeface="Calibri"/>
                          <a:ea typeface="Times New Roman"/>
                          <a:cs typeface="Calibri"/>
                        </a:rPr>
                        <a:t>', '</a:t>
                      </a:r>
                      <a:r>
                        <a:rPr lang="en-US" sz="1800" b="1" dirty="0" err="1">
                          <a:solidFill>
                            <a:srgbClr val="000000"/>
                          </a:solidFill>
                          <a:latin typeface="Calibri"/>
                          <a:ea typeface="Times New Roman"/>
                          <a:cs typeface="Calibri"/>
                        </a:rPr>
                        <a:t>Soil_Class</a:t>
                      </a:r>
                      <a:r>
                        <a:rPr lang="en-US" sz="1800" b="1" dirty="0">
                          <a:solidFill>
                            <a:srgbClr val="000000"/>
                          </a:solidFill>
                          <a:latin typeface="Calibri"/>
                          <a:ea typeface="Times New Roman"/>
                          <a:cs typeface="Calibri"/>
                        </a:rPr>
                        <a:t>']</a:t>
                      </a:r>
                      <a:endParaRPr lang="en-US" sz="1800" dirty="0">
                        <a:solidFill>
                          <a:srgbClr val="000000"/>
                        </a:solidFill>
                        <a:latin typeface="Calibri"/>
                        <a:ea typeface="Times New Roman"/>
                        <a:cs typeface="Times New Roman"/>
                      </a:endParaRPr>
                    </a:p>
                  </a:txBody>
                  <a:tcPr marL="68580" marR="68580" marT="0" marB="0">
                    <a:lnL>
                      <a:noFill/>
                    </a:lnL>
                    <a:lnR>
                      <a:noFill/>
                    </a:lnR>
                    <a:lnT>
                      <a:noFill/>
                    </a:lnT>
                    <a:lnB>
                      <a:noFill/>
                    </a:lnB>
                    <a:solidFill>
                      <a:srgbClr val="C0C0C0"/>
                    </a:solidFill>
                  </a:tcPr>
                </a:tc>
                <a:tc>
                  <a:txBody>
                    <a:bodyPr/>
                    <a:lstStyle/>
                    <a:p>
                      <a:pPr algn="r">
                        <a:lnSpc>
                          <a:spcPct val="115000"/>
                        </a:lnSpc>
                        <a:spcAft>
                          <a:spcPts val="0"/>
                        </a:spcAft>
                      </a:pPr>
                      <a:r>
                        <a:rPr lang="en-US" sz="1800">
                          <a:solidFill>
                            <a:srgbClr val="000000"/>
                          </a:solidFill>
                          <a:latin typeface="Calibri"/>
                          <a:ea typeface="Times New Roman"/>
                          <a:cs typeface="Calibri"/>
                        </a:rPr>
                        <a:t>0.326087</a:t>
                      </a:r>
                      <a:endParaRPr lang="en-US" sz="1800">
                        <a:solidFill>
                          <a:srgbClr val="000000"/>
                        </a:solidFill>
                        <a:latin typeface="Calibri"/>
                        <a:ea typeface="Times New Roman"/>
                        <a:cs typeface="Times New Roman"/>
                      </a:endParaRPr>
                    </a:p>
                  </a:txBody>
                  <a:tcPr marL="68580" marR="68580" marT="0" marB="0">
                    <a:lnL>
                      <a:noFill/>
                    </a:lnL>
                    <a:lnR>
                      <a:noFill/>
                    </a:lnR>
                    <a:lnT>
                      <a:noFill/>
                    </a:lnT>
                    <a:lnB>
                      <a:noFill/>
                    </a:lnB>
                    <a:solidFill>
                      <a:srgbClr val="C0C0C0"/>
                    </a:solidFill>
                  </a:tcPr>
                </a:tc>
                <a:tc>
                  <a:txBody>
                    <a:bodyPr/>
                    <a:lstStyle/>
                    <a:p>
                      <a:pPr>
                        <a:lnSpc>
                          <a:spcPct val="115000"/>
                        </a:lnSpc>
                        <a:spcAft>
                          <a:spcPts val="0"/>
                        </a:spcAft>
                      </a:pPr>
                      <a:r>
                        <a:rPr lang="en-US" sz="1800" dirty="0" err="1">
                          <a:solidFill>
                            <a:srgbClr val="000000"/>
                          </a:solidFill>
                          <a:latin typeface="Calibri"/>
                          <a:ea typeface="Times New Roman"/>
                          <a:cs typeface="Calibri"/>
                        </a:rPr>
                        <a:t>GradientBoostingClassifier</a:t>
                      </a:r>
                      <a:endParaRPr lang="en-US" sz="1800" dirty="0">
                        <a:solidFill>
                          <a:srgbClr val="000000"/>
                        </a:solidFill>
                        <a:latin typeface="Calibri"/>
                        <a:ea typeface="Times New Roman"/>
                        <a:cs typeface="Times New Roman"/>
                      </a:endParaRPr>
                    </a:p>
                  </a:txBody>
                  <a:tcPr marL="68580" marR="68580" marT="0" marB="0">
                    <a:lnL>
                      <a:noFill/>
                    </a:lnL>
                    <a:lnR>
                      <a:noFill/>
                    </a:lnR>
                    <a:lnT>
                      <a:noFill/>
                    </a:lnT>
                    <a:lnB>
                      <a:noFill/>
                    </a:lnB>
                    <a:solidFill>
                      <a:srgbClr val="C0C0C0"/>
                    </a:solidFill>
                  </a:tcPr>
                </a:tc>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838200" y="1742495"/>
            <a:ext cx="10515600" cy="4351338"/>
          </a:xfrm>
        </p:spPr>
        <p:txBody>
          <a:bodyPr>
            <a:noAutofit/>
          </a:bodyPr>
          <a:lstStyle/>
          <a:p>
            <a:pPr lvl="0" algn="just"/>
            <a:r>
              <a:rPr lang="en-US" dirty="0" smtClean="0"/>
              <a:t>Thus we are able achieve good correlation between relative soil moisture and field soil moisture to a greater extent which did not make any sense before machine learning algorithms were applied even though we don’t have data of maximum saturation capacity of each site and the classifier could be used for prediction of future values of field moisture content from satellite data.</a:t>
            </a:r>
          </a:p>
          <a:p>
            <a:pPr lvl="0" algn="just"/>
            <a:r>
              <a:rPr lang="en-US" dirty="0" smtClean="0"/>
              <a:t>Using machine learning, we could extract many interesting features from the datasets rather than just correlating. Thus, problem 1 – identifying the crop type from the variances shown between relative soil moisture and field soil moisture.</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9075"/>
            <a:ext cx="10515600" cy="1325563"/>
          </a:xfrm>
        </p:spPr>
        <p:txBody>
          <a:bodyPr/>
          <a:lstStyle/>
          <a:p>
            <a:r>
              <a:rPr lang="en-US" dirty="0" smtClean="0"/>
              <a:t>References</a:t>
            </a:r>
            <a:endParaRPr lang="en-US" dirty="0"/>
          </a:p>
        </p:txBody>
      </p:sp>
      <p:sp>
        <p:nvSpPr>
          <p:cNvPr id="3" name="Content Placeholder 2"/>
          <p:cNvSpPr>
            <a:spLocks noGrp="1"/>
          </p:cNvSpPr>
          <p:nvPr>
            <p:ph idx="1"/>
          </p:nvPr>
        </p:nvSpPr>
        <p:spPr>
          <a:xfrm>
            <a:off x="824345" y="872837"/>
            <a:ext cx="10515600" cy="5818909"/>
          </a:xfrm>
        </p:spPr>
        <p:txBody>
          <a:bodyPr>
            <a:noAutofit/>
          </a:bodyPr>
          <a:lstStyle/>
          <a:p>
            <a:pPr lvl="0" algn="just"/>
            <a:r>
              <a:rPr lang="en-US" sz="1600" dirty="0" smtClean="0"/>
              <a:t>H. </a:t>
            </a:r>
            <a:r>
              <a:rPr lang="en-US" sz="1600" dirty="0" err="1" smtClean="0"/>
              <a:t>McNairna</a:t>
            </a:r>
            <a:r>
              <a:rPr lang="en-US" sz="1600" dirty="0" smtClean="0"/>
              <a:t>,*, C. </a:t>
            </a:r>
            <a:r>
              <a:rPr lang="en-US" sz="1600" dirty="0" err="1" smtClean="0"/>
              <a:t>Duguayb</a:t>
            </a:r>
            <a:r>
              <a:rPr lang="en-US" sz="1600" dirty="0" smtClean="0"/>
              <a:t>, B. </a:t>
            </a:r>
            <a:r>
              <a:rPr lang="en-US" sz="1600" dirty="0" err="1" smtClean="0"/>
              <a:t>Briscoc</a:t>
            </a:r>
            <a:r>
              <a:rPr lang="en-US" sz="1600" dirty="0" smtClean="0"/>
              <a:t>, T.J. </a:t>
            </a:r>
            <a:r>
              <a:rPr lang="en-US" sz="1600" dirty="0" err="1" smtClean="0"/>
              <a:t>Pultza</a:t>
            </a:r>
            <a:r>
              <a:rPr lang="en-US" sz="1600" dirty="0" smtClean="0"/>
              <a:t> (2002). The effect of soil and crop residue characteristics on </a:t>
            </a:r>
            <a:r>
              <a:rPr lang="en-US" sz="1600" dirty="0" err="1" smtClean="0"/>
              <a:t>polarimetric</a:t>
            </a:r>
            <a:r>
              <a:rPr lang="en-US" sz="1600" dirty="0" smtClean="0"/>
              <a:t> radar response. Remote Sensing of Environment, Volume 80, Issue 2, Pages 308-320.</a:t>
            </a:r>
          </a:p>
          <a:p>
            <a:pPr lvl="0" algn="just"/>
            <a:r>
              <a:rPr lang="en-US" sz="1600" dirty="0" smtClean="0"/>
              <a:t>Jun </a:t>
            </a:r>
            <a:r>
              <a:rPr lang="en-US" sz="1600" dirty="0" err="1" smtClean="0"/>
              <a:t>Wen</a:t>
            </a:r>
            <a:r>
              <a:rPr lang="en-US" sz="1600" dirty="0" smtClean="0"/>
              <a:t>, </a:t>
            </a:r>
            <a:r>
              <a:rPr lang="en-US" sz="1600" dirty="0" err="1" smtClean="0"/>
              <a:t>Zhongbo</a:t>
            </a:r>
            <a:r>
              <a:rPr lang="en-US" sz="1600" dirty="0" smtClean="0"/>
              <a:t> Su (2003). A time series based method for estimating relative soil moisture with ERS wind </a:t>
            </a:r>
            <a:r>
              <a:rPr lang="en-US" sz="1600" dirty="0" err="1" smtClean="0"/>
              <a:t>scatterometer</a:t>
            </a:r>
            <a:r>
              <a:rPr lang="en-US" sz="1600" dirty="0" smtClean="0"/>
              <a:t> data. Geophysical Research Letters, Volume 30, Issue 7.</a:t>
            </a:r>
          </a:p>
          <a:p>
            <a:pPr lvl="0" algn="just"/>
            <a:r>
              <a:rPr lang="en-US" sz="1600" dirty="0" smtClean="0"/>
              <a:t>B.J. </a:t>
            </a:r>
            <a:r>
              <a:rPr lang="en-US" sz="1600" dirty="0" err="1" smtClean="0"/>
              <a:t>Choudury</a:t>
            </a:r>
            <a:r>
              <a:rPr lang="en-US" sz="1600" dirty="0" smtClean="0"/>
              <a:t>, T.J. </a:t>
            </a:r>
            <a:r>
              <a:rPr lang="en-US" sz="1600" dirty="0" err="1" smtClean="0"/>
              <a:t>Schmugge</a:t>
            </a:r>
            <a:r>
              <a:rPr lang="en-US" sz="1600" dirty="0" smtClean="0"/>
              <a:t>, R.W. Newton and </a:t>
            </a:r>
            <a:r>
              <a:rPr lang="en-US" sz="1600" dirty="0" err="1" smtClean="0"/>
              <a:t>A.Chang</a:t>
            </a:r>
            <a:r>
              <a:rPr lang="en-US" sz="1600" dirty="0" smtClean="0"/>
              <a:t> (1978). Effect of Surface Roughness on the Microwave Emission from Soils. Journal of Geophysical Research, Volume 84, Issue C9, Pages 5699–5706</a:t>
            </a:r>
          </a:p>
          <a:p>
            <a:pPr lvl="0" algn="just"/>
            <a:r>
              <a:rPr lang="en-US" sz="1600" dirty="0" smtClean="0"/>
              <a:t>J.R. Wang, P.E. O'Neill, T.J. Jackson, E.T. </a:t>
            </a:r>
            <a:r>
              <a:rPr lang="en-US" sz="1600" dirty="0" err="1" smtClean="0"/>
              <a:t>Engman</a:t>
            </a:r>
            <a:r>
              <a:rPr lang="en-US" sz="1600" dirty="0" smtClean="0"/>
              <a:t> (1982). A Multi-Frequency Measurement of Thermal Microwave Emission From Soils: The Effects of Soil Texture and Surface Roughness. International </a:t>
            </a:r>
            <a:r>
              <a:rPr lang="en-US" sz="1600" dirty="0" err="1" smtClean="0"/>
              <a:t>Geoscience</a:t>
            </a:r>
            <a:r>
              <a:rPr lang="en-US" sz="1600" dirty="0" smtClean="0"/>
              <a:t> and Remote Sensing Symposium, Munich.</a:t>
            </a:r>
          </a:p>
          <a:p>
            <a:pPr lvl="0" algn="just"/>
            <a:r>
              <a:rPr lang="en-US" sz="1600" dirty="0" smtClean="0"/>
              <a:t>L. </a:t>
            </a:r>
            <a:r>
              <a:rPr lang="en-US" sz="1600" dirty="0" err="1" smtClean="0"/>
              <a:t>Breiman</a:t>
            </a:r>
            <a:r>
              <a:rPr lang="en-US" sz="1600" dirty="0" smtClean="0"/>
              <a:t>, “Pasting small votes for classification in large databases and on-line”, Machine Learning, 36(1), 85-103, 1999.</a:t>
            </a:r>
          </a:p>
          <a:p>
            <a:pPr lvl="0" algn="just"/>
            <a:r>
              <a:rPr lang="en-US" sz="1600" dirty="0" smtClean="0"/>
              <a:t>L. </a:t>
            </a:r>
            <a:r>
              <a:rPr lang="en-US" sz="1600" dirty="0" err="1" smtClean="0"/>
              <a:t>Breiman</a:t>
            </a:r>
            <a:r>
              <a:rPr lang="en-US" sz="1600" dirty="0" smtClean="0"/>
              <a:t>, “Bagging predictors”, Machine Learning, 24(2), 123-140, 1996.</a:t>
            </a:r>
          </a:p>
          <a:p>
            <a:pPr lvl="0" algn="just"/>
            <a:r>
              <a:rPr lang="en-US" sz="1600" dirty="0" smtClean="0"/>
              <a:t>T. Ho, “The random subspace method for constructing decision forests”, Pattern Analysis and Machine Intelligence, 20(8), 832-844, 1998.</a:t>
            </a:r>
          </a:p>
          <a:p>
            <a:pPr lvl="0" algn="just"/>
            <a:r>
              <a:rPr lang="en-US" sz="1600" dirty="0" smtClean="0"/>
              <a:t>G. </a:t>
            </a:r>
            <a:r>
              <a:rPr lang="en-US" sz="1600" dirty="0" err="1" smtClean="0"/>
              <a:t>Louppe</a:t>
            </a:r>
            <a:r>
              <a:rPr lang="en-US" sz="1600" dirty="0" smtClean="0"/>
              <a:t> and P. </a:t>
            </a:r>
            <a:r>
              <a:rPr lang="en-US" sz="1600" dirty="0" err="1" smtClean="0"/>
              <a:t>Geurts</a:t>
            </a:r>
            <a:r>
              <a:rPr lang="en-US" sz="1600" dirty="0" smtClean="0"/>
              <a:t>, “Ensembles on Random Patches”, Machine Learning and Knowledge Discovery in Databases, 346-361, 2012.</a:t>
            </a:r>
          </a:p>
          <a:p>
            <a:pPr lvl="0" algn="just"/>
            <a:r>
              <a:rPr lang="en-US" sz="1600" dirty="0" smtClean="0"/>
              <a:t>P. </a:t>
            </a:r>
            <a:r>
              <a:rPr lang="en-US" sz="1600" dirty="0" err="1" smtClean="0"/>
              <a:t>Geurts</a:t>
            </a:r>
            <a:r>
              <a:rPr lang="en-US" sz="1600" dirty="0" smtClean="0"/>
              <a:t>, D. Ernst., and L. </a:t>
            </a:r>
            <a:r>
              <a:rPr lang="en-US" sz="1600" dirty="0" err="1" smtClean="0"/>
              <a:t>Wehenkel</a:t>
            </a:r>
            <a:r>
              <a:rPr lang="en-US" sz="1600" dirty="0" smtClean="0"/>
              <a:t>, “Extremely randomized trees”, Machine Learning, 63(1), 3-42, 2006.</a:t>
            </a:r>
          </a:p>
          <a:p>
            <a:pPr lvl="0" algn="just"/>
            <a:r>
              <a:rPr lang="en-US" sz="1600" dirty="0" smtClean="0"/>
              <a:t>J. Friedman, Greedy Function Approximation: A Gradient Boosting Machine, The Annals of Statistics, Vol. 29, No. 5, 2001.</a:t>
            </a:r>
          </a:p>
          <a:p>
            <a:pPr lvl="0" algn="just"/>
            <a:r>
              <a:rPr lang="en-US" sz="1600" dirty="0" smtClean="0"/>
              <a:t>Friedman, Stochastic Gradient Boosting, 1999</a:t>
            </a:r>
          </a:p>
          <a:p>
            <a:pPr algn="just"/>
            <a:r>
              <a:rPr lang="en-US" sz="1600" dirty="0" smtClean="0"/>
              <a:t>T. Hastie, R. </a:t>
            </a:r>
            <a:r>
              <a:rPr lang="en-US" sz="1600" dirty="0" err="1" smtClean="0"/>
              <a:t>Tibshirani</a:t>
            </a:r>
            <a:r>
              <a:rPr lang="en-US" sz="1600" dirty="0" smtClean="0"/>
              <a:t> and J. Friedman. Elements of Statistical Learning Ed. 2, Springer, 2009.</a:t>
            </a:r>
            <a:endParaRPr lang="en-US" sz="16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Scope of Study</a:t>
            </a:r>
            <a:endParaRPr lang="en-US" dirty="0"/>
          </a:p>
        </p:txBody>
      </p:sp>
      <p:sp>
        <p:nvSpPr>
          <p:cNvPr id="3" name="Content Placeholder 2"/>
          <p:cNvSpPr>
            <a:spLocks noGrp="1"/>
          </p:cNvSpPr>
          <p:nvPr>
            <p:ph idx="1"/>
          </p:nvPr>
        </p:nvSpPr>
        <p:spPr>
          <a:xfrm>
            <a:off x="644230" y="1437684"/>
            <a:ext cx="11090570" cy="4852279"/>
          </a:xfrm>
        </p:spPr>
        <p:txBody>
          <a:bodyPr>
            <a:noAutofit/>
          </a:bodyPr>
          <a:lstStyle/>
          <a:p>
            <a:pPr lvl="0" algn="just"/>
            <a:r>
              <a:rPr lang="en-US" sz="2900" dirty="0" smtClean="0"/>
              <a:t>Though we have compared values corresponding to GPS coordinates accurately, still the field moisture datasets which we used are points and the relative soil moisture is averaged over a larger grid. An attempt can be made to cluster two or more field moisture data points that lie in a single grid as an average or some mapping can be done and check if the accuracy is improving. More accuracy could be obtained if the resolution of the satellite products is improved.</a:t>
            </a:r>
          </a:p>
          <a:p>
            <a:pPr algn="just"/>
            <a:r>
              <a:rPr lang="en-US" sz="2900" dirty="0" smtClean="0"/>
              <a:t>Still the problem can be better understood using deep learning algorithms (a subset of machine learning tools) using ANN (Artificial Neural Networks), </a:t>
            </a:r>
            <a:r>
              <a:rPr lang="en-US" sz="2900" dirty="0" err="1" smtClean="0"/>
              <a:t>TensorFlow</a:t>
            </a:r>
            <a:r>
              <a:rPr lang="en-US" sz="2900" dirty="0" smtClean="0"/>
              <a:t> is one such tool which is an open-source machine learning ANN framework and will help achieve it in a better way.</a:t>
            </a:r>
          </a:p>
          <a:p>
            <a:pPr algn="just"/>
            <a:endParaRPr lang="en-US" sz="29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Our Goal</a:t>
            </a:r>
            <a:endParaRPr lang="en-US" dirty="0"/>
          </a:p>
        </p:txBody>
      </p:sp>
      <p:sp>
        <p:nvSpPr>
          <p:cNvPr id="3" name="Content Placeholder 2"/>
          <p:cNvSpPr>
            <a:spLocks noGrp="1"/>
          </p:cNvSpPr>
          <p:nvPr>
            <p:ph idx="1"/>
          </p:nvPr>
        </p:nvSpPr>
        <p:spPr/>
        <p:txBody>
          <a:bodyPr>
            <a:noAutofit/>
          </a:bodyPr>
          <a:lstStyle/>
          <a:p>
            <a:pPr algn="just"/>
            <a:r>
              <a:rPr lang="en-US" sz="3600" dirty="0" smtClean="0"/>
              <a:t>The main goal in this study is to arrive at an interesting pattern from the variation between relative soil moisture obtained from the satellite data and field soil moisture obtained from ‘</a:t>
            </a:r>
            <a:r>
              <a:rPr lang="en-US" sz="3600" dirty="0" err="1" smtClean="0"/>
              <a:t>Berambadi</a:t>
            </a:r>
            <a:r>
              <a:rPr lang="en-US" sz="3600" dirty="0" smtClean="0"/>
              <a:t>’ Region.</a:t>
            </a:r>
          </a:p>
          <a:p>
            <a:pPr lvl="0" algn="just"/>
            <a:r>
              <a:rPr lang="en-US" sz="3600" dirty="0" smtClean="0">
                <a:solidFill>
                  <a:srgbClr val="000000"/>
                </a:solidFill>
                <a:latin typeface="Calibri" pitchFamily="34" charset="0"/>
                <a:ea typeface="Times New Roman" pitchFamily="18" charset="0"/>
                <a:cs typeface="Times New Roman" pitchFamily="18" charset="0"/>
              </a:rPr>
              <a:t>The field soil moisture data is obtained from 112 sites, from each site manually. These are the sites where the surface soil moisture data is available for year 2016 and 2017.</a:t>
            </a:r>
            <a:endParaRPr lang="en-US" dirty="0" smtClean="0">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Our Goal</a:t>
            </a:r>
            <a:endParaRPr lang="en-US" dirty="0"/>
          </a:p>
        </p:txBody>
      </p:sp>
      <p:sp>
        <p:nvSpPr>
          <p:cNvPr id="3" name="Content Placeholder 2"/>
          <p:cNvSpPr>
            <a:spLocks noGrp="1"/>
          </p:cNvSpPr>
          <p:nvPr>
            <p:ph idx="1"/>
          </p:nvPr>
        </p:nvSpPr>
        <p:spPr>
          <a:xfrm>
            <a:off x="838199" y="1825625"/>
            <a:ext cx="3872345" cy="4351338"/>
          </a:xfrm>
        </p:spPr>
        <p:txBody>
          <a:bodyPr>
            <a:noAutofit/>
          </a:bodyPr>
          <a:lstStyle/>
          <a:p>
            <a:pPr marL="0" indent="0" algn="just" eaLnBrk="0" fontAlgn="base" hangingPunct="0">
              <a:lnSpc>
                <a:spcPct val="100000"/>
              </a:lnSpc>
              <a:spcBef>
                <a:spcPct val="0"/>
              </a:spcBef>
              <a:spcAft>
                <a:spcPct val="0"/>
              </a:spcAft>
            </a:pPr>
            <a:r>
              <a:rPr lang="en-US" sz="3600" dirty="0" smtClean="0">
                <a:solidFill>
                  <a:srgbClr val="000000"/>
                </a:solidFill>
                <a:latin typeface="Calibri" pitchFamily="34" charset="0"/>
                <a:ea typeface="Times New Roman" pitchFamily="18" charset="0"/>
                <a:cs typeface="Times New Roman" pitchFamily="18" charset="0"/>
              </a:rPr>
              <a:t> Out of the 112 sites, 92 sites fall on the </a:t>
            </a:r>
            <a:r>
              <a:rPr lang="en-US" sz="3600" dirty="0" err="1" smtClean="0">
                <a:solidFill>
                  <a:srgbClr val="000000"/>
                </a:solidFill>
                <a:latin typeface="Calibri" pitchFamily="34" charset="0"/>
                <a:ea typeface="Times New Roman" pitchFamily="18" charset="0"/>
                <a:cs typeface="Times New Roman" pitchFamily="18" charset="0"/>
              </a:rPr>
              <a:t>Berambadi</a:t>
            </a:r>
            <a:r>
              <a:rPr lang="en-US" sz="3600" dirty="0" smtClean="0">
                <a:solidFill>
                  <a:srgbClr val="000000"/>
                </a:solidFill>
                <a:latin typeface="Calibri" pitchFamily="34" charset="0"/>
                <a:ea typeface="Times New Roman" pitchFamily="18" charset="0"/>
                <a:cs typeface="Times New Roman" pitchFamily="18" charset="0"/>
              </a:rPr>
              <a:t> region of </a:t>
            </a:r>
            <a:r>
              <a:rPr lang="en-US" sz="3600" dirty="0" err="1" smtClean="0">
                <a:solidFill>
                  <a:srgbClr val="000000"/>
                </a:solidFill>
                <a:latin typeface="Calibri" pitchFamily="34" charset="0"/>
                <a:ea typeface="Times New Roman" pitchFamily="18" charset="0"/>
                <a:cs typeface="Times New Roman" pitchFamily="18" charset="0"/>
              </a:rPr>
              <a:t>Gundlupet</a:t>
            </a:r>
            <a:r>
              <a:rPr lang="en-US" sz="3600" dirty="0" smtClean="0">
                <a:solidFill>
                  <a:srgbClr val="000000"/>
                </a:solidFill>
                <a:latin typeface="Calibri" pitchFamily="34" charset="0"/>
                <a:ea typeface="Times New Roman" pitchFamily="18" charset="0"/>
                <a:cs typeface="Times New Roman" pitchFamily="18" charset="0"/>
              </a:rPr>
              <a:t> </a:t>
            </a:r>
            <a:r>
              <a:rPr lang="en-US" sz="3600" dirty="0" err="1" smtClean="0">
                <a:solidFill>
                  <a:srgbClr val="000000"/>
                </a:solidFill>
                <a:latin typeface="Calibri" pitchFamily="34" charset="0"/>
                <a:ea typeface="Times New Roman" pitchFamily="18" charset="0"/>
                <a:cs typeface="Times New Roman" pitchFamily="18" charset="0"/>
              </a:rPr>
              <a:t>Taluk</a:t>
            </a:r>
            <a:r>
              <a:rPr lang="en-US" sz="3600" dirty="0" smtClean="0">
                <a:solidFill>
                  <a:srgbClr val="000000"/>
                </a:solidFill>
                <a:latin typeface="Calibri" pitchFamily="34" charset="0"/>
                <a:ea typeface="Times New Roman" pitchFamily="18" charset="0"/>
                <a:cs typeface="Times New Roman" pitchFamily="18" charset="0"/>
              </a:rPr>
              <a:t> and 20 sites fall in </a:t>
            </a:r>
            <a:r>
              <a:rPr lang="en-US" sz="3600" dirty="0" err="1" smtClean="0">
                <a:solidFill>
                  <a:srgbClr val="000000"/>
                </a:solidFill>
                <a:latin typeface="Calibri" pitchFamily="34" charset="0"/>
                <a:ea typeface="Times New Roman" pitchFamily="18" charset="0"/>
                <a:cs typeface="Times New Roman" pitchFamily="18" charset="0"/>
              </a:rPr>
              <a:t>Vaddagare</a:t>
            </a:r>
            <a:r>
              <a:rPr lang="en-US" sz="3600" dirty="0" smtClean="0">
                <a:solidFill>
                  <a:srgbClr val="000000"/>
                </a:solidFill>
                <a:latin typeface="Calibri" pitchFamily="34" charset="0"/>
                <a:ea typeface="Times New Roman" pitchFamily="18" charset="0"/>
                <a:cs typeface="Times New Roman" pitchFamily="18" charset="0"/>
              </a:rPr>
              <a:t> region of </a:t>
            </a:r>
            <a:r>
              <a:rPr lang="en-US" sz="3600" dirty="0" err="1" smtClean="0">
                <a:solidFill>
                  <a:srgbClr val="000000"/>
                </a:solidFill>
                <a:latin typeface="Calibri" pitchFamily="34" charset="0"/>
                <a:ea typeface="Times New Roman" pitchFamily="18" charset="0"/>
                <a:cs typeface="Times New Roman" pitchFamily="18" charset="0"/>
              </a:rPr>
              <a:t>Koratagere</a:t>
            </a:r>
            <a:r>
              <a:rPr lang="en-US" sz="3600" dirty="0" smtClean="0">
                <a:solidFill>
                  <a:srgbClr val="000000"/>
                </a:solidFill>
                <a:latin typeface="Calibri" pitchFamily="34" charset="0"/>
                <a:ea typeface="Times New Roman" pitchFamily="18" charset="0"/>
                <a:cs typeface="Times New Roman" pitchFamily="18" charset="0"/>
              </a:rPr>
              <a:t> </a:t>
            </a:r>
            <a:r>
              <a:rPr lang="en-US" sz="3600" dirty="0" err="1" smtClean="0">
                <a:solidFill>
                  <a:srgbClr val="000000"/>
                </a:solidFill>
                <a:latin typeface="Calibri" pitchFamily="34" charset="0"/>
                <a:ea typeface="Times New Roman" pitchFamily="18" charset="0"/>
                <a:cs typeface="Times New Roman" pitchFamily="18" charset="0"/>
              </a:rPr>
              <a:t>Taluk</a:t>
            </a:r>
            <a:r>
              <a:rPr lang="en-US" sz="3600" dirty="0" smtClean="0">
                <a:solidFill>
                  <a:srgbClr val="000000"/>
                </a:solidFill>
                <a:latin typeface="Calibri" pitchFamily="34" charset="0"/>
                <a:ea typeface="Times New Roman" pitchFamily="18" charset="0"/>
                <a:cs typeface="Times New Roman" pitchFamily="18" charset="0"/>
              </a:rPr>
              <a:t>.</a:t>
            </a:r>
            <a:endParaRPr lang="en-US" sz="3600" dirty="0" smtClean="0">
              <a:solidFill>
                <a:srgbClr val="000000"/>
              </a:solidFill>
              <a:latin typeface="Arial" pitchFamily="34" charset="0"/>
              <a:ea typeface="Times New Roman" pitchFamily="18" charset="0"/>
              <a:cs typeface="Arial" pitchFamily="34" charset="0"/>
            </a:endParaRPr>
          </a:p>
        </p:txBody>
      </p:sp>
      <p:pic>
        <p:nvPicPr>
          <p:cNvPr id="4" name="Picture 2"/>
          <p:cNvPicPr>
            <a:picLocks noChangeAspect="1" noChangeArrowheads="1"/>
          </p:cNvPicPr>
          <p:nvPr/>
        </p:nvPicPr>
        <p:blipFill>
          <a:blip r:embed="rId2"/>
          <a:srcRect/>
          <a:stretch>
            <a:fillRect/>
          </a:stretch>
        </p:blipFill>
        <p:spPr bwMode="auto">
          <a:xfrm>
            <a:off x="4807527" y="1801090"/>
            <a:ext cx="6553200" cy="4391892"/>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Field Soil Moisture </a:t>
            </a:r>
            <a:r>
              <a:rPr lang="en-IN" dirty="0" err="1" smtClean="0"/>
              <a:t>vs</a:t>
            </a:r>
            <a:r>
              <a:rPr lang="en-IN" dirty="0" smtClean="0"/>
              <a:t> Relative Soil Moisture</a:t>
            </a:r>
            <a:endParaRPr lang="en-US" dirty="0"/>
          </a:p>
        </p:txBody>
      </p:sp>
      <p:sp>
        <p:nvSpPr>
          <p:cNvPr id="3" name="Content Placeholder 2"/>
          <p:cNvSpPr>
            <a:spLocks noGrp="1"/>
          </p:cNvSpPr>
          <p:nvPr>
            <p:ph idx="1"/>
          </p:nvPr>
        </p:nvSpPr>
        <p:spPr/>
        <p:txBody>
          <a:bodyPr>
            <a:noAutofit/>
          </a:bodyPr>
          <a:lstStyle/>
          <a:p>
            <a:pPr lvl="0" algn="just"/>
            <a:r>
              <a:rPr lang="en-US" sz="3200" dirty="0" smtClean="0">
                <a:solidFill>
                  <a:srgbClr val="000000"/>
                </a:solidFill>
                <a:latin typeface="Calibri" pitchFamily="34" charset="0"/>
                <a:ea typeface="Times New Roman" pitchFamily="18" charset="0"/>
                <a:cs typeface="Times New Roman" pitchFamily="18" charset="0"/>
              </a:rPr>
              <a:t>‘Relative Soil Moisture’ (RSM) refers to the soil moisture data obtained through satellite which is provided by VATI project of ‘</a:t>
            </a:r>
            <a:r>
              <a:rPr lang="en-US" sz="3200" dirty="0" err="1" smtClean="0">
                <a:solidFill>
                  <a:srgbClr val="000000"/>
                </a:solidFill>
                <a:latin typeface="Calibri" pitchFamily="34" charset="0"/>
                <a:ea typeface="Times New Roman" pitchFamily="18" charset="0"/>
                <a:cs typeface="Times New Roman" pitchFamily="18" charset="0"/>
              </a:rPr>
              <a:t>Aapah</a:t>
            </a:r>
            <a:r>
              <a:rPr lang="en-US" sz="3200" dirty="0" smtClean="0">
                <a:solidFill>
                  <a:srgbClr val="000000"/>
                </a:solidFill>
                <a:latin typeface="Calibri" pitchFamily="34" charset="0"/>
                <a:ea typeface="Times New Roman" pitchFamily="18" charset="0"/>
                <a:cs typeface="Times New Roman" pitchFamily="18" charset="0"/>
              </a:rPr>
              <a:t> innovations’. ‘Field Soil Moisture’ (FSM) refers to soil moisture measured from the site manually.</a:t>
            </a:r>
            <a:endParaRPr lang="en-US" sz="2400" dirty="0" smtClean="0">
              <a:latin typeface="Arial" pitchFamily="34" charset="0"/>
              <a:cs typeface="Arial" pitchFamily="34" charset="0"/>
            </a:endParaRPr>
          </a:p>
          <a:p>
            <a:pPr lvl="0" algn="just"/>
            <a:r>
              <a:rPr lang="en-US" sz="3200" dirty="0" smtClean="0">
                <a:solidFill>
                  <a:srgbClr val="000000"/>
                </a:solidFill>
                <a:latin typeface="Calibri" pitchFamily="34" charset="0"/>
                <a:ea typeface="Times New Roman" pitchFamily="18" charset="0"/>
                <a:cs typeface="Times New Roman" pitchFamily="18" charset="0"/>
              </a:rPr>
              <a:t>We know that Relative soil moisture is a function of Field Soil Moisture (FSM) and saturation capacity of the soil. Hence, at a particular site, the relative soil moisture should give a proper correlation with field soil moisture.</a:t>
            </a:r>
            <a:endParaRPr lang="en-US" sz="2400" dirty="0" smtClean="0">
              <a:latin typeface="Arial" pitchFamily="34" charset="0"/>
              <a:cs typeface="Arial" pitchFamily="34" charset="0"/>
            </a:endParaRPr>
          </a:p>
          <a:p>
            <a:endParaRPr lang="en-US"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Field Soil Moisture </a:t>
            </a:r>
            <a:r>
              <a:rPr lang="en-IN" dirty="0" err="1" smtClean="0"/>
              <a:t>vs</a:t>
            </a:r>
            <a:r>
              <a:rPr lang="en-IN" dirty="0" smtClean="0"/>
              <a:t> Relative Soil Moisture</a:t>
            </a:r>
            <a:endParaRPr lang="en-US" dirty="0"/>
          </a:p>
        </p:txBody>
      </p:sp>
      <p:sp>
        <p:nvSpPr>
          <p:cNvPr id="3" name="Content Placeholder 2"/>
          <p:cNvSpPr>
            <a:spLocks noGrp="1"/>
          </p:cNvSpPr>
          <p:nvPr>
            <p:ph idx="1"/>
          </p:nvPr>
        </p:nvSpPr>
        <p:spPr>
          <a:xfrm>
            <a:off x="838200" y="1506960"/>
            <a:ext cx="10515600" cy="4351338"/>
          </a:xfrm>
        </p:spPr>
        <p:txBody>
          <a:bodyPr/>
          <a:lstStyle/>
          <a:p>
            <a:pPr lvl="0" algn="just"/>
            <a:r>
              <a:rPr lang="en-US" dirty="0" smtClean="0">
                <a:solidFill>
                  <a:srgbClr val="000000"/>
                </a:solidFill>
                <a:latin typeface="Calibri" pitchFamily="34" charset="0"/>
                <a:ea typeface="Times New Roman" pitchFamily="18" charset="0"/>
                <a:cs typeface="Times New Roman" pitchFamily="18" charset="0"/>
              </a:rPr>
              <a:t>When we try to make scatter plots of ‘relative soil moisture’ </a:t>
            </a:r>
            <a:r>
              <a:rPr lang="en-US" dirty="0" err="1" smtClean="0">
                <a:solidFill>
                  <a:srgbClr val="000000"/>
                </a:solidFill>
                <a:latin typeface="Calibri" pitchFamily="34" charset="0"/>
                <a:ea typeface="Times New Roman" pitchFamily="18" charset="0"/>
                <a:cs typeface="Times New Roman" pitchFamily="18" charset="0"/>
              </a:rPr>
              <a:t>vs</a:t>
            </a:r>
            <a:r>
              <a:rPr lang="en-US" dirty="0" smtClean="0">
                <a:solidFill>
                  <a:srgbClr val="000000"/>
                </a:solidFill>
                <a:latin typeface="Calibri" pitchFamily="34" charset="0"/>
                <a:ea typeface="Times New Roman" pitchFamily="18" charset="0"/>
                <a:cs typeface="Times New Roman" pitchFamily="18" charset="0"/>
              </a:rPr>
              <a:t> ‘field soil moisture’, it does not show a good correlation. And, this leads to further thought why such variation.</a:t>
            </a:r>
            <a:endParaRPr lang="en-US" sz="3600" dirty="0" smtClean="0">
              <a:latin typeface="Arial" pitchFamily="34" charset="0"/>
              <a:cs typeface="Arial" pitchFamily="34" charset="0"/>
            </a:endParaRPr>
          </a:p>
          <a:p>
            <a:endParaRPr lang="en-US" dirty="0"/>
          </a:p>
        </p:txBody>
      </p:sp>
      <p:pic>
        <p:nvPicPr>
          <p:cNvPr id="4" name="Picture 5" descr="2Dplots"/>
          <p:cNvPicPr>
            <a:picLocks noChangeAspect="1" noChangeArrowheads="1"/>
          </p:cNvPicPr>
          <p:nvPr/>
        </p:nvPicPr>
        <p:blipFill>
          <a:blip r:embed="rId2"/>
          <a:srcRect/>
          <a:stretch>
            <a:fillRect/>
          </a:stretch>
        </p:blipFill>
        <p:spPr bwMode="auto">
          <a:xfrm>
            <a:off x="3740716" y="2855758"/>
            <a:ext cx="5237028" cy="3325091"/>
          </a:xfrm>
          <a:prstGeom prst="rect">
            <a:avLst/>
          </a:prstGeom>
          <a:noFill/>
        </p:spPr>
      </p:pic>
      <p:sp>
        <p:nvSpPr>
          <p:cNvPr id="5" name="Rectangle 4"/>
          <p:cNvSpPr/>
          <p:nvPr/>
        </p:nvSpPr>
        <p:spPr>
          <a:xfrm>
            <a:off x="2590777" y="6320105"/>
            <a:ext cx="7356764" cy="369332"/>
          </a:xfrm>
          <a:prstGeom prst="rect">
            <a:avLst/>
          </a:prstGeom>
        </p:spPr>
        <p:txBody>
          <a:bodyPr wrap="square">
            <a:spAutoFit/>
          </a:bodyPr>
          <a:lstStyle/>
          <a:p>
            <a:pPr lvl="0" indent="457200" fontAlgn="base">
              <a:spcBef>
                <a:spcPct val="0"/>
              </a:spcBef>
              <a:spcAft>
                <a:spcPct val="0"/>
              </a:spcAft>
            </a:pPr>
            <a:r>
              <a:rPr lang="en-US" dirty="0" smtClean="0">
                <a:solidFill>
                  <a:srgbClr val="000000"/>
                </a:solidFill>
                <a:latin typeface="Calibri" pitchFamily="34" charset="0"/>
                <a:ea typeface="Times New Roman" pitchFamily="18" charset="0"/>
                <a:cs typeface="Times New Roman" pitchFamily="18" charset="0"/>
              </a:rPr>
              <a:t>Plot showing Field Soil Moisture </a:t>
            </a:r>
            <a:r>
              <a:rPr lang="en-US" dirty="0" err="1" smtClean="0">
                <a:solidFill>
                  <a:srgbClr val="000000"/>
                </a:solidFill>
                <a:latin typeface="Calibri" pitchFamily="34" charset="0"/>
                <a:ea typeface="Times New Roman" pitchFamily="18" charset="0"/>
                <a:cs typeface="Times New Roman" pitchFamily="18" charset="0"/>
              </a:rPr>
              <a:t>vs</a:t>
            </a:r>
            <a:r>
              <a:rPr lang="en-US" dirty="0" smtClean="0">
                <a:solidFill>
                  <a:srgbClr val="000000"/>
                </a:solidFill>
                <a:latin typeface="Calibri" pitchFamily="34" charset="0"/>
                <a:ea typeface="Times New Roman" pitchFamily="18" charset="0"/>
                <a:cs typeface="Times New Roman" pitchFamily="18" charset="0"/>
              </a:rPr>
              <a:t> Relative Soil Moisture (for 6 sites)</a:t>
            </a:r>
            <a:endParaRPr lang="en-US" sz="14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Literature Review</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Though we can rely on moisture data given by satellite to a certain extent, we cannot rely on it completely as it is affected by many factors and it may not give the actual soil moisture. </a:t>
            </a:r>
          </a:p>
          <a:p>
            <a:pPr algn="just"/>
            <a:r>
              <a:rPr lang="en-US" dirty="0" smtClean="0"/>
              <a:t>H. </a:t>
            </a:r>
            <a:r>
              <a:rPr lang="en-US" dirty="0" err="1" smtClean="0"/>
              <a:t>McNairna</a:t>
            </a:r>
            <a:r>
              <a:rPr lang="en-US" dirty="0" smtClean="0"/>
              <a:t>,*, C. </a:t>
            </a:r>
            <a:r>
              <a:rPr lang="en-US" dirty="0" err="1" smtClean="0"/>
              <a:t>Duguayb</a:t>
            </a:r>
            <a:r>
              <a:rPr lang="en-US" dirty="0" smtClean="0"/>
              <a:t>, B. </a:t>
            </a:r>
            <a:r>
              <a:rPr lang="en-US" dirty="0" err="1" smtClean="0"/>
              <a:t>Briscoc</a:t>
            </a:r>
            <a:r>
              <a:rPr lang="en-US" dirty="0" smtClean="0"/>
              <a:t>, T.J. </a:t>
            </a:r>
            <a:r>
              <a:rPr lang="en-US" dirty="0" err="1" smtClean="0"/>
              <a:t>Pultza</a:t>
            </a:r>
            <a:r>
              <a:rPr lang="en-US" dirty="0" smtClean="0"/>
              <a:t> examined the effect of soil and crop residue characteristics on </a:t>
            </a:r>
            <a:r>
              <a:rPr lang="en-US" dirty="0" err="1" smtClean="0"/>
              <a:t>polarimetric</a:t>
            </a:r>
            <a:r>
              <a:rPr lang="en-US" dirty="0" smtClean="0"/>
              <a:t> radar response. This study reveals that radar parameters are most sensitive to volume and multiple scattering perform best at characterizing these surface conditions. The scattering mechanisms associated with standing senesced vegetation are varied. </a:t>
            </a:r>
          </a:p>
          <a:p>
            <a:pPr algn="just"/>
            <a:r>
              <a:rPr lang="en-US" dirty="0" smtClean="0"/>
              <a:t>Jun </a:t>
            </a:r>
            <a:r>
              <a:rPr lang="en-US" dirty="0" err="1" smtClean="0"/>
              <a:t>Wen</a:t>
            </a:r>
            <a:r>
              <a:rPr lang="en-US" dirty="0" smtClean="0"/>
              <a:t>, </a:t>
            </a:r>
            <a:r>
              <a:rPr lang="en-US" dirty="0" err="1" smtClean="0"/>
              <a:t>Zhongbo</a:t>
            </a:r>
            <a:r>
              <a:rPr lang="en-US" dirty="0" smtClean="0"/>
              <a:t> Su examined that the radar backscattering coefficient is mainly determined by surface soil moisture, vegetation and land surface roughness under a given configuration of the satellite sensor.</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Literature Review</a:t>
            </a:r>
            <a:endParaRPr lang="en-US" dirty="0"/>
          </a:p>
        </p:txBody>
      </p:sp>
      <p:sp>
        <p:nvSpPr>
          <p:cNvPr id="3" name="Content Placeholder 2"/>
          <p:cNvSpPr>
            <a:spLocks noGrp="1"/>
          </p:cNvSpPr>
          <p:nvPr>
            <p:ph idx="1"/>
          </p:nvPr>
        </p:nvSpPr>
        <p:spPr/>
        <p:txBody>
          <a:bodyPr>
            <a:noAutofit/>
          </a:bodyPr>
          <a:lstStyle/>
          <a:p>
            <a:pPr algn="just"/>
            <a:r>
              <a:rPr lang="en-US" sz="2400" dirty="0" smtClean="0"/>
              <a:t>B.J. </a:t>
            </a:r>
            <a:r>
              <a:rPr lang="en-US" sz="2400" dirty="0" err="1" smtClean="0"/>
              <a:t>Choudury</a:t>
            </a:r>
            <a:r>
              <a:rPr lang="en-US" sz="2400" dirty="0" smtClean="0"/>
              <a:t>, T.J. </a:t>
            </a:r>
            <a:r>
              <a:rPr lang="en-US" sz="2400" dirty="0" err="1" smtClean="0"/>
              <a:t>Schmugge</a:t>
            </a:r>
            <a:r>
              <a:rPr lang="en-US" sz="2400" dirty="0" smtClean="0"/>
              <a:t>, R.W. Newton and </a:t>
            </a:r>
            <a:r>
              <a:rPr lang="en-US" sz="2400" dirty="0" err="1" smtClean="0"/>
              <a:t>A.Chang</a:t>
            </a:r>
            <a:r>
              <a:rPr lang="en-US" sz="2400" dirty="0" smtClean="0"/>
              <a:t>  studied the effect of surface roughness on the brightness temperature of a moist terrain through the modification of Fresnel reflection coefficient and using the </a:t>
            </a:r>
            <a:r>
              <a:rPr lang="en-US" sz="2400" dirty="0" err="1" smtClean="0"/>
              <a:t>radiative</a:t>
            </a:r>
            <a:r>
              <a:rPr lang="en-US" sz="2400" dirty="0" smtClean="0"/>
              <a:t> transfer equation. </a:t>
            </a:r>
          </a:p>
          <a:p>
            <a:pPr algn="just"/>
            <a:r>
              <a:rPr lang="en-US" sz="2400" dirty="0" smtClean="0"/>
              <a:t>J.R. Wang, P.E. O'Neill, T.J. Jackson, E.T. </a:t>
            </a:r>
            <a:r>
              <a:rPr lang="en-US" sz="2400" dirty="0" err="1" smtClean="0"/>
              <a:t>Engman</a:t>
            </a:r>
            <a:r>
              <a:rPr lang="en-US" sz="2400" dirty="0" smtClean="0"/>
              <a:t> conducted experiment on remote sensing of soil moisture content was conducted over bare fields with microwave radiometers at the frequencies of 1.4 GHz, 5 GHz, and 10.7 GHz. Three bare fields with different surface </a:t>
            </a:r>
            <a:r>
              <a:rPr lang="en-US" sz="2400" dirty="0" err="1" smtClean="0"/>
              <a:t>roughnesses</a:t>
            </a:r>
            <a:r>
              <a:rPr lang="en-US" sz="2400" dirty="0" smtClean="0"/>
              <a:t> and soil textures were prepared for the experiment. The experimental results show that the effect of surface roughness is to increase the soils' brightness temperature and to reduce the slope of regression between brightness temperature and moisture content. </a:t>
            </a:r>
          </a:p>
          <a:p>
            <a:endParaRPr lang="en-US" sz="2400" dirty="0" smtClean="0"/>
          </a:p>
          <a:p>
            <a:endParaRPr lang="en-US"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1200</TotalTime>
  <Words>3315</Words>
  <Application>Microsoft Office PowerPoint</Application>
  <PresentationFormat>Custom</PresentationFormat>
  <Paragraphs>429</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KNOWLEDGE EXTRACTION IN AGRICULTURE USING MACHINE LEARNING ALGORITHMS</vt:lpstr>
      <vt:lpstr>Introduction</vt:lpstr>
      <vt:lpstr>Introduction</vt:lpstr>
      <vt:lpstr>Our Goal</vt:lpstr>
      <vt:lpstr>Our Goal</vt:lpstr>
      <vt:lpstr>Field Soil Moisture vs Relative Soil Moisture</vt:lpstr>
      <vt:lpstr>Field Soil Moisture vs Relative Soil Moisture</vt:lpstr>
      <vt:lpstr>Literature Review</vt:lpstr>
      <vt:lpstr>Literature Review</vt:lpstr>
      <vt:lpstr>Literature Review</vt:lpstr>
      <vt:lpstr>Our Problem</vt:lpstr>
      <vt:lpstr>Slide 12</vt:lpstr>
      <vt:lpstr>Our Problem</vt:lpstr>
      <vt:lpstr>Our Problem</vt:lpstr>
      <vt:lpstr>Software Utilized</vt:lpstr>
      <vt:lpstr>Data Feeds used for ML Algorithms</vt:lpstr>
      <vt:lpstr>Data Feeds used for ML Algorithms</vt:lpstr>
      <vt:lpstr>Data Feeds used for ML Algorithms</vt:lpstr>
      <vt:lpstr>Snap of ML Excel Feed</vt:lpstr>
      <vt:lpstr>Methodology - Machine Learning</vt:lpstr>
      <vt:lpstr>Methodology - Machine Learning</vt:lpstr>
      <vt:lpstr>Approach</vt:lpstr>
      <vt:lpstr>Slide 23</vt:lpstr>
      <vt:lpstr>ML Classifiers</vt:lpstr>
      <vt:lpstr>ML Classifiers</vt:lpstr>
      <vt:lpstr>Approach</vt:lpstr>
      <vt:lpstr>Code Snippet</vt:lpstr>
      <vt:lpstr>Slide 28</vt:lpstr>
      <vt:lpstr>Slide 29</vt:lpstr>
      <vt:lpstr>Slide 30</vt:lpstr>
      <vt:lpstr>Slide 31</vt:lpstr>
      <vt:lpstr>Slide 32</vt:lpstr>
      <vt:lpstr>Results and Discussions</vt:lpstr>
      <vt:lpstr>Results and Discussions</vt:lpstr>
      <vt:lpstr>Results and Discussions</vt:lpstr>
      <vt:lpstr>Conclusion</vt:lpstr>
      <vt:lpstr>References</vt:lpstr>
      <vt:lpstr>Future Scope of Study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and Agriculture</dc:title>
  <dc:creator>Rukmangadan</dc:creator>
  <cp:lastModifiedBy>rukmangadan</cp:lastModifiedBy>
  <cp:revision>212</cp:revision>
  <dcterms:created xsi:type="dcterms:W3CDTF">2017-09-21T08:30:10Z</dcterms:created>
  <dcterms:modified xsi:type="dcterms:W3CDTF">2018-02-26T03:11:47Z</dcterms:modified>
</cp:coreProperties>
</file>