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6" r:id="rId5"/>
    <p:sldId id="263" r:id="rId6"/>
    <p:sldId id="265" r:id="rId7"/>
    <p:sldId id="268" r:id="rId8"/>
    <p:sldId id="269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CDC"/>
    <a:srgbClr val="FF66CC"/>
    <a:srgbClr val="CC0000"/>
    <a:srgbClr val="FF9900"/>
    <a:srgbClr val="D99B01"/>
    <a:srgbClr val="FF67AC"/>
    <a:srgbClr val="CC0099"/>
    <a:srgbClr val="FFDC47"/>
    <a:srgbClr val="5EEC3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94" autoAdjust="0"/>
    <p:restoredTop sz="45799" autoAdjust="0"/>
  </p:normalViewPr>
  <p:slideViewPr>
    <p:cSldViewPr>
      <p:cViewPr varScale="1">
        <p:scale>
          <a:sx n="40" d="100"/>
          <a:sy n="40" d="100"/>
        </p:scale>
        <p:origin x="2116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1353E-E3E5-471E-BFD5-21F186B85135}" type="doc">
      <dgm:prSet loTypeId="urn:microsoft.com/office/officeart/2005/8/layout/hProcess9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2F67E49D-39A3-4D93-A358-A1752C66715E}">
      <dgm:prSet phldrT="[טקסט]" custT="1"/>
      <dgm:spPr>
        <a:gradFill flip="none" rotWithShape="0">
          <a:gsLst>
            <a:gs pos="0">
              <a:srgbClr val="C0504D">
                <a:lumMod val="5000"/>
                <a:lumOff val="95000"/>
              </a:srgbClr>
            </a:gs>
            <a:gs pos="74000">
              <a:srgbClr val="C0504D">
                <a:lumMod val="45000"/>
                <a:lumOff val="55000"/>
              </a:srgbClr>
            </a:gs>
            <a:gs pos="83000">
              <a:srgbClr val="C0504D">
                <a:lumMod val="45000"/>
                <a:lumOff val="55000"/>
              </a:srgbClr>
            </a:gs>
            <a:gs pos="100000">
              <a:srgbClr val="C0504D">
                <a:lumMod val="30000"/>
                <a:lumOff val="70000"/>
              </a:srgbClr>
            </a:gs>
          </a:gsLst>
          <a:lin ang="54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b="1" kern="1200" dirty="0">
              <a:solidFill>
                <a:prstClr val="black"/>
              </a:solidFill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rPr>
            <a:t>פניות ישירות מהלקוחות</a:t>
          </a:r>
        </a:p>
      </dgm:t>
    </dgm:pt>
    <dgm:pt modelId="{86A255E3-8369-4ED2-9FAD-B0D2FFB539EB}" type="parTrans" cxnId="{7F47FC0F-6438-496E-B4C1-0D294EF4C7F7}">
      <dgm:prSet/>
      <dgm:spPr/>
      <dgm:t>
        <a:bodyPr/>
        <a:lstStyle/>
        <a:p>
          <a:pPr algn="ctr" rtl="1"/>
          <a:endParaRPr lang="he-IL" sz="1600"/>
        </a:p>
      </dgm:t>
    </dgm:pt>
    <dgm:pt modelId="{F9C5D0BD-A4B1-4B0C-989F-B4812B6045D6}" type="sibTrans" cxnId="{7F47FC0F-6438-496E-B4C1-0D294EF4C7F7}">
      <dgm:prSet/>
      <dgm:spPr/>
      <dgm:t>
        <a:bodyPr/>
        <a:lstStyle/>
        <a:p>
          <a:pPr algn="ctr" rtl="1"/>
          <a:endParaRPr lang="he-IL" sz="1600"/>
        </a:p>
      </dgm:t>
    </dgm:pt>
    <dgm:pt modelId="{6FEA1B63-F543-48D3-B0CD-C010BA77BC6E}">
      <dgm:prSet phldrT="[טקסט]" custT="1"/>
      <dgm:spPr>
        <a:gradFill flip="none" rotWithShape="0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pPr algn="ctr" rtl="1"/>
          <a:r>
            <a:rPr lang="he-IL" sz="1400" b="1" dirty="0">
              <a:latin typeface="Segoe UI Semilight" panose="020B0402040204020203" pitchFamily="34" charset="0"/>
              <a:cs typeface="Segoe UI Semilight" panose="020B0402040204020203" pitchFamily="34" charset="0"/>
            </a:rPr>
            <a:t>סגירת חבילות נופש, טיסות/מלונות</a:t>
          </a:r>
          <a:endParaRPr lang="he-IL" sz="1400" b="1" dirty="0"/>
        </a:p>
      </dgm:t>
    </dgm:pt>
    <dgm:pt modelId="{97F3DCD8-DCAB-40B6-AE93-2884D4E5AD04}" type="parTrans" cxnId="{DED7B295-B7FA-47DC-BDD5-E1F377586A71}">
      <dgm:prSet/>
      <dgm:spPr/>
      <dgm:t>
        <a:bodyPr/>
        <a:lstStyle/>
        <a:p>
          <a:pPr algn="ctr" rtl="1"/>
          <a:endParaRPr lang="he-IL" sz="1600"/>
        </a:p>
      </dgm:t>
    </dgm:pt>
    <dgm:pt modelId="{36F0C0B7-CD73-42A8-943C-F2AF9CE61225}" type="sibTrans" cxnId="{DED7B295-B7FA-47DC-BDD5-E1F377586A71}">
      <dgm:prSet/>
      <dgm:spPr/>
      <dgm:t>
        <a:bodyPr/>
        <a:lstStyle/>
        <a:p>
          <a:pPr algn="ctr" rtl="1"/>
          <a:endParaRPr lang="he-IL" sz="1600"/>
        </a:p>
      </dgm:t>
    </dgm:pt>
    <dgm:pt modelId="{4CE005B0-E115-416D-8585-BB608F460FC5}">
      <dgm:prSet phldrT="[טקסט]" custT="1"/>
      <dgm:spPr>
        <a:gradFill flip="none" rotWithShape="0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pPr algn="ctr" rtl="1"/>
          <a:r>
            <a:rPr lang="he-IL" sz="1600" b="1" dirty="0">
              <a:latin typeface="Segoe UI Semilight" panose="020B0402040204020203" pitchFamily="34" charset="0"/>
              <a:cs typeface="Segoe UI Semilight" panose="020B0402040204020203" pitchFamily="34" charset="0"/>
            </a:rPr>
            <a:t> הצעה מצד הסוכן להוספת אטרקציות</a:t>
          </a:r>
          <a:endParaRPr lang="he-IL" sz="1600" b="1" dirty="0"/>
        </a:p>
      </dgm:t>
    </dgm:pt>
    <dgm:pt modelId="{46A77304-7A10-43AA-B3CA-1C563403C0AF}" type="parTrans" cxnId="{BAF9D0D2-7964-4FE6-BC2E-3A83227D2D5D}">
      <dgm:prSet/>
      <dgm:spPr/>
      <dgm:t>
        <a:bodyPr/>
        <a:lstStyle/>
        <a:p>
          <a:pPr algn="ctr" rtl="1"/>
          <a:endParaRPr lang="he-IL" sz="1600"/>
        </a:p>
      </dgm:t>
    </dgm:pt>
    <dgm:pt modelId="{547ED113-0FC4-4A5E-9424-403D4E1194FF}" type="sibTrans" cxnId="{BAF9D0D2-7964-4FE6-BC2E-3A83227D2D5D}">
      <dgm:prSet/>
      <dgm:spPr/>
      <dgm:t>
        <a:bodyPr/>
        <a:lstStyle/>
        <a:p>
          <a:pPr algn="ctr" rtl="1"/>
          <a:endParaRPr lang="he-IL" sz="1600"/>
        </a:p>
      </dgm:t>
    </dgm:pt>
    <dgm:pt modelId="{25BC3CDE-150B-4619-BF14-20DD34BCCEE5}">
      <dgm:prSet custT="1"/>
      <dgm:spPr>
        <a:gradFill flip="none" rotWithShape="0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pPr algn="ctr" rtl="1"/>
          <a:r>
            <a:rPr lang="he-IL" sz="1600" b="1" dirty="0">
              <a:latin typeface="Segoe UI Semilight" panose="020B0402040204020203" pitchFamily="34" charset="0"/>
              <a:cs typeface="Segoe UI Semilight" panose="020B0402040204020203" pitchFamily="34" charset="0"/>
            </a:rPr>
            <a:t>טיפול בתקלות (אופציונלי)</a:t>
          </a:r>
        </a:p>
      </dgm:t>
    </dgm:pt>
    <dgm:pt modelId="{BD8DA263-FA34-4133-B236-08C6FE155880}" type="parTrans" cxnId="{C6F9AA4B-86E5-49AC-90A6-ABFECB2B4D47}">
      <dgm:prSet/>
      <dgm:spPr/>
      <dgm:t>
        <a:bodyPr/>
        <a:lstStyle/>
        <a:p>
          <a:pPr algn="ctr" rtl="1"/>
          <a:endParaRPr lang="he-IL" sz="1600"/>
        </a:p>
      </dgm:t>
    </dgm:pt>
    <dgm:pt modelId="{AAA86C75-853F-4921-9C6F-ADBCF93108F2}" type="sibTrans" cxnId="{C6F9AA4B-86E5-49AC-90A6-ABFECB2B4D47}">
      <dgm:prSet/>
      <dgm:spPr/>
      <dgm:t>
        <a:bodyPr/>
        <a:lstStyle/>
        <a:p>
          <a:pPr algn="ctr" rtl="1"/>
          <a:endParaRPr lang="he-IL" sz="1600"/>
        </a:p>
      </dgm:t>
    </dgm:pt>
    <dgm:pt modelId="{AAB12631-A1D5-4067-AF8F-1C5116D17364}">
      <dgm:prSet custT="1"/>
      <dgm:spPr>
        <a:gradFill flip="none" rotWithShape="0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pPr algn="ctr" rtl="1"/>
          <a:r>
            <a:rPr lang="he-IL" sz="1600" b="1" dirty="0">
              <a:latin typeface="Segoe UI Semilight" panose="020B0402040204020203" pitchFamily="34" charset="0"/>
              <a:cs typeface="Segoe UI Semilight" panose="020B0402040204020203" pitchFamily="34" charset="0"/>
            </a:rPr>
            <a:t>ההתקשרות</a:t>
          </a:r>
          <a:r>
            <a:rPr lang="he-IL" sz="1600" b="1" baseline="0" dirty="0">
              <a:latin typeface="Segoe UI Semilight" panose="020B0402040204020203" pitchFamily="34" charset="0"/>
              <a:cs typeface="Segoe UI Semilight" panose="020B0402040204020203" pitchFamily="34" charset="0"/>
            </a:rPr>
            <a:t> מסתיימת</a:t>
          </a:r>
          <a:endParaRPr lang="he-IL" sz="1600" b="1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D5735C7-BDB4-469E-9114-30225060154E}" type="parTrans" cxnId="{DDFA05AE-861E-422D-89F0-F96878952D43}">
      <dgm:prSet/>
      <dgm:spPr/>
      <dgm:t>
        <a:bodyPr/>
        <a:lstStyle/>
        <a:p>
          <a:pPr rtl="1"/>
          <a:endParaRPr lang="he-IL" sz="1600"/>
        </a:p>
      </dgm:t>
    </dgm:pt>
    <dgm:pt modelId="{1C37B4C8-C181-4A0B-BA5E-9F440013C695}" type="sibTrans" cxnId="{DDFA05AE-861E-422D-89F0-F96878952D43}">
      <dgm:prSet/>
      <dgm:spPr/>
      <dgm:t>
        <a:bodyPr/>
        <a:lstStyle/>
        <a:p>
          <a:pPr rtl="1"/>
          <a:endParaRPr lang="he-IL" sz="1600"/>
        </a:p>
      </dgm:t>
    </dgm:pt>
    <dgm:pt modelId="{11DA138C-5506-4B62-A1E8-BA43B6587B7E}" type="pres">
      <dgm:prSet presAssocID="{07D1353E-E3E5-471E-BFD5-21F186B85135}" presName="CompostProcess" presStyleCnt="0">
        <dgm:presLayoutVars>
          <dgm:dir/>
          <dgm:resizeHandles val="exact"/>
        </dgm:presLayoutVars>
      </dgm:prSet>
      <dgm:spPr/>
    </dgm:pt>
    <dgm:pt modelId="{0AAE66DD-366A-48A3-9513-133F6EEE7A7D}" type="pres">
      <dgm:prSet presAssocID="{07D1353E-E3E5-471E-BFD5-21F186B85135}" presName="arrow" presStyleLbl="bgShp" presStyleIdx="0" presStyleCnt="1" custLinFactNeighborX="2736" custLinFactNeighborY="-1375"/>
      <dgm:spPr>
        <a:solidFill>
          <a:schemeClr val="accent1">
            <a:tint val="40000"/>
            <a:hueOff val="0"/>
            <a:satOff val="0"/>
            <a:lumOff val="0"/>
            <a:alpha val="63000"/>
          </a:schemeClr>
        </a:solidFill>
      </dgm:spPr>
    </dgm:pt>
    <dgm:pt modelId="{48916086-D1F0-416E-B8D0-EB4D28963C6C}" type="pres">
      <dgm:prSet presAssocID="{07D1353E-E3E5-471E-BFD5-21F186B85135}" presName="linearProcess" presStyleCnt="0"/>
      <dgm:spPr/>
    </dgm:pt>
    <dgm:pt modelId="{D6F1479D-B524-403E-9A18-153DA66ABDB6}" type="pres">
      <dgm:prSet presAssocID="{2F67E49D-39A3-4D93-A358-A1752C66715E}" presName="textNode" presStyleLbl="node1" presStyleIdx="0" presStyleCnt="5">
        <dgm:presLayoutVars>
          <dgm:bulletEnabled val="1"/>
        </dgm:presLayoutVars>
      </dgm:prSet>
      <dgm:spPr>
        <a:xfrm>
          <a:off x="2147" y="1059390"/>
          <a:ext cx="1292743" cy="1412521"/>
        </a:xfrm>
        <a:prstGeom prst="roundRect">
          <a:avLst/>
        </a:prstGeom>
      </dgm:spPr>
    </dgm:pt>
    <dgm:pt modelId="{7254A493-358D-4645-AA84-7B59D29703D4}" type="pres">
      <dgm:prSet presAssocID="{F9C5D0BD-A4B1-4B0C-989F-B4812B6045D6}" presName="sibTrans" presStyleCnt="0"/>
      <dgm:spPr/>
    </dgm:pt>
    <dgm:pt modelId="{6FF6317B-4080-4D88-ADE7-C02E9C5F1B58}" type="pres">
      <dgm:prSet presAssocID="{6FEA1B63-F543-48D3-B0CD-C010BA77BC6E}" presName="textNode" presStyleLbl="node1" presStyleIdx="1" presStyleCnt="5">
        <dgm:presLayoutVars>
          <dgm:bulletEnabled val="1"/>
        </dgm:presLayoutVars>
      </dgm:prSet>
      <dgm:spPr/>
    </dgm:pt>
    <dgm:pt modelId="{BFC72CB3-5504-4F45-A45F-EC81139B9AC5}" type="pres">
      <dgm:prSet presAssocID="{36F0C0B7-CD73-42A8-943C-F2AF9CE61225}" presName="sibTrans" presStyleCnt="0"/>
      <dgm:spPr/>
    </dgm:pt>
    <dgm:pt modelId="{BC91E458-B0A8-457D-AEC7-E0419478997C}" type="pres">
      <dgm:prSet presAssocID="{4CE005B0-E115-416D-8585-BB608F460FC5}" presName="textNode" presStyleLbl="node1" presStyleIdx="2" presStyleCnt="5">
        <dgm:presLayoutVars>
          <dgm:bulletEnabled val="1"/>
        </dgm:presLayoutVars>
      </dgm:prSet>
      <dgm:spPr/>
    </dgm:pt>
    <dgm:pt modelId="{89CE4A87-F53F-423D-9A8B-6E782FD1E337}" type="pres">
      <dgm:prSet presAssocID="{547ED113-0FC4-4A5E-9424-403D4E1194FF}" presName="sibTrans" presStyleCnt="0"/>
      <dgm:spPr/>
    </dgm:pt>
    <dgm:pt modelId="{6A5C868D-5B27-4066-B644-5A52F820E8D5}" type="pres">
      <dgm:prSet presAssocID="{25BC3CDE-150B-4619-BF14-20DD34BCCEE5}" presName="textNode" presStyleLbl="node1" presStyleIdx="3" presStyleCnt="5">
        <dgm:presLayoutVars>
          <dgm:bulletEnabled val="1"/>
        </dgm:presLayoutVars>
      </dgm:prSet>
      <dgm:spPr/>
    </dgm:pt>
    <dgm:pt modelId="{36851A48-D1B5-4BCB-97FF-766A7D91DA44}" type="pres">
      <dgm:prSet presAssocID="{AAA86C75-853F-4921-9C6F-ADBCF93108F2}" presName="sibTrans" presStyleCnt="0"/>
      <dgm:spPr/>
    </dgm:pt>
    <dgm:pt modelId="{DDAB9FEC-DA1F-4EAF-8A85-B64D355DD8FD}" type="pres">
      <dgm:prSet presAssocID="{AAB12631-A1D5-4067-AF8F-1C5116D17364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7F47FC0F-6438-496E-B4C1-0D294EF4C7F7}" srcId="{07D1353E-E3E5-471E-BFD5-21F186B85135}" destId="{2F67E49D-39A3-4D93-A358-A1752C66715E}" srcOrd="0" destOrd="0" parTransId="{86A255E3-8369-4ED2-9FAD-B0D2FFB539EB}" sibTransId="{F9C5D0BD-A4B1-4B0C-989F-B4812B6045D6}"/>
    <dgm:cxn modelId="{7A74AB44-12A4-4348-B3D9-7E84FB109DD8}" type="presOf" srcId="{4CE005B0-E115-416D-8585-BB608F460FC5}" destId="{BC91E458-B0A8-457D-AEC7-E0419478997C}" srcOrd="0" destOrd="0" presId="urn:microsoft.com/office/officeart/2005/8/layout/hProcess9"/>
    <dgm:cxn modelId="{5748CD48-A4A7-4B6C-A320-CFDD43AD56FF}" type="presOf" srcId="{6FEA1B63-F543-48D3-B0CD-C010BA77BC6E}" destId="{6FF6317B-4080-4D88-ADE7-C02E9C5F1B58}" srcOrd="0" destOrd="0" presId="urn:microsoft.com/office/officeart/2005/8/layout/hProcess9"/>
    <dgm:cxn modelId="{C6F9AA4B-86E5-49AC-90A6-ABFECB2B4D47}" srcId="{07D1353E-E3E5-471E-BFD5-21F186B85135}" destId="{25BC3CDE-150B-4619-BF14-20DD34BCCEE5}" srcOrd="3" destOrd="0" parTransId="{BD8DA263-FA34-4133-B236-08C6FE155880}" sibTransId="{AAA86C75-853F-4921-9C6F-ADBCF93108F2}"/>
    <dgm:cxn modelId="{504BC854-15DC-4903-8818-777D7CDA38C2}" type="presOf" srcId="{25BC3CDE-150B-4619-BF14-20DD34BCCEE5}" destId="{6A5C868D-5B27-4066-B644-5A52F820E8D5}" srcOrd="0" destOrd="0" presId="urn:microsoft.com/office/officeart/2005/8/layout/hProcess9"/>
    <dgm:cxn modelId="{3B865159-2B2E-4E68-88A0-B77DC835D6F3}" type="presOf" srcId="{07D1353E-E3E5-471E-BFD5-21F186B85135}" destId="{11DA138C-5506-4B62-A1E8-BA43B6587B7E}" srcOrd="0" destOrd="0" presId="urn:microsoft.com/office/officeart/2005/8/layout/hProcess9"/>
    <dgm:cxn modelId="{DED7B295-B7FA-47DC-BDD5-E1F377586A71}" srcId="{07D1353E-E3E5-471E-BFD5-21F186B85135}" destId="{6FEA1B63-F543-48D3-B0CD-C010BA77BC6E}" srcOrd="1" destOrd="0" parTransId="{97F3DCD8-DCAB-40B6-AE93-2884D4E5AD04}" sibTransId="{36F0C0B7-CD73-42A8-943C-F2AF9CE61225}"/>
    <dgm:cxn modelId="{F38BD4A9-66DF-4E91-8471-7A0DA3ED217A}" type="presOf" srcId="{AAB12631-A1D5-4067-AF8F-1C5116D17364}" destId="{DDAB9FEC-DA1F-4EAF-8A85-B64D355DD8FD}" srcOrd="0" destOrd="0" presId="urn:microsoft.com/office/officeart/2005/8/layout/hProcess9"/>
    <dgm:cxn modelId="{DDFA05AE-861E-422D-89F0-F96878952D43}" srcId="{07D1353E-E3E5-471E-BFD5-21F186B85135}" destId="{AAB12631-A1D5-4067-AF8F-1C5116D17364}" srcOrd="4" destOrd="0" parTransId="{0D5735C7-BDB4-469E-9114-30225060154E}" sibTransId="{1C37B4C8-C181-4A0B-BA5E-9F440013C695}"/>
    <dgm:cxn modelId="{BAF9D0D2-7964-4FE6-BC2E-3A83227D2D5D}" srcId="{07D1353E-E3E5-471E-BFD5-21F186B85135}" destId="{4CE005B0-E115-416D-8585-BB608F460FC5}" srcOrd="2" destOrd="0" parTransId="{46A77304-7A10-43AA-B3CA-1C563403C0AF}" sibTransId="{547ED113-0FC4-4A5E-9424-403D4E1194FF}"/>
    <dgm:cxn modelId="{66322AE5-3A24-4538-9C26-9EF45DBA4AD7}" type="presOf" srcId="{2F67E49D-39A3-4D93-A358-A1752C66715E}" destId="{D6F1479D-B524-403E-9A18-153DA66ABDB6}" srcOrd="0" destOrd="0" presId="urn:microsoft.com/office/officeart/2005/8/layout/hProcess9"/>
    <dgm:cxn modelId="{4225D61F-38C4-4A90-ABAB-176F30933222}" type="presParOf" srcId="{11DA138C-5506-4B62-A1E8-BA43B6587B7E}" destId="{0AAE66DD-366A-48A3-9513-133F6EEE7A7D}" srcOrd="0" destOrd="0" presId="urn:microsoft.com/office/officeart/2005/8/layout/hProcess9"/>
    <dgm:cxn modelId="{6418AAC8-F960-4C60-B248-0F7E36F7CFE6}" type="presParOf" srcId="{11DA138C-5506-4B62-A1E8-BA43B6587B7E}" destId="{48916086-D1F0-416E-B8D0-EB4D28963C6C}" srcOrd="1" destOrd="0" presId="urn:microsoft.com/office/officeart/2005/8/layout/hProcess9"/>
    <dgm:cxn modelId="{C5DE18F7-C4C2-4A69-A88B-778769A46F79}" type="presParOf" srcId="{48916086-D1F0-416E-B8D0-EB4D28963C6C}" destId="{D6F1479D-B524-403E-9A18-153DA66ABDB6}" srcOrd="0" destOrd="0" presId="urn:microsoft.com/office/officeart/2005/8/layout/hProcess9"/>
    <dgm:cxn modelId="{9E2E82E8-3486-4278-8CE8-A3977EB3789D}" type="presParOf" srcId="{48916086-D1F0-416E-B8D0-EB4D28963C6C}" destId="{7254A493-358D-4645-AA84-7B59D29703D4}" srcOrd="1" destOrd="0" presId="urn:microsoft.com/office/officeart/2005/8/layout/hProcess9"/>
    <dgm:cxn modelId="{950515FC-8ABC-423E-A988-3D1DAF2AF2C7}" type="presParOf" srcId="{48916086-D1F0-416E-B8D0-EB4D28963C6C}" destId="{6FF6317B-4080-4D88-ADE7-C02E9C5F1B58}" srcOrd="2" destOrd="0" presId="urn:microsoft.com/office/officeart/2005/8/layout/hProcess9"/>
    <dgm:cxn modelId="{2A946956-2682-4E8B-A4C4-103EB0242B01}" type="presParOf" srcId="{48916086-D1F0-416E-B8D0-EB4D28963C6C}" destId="{BFC72CB3-5504-4F45-A45F-EC81139B9AC5}" srcOrd="3" destOrd="0" presId="urn:microsoft.com/office/officeart/2005/8/layout/hProcess9"/>
    <dgm:cxn modelId="{39B229B5-5981-4AFE-B2C3-C106648FFE22}" type="presParOf" srcId="{48916086-D1F0-416E-B8D0-EB4D28963C6C}" destId="{BC91E458-B0A8-457D-AEC7-E0419478997C}" srcOrd="4" destOrd="0" presId="urn:microsoft.com/office/officeart/2005/8/layout/hProcess9"/>
    <dgm:cxn modelId="{CD78A981-2E93-47E0-A05D-93153707BB67}" type="presParOf" srcId="{48916086-D1F0-416E-B8D0-EB4D28963C6C}" destId="{89CE4A87-F53F-423D-9A8B-6E782FD1E337}" srcOrd="5" destOrd="0" presId="urn:microsoft.com/office/officeart/2005/8/layout/hProcess9"/>
    <dgm:cxn modelId="{5D334329-97FA-4E50-BA53-42B3E86B065A}" type="presParOf" srcId="{48916086-D1F0-416E-B8D0-EB4D28963C6C}" destId="{6A5C868D-5B27-4066-B644-5A52F820E8D5}" srcOrd="6" destOrd="0" presId="urn:microsoft.com/office/officeart/2005/8/layout/hProcess9"/>
    <dgm:cxn modelId="{6E3B47EB-F5DF-4A5C-8BBC-BF5EDFE51F1D}" type="presParOf" srcId="{48916086-D1F0-416E-B8D0-EB4D28963C6C}" destId="{36851A48-D1B5-4BCB-97FF-766A7D91DA44}" srcOrd="7" destOrd="0" presId="urn:microsoft.com/office/officeart/2005/8/layout/hProcess9"/>
    <dgm:cxn modelId="{88B9676E-4996-4075-8421-F30C713AF5FA}" type="presParOf" srcId="{48916086-D1F0-416E-B8D0-EB4D28963C6C}" destId="{DDAB9FEC-DA1F-4EAF-8A85-B64D355DD8FD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E66DD-366A-48A3-9513-133F6EEE7A7D}">
      <dsp:nvSpPr>
        <dsp:cNvPr id="0" name=""/>
        <dsp:cNvSpPr/>
      </dsp:nvSpPr>
      <dsp:spPr>
        <a:xfrm>
          <a:off x="720200" y="0"/>
          <a:ext cx="6230364" cy="337859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 val="63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6F1479D-B524-403E-9A18-153DA66ABDB6}">
      <dsp:nvSpPr>
        <dsp:cNvPr id="0" name=""/>
        <dsp:cNvSpPr/>
      </dsp:nvSpPr>
      <dsp:spPr>
        <a:xfrm>
          <a:off x="2147" y="1013579"/>
          <a:ext cx="1292743" cy="1351438"/>
        </a:xfrm>
        <a:prstGeom prst="roundRect">
          <a:avLst/>
        </a:prstGeom>
        <a:gradFill flip="none" rotWithShape="0">
          <a:gsLst>
            <a:gs pos="0">
              <a:srgbClr val="C0504D">
                <a:lumMod val="5000"/>
                <a:lumOff val="95000"/>
              </a:srgbClr>
            </a:gs>
            <a:gs pos="74000">
              <a:srgbClr val="C0504D">
                <a:lumMod val="45000"/>
                <a:lumOff val="55000"/>
              </a:srgbClr>
            </a:gs>
            <a:gs pos="83000">
              <a:srgbClr val="C0504D">
                <a:lumMod val="45000"/>
                <a:lumOff val="55000"/>
              </a:srgbClr>
            </a:gs>
            <a:gs pos="100000">
              <a:srgbClr val="C0504D">
                <a:lumMod val="30000"/>
                <a:lumOff val="70000"/>
              </a:srgbClr>
            </a:gs>
          </a:gsLst>
          <a:lin ang="54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b="1" kern="1200" dirty="0">
              <a:solidFill>
                <a:prstClr val="black"/>
              </a:solidFill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rPr>
            <a:t>פניות ישירות מהלקוחות</a:t>
          </a:r>
        </a:p>
      </dsp:txBody>
      <dsp:txXfrm>
        <a:off x="65254" y="1076686"/>
        <a:ext cx="1166529" cy="1225224"/>
      </dsp:txXfrm>
    </dsp:sp>
    <dsp:sp modelId="{6FF6317B-4080-4D88-ADE7-C02E9C5F1B58}">
      <dsp:nvSpPr>
        <dsp:cNvPr id="0" name=""/>
        <dsp:cNvSpPr/>
      </dsp:nvSpPr>
      <dsp:spPr>
        <a:xfrm>
          <a:off x="1510347" y="1013579"/>
          <a:ext cx="1292743" cy="1351438"/>
        </a:xfrm>
        <a:prstGeom prst="roundRect">
          <a:avLst/>
        </a:prstGeom>
        <a:gradFill flip="none" rotWithShape="0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b="1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סגירת חבילות נופש, טיסות/מלונות</a:t>
          </a:r>
          <a:endParaRPr lang="he-IL" sz="1400" b="1" kern="1200" dirty="0"/>
        </a:p>
      </dsp:txBody>
      <dsp:txXfrm>
        <a:off x="1573454" y="1076686"/>
        <a:ext cx="1166529" cy="1225224"/>
      </dsp:txXfrm>
    </dsp:sp>
    <dsp:sp modelId="{BC91E458-B0A8-457D-AEC7-E0419478997C}">
      <dsp:nvSpPr>
        <dsp:cNvPr id="0" name=""/>
        <dsp:cNvSpPr/>
      </dsp:nvSpPr>
      <dsp:spPr>
        <a:xfrm>
          <a:off x="3018548" y="1013579"/>
          <a:ext cx="1292743" cy="1351438"/>
        </a:xfrm>
        <a:prstGeom prst="roundRect">
          <a:avLst/>
        </a:prstGeom>
        <a:gradFill flip="none" rotWithShape="0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 הצעה מצד הסוכן להוספת אטרקציות</a:t>
          </a:r>
          <a:endParaRPr lang="he-IL" sz="1600" b="1" kern="1200" dirty="0"/>
        </a:p>
      </dsp:txBody>
      <dsp:txXfrm>
        <a:off x="3081655" y="1076686"/>
        <a:ext cx="1166529" cy="1225224"/>
      </dsp:txXfrm>
    </dsp:sp>
    <dsp:sp modelId="{6A5C868D-5B27-4066-B644-5A52F820E8D5}">
      <dsp:nvSpPr>
        <dsp:cNvPr id="0" name=""/>
        <dsp:cNvSpPr/>
      </dsp:nvSpPr>
      <dsp:spPr>
        <a:xfrm>
          <a:off x="4526748" y="1013579"/>
          <a:ext cx="1292743" cy="1351438"/>
        </a:xfrm>
        <a:prstGeom prst="roundRect">
          <a:avLst/>
        </a:prstGeom>
        <a:gradFill flip="none" rotWithShape="0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טיפול בתקלות (אופציונלי)</a:t>
          </a:r>
        </a:p>
      </dsp:txBody>
      <dsp:txXfrm>
        <a:off x="4589855" y="1076686"/>
        <a:ext cx="1166529" cy="1225224"/>
      </dsp:txXfrm>
    </dsp:sp>
    <dsp:sp modelId="{DDAB9FEC-DA1F-4EAF-8A85-B64D355DD8FD}">
      <dsp:nvSpPr>
        <dsp:cNvPr id="0" name=""/>
        <dsp:cNvSpPr/>
      </dsp:nvSpPr>
      <dsp:spPr>
        <a:xfrm>
          <a:off x="6034949" y="1013579"/>
          <a:ext cx="1292743" cy="1351438"/>
        </a:xfrm>
        <a:prstGeom prst="roundRect">
          <a:avLst/>
        </a:prstGeom>
        <a:gradFill flip="none" rotWithShape="0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ההתקשרות</a:t>
          </a:r>
          <a:r>
            <a:rPr lang="he-IL" sz="1600" b="1" kern="1200" baseline="0" dirty="0">
              <a:latin typeface="Segoe UI Semilight" panose="020B0402040204020203" pitchFamily="34" charset="0"/>
              <a:cs typeface="Segoe UI Semilight" panose="020B0402040204020203" pitchFamily="34" charset="0"/>
            </a:rPr>
            <a:t> מסתיימת</a:t>
          </a:r>
          <a:endParaRPr lang="he-IL" sz="1600" b="1" kern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6098056" y="1076686"/>
        <a:ext cx="1166529" cy="1225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32197-289A-4E11-B1D1-FCD7DEC58C3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0863E-EAC3-4EC1-A07B-38FBD3BF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3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הצעה להוספת אטרקציות – כן/לא, לרוב לא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0863E-EAC3-4EC1-A07B-38FBD3BF80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3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he-IL" sz="3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*עזיבת לקוחות </a:t>
            </a:r>
            <a:r>
              <a:rPr lang="he-IL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לטובת קנייה ישירה באינטרנט, בעזרת יחס אישי ליווי צמוד</a:t>
            </a:r>
          </a:p>
          <a:p>
            <a:pPr algn="r" rtl="1"/>
            <a:endParaRPr lang="he-IL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sz="3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*הגדלת הרווחים </a:t>
            </a:r>
            <a:r>
              <a:rPr lang="he-IL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ע"י עמלת מכירה עבור רכישת אטרקציה 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en-US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*</a:t>
            </a:r>
            <a:r>
              <a: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he-IL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שירות ללקוח</a:t>
            </a:r>
          </a:p>
          <a:p>
            <a:pPr algn="r" rtl="1"/>
            <a:endParaRPr lang="he-IL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אפליקציה – עבור הלקוח :</a:t>
            </a:r>
            <a:endParaRPr lang="en-US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r">
              <a:buNone/>
            </a:pPr>
            <a:endParaRPr lang="en-US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ליווי במהלך החופשה בהודעות אוטומטיות</a:t>
            </a:r>
          </a:p>
          <a:p>
            <a:pPr algn="r" rtl="1"/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התראות עבור אטרקציות בקרבת מקום</a:t>
            </a:r>
          </a:p>
          <a:p>
            <a:pPr algn="r" rtl="1"/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הזמנת אטרקציה</a:t>
            </a:r>
          </a:p>
          <a:p>
            <a:pPr algn="r" rtl="1"/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צפייה </a:t>
            </a:r>
            <a:r>
              <a:rPr lang="he-IL" sz="12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במשובים</a:t>
            </a: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/כתיבת משוב על אטרקציה</a:t>
            </a:r>
            <a:endParaRPr lang="en-US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r">
              <a:buNone/>
            </a:pPr>
            <a:endParaRPr lang="en-US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r">
              <a:buNone/>
            </a:pPr>
            <a:r>
              <a: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מערכת ווב - עבור הסוכן</a:t>
            </a:r>
          </a:p>
          <a:p>
            <a:pPr algn="r" rtl="1"/>
            <a:endParaRPr lang="he-IL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קבלת התראות מהלקוח בנוגע לרכישת אטרקציה</a:t>
            </a:r>
          </a:p>
          <a:p>
            <a:pPr algn="r" rtl="1"/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שליחת הכרטיס ללקוח</a:t>
            </a:r>
          </a:p>
          <a:p>
            <a:pPr algn="r" rtl="1"/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הזנה/מחיקה אטרקציות </a:t>
            </a:r>
          </a:p>
          <a:p>
            <a:pPr algn="r" rtl="1"/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צפייה בדוחות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0863E-EAC3-4EC1-A07B-38FBD3BF80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04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אפליקציה – עבור הלקוח :</a:t>
            </a:r>
            <a:endParaRPr lang="en-US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r">
              <a:buNone/>
            </a:pPr>
            <a:endParaRPr lang="en-US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ליווי במהלך החופשה בהודעות אוטומטיות</a:t>
            </a:r>
          </a:p>
          <a:p>
            <a:pPr algn="r" rtl="1"/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התראות עבור אטרקציות בקרבת מקום</a:t>
            </a:r>
          </a:p>
          <a:p>
            <a:pPr algn="r" rtl="1"/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הזמנת אטרקציה</a:t>
            </a:r>
          </a:p>
          <a:p>
            <a:pPr algn="r" rtl="1"/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צפייה </a:t>
            </a:r>
            <a:r>
              <a:rPr lang="he-IL" sz="12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במשובים</a:t>
            </a: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/כתיבת משוב על אטרקציה</a:t>
            </a:r>
            <a:endParaRPr lang="en-US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r">
              <a:buNone/>
            </a:pPr>
            <a:endParaRPr lang="en-US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r">
              <a:buNone/>
            </a:pPr>
            <a:r>
              <a: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מערכת ווב - עבור הסוכן</a:t>
            </a:r>
          </a:p>
          <a:p>
            <a:pPr algn="r" rtl="1"/>
            <a:endParaRPr lang="he-IL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קבלת התראות מהלקוח בנוגע לרכישת אטרקציה</a:t>
            </a:r>
          </a:p>
          <a:p>
            <a:pPr algn="r" rtl="1"/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שליחת הכרטיס ללקוח</a:t>
            </a:r>
          </a:p>
          <a:p>
            <a:pPr algn="r" rtl="1"/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הזנה/מחיקה אטרקציות </a:t>
            </a:r>
          </a:p>
          <a:p>
            <a:pPr algn="r" rtl="1"/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צפייה בדוחות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0863E-EAC3-4EC1-A07B-38FBD3BF80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6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*שליחת התראות למשתמש אודות אטרקציות אטרקטיביות בסביבתו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*התאמת אטרקציות לפי פרופיל משתמש והצגתם ללקוח בזמן אמת עבור כל יום טיול. המערכת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*המערכת תאגור עבור כל משתמש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“WORLD COINS" 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על כל רכישה של אטרקציה דרך האפליקציה ותאפשר לממש אותם לרכישות הבאות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3029865"/>
            <a:ext cx="641361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1424" y="4251505"/>
            <a:ext cx="6413610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25" y="-7525"/>
            <a:ext cx="9144000" cy="5151000"/>
          </a:xfrm>
          <a:prstGeom prst="rect">
            <a:avLst/>
          </a:prstGeom>
          <a:solidFill>
            <a:srgbClr val="040E11">
              <a:alpha val="2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4"/>
          <p:cNvGrpSpPr/>
          <p:nvPr/>
        </p:nvGrpSpPr>
        <p:grpSpPr>
          <a:xfrm>
            <a:off x="2316267" y="304925"/>
            <a:ext cx="4511142" cy="4526109"/>
            <a:chOff x="2316267" y="304925"/>
            <a:chExt cx="4511142" cy="4526109"/>
          </a:xfrm>
        </p:grpSpPr>
        <p:sp>
          <p:nvSpPr>
            <p:cNvPr id="41" name="Google Shape;41;p4"/>
            <p:cNvSpPr/>
            <p:nvPr/>
          </p:nvSpPr>
          <p:spPr>
            <a:xfrm>
              <a:off x="2550175" y="541175"/>
              <a:ext cx="4043700" cy="4053600"/>
            </a:xfrm>
            <a:prstGeom prst="snip2DiagRect">
              <a:avLst>
                <a:gd name="adj1" fmla="val 0"/>
                <a:gd name="adj2" fmla="val 8729"/>
              </a:avLst>
            </a:prstGeom>
            <a:solidFill>
              <a:srgbClr val="FFFFFF"/>
            </a:solidFill>
            <a:ln>
              <a:noFill/>
            </a:ln>
            <a:effectLst>
              <a:outerShdw blurRad="42863" dist="9525" algn="bl" rotWithShape="0">
                <a:srgbClr val="000000">
                  <a:alpha val="6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2626375" y="617375"/>
              <a:ext cx="3676062" cy="3706600"/>
            </a:xfrm>
            <a:custGeom>
              <a:avLst/>
              <a:gdLst/>
              <a:ahLst/>
              <a:cxnLst/>
              <a:rect l="l" t="t" r="r" b="b"/>
              <a:pathLst>
                <a:path w="308783" h="148264" extrusionOk="0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w="28575" cap="flat" cmpd="dbl">
              <a:solidFill>
                <a:srgbClr val="B0C6D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" name="Google Shape;43;p4"/>
            <p:cNvSpPr/>
            <p:nvPr/>
          </p:nvSpPr>
          <p:spPr>
            <a:xfrm rot="10800000">
              <a:off x="2841625" y="811975"/>
              <a:ext cx="3676062" cy="3706600"/>
            </a:xfrm>
            <a:custGeom>
              <a:avLst/>
              <a:gdLst/>
              <a:ahLst/>
              <a:cxnLst/>
              <a:rect l="l" t="t" r="r" b="b"/>
              <a:pathLst>
                <a:path w="308783" h="148264" extrusionOk="0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w="28575" cap="flat" cmpd="dbl">
              <a:solidFill>
                <a:srgbClr val="B0C6D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44" name="Google Shape;44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700000">
              <a:off x="2700667" y="3795246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5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8100000">
              <a:off x="6290608" y="190338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3009700" y="1187400"/>
            <a:ext cx="3124500" cy="276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 algn="ctr" rtl="0">
              <a:spcBef>
                <a:spcPts val="600"/>
              </a:spcBef>
              <a:spcAft>
                <a:spcPts val="0"/>
              </a:spcAft>
              <a:buSzPts val="1800"/>
              <a:buFont typeface="Libre Baskerville"/>
              <a:buChar char="➢"/>
              <a:defRPr sz="1800" i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sz="1800" i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lvl="2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sz="1800" i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sz="1800" i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sz="1800" i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sz="1800" i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sz="1800" i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sz="1800" i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sz="1800" i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/>
          <p:nvPr/>
        </p:nvSpPr>
        <p:spPr>
          <a:xfrm>
            <a:off x="3593400" y="628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B0C6D3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“</a:t>
            </a:r>
            <a:endParaRPr sz="7200">
              <a:solidFill>
                <a:srgbClr val="B0C6D3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48" name="Google Shape;48;p4"/>
          <p:cNvSpPr txBox="1">
            <a:spLocks noGrp="1"/>
          </p:cNvSpPr>
          <p:nvPr>
            <p:ph type="sldNum" idx="12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7476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 background">
  <p:cSld name="Title + 1 column + Image backgroun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6"/>
          <p:cNvGrpSpPr/>
          <p:nvPr/>
        </p:nvGrpSpPr>
        <p:grpSpPr>
          <a:xfrm>
            <a:off x="325492" y="304925"/>
            <a:ext cx="4511142" cy="4526109"/>
            <a:chOff x="2316267" y="304925"/>
            <a:chExt cx="4511142" cy="4526109"/>
          </a:xfrm>
        </p:grpSpPr>
        <p:sp>
          <p:nvSpPr>
            <p:cNvPr id="68" name="Google Shape;68;p6"/>
            <p:cNvSpPr/>
            <p:nvPr/>
          </p:nvSpPr>
          <p:spPr>
            <a:xfrm>
              <a:off x="2550175" y="541175"/>
              <a:ext cx="4043700" cy="4053600"/>
            </a:xfrm>
            <a:prstGeom prst="snip2DiagRect">
              <a:avLst>
                <a:gd name="adj1" fmla="val 0"/>
                <a:gd name="adj2" fmla="val 8729"/>
              </a:avLst>
            </a:prstGeom>
            <a:solidFill>
              <a:srgbClr val="FFFFFF"/>
            </a:solidFill>
            <a:ln>
              <a:noFill/>
            </a:ln>
            <a:effectLst>
              <a:outerShdw blurRad="42863" dist="9525" algn="bl" rotWithShape="0">
                <a:srgbClr val="000000">
                  <a:alpha val="6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2626375" y="617375"/>
              <a:ext cx="3676062" cy="3706600"/>
            </a:xfrm>
            <a:custGeom>
              <a:avLst/>
              <a:gdLst/>
              <a:ahLst/>
              <a:cxnLst/>
              <a:rect l="l" t="t" r="r" b="b"/>
              <a:pathLst>
                <a:path w="308783" h="148264" extrusionOk="0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w="28575" cap="flat" cmpd="dbl">
              <a:solidFill>
                <a:srgbClr val="B0C6D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" name="Google Shape;70;p6"/>
            <p:cNvSpPr/>
            <p:nvPr/>
          </p:nvSpPr>
          <p:spPr>
            <a:xfrm rot="10800000">
              <a:off x="2841625" y="811975"/>
              <a:ext cx="3676062" cy="3706600"/>
            </a:xfrm>
            <a:custGeom>
              <a:avLst/>
              <a:gdLst/>
              <a:ahLst/>
              <a:cxnLst/>
              <a:rect l="l" t="t" r="r" b="b"/>
              <a:pathLst>
                <a:path w="308783" h="148264" extrusionOk="0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w="28575" cap="flat" cmpd="dbl">
              <a:solidFill>
                <a:srgbClr val="B0C6D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71" name="Google Shape;71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700000">
              <a:off x="2700667" y="3795246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8100000">
              <a:off x="6290608" y="190338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" name="Google Shape;73;p6"/>
          <p:cNvGrpSpPr/>
          <p:nvPr/>
        </p:nvGrpSpPr>
        <p:grpSpPr>
          <a:xfrm>
            <a:off x="796444" y="1424044"/>
            <a:ext cx="277537" cy="277654"/>
            <a:chOff x="1191725" y="238125"/>
            <a:chExt cx="5236550" cy="5238750"/>
          </a:xfrm>
        </p:grpSpPr>
        <p:sp>
          <p:nvSpPr>
            <p:cNvPr id="74" name="Google Shape;74;p6"/>
            <p:cNvSpPr/>
            <p:nvPr/>
          </p:nvSpPr>
          <p:spPr>
            <a:xfrm>
              <a:off x="2218800" y="1278375"/>
              <a:ext cx="1018300" cy="1002925"/>
            </a:xfrm>
            <a:custGeom>
              <a:avLst/>
              <a:gdLst/>
              <a:ahLst/>
              <a:cxnLst/>
              <a:rect l="l" t="t" r="r" b="b"/>
              <a:pathLst>
                <a:path w="40732" h="40117" extrusionOk="0">
                  <a:moveTo>
                    <a:pt x="0" y="1"/>
                  </a:moveTo>
                  <a:lnTo>
                    <a:pt x="23225" y="40116"/>
                  </a:lnTo>
                  <a:lnTo>
                    <a:pt x="37212" y="36158"/>
                  </a:lnTo>
                  <a:lnTo>
                    <a:pt x="40731" y="229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2227575" y="3429300"/>
              <a:ext cx="1002925" cy="1018300"/>
            </a:xfrm>
            <a:custGeom>
              <a:avLst/>
              <a:gdLst/>
              <a:ahLst/>
              <a:cxnLst/>
              <a:rect l="l" t="t" r="r" b="b"/>
              <a:pathLst>
                <a:path w="40117" h="40732" extrusionOk="0">
                  <a:moveTo>
                    <a:pt x="22962" y="1"/>
                  </a:moveTo>
                  <a:lnTo>
                    <a:pt x="1" y="40732"/>
                  </a:lnTo>
                  <a:lnTo>
                    <a:pt x="40116" y="17595"/>
                  </a:lnTo>
                  <a:lnTo>
                    <a:pt x="36158" y="3608"/>
                  </a:lnTo>
                  <a:lnTo>
                    <a:pt x="22962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4385100" y="1267400"/>
              <a:ext cx="1005125" cy="1020500"/>
            </a:xfrm>
            <a:custGeom>
              <a:avLst/>
              <a:gdLst/>
              <a:ahLst/>
              <a:cxnLst/>
              <a:rect l="l" t="t" r="r" b="b"/>
              <a:pathLst>
                <a:path w="40205" h="40820" extrusionOk="0">
                  <a:moveTo>
                    <a:pt x="40204" y="0"/>
                  </a:moveTo>
                  <a:lnTo>
                    <a:pt x="1" y="23313"/>
                  </a:lnTo>
                  <a:lnTo>
                    <a:pt x="3872" y="37300"/>
                  </a:lnTo>
                  <a:lnTo>
                    <a:pt x="17155" y="40819"/>
                  </a:lnTo>
                  <a:lnTo>
                    <a:pt x="40204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4380700" y="3435900"/>
              <a:ext cx="1018300" cy="1002925"/>
            </a:xfrm>
            <a:custGeom>
              <a:avLst/>
              <a:gdLst/>
              <a:ahLst/>
              <a:cxnLst/>
              <a:rect l="l" t="t" r="r" b="b"/>
              <a:pathLst>
                <a:path w="40732" h="40117" extrusionOk="0">
                  <a:moveTo>
                    <a:pt x="17507" y="1"/>
                  </a:moveTo>
                  <a:lnTo>
                    <a:pt x="3520" y="3872"/>
                  </a:lnTo>
                  <a:lnTo>
                    <a:pt x="1" y="17155"/>
                  </a:lnTo>
                  <a:lnTo>
                    <a:pt x="40732" y="40116"/>
                  </a:lnTo>
                  <a:lnTo>
                    <a:pt x="17507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1191725" y="238125"/>
              <a:ext cx="5236550" cy="5238750"/>
            </a:xfrm>
            <a:custGeom>
              <a:avLst/>
              <a:gdLst/>
              <a:ahLst/>
              <a:cxnLst/>
              <a:rect l="l" t="t" r="r" b="b"/>
              <a:pathLst>
                <a:path w="209462" h="209550" extrusionOk="0">
                  <a:moveTo>
                    <a:pt x="103807" y="20761"/>
                  </a:moveTo>
                  <a:lnTo>
                    <a:pt x="103983" y="105391"/>
                  </a:lnTo>
                  <a:lnTo>
                    <a:pt x="103983" y="105391"/>
                  </a:lnTo>
                  <a:lnTo>
                    <a:pt x="89292" y="85245"/>
                  </a:lnTo>
                  <a:lnTo>
                    <a:pt x="103807" y="20761"/>
                  </a:lnTo>
                  <a:close/>
                  <a:moveTo>
                    <a:pt x="125097" y="89644"/>
                  </a:moveTo>
                  <a:lnTo>
                    <a:pt x="189668" y="104335"/>
                  </a:lnTo>
                  <a:lnTo>
                    <a:pt x="103983" y="105391"/>
                  </a:lnTo>
                  <a:lnTo>
                    <a:pt x="120170" y="124481"/>
                  </a:lnTo>
                  <a:lnTo>
                    <a:pt x="105479" y="188964"/>
                  </a:lnTo>
                  <a:lnTo>
                    <a:pt x="103983" y="105391"/>
                  </a:lnTo>
                  <a:lnTo>
                    <a:pt x="84277" y="120082"/>
                  </a:lnTo>
                  <a:lnTo>
                    <a:pt x="19706" y="105391"/>
                  </a:lnTo>
                  <a:lnTo>
                    <a:pt x="103983" y="105391"/>
                  </a:lnTo>
                  <a:lnTo>
                    <a:pt x="125097" y="89644"/>
                  </a:lnTo>
                  <a:close/>
                  <a:moveTo>
                    <a:pt x="104423" y="0"/>
                  </a:moveTo>
                  <a:lnTo>
                    <a:pt x="82518" y="82078"/>
                  </a:lnTo>
                  <a:lnTo>
                    <a:pt x="0" y="105127"/>
                  </a:lnTo>
                  <a:lnTo>
                    <a:pt x="81902" y="127032"/>
                  </a:lnTo>
                  <a:lnTo>
                    <a:pt x="104951" y="209550"/>
                  </a:lnTo>
                  <a:lnTo>
                    <a:pt x="126856" y="127472"/>
                  </a:lnTo>
                  <a:lnTo>
                    <a:pt x="209462" y="104511"/>
                  </a:lnTo>
                  <a:lnTo>
                    <a:pt x="127384" y="82694"/>
                  </a:lnTo>
                  <a:lnTo>
                    <a:pt x="104423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</p:grpSp>
      <p:sp>
        <p:nvSpPr>
          <p:cNvPr id="79" name="Google Shape;79;p6"/>
          <p:cNvSpPr txBox="1">
            <a:spLocks noGrp="1"/>
          </p:cNvSpPr>
          <p:nvPr>
            <p:ph type="title"/>
          </p:nvPr>
        </p:nvSpPr>
        <p:spPr>
          <a:xfrm>
            <a:off x="796450" y="845975"/>
            <a:ext cx="3553500" cy="5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"/>
          <p:cNvSpPr txBox="1">
            <a:spLocks noGrp="1"/>
          </p:cNvSpPr>
          <p:nvPr>
            <p:ph type="body" idx="1"/>
          </p:nvPr>
        </p:nvSpPr>
        <p:spPr>
          <a:xfrm>
            <a:off x="796450" y="1792325"/>
            <a:ext cx="3553500" cy="240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9pPr>
          </a:lstStyle>
          <a:p>
            <a:endParaRPr/>
          </a:p>
        </p:txBody>
      </p:sp>
      <p:sp>
        <p:nvSpPr>
          <p:cNvPr id="81" name="Google Shape;81;p6"/>
          <p:cNvSpPr txBox="1">
            <a:spLocks noGrp="1"/>
          </p:cNvSpPr>
          <p:nvPr>
            <p:ph type="sldNum" idx="12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5986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bg>
      <p:bgPr>
        <a:solidFill>
          <a:srgbClr val="B0C6D3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/>
          <p:nvPr/>
        </p:nvSpPr>
        <p:spPr>
          <a:xfrm>
            <a:off x="-7650" y="-7650"/>
            <a:ext cx="9151500" cy="5151300"/>
          </a:xfrm>
          <a:prstGeom prst="frame">
            <a:avLst>
              <a:gd name="adj1" fmla="val 4756"/>
            </a:avLst>
          </a:prstGeom>
          <a:solidFill>
            <a:srgbClr val="F2ED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162" name="Google Shape;162;p12"/>
          <p:cNvGrpSpPr/>
          <p:nvPr/>
        </p:nvGrpSpPr>
        <p:grpSpPr>
          <a:xfrm>
            <a:off x="114491" y="106842"/>
            <a:ext cx="1127645" cy="1153976"/>
            <a:chOff x="152400" y="152400"/>
            <a:chExt cx="1127645" cy="1153976"/>
          </a:xfrm>
        </p:grpSpPr>
        <p:sp>
          <p:nvSpPr>
            <p:cNvPr id="163" name="Google Shape;163;p12"/>
            <p:cNvSpPr/>
            <p:nvPr/>
          </p:nvSpPr>
          <p:spPr>
            <a:xfrm>
              <a:off x="152400" y="152400"/>
              <a:ext cx="921300" cy="921300"/>
            </a:xfrm>
            <a:prstGeom prst="diagStrip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>
              <a:outerShdw blurRad="28575" dist="9525" dir="27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4" name="Google Shape;164;p12"/>
            <p:cNvPicPr preferRelativeResize="0"/>
            <p:nvPr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 rot="5400000">
              <a:off x="745611" y="-256999"/>
              <a:ext cx="125035" cy="9438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2"/>
            <p:cNvPicPr preferRelativeResize="0"/>
            <p:nvPr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>
              <a:off x="152411" y="362543"/>
              <a:ext cx="125035" cy="9438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6" name="Google Shape;166;p12"/>
          <p:cNvGrpSpPr/>
          <p:nvPr/>
        </p:nvGrpSpPr>
        <p:grpSpPr>
          <a:xfrm rot="10800000">
            <a:off x="7901725" y="3874892"/>
            <a:ext cx="1127645" cy="1154423"/>
            <a:chOff x="152400" y="151952"/>
            <a:chExt cx="1127645" cy="1154423"/>
          </a:xfrm>
        </p:grpSpPr>
        <p:sp>
          <p:nvSpPr>
            <p:cNvPr id="167" name="Google Shape;167;p12"/>
            <p:cNvSpPr/>
            <p:nvPr/>
          </p:nvSpPr>
          <p:spPr>
            <a:xfrm>
              <a:off x="152400" y="152400"/>
              <a:ext cx="921300" cy="921300"/>
            </a:xfrm>
            <a:prstGeom prst="diagStrip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>
              <a:outerShdw blurRad="28575" dist="9525" dir="135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8" name="Google Shape;168;p12"/>
            <p:cNvPicPr preferRelativeResize="0"/>
            <p:nvPr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 rot="5400000">
              <a:off x="745611" y="-257447"/>
              <a:ext cx="125035" cy="9438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2"/>
            <p:cNvPicPr preferRelativeResize="0"/>
            <p:nvPr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>
              <a:off x="152411" y="362543"/>
              <a:ext cx="125035" cy="9438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p12"/>
          <p:cNvSpPr txBox="1">
            <a:spLocks noGrp="1"/>
          </p:cNvSpPr>
          <p:nvPr>
            <p:ph type="sldNum" idx="12"/>
          </p:nvPr>
        </p:nvSpPr>
        <p:spPr>
          <a:xfrm>
            <a:off x="4297650" y="4594775"/>
            <a:ext cx="548700" cy="30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139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044700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55521"/>
            <a:ext cx="8246070" cy="3054094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4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4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044700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96093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49452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96093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49452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4130" y="3487980"/>
            <a:ext cx="6413610" cy="1527050"/>
          </a:xfrm>
        </p:spPr>
        <p:txBody>
          <a:bodyPr/>
          <a:lstStyle/>
          <a:p>
            <a:r>
              <a:rPr lang="he-IL" sz="4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אנסטסיה תיירות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4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על הארגון</a:t>
            </a:r>
            <a:endParaRPr lang="en-US" sz="40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r"/>
            <a:endParaRPr lang="he-IL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אנסטסיה הינה סוכנת נסיעות עצמאית</a:t>
            </a:r>
          </a:p>
          <a:p>
            <a:pPr algn="r" rtl="1"/>
            <a:endParaRPr lang="he-IL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מתמחה במתן שירותים בתחום התיירות, נופש ופנאי</a:t>
            </a:r>
          </a:p>
          <a:p>
            <a:pPr algn="r" rtl="1"/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הסוכנות ממוקמת בחיפה והשירות מנוהל טלפונית 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/>
            <a:endParaRPr lang="he-IL" sz="1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/>
            <a:endParaRPr lang="en-US" sz="1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he-IL" sz="4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המצב הקיים</a:t>
            </a:r>
            <a:endParaRPr lang="en-US" sz="40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aphicFrame>
        <p:nvGraphicFramePr>
          <p:cNvPr id="3" name="דיאגרמה 2">
            <a:extLst>
              <a:ext uri="{FF2B5EF4-FFF2-40B4-BE49-F238E27FC236}">
                <a16:creationId xmlns:a16="http://schemas.microsoft.com/office/drawing/2014/main" id="{50731539-3B02-46C9-B276-6AF6B91FA5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050534"/>
              </p:ext>
            </p:extLst>
          </p:nvPr>
        </p:nvGraphicFramePr>
        <p:xfrm>
          <a:off x="1670605" y="1347938"/>
          <a:ext cx="7329840" cy="3378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 txBox="1">
            <a:spLocks noGrp="1"/>
          </p:cNvSpPr>
          <p:nvPr>
            <p:ph type="body" idx="1"/>
          </p:nvPr>
        </p:nvSpPr>
        <p:spPr>
          <a:xfrm>
            <a:off x="3009700" y="1187400"/>
            <a:ext cx="3124500" cy="276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endParaRPr lang="en-US" b="1" dirty="0">
              <a:latin typeface="Segoe UI Semilight" panose="020B0402040204020203" pitchFamily="34" charset="0"/>
              <a:cs typeface="+mn-cs"/>
            </a:endParaRPr>
          </a:p>
          <a:p>
            <a:pPr marL="0" lvl="0" indent="0">
              <a:buNone/>
            </a:pPr>
            <a:endParaRPr b="1" dirty="0">
              <a:cs typeface="+mn-cs"/>
            </a:endParaRPr>
          </a:p>
        </p:txBody>
      </p:sp>
      <p:sp>
        <p:nvSpPr>
          <p:cNvPr id="207" name="Google Shape;207;p18"/>
          <p:cNvSpPr txBox="1">
            <a:spLocks noGrp="1"/>
          </p:cNvSpPr>
          <p:nvPr>
            <p:ph type="sldNum" idx="12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DA682C-250C-4E47-9EDA-D579ECCDAB0B}"/>
              </a:ext>
            </a:extLst>
          </p:cNvPr>
          <p:cNvSpPr txBox="1">
            <a:spLocks/>
          </p:cNvSpPr>
          <p:nvPr/>
        </p:nvSpPr>
        <p:spPr>
          <a:xfrm>
            <a:off x="4113884" y="1655521"/>
            <a:ext cx="4581151" cy="27687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rmAutofit/>
          </a:bodyPr>
          <a:lstStyle>
            <a:lvl1pPr marL="457200" lvl="0" indent="-34290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SzPts val="1800"/>
              <a:buFont typeface="Libre Baskerville"/>
              <a:buChar char="➢"/>
              <a:defRPr sz="1800" i="1" kern="120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lvl="1" indent="-342900" algn="ctr" defTabSz="914400" rtl="0" eaLnBrk="1" latinLnBrk="0" hangingPunct="1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sz="1800" i="1" kern="120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lvl="2" indent="-342900" algn="ctr" defTabSz="914400" rtl="0" eaLnBrk="1" latinLnBrk="0" hangingPunct="1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sz="1800" i="1" kern="120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lvl="3" indent="-342900" algn="ctr" defTabSz="914400" rtl="0" eaLnBrk="1" latinLnBrk="0" hangingPunct="1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sz="1800" i="1" kern="120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lvl="4" indent="-342900" algn="ctr" defTabSz="914400" rtl="0" eaLnBrk="1" latinLnBrk="0" hangingPunct="1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sz="1800" i="1" kern="120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lvl="5" indent="-342900" algn="ctr" defTabSz="914400" rtl="0" eaLnBrk="1" latinLnBrk="0" hangingPunct="1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sz="1800" i="1" kern="120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lvl="6" indent="-342900" algn="ctr" defTabSz="914400" rtl="0" eaLnBrk="1" latinLnBrk="0" hangingPunct="1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sz="1800" i="1" kern="120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lvl="7" indent="-342900" algn="ctr" defTabSz="914400" rtl="0" eaLnBrk="1" latinLnBrk="0" hangingPunct="1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sz="1800" i="1" kern="120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lvl="8" indent="-342900" algn="ctr" defTabSz="914400" rtl="0" eaLnBrk="1" latinLnBrk="0" hangingPunct="1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sz="1800" i="1" kern="120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114300" indent="0" algn="r">
              <a:buNone/>
            </a:pP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/>
            <a:endParaRPr lang="he-IL" sz="1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/>
            <a:endParaRPr lang="en-US" sz="1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FE52A36-3A62-4E12-95F6-016528E72D04}"/>
              </a:ext>
            </a:extLst>
          </p:cNvPr>
          <p:cNvSpPr txBox="1"/>
          <p:nvPr/>
        </p:nvSpPr>
        <p:spPr>
          <a:xfrm>
            <a:off x="3415532" y="964356"/>
            <a:ext cx="2651688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4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rPr>
              <a:t>המוטיבציה: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9259D08E-A0FE-4682-B329-A6120A4AD220}"/>
              </a:ext>
            </a:extLst>
          </p:cNvPr>
          <p:cNvSpPr/>
          <p:nvPr/>
        </p:nvSpPr>
        <p:spPr>
          <a:xfrm>
            <a:off x="2286000" y="2135894"/>
            <a:ext cx="4572000" cy="22165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ct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שימור לקוחות</a:t>
            </a:r>
          </a:p>
          <a:p>
            <a:pPr marL="457200" indent="-457200" algn="ct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הגדלת רווחים</a:t>
            </a:r>
          </a:p>
          <a:p>
            <a:pPr marL="457200" indent="-457200" algn="ct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שירות ללקוח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sz="4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פתרון מוצע – צד תייר</a:t>
            </a:r>
            <a:endParaRPr lang="en-US" sz="40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550E194-C70D-4565-B048-E0E6155443A5}"/>
              </a:ext>
            </a:extLst>
          </p:cNvPr>
          <p:cNvSpPr txBox="1">
            <a:spLocks/>
          </p:cNvSpPr>
          <p:nvPr/>
        </p:nvSpPr>
        <p:spPr>
          <a:xfrm>
            <a:off x="5285196" y="1770511"/>
            <a:ext cx="1880314" cy="458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he-IL" sz="1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</a:t>
            </a:r>
          </a:p>
          <a:p>
            <a:pPr marL="0" indent="0" algn="r">
              <a:buFont typeface="Arial" pitchFamily="34" charset="0"/>
              <a:buNone/>
            </a:pPr>
            <a:endParaRPr lang="he-IL" sz="1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r">
              <a:buFont typeface="Arial" pitchFamily="34" charset="0"/>
              <a:buNone/>
            </a:pPr>
            <a:endParaRPr lang="he-IL" sz="1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6" name="Google Shape;370;p33">
            <a:extLst>
              <a:ext uri="{FF2B5EF4-FFF2-40B4-BE49-F238E27FC236}">
                <a16:creationId xmlns:a16="http://schemas.microsoft.com/office/drawing/2014/main" id="{F84E3B7B-6987-4F57-A269-A10B90D829A4}"/>
              </a:ext>
            </a:extLst>
          </p:cNvPr>
          <p:cNvGrpSpPr/>
          <p:nvPr/>
        </p:nvGrpSpPr>
        <p:grpSpPr>
          <a:xfrm>
            <a:off x="1363937" y="2113635"/>
            <a:ext cx="1222897" cy="2595985"/>
            <a:chOff x="2547150" y="238125"/>
            <a:chExt cx="2525675" cy="5238750"/>
          </a:xfrm>
        </p:grpSpPr>
        <p:sp>
          <p:nvSpPr>
            <p:cNvPr id="8" name="Google Shape;371;p33">
              <a:extLst>
                <a:ext uri="{FF2B5EF4-FFF2-40B4-BE49-F238E27FC236}">
                  <a16:creationId xmlns:a16="http://schemas.microsoft.com/office/drawing/2014/main" id="{8087B4BE-55AD-4EA8-987A-A4B708EFFC92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72;p33">
              <a:extLst>
                <a:ext uri="{FF2B5EF4-FFF2-40B4-BE49-F238E27FC236}">
                  <a16:creationId xmlns:a16="http://schemas.microsoft.com/office/drawing/2014/main" id="{F2D28353-A3D9-42EC-8138-AC4201D2A87B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B0C6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73;p33">
              <a:extLst>
                <a:ext uri="{FF2B5EF4-FFF2-40B4-BE49-F238E27FC236}">
                  <a16:creationId xmlns:a16="http://schemas.microsoft.com/office/drawing/2014/main" id="{B5A22835-A6D0-402B-BEC9-65E0D2754559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B0C6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74;p33">
              <a:extLst>
                <a:ext uri="{FF2B5EF4-FFF2-40B4-BE49-F238E27FC236}">
                  <a16:creationId xmlns:a16="http://schemas.microsoft.com/office/drawing/2014/main" id="{1AF8C061-6B64-4D51-877A-39A7F1865D06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B0C6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D53F7CC-57A8-4A0E-AC26-222E58C5268E}"/>
              </a:ext>
            </a:extLst>
          </p:cNvPr>
          <p:cNvSpPr txBox="1">
            <a:spLocks/>
          </p:cNvSpPr>
          <p:nvPr/>
        </p:nvSpPr>
        <p:spPr>
          <a:xfrm>
            <a:off x="780108" y="558656"/>
            <a:ext cx="2145594" cy="15843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he-IL" sz="1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</a:t>
            </a:r>
          </a:p>
          <a:p>
            <a:pPr marL="0" indent="0" algn="r">
              <a:buFont typeface="Arial" pitchFamily="34" charset="0"/>
              <a:buNone/>
            </a:pPr>
            <a:endParaRPr lang="he-IL" sz="1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r">
              <a:buFont typeface="Arial" pitchFamily="34" charset="0"/>
              <a:buNone/>
            </a:pPr>
            <a:endParaRPr lang="he-IL" sz="1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r">
              <a:buFont typeface="Arial" pitchFamily="34" charset="0"/>
              <a:buNone/>
            </a:pPr>
            <a:r>
              <a:rPr lang="he-IL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אפליקציה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4" name="מציין מיקום תוכן 13" descr="תמונה שמכילה כהה, מביט, לבן, מואר&#10;&#10;התיאור נוצר באופן אוטומטי">
            <a:extLst>
              <a:ext uri="{FF2B5EF4-FFF2-40B4-BE49-F238E27FC236}">
                <a16:creationId xmlns:a16="http://schemas.microsoft.com/office/drawing/2014/main" id="{4F681F75-C8B4-4D8A-96B4-D6A2CC2E1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74643" flipH="1">
            <a:off x="3582669" y="1140173"/>
            <a:ext cx="889128" cy="2419206"/>
          </a:xfrm>
        </p:spPr>
      </p:pic>
      <p:pic>
        <p:nvPicPr>
          <p:cNvPr id="15" name="מציין מיקום תוכן 13" descr="תמונה שמכילה כהה, מביט, לבן, מואר&#10;&#10;התיאור נוצר באופן אוטומטי">
            <a:extLst>
              <a:ext uri="{FF2B5EF4-FFF2-40B4-BE49-F238E27FC236}">
                <a16:creationId xmlns:a16="http://schemas.microsoft.com/office/drawing/2014/main" id="{9FF78D2B-929E-4DFA-9035-03E02B381B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03557" flipH="1">
            <a:off x="3600709" y="1857696"/>
            <a:ext cx="887298" cy="2414226"/>
          </a:xfrm>
          <a:prstGeom prst="rect">
            <a:avLst/>
          </a:prstGeom>
        </p:spPr>
      </p:pic>
      <p:pic>
        <p:nvPicPr>
          <p:cNvPr id="16" name="מציין מיקום תוכן 13" descr="תמונה שמכילה כהה, מביט, לבן, מואר&#10;&#10;התיאור נוצר באופן אוטומטי">
            <a:extLst>
              <a:ext uri="{FF2B5EF4-FFF2-40B4-BE49-F238E27FC236}">
                <a16:creationId xmlns:a16="http://schemas.microsoft.com/office/drawing/2014/main" id="{5824F80F-1F43-4931-9E49-09A80C871D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8780">
            <a:off x="3522224" y="3164156"/>
            <a:ext cx="844452" cy="2297649"/>
          </a:xfrm>
          <a:prstGeom prst="rect">
            <a:avLst/>
          </a:prstGeom>
        </p:spPr>
      </p:pic>
      <p:pic>
        <p:nvPicPr>
          <p:cNvPr id="17" name="מציין מיקום תוכן 13" descr="תמונה שמכילה כהה, מביט, לבן, מואר&#10;&#10;התיאור נוצר באופן אוטומטי">
            <a:extLst>
              <a:ext uri="{FF2B5EF4-FFF2-40B4-BE49-F238E27FC236}">
                <a16:creationId xmlns:a16="http://schemas.microsoft.com/office/drawing/2014/main" id="{EEF96E71-69A6-4BCA-87B5-2CAEC2E632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6899">
            <a:off x="3599567" y="2544203"/>
            <a:ext cx="844452" cy="2297649"/>
          </a:xfrm>
          <a:prstGeom prst="rect">
            <a:avLst/>
          </a:prstGeom>
        </p:spPr>
      </p:pic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DEEB17D3-B68B-496B-9332-699B14A6A316}"/>
              </a:ext>
            </a:extLst>
          </p:cNvPr>
          <p:cNvSpPr txBox="1">
            <a:spLocks/>
          </p:cNvSpPr>
          <p:nvPr/>
        </p:nvSpPr>
        <p:spPr>
          <a:xfrm>
            <a:off x="4790103" y="1569384"/>
            <a:ext cx="2365257" cy="763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he-IL" sz="1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ליווי החופשה עם הודעות אוטומטיות</a:t>
            </a:r>
          </a:p>
          <a:p>
            <a:pPr marL="0" indent="0" algn="r">
              <a:buFont typeface="Arial" pitchFamily="34" charset="0"/>
              <a:buNone/>
            </a:pPr>
            <a:endParaRPr lang="he-IL" sz="1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r">
              <a:buFont typeface="Arial" pitchFamily="34" charset="0"/>
              <a:buNone/>
            </a:pPr>
            <a:endParaRPr lang="he-IL" sz="1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827868FD-4532-4089-A1C6-C6B3D0A7007E}"/>
              </a:ext>
            </a:extLst>
          </p:cNvPr>
          <p:cNvSpPr txBox="1">
            <a:spLocks/>
          </p:cNvSpPr>
          <p:nvPr/>
        </p:nvSpPr>
        <p:spPr>
          <a:xfrm>
            <a:off x="5414806" y="2534498"/>
            <a:ext cx="1880314" cy="458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he-IL" sz="1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</a:t>
            </a:r>
          </a:p>
          <a:p>
            <a:pPr marL="0" indent="0" algn="r">
              <a:buFont typeface="Arial" pitchFamily="34" charset="0"/>
              <a:buNone/>
            </a:pPr>
            <a:endParaRPr lang="he-IL" sz="1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r">
              <a:buFont typeface="Arial" pitchFamily="34" charset="0"/>
              <a:buNone/>
            </a:pPr>
            <a:endParaRPr lang="he-IL" sz="1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9A88606C-9443-4BB1-B22E-DB021C228DBC}"/>
              </a:ext>
            </a:extLst>
          </p:cNvPr>
          <p:cNvSpPr txBox="1">
            <a:spLocks/>
          </p:cNvSpPr>
          <p:nvPr/>
        </p:nvSpPr>
        <p:spPr>
          <a:xfrm>
            <a:off x="5042724" y="2466744"/>
            <a:ext cx="3041491" cy="763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he-IL" sz="1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התראות עבור אטרקציות בקרבת מקום</a:t>
            </a:r>
          </a:p>
          <a:p>
            <a:pPr marL="0" indent="0" algn="r">
              <a:buFont typeface="Arial" pitchFamily="34" charset="0"/>
              <a:buNone/>
            </a:pPr>
            <a:endParaRPr lang="he-IL" sz="1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r">
              <a:buFont typeface="Arial" pitchFamily="34" charset="0"/>
              <a:buNone/>
            </a:pPr>
            <a:endParaRPr lang="he-IL" sz="1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8145FCE1-6A9F-4EE1-B7D8-7B68AFF0F362}"/>
              </a:ext>
            </a:extLst>
          </p:cNvPr>
          <p:cNvSpPr txBox="1">
            <a:spLocks/>
          </p:cNvSpPr>
          <p:nvPr/>
        </p:nvSpPr>
        <p:spPr>
          <a:xfrm>
            <a:off x="3981136" y="3535364"/>
            <a:ext cx="3041491" cy="763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he-IL" sz="1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הזמנת אטרקציה</a:t>
            </a:r>
          </a:p>
          <a:p>
            <a:pPr marL="0" indent="0" algn="r">
              <a:buFont typeface="Arial" pitchFamily="34" charset="0"/>
              <a:buNone/>
            </a:pPr>
            <a:endParaRPr lang="he-IL" sz="1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r">
              <a:buFont typeface="Arial" pitchFamily="34" charset="0"/>
              <a:buNone/>
            </a:pPr>
            <a:endParaRPr lang="he-IL" sz="1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AEC4E037-1651-41E0-A22D-82DFCC5B94B7}"/>
              </a:ext>
            </a:extLst>
          </p:cNvPr>
          <p:cNvSpPr txBox="1">
            <a:spLocks/>
          </p:cNvSpPr>
          <p:nvPr/>
        </p:nvSpPr>
        <p:spPr>
          <a:xfrm>
            <a:off x="2945913" y="4376456"/>
            <a:ext cx="3041491" cy="763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he-IL" sz="1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משובים</a:t>
            </a:r>
          </a:p>
          <a:p>
            <a:pPr marL="0" indent="0" algn="r">
              <a:buFont typeface="Arial" pitchFamily="34" charset="0"/>
              <a:buNone/>
            </a:pPr>
            <a:endParaRPr lang="he-IL" sz="1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221F864E-D107-4BE8-B0FB-B4ABA47A1650}"/>
              </a:ext>
            </a:extLst>
          </p:cNvPr>
          <p:cNvSpPr/>
          <p:nvPr/>
        </p:nvSpPr>
        <p:spPr>
          <a:xfrm>
            <a:off x="1363937" y="2333371"/>
            <a:ext cx="1222897" cy="2138566"/>
          </a:xfrm>
          <a:prstGeom prst="rect">
            <a:avLst/>
          </a:prstGeom>
          <a:solidFill>
            <a:srgbClr val="DCDCDC">
              <a:alpha val="20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271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sz="4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פתרון מוצע – צד סוכן</a:t>
            </a:r>
            <a:endParaRPr lang="en-US" sz="40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550E194-C70D-4565-B048-E0E6155443A5}"/>
              </a:ext>
            </a:extLst>
          </p:cNvPr>
          <p:cNvSpPr txBox="1">
            <a:spLocks/>
          </p:cNvSpPr>
          <p:nvPr/>
        </p:nvSpPr>
        <p:spPr>
          <a:xfrm>
            <a:off x="5994200" y="1350110"/>
            <a:ext cx="2748689" cy="2289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he-IL" sz="1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</a:t>
            </a:r>
          </a:p>
          <a:p>
            <a:pPr marL="0" indent="0" algn="r">
              <a:buFont typeface="Arial" pitchFamily="34" charset="0"/>
              <a:buNone/>
            </a:pPr>
            <a:endParaRPr lang="he-IL" sz="1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r">
              <a:buFont typeface="Arial" pitchFamily="34" charset="0"/>
              <a:buNone/>
            </a:pPr>
            <a:endParaRPr lang="he-IL" sz="1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D53F7CC-57A8-4A0E-AC26-222E58C5268E}"/>
              </a:ext>
            </a:extLst>
          </p:cNvPr>
          <p:cNvSpPr txBox="1">
            <a:spLocks/>
          </p:cNvSpPr>
          <p:nvPr/>
        </p:nvSpPr>
        <p:spPr>
          <a:xfrm>
            <a:off x="754375" y="298060"/>
            <a:ext cx="2616408" cy="176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he-IL" sz="1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</a:t>
            </a:r>
          </a:p>
          <a:p>
            <a:pPr marL="0" indent="0" algn="r">
              <a:buFont typeface="Arial" pitchFamily="34" charset="0"/>
              <a:buNone/>
            </a:pPr>
            <a:endParaRPr lang="he-IL" sz="1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r">
              <a:buFont typeface="Arial" pitchFamily="34" charset="0"/>
              <a:buNone/>
            </a:pPr>
            <a:endParaRPr lang="he-IL" sz="1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r">
              <a:buFont typeface="Arial" pitchFamily="34" charset="0"/>
              <a:buNone/>
            </a:pPr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WEB</a:t>
            </a:r>
            <a:r>
              <a:rPr lang="he-IL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מערכת 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4" name="מציין מיקום תוכן 13" descr="תמונה שמכילה כהה, מביט, לבן, מואר&#10;&#10;התיאור נוצר באופן אוטומטי">
            <a:extLst>
              <a:ext uri="{FF2B5EF4-FFF2-40B4-BE49-F238E27FC236}">
                <a16:creationId xmlns:a16="http://schemas.microsoft.com/office/drawing/2014/main" id="{4F681F75-C8B4-4D8A-96B4-D6A2CC2E1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74643" flipH="1">
            <a:off x="4650217" y="920899"/>
            <a:ext cx="889128" cy="2419206"/>
          </a:xfrm>
        </p:spPr>
      </p:pic>
      <p:pic>
        <p:nvPicPr>
          <p:cNvPr id="15" name="מציין מיקום תוכן 13" descr="תמונה שמכילה כהה, מביט, לבן, מואר&#10;&#10;התיאור נוצר באופן אוטומטי">
            <a:extLst>
              <a:ext uri="{FF2B5EF4-FFF2-40B4-BE49-F238E27FC236}">
                <a16:creationId xmlns:a16="http://schemas.microsoft.com/office/drawing/2014/main" id="{9FF78D2B-929E-4DFA-9035-03E02B381B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03557" flipH="1">
            <a:off x="4632487" y="1622421"/>
            <a:ext cx="887298" cy="2414226"/>
          </a:xfrm>
          <a:prstGeom prst="rect">
            <a:avLst/>
          </a:prstGeom>
        </p:spPr>
      </p:pic>
      <p:pic>
        <p:nvPicPr>
          <p:cNvPr id="16" name="מציין מיקום תוכן 13" descr="תמונה שמכילה כהה, מביט, לבן, מואר&#10;&#10;התיאור נוצר באופן אוטומטי">
            <a:extLst>
              <a:ext uri="{FF2B5EF4-FFF2-40B4-BE49-F238E27FC236}">
                <a16:creationId xmlns:a16="http://schemas.microsoft.com/office/drawing/2014/main" id="{5824F80F-1F43-4931-9E49-09A80C871D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8780">
            <a:off x="4566856" y="2934154"/>
            <a:ext cx="844452" cy="2297649"/>
          </a:xfrm>
          <a:prstGeom prst="rect">
            <a:avLst/>
          </a:prstGeom>
        </p:spPr>
      </p:pic>
      <p:pic>
        <p:nvPicPr>
          <p:cNvPr id="17" name="מציין מיקום תוכן 13" descr="תמונה שמכילה כהה, מביט, לבן, מואר&#10;&#10;התיאור נוצר באופן אוטומטי">
            <a:extLst>
              <a:ext uri="{FF2B5EF4-FFF2-40B4-BE49-F238E27FC236}">
                <a16:creationId xmlns:a16="http://schemas.microsoft.com/office/drawing/2014/main" id="{EEF96E71-69A6-4BCA-87B5-2CAEC2E632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6899">
            <a:off x="4631345" y="2308928"/>
            <a:ext cx="844452" cy="2297649"/>
          </a:xfrm>
          <a:prstGeom prst="rect">
            <a:avLst/>
          </a:prstGeom>
        </p:spPr>
      </p:pic>
      <p:sp>
        <p:nvSpPr>
          <p:cNvPr id="18" name="Google Shape;395;p35">
            <a:extLst>
              <a:ext uri="{FF2B5EF4-FFF2-40B4-BE49-F238E27FC236}">
                <a16:creationId xmlns:a16="http://schemas.microsoft.com/office/drawing/2014/main" id="{6E8572A2-BC91-4186-8F5A-F90C5D87BC16}"/>
              </a:ext>
            </a:extLst>
          </p:cNvPr>
          <p:cNvSpPr/>
          <p:nvPr/>
        </p:nvSpPr>
        <p:spPr>
          <a:xfrm>
            <a:off x="550317" y="2066149"/>
            <a:ext cx="3219722" cy="248233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DE926E72-64A1-456D-8087-F0A85FC6B441}"/>
              </a:ext>
            </a:extLst>
          </p:cNvPr>
          <p:cNvSpPr txBox="1">
            <a:spLocks/>
          </p:cNvSpPr>
          <p:nvPr/>
        </p:nvSpPr>
        <p:spPr>
          <a:xfrm>
            <a:off x="5847798" y="1517679"/>
            <a:ext cx="3041491" cy="763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he-IL" sz="1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קבלת התראות מהלקוח</a:t>
            </a:r>
          </a:p>
          <a:p>
            <a:pPr marL="0" indent="0" algn="r">
              <a:buFont typeface="Arial" pitchFamily="34" charset="0"/>
              <a:buNone/>
            </a:pPr>
            <a:endParaRPr lang="he-IL" sz="1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r">
              <a:buFont typeface="Arial" pitchFamily="34" charset="0"/>
              <a:buNone/>
            </a:pPr>
            <a:endParaRPr lang="he-IL" sz="1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C9F1A146-C718-45B7-8B76-9615B81BB281}"/>
              </a:ext>
            </a:extLst>
          </p:cNvPr>
          <p:cNvSpPr txBox="1">
            <a:spLocks/>
          </p:cNvSpPr>
          <p:nvPr/>
        </p:nvSpPr>
        <p:spPr>
          <a:xfrm>
            <a:off x="6129794" y="2410827"/>
            <a:ext cx="3041491" cy="763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he-IL" sz="1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שליחת הכרטיסים ללקוח</a:t>
            </a:r>
          </a:p>
          <a:p>
            <a:pPr marL="0" indent="0" algn="r">
              <a:buFont typeface="Arial" pitchFamily="34" charset="0"/>
              <a:buNone/>
            </a:pPr>
            <a:endParaRPr lang="he-IL" sz="1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r">
              <a:buFont typeface="Arial" pitchFamily="34" charset="0"/>
              <a:buNone/>
            </a:pPr>
            <a:endParaRPr lang="he-IL" sz="1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67DF7479-E3B5-4F91-BCF0-26C70C51EC19}"/>
              </a:ext>
            </a:extLst>
          </p:cNvPr>
          <p:cNvSpPr txBox="1">
            <a:spLocks/>
          </p:cNvSpPr>
          <p:nvPr/>
        </p:nvSpPr>
        <p:spPr>
          <a:xfrm>
            <a:off x="6084726" y="3295769"/>
            <a:ext cx="3041491" cy="763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he-IL" sz="1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הזנת/מחיקת אטרקציות</a:t>
            </a:r>
          </a:p>
          <a:p>
            <a:pPr marL="0" indent="0" algn="r">
              <a:buFont typeface="Arial" pitchFamily="34" charset="0"/>
              <a:buNone/>
            </a:pPr>
            <a:endParaRPr lang="he-IL" sz="1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r">
              <a:buFont typeface="Arial" pitchFamily="34" charset="0"/>
              <a:buNone/>
            </a:pPr>
            <a:endParaRPr lang="he-IL" sz="1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48FAE1F7-820B-4C51-9A34-908B73E7C6F9}"/>
              </a:ext>
            </a:extLst>
          </p:cNvPr>
          <p:cNvSpPr txBox="1">
            <a:spLocks/>
          </p:cNvSpPr>
          <p:nvPr/>
        </p:nvSpPr>
        <p:spPr>
          <a:xfrm>
            <a:off x="5464299" y="4150686"/>
            <a:ext cx="3041491" cy="763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he-IL" sz="1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צפיה בדוחות</a:t>
            </a:r>
          </a:p>
          <a:p>
            <a:pPr marL="0" indent="0" algn="r">
              <a:buFont typeface="Arial" pitchFamily="34" charset="0"/>
              <a:buNone/>
            </a:pPr>
            <a:endParaRPr lang="he-IL" sz="1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r">
              <a:buFont typeface="Arial" pitchFamily="34" charset="0"/>
              <a:buNone/>
            </a:pPr>
            <a:endParaRPr lang="he-IL" sz="1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14D333BC-21E4-4C90-82AE-46BA9CF4D50B}"/>
              </a:ext>
            </a:extLst>
          </p:cNvPr>
          <p:cNvSpPr/>
          <p:nvPr/>
        </p:nvSpPr>
        <p:spPr>
          <a:xfrm>
            <a:off x="550317" y="2201969"/>
            <a:ext cx="3101545" cy="1857787"/>
          </a:xfrm>
          <a:prstGeom prst="rect">
            <a:avLst/>
          </a:prstGeom>
          <a:solidFill>
            <a:srgbClr val="DCDCDC">
              <a:alpha val="20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040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 txBox="1">
            <a:spLocks noGrp="1"/>
          </p:cNvSpPr>
          <p:nvPr>
            <p:ph type="body" idx="1"/>
          </p:nvPr>
        </p:nvSpPr>
        <p:spPr>
          <a:xfrm>
            <a:off x="796449" y="1792325"/>
            <a:ext cx="3928255" cy="27645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שליחת התראות לפי מיקום</a:t>
            </a:r>
          </a:p>
          <a:p>
            <a:pPr algn="ct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התאמת אטרקציות לפי פרופיל משתמש</a:t>
            </a:r>
          </a:p>
          <a:p>
            <a:pPr algn="ct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“WORLD COINS"</a:t>
            </a:r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9F2A749E-1179-4981-A097-F70D08353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50" y="783555"/>
            <a:ext cx="8246071" cy="610820"/>
          </a:xfrm>
        </p:spPr>
        <p:txBody>
          <a:bodyPr>
            <a:normAutofit/>
          </a:bodyPr>
          <a:lstStyle/>
          <a:p>
            <a:r>
              <a:rPr lang="he-IL" sz="4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אלמנטים חכמים</a:t>
            </a:r>
            <a:endParaRPr lang="en-US" sz="40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AF58E8B9-8E29-4014-8DEC-458F7A684417}"/>
              </a:ext>
            </a:extLst>
          </p:cNvPr>
          <p:cNvSpPr txBox="1">
            <a:spLocks/>
          </p:cNvSpPr>
          <p:nvPr/>
        </p:nvSpPr>
        <p:spPr>
          <a:xfrm>
            <a:off x="0" y="1808225"/>
            <a:ext cx="8398775" cy="24432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lnSpc>
                <a:spcPct val="150000"/>
              </a:lnSpc>
              <a:buNone/>
            </a:pPr>
            <a:r>
              <a:rPr lang="he-IL" sz="60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תודה על ההקשבה</a:t>
            </a:r>
            <a:endParaRPr lang="en-US" sz="60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גרפיקה 4" descr="מטוס">
            <a:extLst>
              <a:ext uri="{FF2B5EF4-FFF2-40B4-BE49-F238E27FC236}">
                <a16:creationId xmlns:a16="http://schemas.microsoft.com/office/drawing/2014/main" id="{8D18D755-593B-4AB0-BD52-E27D2A4F2C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697766">
            <a:off x="1180581" y="1911462"/>
            <a:ext cx="1320576" cy="1320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294</Words>
  <Application>Microsoft Office PowerPoint</Application>
  <PresentationFormat>‫הצגה על המסך (16:9)</PresentationFormat>
  <Paragraphs>85</Paragraphs>
  <Slides>8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 Ruhl Libre</vt:lpstr>
      <vt:lpstr>Libre Baskerville</vt:lpstr>
      <vt:lpstr>Segoe UI Semilight</vt:lpstr>
      <vt:lpstr>Office Theme</vt:lpstr>
      <vt:lpstr>אנסטסיה תיירות </vt:lpstr>
      <vt:lpstr>על הארגון</vt:lpstr>
      <vt:lpstr>המצב הקיים</vt:lpstr>
      <vt:lpstr>מצגת של PowerPoint‏</vt:lpstr>
      <vt:lpstr>פתרון מוצע – צד תייר</vt:lpstr>
      <vt:lpstr>פתרון מוצע – צד סוכן</vt:lpstr>
      <vt:lpstr>אלמנטים חכמים</vt:lpstr>
      <vt:lpstr>מצגת של PowerPoint‏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DELL</cp:lastModifiedBy>
  <cp:revision>170</cp:revision>
  <dcterms:created xsi:type="dcterms:W3CDTF">2013-08-21T19:17:07Z</dcterms:created>
  <dcterms:modified xsi:type="dcterms:W3CDTF">2019-12-05T14:38:50Z</dcterms:modified>
</cp:coreProperties>
</file>