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
      <p:font typeface="Pacifico"/>
      <p:regular r:id="rId19"/>
    </p:embeddedFont>
    <p:embeddedFont>
      <p:font typeface="Averag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acifico-regular.fntdata"/><Relationship Id="rId6" Type="http://schemas.openxmlformats.org/officeDocument/2006/relationships/slide" Target="slides/slide1.xml"/><Relationship Id="rId18"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1e30b4b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1e30b4b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1e30b4b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1e30b4b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1e30b4b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1e30b4b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d939ddfe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d939ddfe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1e30b4b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1e30b4b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1e30b4b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1e30b4b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can also theorize that most of the casual riders could be visitors who come for sightseeing or tourism during the summers. </a:t>
            </a:r>
            <a:endParaRPr/>
          </a:p>
          <a:p>
            <a:pPr indent="0" lvl="0" marL="0" rtl="0" algn="l">
              <a:spcBef>
                <a:spcPts val="0"/>
              </a:spcBef>
              <a:spcAft>
                <a:spcPts val="0"/>
              </a:spcAft>
              <a:buNone/>
            </a:pPr>
            <a:r>
              <a:rPr lang="en"/>
              <a:t>Likewise, the season make them comfortable to use bikes as must not be the case during winters owing to the extreme temperature.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1e30b4b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1e30b4b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likely, the member riders use bikes going to and coming from work or school. As, during the weekdays, the ride duration show a consistent pattern, varying a small degree only during the weekends.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1e30b4b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1e30b4b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members return the bikes to the same station, casual riders very likely use bike for fun activities.</a:t>
            </a:r>
            <a:endParaRPr/>
          </a:p>
          <a:p>
            <a:pPr indent="0" lvl="0" marL="0" rtl="0" algn="l">
              <a:spcBef>
                <a:spcPts val="0"/>
              </a:spcBef>
              <a:spcAft>
                <a:spcPts val="0"/>
              </a:spcAft>
              <a:buNone/>
            </a:pPr>
            <a:r>
              <a:rPr lang="en"/>
              <a:t>People who are members seem to be </a:t>
            </a:r>
            <a:r>
              <a:rPr lang="en"/>
              <a:t>permanently located at a place, thus, returning to the same station often than casual riders who must be trippers.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1e30b4b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1e30b4b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1e30b4b9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1e30b4b9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1e30b4b9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1e30b4b9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63150" y="724875"/>
            <a:ext cx="7817700" cy="2198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600">
                <a:latin typeface="Average"/>
                <a:ea typeface="Average"/>
                <a:cs typeface="Average"/>
                <a:sym typeface="Average"/>
              </a:rPr>
              <a:t>Impact of bike usage patterns in </a:t>
            </a:r>
            <a:r>
              <a:rPr lang="en" sz="4600">
                <a:latin typeface="Average"/>
                <a:ea typeface="Average"/>
                <a:cs typeface="Average"/>
                <a:sym typeface="Average"/>
              </a:rPr>
              <a:t>maximizing </a:t>
            </a:r>
            <a:r>
              <a:rPr lang="en" sz="4600">
                <a:latin typeface="Average"/>
                <a:ea typeface="Average"/>
                <a:cs typeface="Average"/>
                <a:sym typeface="Average"/>
              </a:rPr>
              <a:t>annual membership</a:t>
            </a:r>
            <a:endParaRPr sz="4600">
              <a:latin typeface="Average"/>
              <a:ea typeface="Average"/>
              <a:cs typeface="Average"/>
              <a:sym typeface="Average"/>
            </a:endParaRPr>
          </a:p>
        </p:txBody>
      </p:sp>
      <p:sp>
        <p:nvSpPr>
          <p:cNvPr id="55" name="Google Shape;55;p13"/>
          <p:cNvSpPr txBox="1"/>
          <p:nvPr>
            <p:ph idx="1" type="subTitle"/>
          </p:nvPr>
        </p:nvSpPr>
        <p:spPr>
          <a:xfrm>
            <a:off x="335575" y="3841000"/>
            <a:ext cx="34995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5600">
                <a:latin typeface="Average"/>
                <a:ea typeface="Average"/>
                <a:cs typeface="Average"/>
                <a:sym typeface="Average"/>
              </a:rPr>
              <a:t>A</a:t>
            </a:r>
            <a:r>
              <a:rPr b="1" lang="en" sz="5600">
                <a:latin typeface="Average"/>
                <a:ea typeface="Average"/>
                <a:cs typeface="Average"/>
                <a:sym typeface="Average"/>
              </a:rPr>
              <a:t>ugust 18, 2022 </a:t>
            </a:r>
            <a:endParaRPr b="1" sz="5600">
              <a:latin typeface="Average"/>
              <a:ea typeface="Average"/>
              <a:cs typeface="Average"/>
              <a:sym typeface="Average"/>
            </a:endParaRPr>
          </a:p>
          <a:p>
            <a:pPr indent="0" lvl="0" marL="0" rtl="0" algn="ctr">
              <a:spcBef>
                <a:spcPts val="0"/>
              </a:spcBef>
              <a:spcAft>
                <a:spcPts val="0"/>
              </a:spcAft>
              <a:buNone/>
            </a:pPr>
            <a:r>
              <a:t/>
            </a:r>
            <a:endParaRPr b="1" sz="5600">
              <a:latin typeface="Average"/>
              <a:ea typeface="Average"/>
              <a:cs typeface="Average"/>
              <a:sym typeface="Average"/>
            </a:endParaRPr>
          </a:p>
          <a:p>
            <a:pPr indent="0" lvl="0" marL="0" rtl="0" algn="ctr">
              <a:spcBef>
                <a:spcPts val="0"/>
              </a:spcBef>
              <a:spcAft>
                <a:spcPts val="0"/>
              </a:spcAft>
              <a:buNone/>
            </a:pPr>
            <a:r>
              <a:rPr b="1" lang="en" sz="5600">
                <a:latin typeface="Average"/>
                <a:ea typeface="Average"/>
                <a:cs typeface="Average"/>
                <a:sym typeface="Average"/>
              </a:rPr>
              <a:t>Presented by: Rupika Gopinathan</a:t>
            </a:r>
            <a:endParaRPr b="1" sz="5600">
              <a:latin typeface="Average"/>
              <a:ea typeface="Average"/>
              <a:cs typeface="Average"/>
              <a:sym typeface="Average"/>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Data-privacy issues prohibit from using riders’ personally identifiable information. This means that one won’t be able to connect pass purchases to credit card numbers to determine if casual riders live in the bike-share service area or if they have purchased multiple single passes.</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72175" y="1091900"/>
            <a:ext cx="8520600" cy="162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Pacifico"/>
                <a:ea typeface="Pacifico"/>
                <a:cs typeface="Pacifico"/>
                <a:sym typeface="Pacifico"/>
              </a:rPr>
              <a:t>Questions</a:t>
            </a:r>
            <a:endParaRPr>
              <a:latin typeface="Pacifico"/>
              <a:ea typeface="Pacifico"/>
              <a:cs typeface="Pacifico"/>
              <a:sym typeface="Pacifico"/>
            </a:endParaRPr>
          </a:p>
        </p:txBody>
      </p:sp>
      <p:pic>
        <p:nvPicPr>
          <p:cNvPr id="131" name="Google Shape;131;p23"/>
          <p:cNvPicPr preferRelativeResize="0"/>
          <p:nvPr/>
        </p:nvPicPr>
        <p:blipFill>
          <a:blip r:embed="rId3">
            <a:alphaModFix/>
          </a:blip>
          <a:stretch>
            <a:fillRect/>
          </a:stretch>
        </p:blipFill>
        <p:spPr>
          <a:xfrm>
            <a:off x="4967975" y="789325"/>
            <a:ext cx="2635099" cy="2635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47800" y="688475"/>
            <a:ext cx="8520600" cy="14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latin typeface="Lobster"/>
                <a:ea typeface="Lobster"/>
                <a:cs typeface="Lobster"/>
                <a:sym typeface="Lobster"/>
              </a:rPr>
              <a:t>Thank You!</a:t>
            </a:r>
            <a:endParaRPr sz="4000">
              <a:latin typeface="Lobster"/>
              <a:ea typeface="Lobster"/>
              <a:cs typeface="Lobster"/>
              <a:sym typeface="Lobster"/>
            </a:endParaRPr>
          </a:p>
        </p:txBody>
      </p:sp>
      <p:pic>
        <p:nvPicPr>
          <p:cNvPr id="137" name="Google Shape;137;p24"/>
          <p:cNvPicPr preferRelativeResize="0"/>
          <p:nvPr/>
        </p:nvPicPr>
        <p:blipFill>
          <a:blip r:embed="rId3">
            <a:alphaModFix/>
          </a:blip>
          <a:stretch>
            <a:fillRect/>
          </a:stretch>
        </p:blipFill>
        <p:spPr>
          <a:xfrm>
            <a:off x="3485075" y="2311900"/>
            <a:ext cx="1846050" cy="184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Goals for discussion</a:t>
            </a:r>
            <a:endParaRPr/>
          </a:p>
        </p:txBody>
      </p:sp>
      <p:sp>
        <p:nvSpPr>
          <p:cNvPr id="61" name="Google Shape;61;p14"/>
          <p:cNvSpPr/>
          <p:nvPr/>
        </p:nvSpPr>
        <p:spPr>
          <a:xfrm>
            <a:off x="630550" y="1287150"/>
            <a:ext cx="1374000" cy="1284600"/>
          </a:xfrm>
          <a:prstGeom prst="round2SameRect">
            <a:avLst>
              <a:gd fmla="val 16667" name="adj1"/>
              <a:gd fmla="val 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lang="en"/>
              <a:t>An overview of </a:t>
            </a:r>
            <a:endParaRPr/>
          </a:p>
          <a:p>
            <a:pPr indent="0" lvl="0" marL="0" rtl="0" algn="ctr">
              <a:spcBef>
                <a:spcPts val="0"/>
              </a:spcBef>
              <a:spcAft>
                <a:spcPts val="0"/>
              </a:spcAft>
              <a:buNone/>
            </a:pPr>
            <a:r>
              <a:rPr lang="en"/>
              <a:t>total number</a:t>
            </a:r>
            <a:endParaRPr/>
          </a:p>
          <a:p>
            <a:pPr indent="0" lvl="0" marL="0" rtl="0" algn="ctr">
              <a:spcBef>
                <a:spcPts val="0"/>
              </a:spcBef>
              <a:spcAft>
                <a:spcPts val="0"/>
              </a:spcAft>
              <a:buNone/>
            </a:pPr>
            <a:r>
              <a:rPr lang="en"/>
              <a:t>of riders</a:t>
            </a:r>
            <a:endParaRPr/>
          </a:p>
        </p:txBody>
      </p:sp>
      <p:sp>
        <p:nvSpPr>
          <p:cNvPr id="62" name="Google Shape;62;p14"/>
          <p:cNvSpPr/>
          <p:nvPr/>
        </p:nvSpPr>
        <p:spPr>
          <a:xfrm>
            <a:off x="630550" y="2571750"/>
            <a:ext cx="1374000" cy="21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Total number of user types weekly and </a:t>
            </a:r>
            <a:r>
              <a:rPr lang="en"/>
              <a:t>monthly</a:t>
            </a:r>
            <a:r>
              <a:rPr lang="en"/>
              <a:t> </a:t>
            </a:r>
            <a:endParaRPr/>
          </a:p>
        </p:txBody>
      </p:sp>
      <p:sp>
        <p:nvSpPr>
          <p:cNvPr id="63" name="Google Shape;63;p14"/>
          <p:cNvSpPr/>
          <p:nvPr/>
        </p:nvSpPr>
        <p:spPr>
          <a:xfrm>
            <a:off x="2851200" y="2524500"/>
            <a:ext cx="1374000" cy="21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Can help in </a:t>
            </a:r>
            <a:r>
              <a:rPr lang="en"/>
              <a:t>interpreting the types of riders</a:t>
            </a:r>
            <a:endParaRPr/>
          </a:p>
        </p:txBody>
      </p:sp>
      <p:sp>
        <p:nvSpPr>
          <p:cNvPr id="64" name="Google Shape;64;p14"/>
          <p:cNvSpPr/>
          <p:nvPr/>
        </p:nvSpPr>
        <p:spPr>
          <a:xfrm>
            <a:off x="2851200" y="1287150"/>
            <a:ext cx="1374000" cy="1284600"/>
          </a:xfrm>
          <a:prstGeom prst="round2SameRect">
            <a:avLst>
              <a:gd fmla="val 16667" name="adj1"/>
              <a:gd fmla="val 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 Identify the seasonal trending riders</a:t>
            </a:r>
            <a:endParaRPr/>
          </a:p>
        </p:txBody>
      </p:sp>
      <p:sp>
        <p:nvSpPr>
          <p:cNvPr id="65" name="Google Shape;65;p14"/>
          <p:cNvSpPr/>
          <p:nvPr/>
        </p:nvSpPr>
        <p:spPr>
          <a:xfrm>
            <a:off x="4945025" y="1287150"/>
            <a:ext cx="1374000" cy="1284600"/>
          </a:xfrm>
          <a:prstGeom prst="round2SameRect">
            <a:avLst>
              <a:gd fmla="val 16667" name="adj1"/>
              <a:gd fmla="val 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 Focus on the average ride duration by both user types</a:t>
            </a:r>
            <a:endParaRPr/>
          </a:p>
        </p:txBody>
      </p:sp>
      <p:sp>
        <p:nvSpPr>
          <p:cNvPr id="66" name="Google Shape;66;p14"/>
          <p:cNvSpPr/>
          <p:nvPr/>
        </p:nvSpPr>
        <p:spPr>
          <a:xfrm>
            <a:off x="4945025" y="2524500"/>
            <a:ext cx="1374000" cy="21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 will discuss which type of user tend to use bike for long distances and what that means to your business goal</a:t>
            </a:r>
            <a:endParaRPr/>
          </a:p>
        </p:txBody>
      </p:sp>
      <p:sp>
        <p:nvSpPr>
          <p:cNvPr id="67" name="Google Shape;67;p14"/>
          <p:cNvSpPr/>
          <p:nvPr/>
        </p:nvSpPr>
        <p:spPr>
          <a:xfrm>
            <a:off x="6900150" y="2570250"/>
            <a:ext cx="1374000" cy="21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
            </a:r>
            <a:r>
              <a:rPr lang="en"/>
              <a:t>hile there are many different next steps, we want to focus on the ones that are most important for your business.</a:t>
            </a:r>
            <a:endParaRPr/>
          </a:p>
        </p:txBody>
      </p:sp>
      <p:sp>
        <p:nvSpPr>
          <p:cNvPr id="68" name="Google Shape;68;p14"/>
          <p:cNvSpPr/>
          <p:nvPr/>
        </p:nvSpPr>
        <p:spPr>
          <a:xfrm>
            <a:off x="6900150" y="1287150"/>
            <a:ext cx="1374000" cy="1284600"/>
          </a:xfrm>
          <a:prstGeom prst="round2SameRect">
            <a:avLst>
              <a:gd fmla="val 16667" name="adj1"/>
              <a:gd fmla="val 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 Discuss any </a:t>
            </a:r>
            <a:r>
              <a:rPr lang="en"/>
              <a:t>potential</a:t>
            </a:r>
            <a:r>
              <a:rPr lang="en"/>
              <a:t> areas for further exploration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185625" y="108575"/>
            <a:ext cx="85206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The casual users show a steep rise over the weekends</a:t>
            </a:r>
            <a:endParaRPr sz="2540"/>
          </a:p>
        </p:txBody>
      </p:sp>
      <p:pic>
        <p:nvPicPr>
          <p:cNvPr id="74" name="Google Shape;74;p15"/>
          <p:cNvPicPr preferRelativeResize="0"/>
          <p:nvPr/>
        </p:nvPicPr>
        <p:blipFill>
          <a:blip r:embed="rId3">
            <a:alphaModFix/>
          </a:blip>
          <a:stretch>
            <a:fillRect/>
          </a:stretch>
        </p:blipFill>
        <p:spPr>
          <a:xfrm>
            <a:off x="152400" y="914975"/>
            <a:ext cx="7980974" cy="2772451"/>
          </a:xfrm>
          <a:prstGeom prst="rect">
            <a:avLst/>
          </a:prstGeom>
          <a:noFill/>
          <a:ln>
            <a:noFill/>
          </a:ln>
        </p:spPr>
      </p:pic>
      <p:sp>
        <p:nvSpPr>
          <p:cNvPr id="75" name="Google Shape;75;p15"/>
          <p:cNvSpPr txBox="1"/>
          <p:nvPr>
            <p:ph idx="1" type="body"/>
          </p:nvPr>
        </p:nvSpPr>
        <p:spPr>
          <a:xfrm>
            <a:off x="311700" y="3687425"/>
            <a:ext cx="5998800" cy="1148400"/>
          </a:xfrm>
          <a:prstGeom prst="rect">
            <a:avLst/>
          </a:prstGeom>
        </p:spPr>
        <p:txBody>
          <a:bodyPr anchorCtr="0" anchor="ctr" bIns="91425" lIns="91425" spcFirstLastPara="1" rIns="91425" wrap="square" tIns="91425">
            <a:normAutofit fontScale="92500" lnSpcReduction="20000"/>
          </a:bodyPr>
          <a:lstStyle/>
          <a:p>
            <a:pPr indent="0" lvl="0" marL="914400" rtl="0" algn="l">
              <a:spcBef>
                <a:spcPts val="0"/>
              </a:spcBef>
              <a:spcAft>
                <a:spcPts val="0"/>
              </a:spcAft>
              <a:buNone/>
            </a:pPr>
            <a:r>
              <a:rPr lang="en" sz="1300">
                <a:latin typeface="Average"/>
                <a:ea typeface="Average"/>
                <a:cs typeface="Average"/>
                <a:sym typeface="Average"/>
              </a:rPr>
              <a:t>Data Overview</a:t>
            </a:r>
            <a:endParaRPr sz="1300">
              <a:latin typeface="Average"/>
              <a:ea typeface="Average"/>
              <a:cs typeface="Average"/>
              <a:sym typeface="Average"/>
            </a:endParaRPr>
          </a:p>
          <a:p>
            <a:pPr indent="0" lvl="0" marL="914400" rtl="0" algn="l">
              <a:spcBef>
                <a:spcPts val="0"/>
              </a:spcBef>
              <a:spcAft>
                <a:spcPts val="0"/>
              </a:spcAft>
              <a:buNone/>
            </a:pPr>
            <a:r>
              <a:t/>
            </a:r>
            <a:endParaRPr sz="1300"/>
          </a:p>
          <a:p>
            <a:pPr indent="-304958" lvl="0" marL="457200" rtl="0" algn="l">
              <a:spcBef>
                <a:spcPts val="0"/>
              </a:spcBef>
              <a:spcAft>
                <a:spcPts val="0"/>
              </a:spcAft>
              <a:buSzPct val="100000"/>
              <a:buChar char="●"/>
            </a:pPr>
            <a:r>
              <a:rPr lang="en" sz="1300"/>
              <a:t>Our </a:t>
            </a:r>
            <a:r>
              <a:rPr lang="en" sz="1300"/>
              <a:t>data is limited to Chicago</a:t>
            </a:r>
            <a:endParaRPr sz="1300"/>
          </a:p>
          <a:p>
            <a:pPr indent="-304958" lvl="0" marL="457200" rtl="0" algn="l">
              <a:spcBef>
                <a:spcPts val="0"/>
              </a:spcBef>
              <a:spcAft>
                <a:spcPts val="0"/>
              </a:spcAft>
              <a:buSzPct val="100000"/>
              <a:buChar char="●"/>
            </a:pPr>
            <a:r>
              <a:rPr lang="en" sz="1300"/>
              <a:t>These are the observations from the past 13 months(July 2021 - July 2022)</a:t>
            </a:r>
            <a:endParaRPr sz="1300"/>
          </a:p>
          <a:p>
            <a:pPr indent="-304958" lvl="0" marL="457200" rtl="0" algn="l">
              <a:spcBef>
                <a:spcPts val="0"/>
              </a:spcBef>
              <a:spcAft>
                <a:spcPts val="0"/>
              </a:spcAft>
              <a:buSzPct val="100000"/>
              <a:buChar char="●"/>
            </a:pPr>
            <a:r>
              <a:rPr lang="en" sz="1300"/>
              <a:t>As per data ethics, all PII has been </a:t>
            </a:r>
            <a:r>
              <a:rPr lang="en" sz="1300"/>
              <a:t>anonymized, thus unique users aren’t filtered</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4294967295" type="title"/>
          </p:nvPr>
        </p:nvSpPr>
        <p:spPr>
          <a:xfrm>
            <a:off x="173025" y="171600"/>
            <a:ext cx="8520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Summer experience the most number of </a:t>
            </a:r>
            <a:endParaRPr sz="2540"/>
          </a:p>
          <a:p>
            <a:pPr indent="0" lvl="0" marL="0" rtl="0" algn="ctr">
              <a:spcBef>
                <a:spcPts val="0"/>
              </a:spcBef>
              <a:spcAft>
                <a:spcPts val="0"/>
              </a:spcAft>
              <a:buSzPts val="990"/>
              <a:buNone/>
            </a:pPr>
            <a:r>
              <a:rPr lang="en" sz="2540"/>
              <a:t>casual riders</a:t>
            </a:r>
            <a:endParaRPr sz="1550"/>
          </a:p>
        </p:txBody>
      </p:sp>
      <p:pic>
        <p:nvPicPr>
          <p:cNvPr id="81" name="Google Shape;81;p16"/>
          <p:cNvPicPr preferRelativeResize="0"/>
          <p:nvPr/>
        </p:nvPicPr>
        <p:blipFill>
          <a:blip r:embed="rId3">
            <a:alphaModFix/>
          </a:blip>
          <a:stretch>
            <a:fillRect/>
          </a:stretch>
        </p:blipFill>
        <p:spPr>
          <a:xfrm>
            <a:off x="607225" y="1267475"/>
            <a:ext cx="6527176" cy="2508201"/>
          </a:xfrm>
          <a:prstGeom prst="rect">
            <a:avLst/>
          </a:prstGeom>
          <a:noFill/>
          <a:ln>
            <a:noFill/>
          </a:ln>
        </p:spPr>
      </p:pic>
      <p:sp>
        <p:nvSpPr>
          <p:cNvPr id="82" name="Google Shape;82;p16"/>
          <p:cNvSpPr txBox="1"/>
          <p:nvPr>
            <p:ph idx="1" type="body"/>
          </p:nvPr>
        </p:nvSpPr>
        <p:spPr>
          <a:xfrm>
            <a:off x="311700" y="3838725"/>
            <a:ext cx="8603400" cy="13047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n" sz="5600">
                <a:latin typeface="Average"/>
                <a:ea typeface="Average"/>
                <a:cs typeface="Average"/>
                <a:sym typeface="Average"/>
              </a:rPr>
              <a:t>Key takeaways</a:t>
            </a:r>
            <a:endParaRPr sz="5600">
              <a:latin typeface="Average"/>
              <a:ea typeface="Average"/>
              <a:cs typeface="Average"/>
              <a:sym typeface="Average"/>
            </a:endParaRPr>
          </a:p>
          <a:p>
            <a:pPr indent="-317500" lvl="0" marL="457200" rtl="0" algn="l">
              <a:spcBef>
                <a:spcPts val="0"/>
              </a:spcBef>
              <a:spcAft>
                <a:spcPts val="0"/>
              </a:spcAft>
              <a:buSzPct val="100000"/>
              <a:buChar char="●"/>
            </a:pPr>
            <a:r>
              <a:rPr lang="en" sz="5600"/>
              <a:t>Consistent seasonal trend over a year</a:t>
            </a:r>
            <a:endParaRPr sz="5600"/>
          </a:p>
          <a:p>
            <a:pPr indent="-317500" lvl="0" marL="457200" rtl="0" algn="l">
              <a:spcBef>
                <a:spcPts val="0"/>
              </a:spcBef>
              <a:spcAft>
                <a:spcPts val="0"/>
              </a:spcAft>
              <a:buSzPct val="100000"/>
              <a:buChar char="●"/>
            </a:pPr>
            <a:r>
              <a:rPr lang="en" sz="5600"/>
              <a:t>End of October to April historically experience less number of casual users</a:t>
            </a:r>
            <a:endParaRPr sz="5600"/>
          </a:p>
          <a:p>
            <a:pPr indent="-317500" lvl="0" marL="457200" rtl="0" algn="l">
              <a:spcBef>
                <a:spcPts val="0"/>
              </a:spcBef>
              <a:spcAft>
                <a:spcPts val="0"/>
              </a:spcAft>
              <a:buSzPct val="100000"/>
              <a:buChar char="●"/>
            </a:pPr>
            <a:r>
              <a:rPr lang="en" sz="5600"/>
              <a:t>June to August experience the most number of casual users, most likely due to the summer festival</a:t>
            </a:r>
            <a:endParaRPr sz="5600"/>
          </a:p>
          <a:p>
            <a:pPr indent="-317500" lvl="0" marL="457200" rtl="0" algn="l">
              <a:spcBef>
                <a:spcPts val="0"/>
              </a:spcBef>
              <a:spcAft>
                <a:spcPts val="0"/>
              </a:spcAft>
              <a:buSzPct val="100000"/>
              <a:buChar char="●"/>
            </a:pPr>
            <a:r>
              <a:rPr lang="en" sz="5600"/>
              <a:t>Number of member riders are fairly more than casual riders throughout the year, except for the summer season.</a:t>
            </a:r>
            <a:endParaRPr sz="5600"/>
          </a:p>
          <a:p>
            <a:pPr indent="0" lvl="0" marL="0" rtl="0" algn="l">
              <a:spcBef>
                <a:spcPts val="0"/>
              </a:spcBef>
              <a:spcAft>
                <a:spcPts val="0"/>
              </a:spcAft>
              <a:buNone/>
            </a:pPr>
            <a:r>
              <a:t/>
            </a:r>
            <a:endParaRPr sz="12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b="7446" l="-4909" r="0" t="-14892"/>
          <a:stretch/>
        </p:blipFill>
        <p:spPr>
          <a:xfrm>
            <a:off x="0" y="195400"/>
            <a:ext cx="5094052" cy="3227324"/>
          </a:xfrm>
          <a:prstGeom prst="rect">
            <a:avLst/>
          </a:prstGeom>
          <a:noFill/>
          <a:ln>
            <a:noFill/>
          </a:ln>
        </p:spPr>
      </p:pic>
      <p:pic>
        <p:nvPicPr>
          <p:cNvPr id="88" name="Google Shape;88;p17"/>
          <p:cNvPicPr preferRelativeResize="0"/>
          <p:nvPr/>
        </p:nvPicPr>
        <p:blipFill rotWithShape="1">
          <a:blip r:embed="rId4">
            <a:alphaModFix/>
          </a:blip>
          <a:srcRect b="0" l="0" r="14111" t="0"/>
          <a:stretch/>
        </p:blipFill>
        <p:spPr>
          <a:xfrm>
            <a:off x="4307275" y="728325"/>
            <a:ext cx="4557276" cy="2864550"/>
          </a:xfrm>
          <a:prstGeom prst="rect">
            <a:avLst/>
          </a:prstGeom>
          <a:noFill/>
          <a:ln>
            <a:noFill/>
          </a:ln>
        </p:spPr>
      </p:pic>
      <p:sp>
        <p:nvSpPr>
          <p:cNvPr id="89" name="Google Shape;89;p17"/>
          <p:cNvSpPr txBox="1"/>
          <p:nvPr>
            <p:ph idx="4294967295" type="title"/>
          </p:nvPr>
        </p:nvSpPr>
        <p:spPr>
          <a:xfrm>
            <a:off x="0" y="0"/>
            <a:ext cx="9078900" cy="84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Casual users ride longer duration</a:t>
            </a:r>
            <a:endParaRPr sz="2600"/>
          </a:p>
        </p:txBody>
      </p:sp>
      <p:sp>
        <p:nvSpPr>
          <p:cNvPr id="90" name="Google Shape;90;p17"/>
          <p:cNvSpPr txBox="1"/>
          <p:nvPr>
            <p:ph idx="1" type="body"/>
          </p:nvPr>
        </p:nvSpPr>
        <p:spPr>
          <a:xfrm>
            <a:off x="102950" y="3422725"/>
            <a:ext cx="6391500" cy="162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latin typeface="Average"/>
                <a:ea typeface="Average"/>
                <a:cs typeface="Average"/>
                <a:sym typeface="Average"/>
              </a:rPr>
              <a:t>Key takeaways</a:t>
            </a:r>
            <a:endParaRPr sz="1200">
              <a:latin typeface="Average"/>
              <a:ea typeface="Average"/>
              <a:cs typeface="Average"/>
              <a:sym typeface="Average"/>
            </a:endParaRPr>
          </a:p>
          <a:p>
            <a:pPr indent="-304800" lvl="0" marL="457200" rtl="0" algn="l">
              <a:spcBef>
                <a:spcPts val="0"/>
              </a:spcBef>
              <a:spcAft>
                <a:spcPts val="0"/>
              </a:spcAft>
              <a:buSzPts val="1200"/>
              <a:buChar char="●"/>
            </a:pPr>
            <a:r>
              <a:rPr lang="en" sz="1200"/>
              <a:t>Irrespective of any factors, casual riders use bike for considerably longer duration than member riders</a:t>
            </a:r>
            <a:endParaRPr sz="1200"/>
          </a:p>
          <a:p>
            <a:pPr indent="-304800" lvl="0" marL="457200" rtl="0" algn="l">
              <a:spcBef>
                <a:spcPts val="0"/>
              </a:spcBef>
              <a:spcAft>
                <a:spcPts val="0"/>
              </a:spcAft>
              <a:buSzPts val="1200"/>
              <a:buChar char="●"/>
            </a:pPr>
            <a:r>
              <a:rPr lang="en" sz="1200"/>
              <a:t>With the longest duration being rode from June through August and over the weekends</a:t>
            </a:r>
            <a:endParaRPr sz="1200"/>
          </a:p>
          <a:p>
            <a:pPr indent="-304800" lvl="0" marL="457200" rtl="0" algn="l">
              <a:spcBef>
                <a:spcPts val="0"/>
              </a:spcBef>
              <a:spcAft>
                <a:spcPts val="0"/>
              </a:spcAft>
              <a:buSzPts val="1200"/>
              <a:buChar char="●"/>
            </a:pPr>
            <a:r>
              <a:rPr lang="en" sz="1200"/>
              <a:t>There is an overall reduction in riding distances by both casual and member users from October through April, with least riders during Winter.</a:t>
            </a:r>
            <a:endParaRPr sz="1200"/>
          </a:p>
        </p:txBody>
      </p:sp>
      <p:pic>
        <p:nvPicPr>
          <p:cNvPr id="91" name="Google Shape;91;p17"/>
          <p:cNvPicPr preferRelativeResize="0"/>
          <p:nvPr/>
        </p:nvPicPr>
        <p:blipFill rotWithShape="1">
          <a:blip r:embed="rId3">
            <a:alphaModFix/>
          </a:blip>
          <a:srcRect b="41899" l="81826" r="0" t="36484"/>
          <a:stretch/>
        </p:blipFill>
        <p:spPr>
          <a:xfrm>
            <a:off x="7780400" y="3592875"/>
            <a:ext cx="882452" cy="649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title"/>
          </p:nvPr>
        </p:nvSpPr>
        <p:spPr>
          <a:xfrm>
            <a:off x="0" y="0"/>
            <a:ext cx="9015900" cy="7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Maximum casual users visit the most popular station for leisure, located at the heart of Chicago</a:t>
            </a:r>
            <a:endParaRPr sz="2540"/>
          </a:p>
        </p:txBody>
      </p:sp>
      <p:pic>
        <p:nvPicPr>
          <p:cNvPr id="97" name="Google Shape;97;p18"/>
          <p:cNvPicPr preferRelativeResize="0"/>
          <p:nvPr/>
        </p:nvPicPr>
        <p:blipFill>
          <a:blip r:embed="rId3">
            <a:alphaModFix/>
          </a:blip>
          <a:stretch>
            <a:fillRect/>
          </a:stretch>
        </p:blipFill>
        <p:spPr>
          <a:xfrm>
            <a:off x="0" y="889800"/>
            <a:ext cx="4565673" cy="2657636"/>
          </a:xfrm>
          <a:prstGeom prst="rect">
            <a:avLst/>
          </a:prstGeom>
          <a:noFill/>
          <a:ln>
            <a:noFill/>
          </a:ln>
        </p:spPr>
      </p:pic>
      <p:pic>
        <p:nvPicPr>
          <p:cNvPr id="98" name="Google Shape;98;p18"/>
          <p:cNvPicPr preferRelativeResize="0"/>
          <p:nvPr/>
        </p:nvPicPr>
        <p:blipFill>
          <a:blip r:embed="rId4">
            <a:alphaModFix/>
          </a:blip>
          <a:stretch>
            <a:fillRect/>
          </a:stretch>
        </p:blipFill>
        <p:spPr>
          <a:xfrm>
            <a:off x="4174900" y="2826925"/>
            <a:ext cx="4565673" cy="2191424"/>
          </a:xfrm>
          <a:prstGeom prst="rect">
            <a:avLst/>
          </a:prstGeom>
          <a:noFill/>
          <a:ln>
            <a:noFill/>
          </a:ln>
        </p:spPr>
      </p:pic>
      <p:sp>
        <p:nvSpPr>
          <p:cNvPr id="99" name="Google Shape;99;p18"/>
          <p:cNvSpPr txBox="1"/>
          <p:nvPr>
            <p:ph idx="1" type="body"/>
          </p:nvPr>
        </p:nvSpPr>
        <p:spPr>
          <a:xfrm>
            <a:off x="0" y="3547425"/>
            <a:ext cx="4036200" cy="137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t>The Streeter Dr station being the most accessible to the fun reach places, also the place is quite smooth and pleasant for bike riders.</a:t>
            </a:r>
            <a:endParaRPr sz="1200"/>
          </a:p>
          <a:p>
            <a:pPr indent="0" lvl="0" marL="0" rtl="0" algn="l">
              <a:spcBef>
                <a:spcPts val="0"/>
              </a:spcBef>
              <a:spcAft>
                <a:spcPts val="0"/>
              </a:spcAft>
              <a:buNone/>
            </a:pPr>
            <a:r>
              <a:rPr lang="en" sz="1200"/>
              <a:t>Link for ref: </a:t>
            </a:r>
            <a:endParaRPr sz="1200"/>
          </a:p>
          <a:p>
            <a:pPr indent="0" lvl="0" marL="0" rtl="0" algn="l">
              <a:spcBef>
                <a:spcPts val="0"/>
              </a:spcBef>
              <a:spcAft>
                <a:spcPts val="0"/>
              </a:spcAft>
              <a:buNone/>
            </a:pPr>
            <a:r>
              <a:rPr lang="en" sz="1200">
                <a:solidFill>
                  <a:srgbClr val="6D9EEB"/>
                </a:solidFill>
              </a:rPr>
              <a:t>https://www.meganstarr.com/chicago-in-summer</a:t>
            </a:r>
            <a:endParaRPr sz="1200">
              <a:solidFill>
                <a:srgbClr val="6D9EEB"/>
              </a:solidFill>
            </a:endParaRPr>
          </a:p>
        </p:txBody>
      </p:sp>
      <p:sp>
        <p:nvSpPr>
          <p:cNvPr id="100" name="Google Shape;100;p18"/>
          <p:cNvSpPr txBox="1"/>
          <p:nvPr/>
        </p:nvSpPr>
        <p:spPr>
          <a:xfrm>
            <a:off x="4716975" y="1266975"/>
            <a:ext cx="396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Summer is the most favorite time of the year to visit Chicago due to the Summer street festival, and numerous other fun activities (some for free).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152400" y="870975"/>
            <a:ext cx="8839204" cy="3180905"/>
          </a:xfrm>
          <a:prstGeom prst="rect">
            <a:avLst/>
          </a:prstGeom>
          <a:noFill/>
          <a:ln>
            <a:noFill/>
          </a:ln>
        </p:spPr>
      </p:pic>
      <p:sp>
        <p:nvSpPr>
          <p:cNvPr id="106" name="Google Shape;106;p19"/>
          <p:cNvSpPr txBox="1"/>
          <p:nvPr>
            <p:ph type="title"/>
          </p:nvPr>
        </p:nvSpPr>
        <p:spPr>
          <a:xfrm>
            <a:off x="248675" y="167675"/>
            <a:ext cx="8616000" cy="59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 bike is the most famous bike-type among users</a:t>
            </a:r>
            <a:endParaRPr/>
          </a:p>
        </p:txBody>
      </p:sp>
      <p:sp>
        <p:nvSpPr>
          <p:cNvPr id="107" name="Google Shape;107;p19"/>
          <p:cNvSpPr txBox="1"/>
          <p:nvPr/>
        </p:nvSpPr>
        <p:spPr>
          <a:xfrm>
            <a:off x="152400" y="4292550"/>
            <a:ext cx="817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limitation:</a:t>
            </a:r>
            <a:endParaRPr/>
          </a:p>
          <a:p>
            <a:pPr indent="0" lvl="0" marL="0" rtl="0" algn="l">
              <a:spcBef>
                <a:spcPts val="0"/>
              </a:spcBef>
              <a:spcAft>
                <a:spcPts val="0"/>
              </a:spcAft>
              <a:buNone/>
            </a:pPr>
            <a:r>
              <a:rPr lang="en"/>
              <a:t>No record of docked bikes for members.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The trends suggest that most of the casual riders are visitors as there tend to be an increase in number of casual riders from July to August (during the Summer festive season), as well as through weekends all year.</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On the other hand, the increased number of member rides round the year does not clearly states that the number of members are more than casual riders, as these rides can be taken by the same user multiple times.</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Classic bike appears to be the most favorable rideable-type by both the user types. However, among the casual riders the difference in electric bike and classic bike usage is fairly at odds.</a:t>
            </a:r>
            <a:endParaRPr b="1"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23450" y="104650"/>
            <a:ext cx="8520600" cy="78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your </a:t>
            </a:r>
            <a:r>
              <a:rPr lang="en"/>
              <a:t>company</a:t>
            </a:r>
            <a:r>
              <a:rPr lang="en"/>
              <a:t> start to do after seeing these trends?</a:t>
            </a:r>
            <a:endParaRPr/>
          </a:p>
        </p:txBody>
      </p:sp>
      <p:sp>
        <p:nvSpPr>
          <p:cNvPr id="119" name="Google Shape;119;p21"/>
          <p:cNvSpPr txBox="1"/>
          <p:nvPr>
            <p:ph idx="1" type="body"/>
          </p:nvPr>
        </p:nvSpPr>
        <p:spPr>
          <a:xfrm>
            <a:off x="97375" y="1166100"/>
            <a:ext cx="8520600" cy="3687600"/>
          </a:xfrm>
          <a:prstGeom prst="rect">
            <a:avLst/>
          </a:prstGeom>
        </p:spPr>
        <p:txBody>
          <a:bodyPr anchorCtr="0" anchor="t" bIns="91425" lIns="91425" spcFirstLastPara="1" rIns="91425" wrap="square" tIns="91425">
            <a:normAutofit fontScale="25000" lnSpcReduction="20000"/>
          </a:bodyPr>
          <a:lstStyle/>
          <a:p>
            <a:pPr indent="-311394" lvl="0" marL="457200" rtl="0" algn="l">
              <a:spcBef>
                <a:spcPts val="1200"/>
              </a:spcBef>
              <a:spcAft>
                <a:spcPts val="0"/>
              </a:spcAft>
              <a:buSzPct val="100000"/>
              <a:buAutoNum type="arabicPeriod"/>
            </a:pPr>
            <a:r>
              <a:rPr lang="en" sz="5215"/>
              <a:t>Multiple membership plans:</a:t>
            </a:r>
            <a:br>
              <a:rPr lang="en" sz="5215"/>
            </a:br>
            <a:r>
              <a:rPr lang="en" sz="5215"/>
              <a:t>Providing users with several choices could attract more visitors in signing up for membership.</a:t>
            </a:r>
            <a:endParaRPr sz="5215"/>
          </a:p>
          <a:p>
            <a:pPr indent="0" lvl="0" marL="0" rtl="0" algn="l">
              <a:spcBef>
                <a:spcPts val="1200"/>
              </a:spcBef>
              <a:spcAft>
                <a:spcPts val="0"/>
              </a:spcAft>
              <a:buNone/>
            </a:pPr>
            <a:r>
              <a:t/>
            </a:r>
            <a:endParaRPr sz="5215"/>
          </a:p>
          <a:p>
            <a:pPr indent="-311394" lvl="0" marL="457200" rtl="0" algn="l">
              <a:spcBef>
                <a:spcPts val="1200"/>
              </a:spcBef>
              <a:spcAft>
                <a:spcPts val="0"/>
              </a:spcAft>
              <a:buSzPct val="100000"/>
              <a:buAutoNum type="arabicPeriod"/>
            </a:pPr>
            <a:r>
              <a:rPr lang="en" sz="5215"/>
              <a:t>Focus on ride length/duration:</a:t>
            </a:r>
            <a:br>
              <a:rPr lang="en" sz="5215"/>
            </a:br>
            <a:r>
              <a:rPr lang="en" sz="5215"/>
              <a:t>Special membership perks for riding at least 30 minutes in a day; as the least ride duration by casual users are around 32 mins</a:t>
            </a:r>
            <a:r>
              <a:rPr lang="en" sz="5215"/>
              <a:t>.</a:t>
            </a:r>
            <a:endParaRPr sz="5215"/>
          </a:p>
          <a:p>
            <a:pPr indent="0" lvl="0" marL="0" rtl="0" algn="l">
              <a:spcBef>
                <a:spcPts val="1200"/>
              </a:spcBef>
              <a:spcAft>
                <a:spcPts val="0"/>
              </a:spcAft>
              <a:buNone/>
            </a:pPr>
            <a:r>
              <a:t/>
            </a:r>
            <a:endParaRPr sz="5215"/>
          </a:p>
          <a:p>
            <a:pPr indent="-311394" lvl="0" marL="457200" rtl="0" algn="l">
              <a:spcBef>
                <a:spcPts val="1200"/>
              </a:spcBef>
              <a:spcAft>
                <a:spcPts val="0"/>
              </a:spcAft>
              <a:buSzPct val="100000"/>
              <a:buAutoNum type="arabicPeriod"/>
            </a:pPr>
            <a:r>
              <a:rPr lang="en" sz="5215"/>
              <a:t>Advertising:</a:t>
            </a:r>
            <a:br>
              <a:rPr lang="en" sz="5215"/>
            </a:br>
            <a:r>
              <a:rPr lang="en" sz="5215"/>
              <a:t>The top three most visited stations by casual users can be used for maximum advertisements and pitch-ins, such as posters, sales person pitch-ins, or an advertisement on a TV.</a:t>
            </a:r>
            <a:endParaRPr sz="5215"/>
          </a:p>
          <a:p>
            <a:pPr indent="0" lvl="0" marL="0" rtl="0" algn="l">
              <a:spcBef>
                <a:spcPts val="1200"/>
              </a:spcBef>
              <a:spcAft>
                <a:spcPts val="0"/>
              </a:spcAft>
              <a:buNone/>
            </a:pPr>
            <a:r>
              <a:t/>
            </a:r>
            <a:endParaRPr sz="5215"/>
          </a:p>
          <a:p>
            <a:pPr indent="-311394" lvl="0" marL="457200" rtl="0" algn="l">
              <a:spcBef>
                <a:spcPts val="1200"/>
              </a:spcBef>
              <a:spcAft>
                <a:spcPts val="0"/>
              </a:spcAft>
              <a:buSzPct val="100000"/>
              <a:buAutoNum type="arabicPeriod"/>
            </a:pPr>
            <a:r>
              <a:rPr lang="en" sz="5215"/>
              <a:t>Classic bike:</a:t>
            </a:r>
            <a:br>
              <a:rPr lang="en" sz="5215"/>
            </a:br>
            <a:r>
              <a:rPr lang="en" sz="5215"/>
              <a:t>The most preferred among the rideable types is Classic and Electric bike. Increase the number of these bikes at the listed top 20 stations, offering a special membership plan.</a:t>
            </a:r>
            <a:endParaRPr sz="5215"/>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