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3.xml" ContentType="application/vnd.openxmlformats-officedocument.themeOverr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9" r:id="rId1"/>
  </p:sldMasterIdLst>
  <p:notesMasterIdLst>
    <p:notesMasterId r:id="rId48"/>
  </p:notesMasterIdLst>
  <p:sldIdLst>
    <p:sldId id="281" r:id="rId2"/>
    <p:sldId id="282"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1" r:id="rId32"/>
    <p:sldId id="312" r:id="rId33"/>
    <p:sldId id="313" r:id="rId34"/>
    <p:sldId id="314" r:id="rId35"/>
    <p:sldId id="315" r:id="rId36"/>
    <p:sldId id="316" r:id="rId37"/>
    <p:sldId id="317" r:id="rId38"/>
    <p:sldId id="318" r:id="rId39"/>
    <p:sldId id="319" r:id="rId40"/>
    <p:sldId id="320" r:id="rId41"/>
    <p:sldId id="321" r:id="rId42"/>
    <p:sldId id="322" r:id="rId43"/>
    <p:sldId id="323" r:id="rId44"/>
    <p:sldId id="324" r:id="rId45"/>
    <p:sldId id="325" r:id="rId46"/>
    <p:sldId id="270"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5B9E"/>
    <a:srgbClr val="0A64A9"/>
    <a:srgbClr val="0061A1"/>
    <a:srgbClr val="004D99"/>
    <a:srgbClr val="2770A9"/>
    <a:srgbClr val="246698"/>
    <a:srgbClr val="244D4D"/>
    <a:srgbClr val="0000CC"/>
    <a:srgbClr val="0000FF"/>
    <a:srgbClr val="CEC7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14" d="100"/>
          <a:sy n="114" d="100"/>
        </p:scale>
        <p:origin x="36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55"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FBB5D-7889-46F9-9FFF-7E25AF380839}" type="datetimeFigureOut">
              <a:rPr lang="en-US" smtClean="0"/>
              <a:t>9/23/2019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304E13-C8E4-4A52-9812-05F5A5C3E9E3}" type="slidenum">
              <a:rPr lang="en-US" smtClean="0"/>
              <a:t>‹#›</a:t>
            </a:fld>
            <a:endParaRPr lang="en-US"/>
          </a:p>
        </p:txBody>
      </p:sp>
    </p:spTree>
    <p:extLst>
      <p:ext uri="{BB962C8B-B14F-4D97-AF65-F5344CB8AC3E}">
        <p14:creationId xmlns:p14="http://schemas.microsoft.com/office/powerpoint/2010/main" val="247938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hasCustomPrompt="1"/>
          </p:nvPr>
        </p:nvSpPr>
        <p:spPr>
          <a:xfrm>
            <a:off x="2928401" y="1380068"/>
            <a:ext cx="8574622" cy="2616199"/>
          </a:xfrm>
        </p:spPr>
        <p:txBody>
          <a:bodyPr anchor="b">
            <a:normAutofit/>
          </a:bodyPr>
          <a:lstStyle>
            <a:lvl1pPr algn="r">
              <a:defRPr sz="6000" b="1" i="1" baseline="0">
                <a:solidFill>
                  <a:srgbClr val="055B9E"/>
                </a:solidFill>
                <a:effectLst/>
              </a:defRPr>
            </a:lvl1pPr>
          </a:lstStyle>
          <a:p>
            <a:r>
              <a:rPr lang="en-US" dirty="0"/>
              <a:t>Covex, LLC</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52178852"/>
      </p:ext>
    </p:extLst>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425785784"/>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120592522"/>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464560740"/>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2600" y="209550"/>
            <a:ext cx="11099800" cy="1143000"/>
          </a:xfrm>
        </p:spPr>
        <p:txBody>
          <a:bodyPr anchor="ctr"/>
          <a:lstStyle>
            <a:lvl1pPr algn="l">
              <a:defRPr sz="3600" b="1">
                <a:solidFill>
                  <a:srgbClr val="055B9E"/>
                </a:solidFill>
                <a:latin typeface="Arial Narrow"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1117600" y="1447801"/>
            <a:ext cx="10464800" cy="4525963"/>
          </a:xfrm>
        </p:spPr>
        <p:txBody>
          <a:bodyPr/>
          <a:lstStyle>
            <a:lvl1pPr marL="228600" indent="-228600">
              <a:buClr>
                <a:srgbClr val="055B9E"/>
              </a:buClr>
              <a:buFont typeface="Wingdings" pitchFamily="2" charset="2"/>
              <a:buChar char="§"/>
              <a:defRPr sz="2000">
                <a:latin typeface="Arial" pitchFamily="34" charset="0"/>
                <a:cs typeface="Arial" pitchFamily="34" charset="0"/>
              </a:defRPr>
            </a:lvl1pPr>
            <a:lvl2pPr marL="571500" indent="-228600">
              <a:buClr>
                <a:srgbClr val="055B9E"/>
              </a:buClr>
              <a:defRPr sz="2000">
                <a:latin typeface="Arial" pitchFamily="34" charset="0"/>
                <a:cs typeface="Arial" pitchFamily="34" charset="0"/>
              </a:defRPr>
            </a:lvl2pPr>
            <a:lvl3pPr marL="971550" indent="-228600">
              <a:buClr>
                <a:srgbClr val="055B9E"/>
              </a:buClr>
              <a:buFont typeface="Wingdings" pitchFamily="2" charset="2"/>
              <a:buChar char="§"/>
              <a:defRPr sz="1800">
                <a:latin typeface="Arial" pitchFamily="34" charset="0"/>
                <a:cs typeface="Arial" pitchFamily="34" charset="0"/>
              </a:defRPr>
            </a:lvl3pPr>
            <a:lvl4pPr marL="1314450" indent="-228600">
              <a:buClr>
                <a:srgbClr val="055B9E"/>
              </a:buClr>
              <a:defRPr sz="1600">
                <a:latin typeface="Arial" pitchFamily="34" charset="0"/>
                <a:cs typeface="Arial" pitchFamily="34" charset="0"/>
              </a:defRPr>
            </a:lvl4pPr>
            <a:lvl5pPr marL="1657350" indent="-228600">
              <a:buClr>
                <a:srgbClr val="055B9E"/>
              </a:buClr>
              <a:buFont typeface="Wingdings" pitchFamily="2" charset="2"/>
              <a:buChar cha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8891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234276673"/>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84312" y="1493949"/>
            <a:ext cx="4895055" cy="429725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1493949"/>
            <a:ext cx="4895056" cy="429725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
        <p:nvSpPr>
          <p:cNvPr id="8" name="Title 1"/>
          <p:cNvSpPr txBox="1">
            <a:spLocks/>
          </p:cNvSpPr>
          <p:nvPr userDrawn="1"/>
        </p:nvSpPr>
        <p:spPr>
          <a:xfrm>
            <a:off x="482600" y="209550"/>
            <a:ext cx="11099800" cy="1143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b="1" kern="1200" cap="none">
                <a:ln w="3175" cmpd="sng">
                  <a:noFill/>
                </a:ln>
                <a:solidFill>
                  <a:srgbClr val="055B9E"/>
                </a:solidFill>
                <a:effectLst/>
                <a:latin typeface="Arial Narrow" pitchFamily="34" charset="0"/>
                <a:ea typeface="+mj-ea"/>
                <a:cs typeface="Arial"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3918947851"/>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670073874"/>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636817139"/>
      </p:ext>
    </p:extLst>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94856641"/>
      </p:ext>
    </p:extLst>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908643882"/>
      </p:ext>
    </p:extLst>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598354962"/>
      </p:ext>
    </p:extLst>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9/23/2019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
        <p:nvSpPr>
          <p:cNvPr id="167" name="Rectangle 2"/>
          <p:cNvSpPr txBox="1">
            <a:spLocks noChangeArrowheads="1"/>
          </p:cNvSpPr>
          <p:nvPr userDrawn="1"/>
        </p:nvSpPr>
        <p:spPr>
          <a:xfrm>
            <a:off x="5204541" y="6589395"/>
            <a:ext cx="1242752" cy="192405"/>
          </a:xfrm>
          <a:prstGeom prst="rect">
            <a:avLst/>
          </a:prstGeom>
          <a:effectLst>
            <a:outerShdw dist="35921" dir="2700000" algn="ctr" rotWithShape="0">
              <a:schemeClr val="bg2">
                <a:alpha val="50000"/>
              </a:schemeClr>
            </a:outerShdw>
          </a:effectLst>
        </p:spPr>
        <p:txBody>
          <a:bodyPr lIns="0" tIns="0" rIns="0" bIns="0" anchor="t"/>
          <a:lstStyle>
            <a:lvl1pPr algn="l" rtl="0" eaLnBrk="0" fontAlgn="base" hangingPunct="0">
              <a:spcBef>
                <a:spcPct val="0"/>
              </a:spcBef>
              <a:spcAft>
                <a:spcPct val="0"/>
              </a:spcAft>
              <a:defRPr sz="4400" i="1">
                <a:solidFill>
                  <a:srgbClr val="055B9E"/>
                </a:solidFill>
                <a:latin typeface="+mj-lt"/>
                <a:ea typeface="+mj-ea"/>
                <a:cs typeface="+mj-cs"/>
              </a:defRPr>
            </a:lvl1pPr>
            <a:lvl2pPr algn="l" rtl="0" eaLnBrk="0" fontAlgn="base" hangingPunct="0">
              <a:spcBef>
                <a:spcPct val="0"/>
              </a:spcBef>
              <a:spcAft>
                <a:spcPct val="0"/>
              </a:spcAft>
              <a:defRPr sz="4400" i="1">
                <a:solidFill>
                  <a:srgbClr val="055B9E"/>
                </a:solidFill>
                <a:latin typeface="Times New Roman" pitchFamily="18" charset="0"/>
              </a:defRPr>
            </a:lvl2pPr>
            <a:lvl3pPr algn="l" rtl="0" eaLnBrk="0" fontAlgn="base" hangingPunct="0">
              <a:spcBef>
                <a:spcPct val="0"/>
              </a:spcBef>
              <a:spcAft>
                <a:spcPct val="0"/>
              </a:spcAft>
              <a:defRPr sz="4400" i="1">
                <a:solidFill>
                  <a:srgbClr val="055B9E"/>
                </a:solidFill>
                <a:latin typeface="Times New Roman" pitchFamily="18" charset="0"/>
              </a:defRPr>
            </a:lvl3pPr>
            <a:lvl4pPr algn="l" rtl="0" eaLnBrk="0" fontAlgn="base" hangingPunct="0">
              <a:spcBef>
                <a:spcPct val="0"/>
              </a:spcBef>
              <a:spcAft>
                <a:spcPct val="0"/>
              </a:spcAft>
              <a:defRPr sz="4400" i="1">
                <a:solidFill>
                  <a:srgbClr val="055B9E"/>
                </a:solidFill>
                <a:latin typeface="Times New Roman" pitchFamily="18" charset="0"/>
              </a:defRPr>
            </a:lvl4pPr>
            <a:lvl5pPr algn="l" rtl="0" eaLnBrk="0" fontAlgn="base" hangingPunct="0">
              <a:spcBef>
                <a:spcPct val="0"/>
              </a:spcBef>
              <a:spcAft>
                <a:spcPct val="0"/>
              </a:spcAft>
              <a:defRPr sz="4400" i="1">
                <a:solidFill>
                  <a:srgbClr val="055B9E"/>
                </a:solidFill>
                <a:latin typeface="Times New Roman" pitchFamily="18" charset="0"/>
              </a:defRPr>
            </a:lvl5pPr>
            <a:lvl6pPr marL="457200" algn="l" rtl="0" fontAlgn="base">
              <a:spcBef>
                <a:spcPct val="0"/>
              </a:spcBef>
              <a:spcAft>
                <a:spcPct val="0"/>
              </a:spcAft>
              <a:defRPr sz="4400" i="1">
                <a:solidFill>
                  <a:schemeClr val="tx2"/>
                </a:solidFill>
                <a:latin typeface="Times New Roman" pitchFamily="18" charset="0"/>
              </a:defRPr>
            </a:lvl6pPr>
            <a:lvl7pPr marL="914400" algn="l" rtl="0" fontAlgn="base">
              <a:spcBef>
                <a:spcPct val="0"/>
              </a:spcBef>
              <a:spcAft>
                <a:spcPct val="0"/>
              </a:spcAft>
              <a:defRPr sz="4400" i="1">
                <a:solidFill>
                  <a:schemeClr val="tx2"/>
                </a:solidFill>
                <a:latin typeface="Times New Roman" pitchFamily="18" charset="0"/>
              </a:defRPr>
            </a:lvl7pPr>
            <a:lvl8pPr marL="1371600" algn="l" rtl="0" fontAlgn="base">
              <a:spcBef>
                <a:spcPct val="0"/>
              </a:spcBef>
              <a:spcAft>
                <a:spcPct val="0"/>
              </a:spcAft>
              <a:defRPr sz="4400" i="1">
                <a:solidFill>
                  <a:schemeClr val="tx2"/>
                </a:solidFill>
                <a:latin typeface="Times New Roman" pitchFamily="18" charset="0"/>
              </a:defRPr>
            </a:lvl8pPr>
            <a:lvl9pPr marL="1828800" algn="l" rtl="0" fontAlgn="base">
              <a:spcBef>
                <a:spcPct val="0"/>
              </a:spcBef>
              <a:spcAft>
                <a:spcPct val="0"/>
              </a:spcAft>
              <a:defRPr sz="4400" i="1">
                <a:solidFill>
                  <a:schemeClr val="tx2"/>
                </a:solidFill>
                <a:latin typeface="Times New Roman" pitchFamily="18" charset="0"/>
              </a:defRPr>
            </a:lvl9pPr>
          </a:lstStyle>
          <a:p>
            <a:pPr algn="ctr" defTabSz="914400" eaLnBrk="1" hangingPunct="1">
              <a:lnSpc>
                <a:spcPct val="90000"/>
              </a:lnSpc>
            </a:pPr>
            <a:r>
              <a:rPr lang="en-US" altLang="en-US" sz="1600" b="1" kern="0" dirty="0"/>
              <a:t>COVEX, LLC</a:t>
            </a:r>
          </a:p>
        </p:txBody>
      </p:sp>
    </p:spTree>
    <p:extLst>
      <p:ext uri="{BB962C8B-B14F-4D97-AF65-F5344CB8AC3E}">
        <p14:creationId xmlns:p14="http://schemas.microsoft.com/office/powerpoint/2010/main" val="2475389969"/>
      </p:ext>
    </p:extLst>
  </p:cSld>
  <p:clrMap bg1="lt1" tx1="dk1" bg2="lt2" tx2="dk2" accent1="accent1" accent2="accent2" accent3="accent3" accent4="accent4" accent5="accent5" accent6="accent6" hlink="hlink" folHlink="folHlink"/>
  <p:sldLayoutIdLst>
    <p:sldLayoutId id="2147483790" r:id="rId1"/>
    <p:sldLayoutId id="2147483807" r:id="rId2"/>
    <p:sldLayoutId id="2147483791" r:id="rId3"/>
    <p:sldLayoutId id="2147483793" r:id="rId4"/>
    <p:sldLayoutId id="2147483794" r:id="rId5"/>
    <p:sldLayoutId id="2147483795" r:id="rId6"/>
    <p:sldLayoutId id="2147483796" r:id="rId7"/>
    <p:sldLayoutId id="2147483798" r:id="rId8"/>
    <p:sldLayoutId id="2147483799" r:id="rId9"/>
    <p:sldLayoutId id="2147483800" r:id="rId10"/>
    <p:sldLayoutId id="2147483802" r:id="rId11"/>
    <p:sldLayoutId id="2147483804" r:id="rId12"/>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Covex, LLC</a:t>
            </a:r>
          </a:p>
        </p:txBody>
      </p:sp>
      <p:sp>
        <p:nvSpPr>
          <p:cNvPr id="3" name="Subtitle 2"/>
          <p:cNvSpPr>
            <a:spLocks noGrp="1"/>
          </p:cNvSpPr>
          <p:nvPr>
            <p:ph type="subTitle" idx="1"/>
          </p:nvPr>
        </p:nvSpPr>
        <p:spPr/>
        <p:txBody>
          <a:bodyPr>
            <a:normAutofit/>
          </a:bodyPr>
          <a:lstStyle/>
          <a:p>
            <a:r>
              <a:rPr lang="en-US" sz="2400" dirty="0"/>
              <a:t>GMP Training: Including applicable GLPs and GCPs</a:t>
            </a:r>
          </a:p>
          <a:p>
            <a:endParaRPr lang="en-US" dirty="0"/>
          </a:p>
        </p:txBody>
      </p:sp>
      <p:sp>
        <p:nvSpPr>
          <p:cNvPr id="4" name="Date Placeholder 3"/>
          <p:cNvSpPr>
            <a:spLocks noGrp="1"/>
          </p:cNvSpPr>
          <p:nvPr>
            <p:ph type="dt" sz="half" idx="10"/>
          </p:nvPr>
        </p:nvSpPr>
        <p:spPr/>
        <p:txBody>
          <a:bodyPr/>
          <a:lstStyle/>
          <a:p>
            <a:pPr defTabSz="914400" fontAlgn="base">
              <a:spcBef>
                <a:spcPct val="0"/>
              </a:spcBef>
              <a:spcAft>
                <a:spcPct val="0"/>
              </a:spcAft>
              <a:defRPr/>
            </a:pPr>
            <a:fld id="{EE81B811-19BB-450C-9D39-22C91DA5A549}" type="datetime4">
              <a:rPr lang="en-US" smtClean="0">
                <a:solidFill>
                  <a:srgbClr val="000000"/>
                </a:solidFill>
                <a:latin typeface="Times New Roman" panose="02020603050405020304" pitchFamily="18" charset="0"/>
              </a:rPr>
              <a:pPr defTabSz="914400" fontAlgn="base">
                <a:spcBef>
                  <a:spcPct val="0"/>
                </a:spcBef>
                <a:spcAft>
                  <a:spcPct val="0"/>
                </a:spcAft>
                <a:defRPr/>
              </a:pPr>
              <a:t>September 23, 2019</a:t>
            </a:fld>
            <a:endParaRPr lang="en-US" dirty="0">
              <a:solidFill>
                <a:srgbClr val="000000"/>
              </a:solidFill>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defTabSz="914400" fontAlgn="base">
              <a:spcBef>
                <a:spcPct val="0"/>
              </a:spcBef>
              <a:spcAft>
                <a:spcPct val="0"/>
              </a:spcAft>
              <a:defRPr/>
            </a:pPr>
            <a:fld id="{221639DC-A503-4BA4-9272-1040EFE4909C}" type="slidenum">
              <a:rPr lang="en-US" altLang="en-US" smtClean="0">
                <a:solidFill>
                  <a:srgbClr val="000000"/>
                </a:solidFill>
                <a:latin typeface="Times New Roman" panose="02020603050405020304" pitchFamily="18" charset="0"/>
              </a:rPr>
              <a:pPr defTabSz="914400" fontAlgn="base">
                <a:spcBef>
                  <a:spcPct val="0"/>
                </a:spcBef>
                <a:spcAft>
                  <a:spcPct val="0"/>
                </a:spcAft>
                <a:defRPr/>
              </a:pPr>
              <a:t>1</a:t>
            </a:fld>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916124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21 CFR 211 Part C</a:t>
            </a:r>
            <a:br>
              <a:rPr lang="en-US" dirty="0"/>
            </a:br>
            <a:r>
              <a:rPr lang="en-US" dirty="0"/>
              <a:t>Buildings and Facilities 211.42-211.58 – </a:t>
            </a:r>
            <a:r>
              <a:rPr lang="en-US" dirty="0" err="1"/>
              <a:t>Cont</a:t>
            </a:r>
            <a:endParaRPr lang="en-US" dirty="0"/>
          </a:p>
        </p:txBody>
      </p:sp>
      <p:sp>
        <p:nvSpPr>
          <p:cNvPr id="4" name="Content Placeholder 2"/>
          <p:cNvSpPr>
            <a:spLocks noGrp="1"/>
          </p:cNvSpPr>
          <p:nvPr>
            <p:ph idx="1"/>
          </p:nvPr>
        </p:nvSpPr>
        <p:spPr/>
        <p:txBody>
          <a:bodyPr/>
          <a:lstStyle/>
          <a:p>
            <a:r>
              <a:rPr lang="en-US" dirty="0"/>
              <a:t>211.50 -Sewage, trash, and other refuse in and from the building and immediate premises shall be disposed of in a safe and sanitary manner.</a:t>
            </a:r>
          </a:p>
          <a:p>
            <a:r>
              <a:rPr lang="en-US" dirty="0"/>
              <a:t>211.52 - Adequate washing facilities including hot and cold water, soap or detergent, air driers or single-service towels, and clean toilet facilities easily accessible to working areas.</a:t>
            </a:r>
          </a:p>
          <a:p>
            <a:r>
              <a:rPr lang="en-US" dirty="0"/>
              <a:t>211.56 – Sanitation: buildings must be clean, free of rodents, birds, insects and other vermin.  Written procedures are required to prevent contamination of equipment from insecticides, pesticides etc.</a:t>
            </a:r>
          </a:p>
          <a:p>
            <a:r>
              <a:rPr lang="en-US" dirty="0"/>
              <a:t>211.58 – Maintenance: Any building used in the manufacture, processing, packing, or holding of a drug product shall be maintained in a good state of repair.</a:t>
            </a:r>
          </a:p>
        </p:txBody>
      </p:sp>
    </p:spTree>
    <p:extLst>
      <p:ext uri="{BB962C8B-B14F-4D97-AF65-F5344CB8AC3E}">
        <p14:creationId xmlns:p14="http://schemas.microsoft.com/office/powerpoint/2010/main" val="2311979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21 CFR 211 Part C</a:t>
            </a:r>
            <a:br>
              <a:rPr lang="en-US" dirty="0"/>
            </a:br>
            <a:r>
              <a:rPr lang="en-US" dirty="0"/>
              <a:t> Buildings and Facilities Application to Consultants</a:t>
            </a:r>
          </a:p>
        </p:txBody>
      </p:sp>
      <p:sp>
        <p:nvSpPr>
          <p:cNvPr id="4" name="Content Placeholder 2"/>
          <p:cNvSpPr>
            <a:spLocks noGrp="1"/>
          </p:cNvSpPr>
          <p:nvPr>
            <p:ph idx="1"/>
          </p:nvPr>
        </p:nvSpPr>
        <p:spPr/>
        <p:txBody>
          <a:bodyPr/>
          <a:lstStyle/>
          <a:p>
            <a:r>
              <a:rPr lang="en-US" dirty="0"/>
              <a:t>Consultants may provide services to validate individual systems within the facility.  These include, HVAC (positive air flow), temperature and humidity monitoring (211.46), and building management systems.  Overall validation of a new building is also possible, but that is usually broken down into individual systems.</a:t>
            </a:r>
          </a:p>
          <a:p>
            <a:r>
              <a:rPr lang="en-US" dirty="0"/>
              <a:t>Consultants can also provide documentation of cleaning validation (211.42).</a:t>
            </a:r>
          </a:p>
        </p:txBody>
      </p:sp>
    </p:spTree>
    <p:extLst>
      <p:ext uri="{BB962C8B-B14F-4D97-AF65-F5344CB8AC3E}">
        <p14:creationId xmlns:p14="http://schemas.microsoft.com/office/powerpoint/2010/main" val="70790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21 CFR 211 Part C </a:t>
            </a:r>
            <a:br>
              <a:rPr lang="en-US" dirty="0"/>
            </a:br>
            <a:r>
              <a:rPr lang="en-US" dirty="0"/>
              <a:t>Related Computerized Systems</a:t>
            </a:r>
          </a:p>
        </p:txBody>
      </p:sp>
      <p:sp>
        <p:nvSpPr>
          <p:cNvPr id="4" name="Content Placeholder 2"/>
          <p:cNvSpPr>
            <a:spLocks noGrp="1"/>
          </p:cNvSpPr>
          <p:nvPr>
            <p:ph idx="1"/>
          </p:nvPr>
        </p:nvSpPr>
        <p:spPr/>
        <p:txBody>
          <a:bodyPr/>
          <a:lstStyle/>
          <a:p>
            <a:r>
              <a:rPr lang="en-US" dirty="0"/>
              <a:t>Building Management systems</a:t>
            </a:r>
          </a:p>
          <a:p>
            <a:pPr lvl="1"/>
            <a:r>
              <a:rPr lang="en-US" dirty="0"/>
              <a:t>Used to keep track of specific “points” in a buildings mechanical and electrical equipment such as ventilation, lighting, power systems, fire systems, and security systems</a:t>
            </a:r>
          </a:p>
          <a:p>
            <a:pPr lvl="1"/>
            <a:r>
              <a:rPr lang="en-US" dirty="0"/>
              <a:t>Common software: Johnson Controls and Siemens</a:t>
            </a:r>
          </a:p>
          <a:p>
            <a:r>
              <a:rPr lang="en-US" dirty="0"/>
              <a:t>Temperature and Humidity Monitoring</a:t>
            </a:r>
          </a:p>
          <a:p>
            <a:pPr lvl="1"/>
            <a:r>
              <a:rPr lang="en-US" dirty="0"/>
              <a:t>Related to the HVAC system, this system independently monitor the temperature and humidity in an area and sends alarms when out of specification readings are obtained.</a:t>
            </a:r>
          </a:p>
          <a:p>
            <a:pPr lvl="1"/>
            <a:r>
              <a:rPr lang="en-US" dirty="0"/>
              <a:t>Common software: Dickson and </a:t>
            </a:r>
            <a:r>
              <a:rPr lang="en-US" dirty="0" err="1"/>
              <a:t>Sesni</a:t>
            </a:r>
            <a:r>
              <a:rPr lang="en-US" dirty="0"/>
              <a:t>-Tech/</a:t>
            </a:r>
            <a:r>
              <a:rPr lang="en-US" dirty="0" err="1"/>
              <a:t>Sensi</a:t>
            </a:r>
            <a:r>
              <a:rPr lang="en-US" dirty="0"/>
              <a:t>-Guard</a:t>
            </a:r>
          </a:p>
        </p:txBody>
      </p:sp>
    </p:spTree>
    <p:extLst>
      <p:ext uri="{BB962C8B-B14F-4D97-AF65-F5344CB8AC3E}">
        <p14:creationId xmlns:p14="http://schemas.microsoft.com/office/powerpoint/2010/main" val="3848036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21 CFR 211Part D </a:t>
            </a:r>
            <a:br>
              <a:rPr lang="en-US" dirty="0"/>
            </a:br>
            <a:r>
              <a:rPr lang="en-US" dirty="0"/>
              <a:t>Equipment 211.63-211.72</a:t>
            </a:r>
          </a:p>
        </p:txBody>
      </p:sp>
      <p:sp>
        <p:nvSpPr>
          <p:cNvPr id="4" name="Content Placeholder 2"/>
          <p:cNvSpPr>
            <a:spLocks noGrp="1"/>
          </p:cNvSpPr>
          <p:nvPr>
            <p:ph idx="1"/>
          </p:nvPr>
        </p:nvSpPr>
        <p:spPr/>
        <p:txBody>
          <a:bodyPr/>
          <a:lstStyle/>
          <a:p>
            <a:r>
              <a:rPr lang="en-US" dirty="0"/>
              <a:t>211.63 – Equipment needs to be the right design, size, and located in a place that makes sense for its purpose.  It must be able to be cleaned and maintained.</a:t>
            </a:r>
          </a:p>
          <a:p>
            <a:r>
              <a:rPr lang="en-US" dirty="0"/>
              <a:t>211.65 – The parts of equipment that comes in contact with the product cannot contaminate the product.  Also, lubricants, coolants and other substances in the equipment should not contaminate the product.</a:t>
            </a:r>
          </a:p>
          <a:p>
            <a:r>
              <a:rPr lang="en-US" dirty="0"/>
              <a:t> 211.67 – Equipment and utensils must be kept clean and maintained.  Written procedures are required.  See regulations for specific items required in the written procedure.</a:t>
            </a:r>
          </a:p>
        </p:txBody>
      </p:sp>
    </p:spTree>
    <p:extLst>
      <p:ext uri="{BB962C8B-B14F-4D97-AF65-F5344CB8AC3E}">
        <p14:creationId xmlns:p14="http://schemas.microsoft.com/office/powerpoint/2010/main" val="3344285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21 CFR 211 Part D </a:t>
            </a:r>
            <a:br>
              <a:rPr lang="en-US" dirty="0"/>
            </a:br>
            <a:r>
              <a:rPr lang="en-US" dirty="0"/>
              <a:t>Equipment 211.63-211.72-Cont</a:t>
            </a:r>
          </a:p>
        </p:txBody>
      </p:sp>
      <p:sp>
        <p:nvSpPr>
          <p:cNvPr id="4" name="Content Placeholder 2"/>
          <p:cNvSpPr>
            <a:spLocks noGrp="1"/>
          </p:cNvSpPr>
          <p:nvPr>
            <p:ph idx="1"/>
          </p:nvPr>
        </p:nvSpPr>
        <p:spPr/>
        <p:txBody>
          <a:bodyPr/>
          <a:lstStyle/>
          <a:p>
            <a:r>
              <a:rPr lang="en-US" dirty="0"/>
              <a:t>211.68 – Automatic, mechanical and electronic equipment can be used for production.  It needs to have routine calibration and maintenance.  Systems have to be controlled (limited to authorized users), validated and any inputs and outputs need to be validated. Data from these systems need to be backed up.</a:t>
            </a:r>
          </a:p>
          <a:p>
            <a:r>
              <a:rPr lang="en-US" dirty="0"/>
              <a:t>211-72: Filters for liquids can’t release fibers into liquids.  If you have to use a filter that will release fibers, a second filter is required.  No asbestos filters.</a:t>
            </a:r>
          </a:p>
        </p:txBody>
      </p:sp>
    </p:spTree>
    <p:extLst>
      <p:ext uri="{BB962C8B-B14F-4D97-AF65-F5344CB8AC3E}">
        <p14:creationId xmlns:p14="http://schemas.microsoft.com/office/powerpoint/2010/main" val="4155438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21 CFR 211 Part D Equipment Application to Consultants</a:t>
            </a:r>
          </a:p>
        </p:txBody>
      </p:sp>
      <p:sp>
        <p:nvSpPr>
          <p:cNvPr id="4" name="Content Placeholder 2"/>
          <p:cNvSpPr>
            <a:spLocks noGrp="1"/>
          </p:cNvSpPr>
          <p:nvPr>
            <p:ph idx="1"/>
          </p:nvPr>
        </p:nvSpPr>
        <p:spPr/>
        <p:txBody>
          <a:bodyPr/>
          <a:lstStyle/>
          <a:p>
            <a:r>
              <a:rPr lang="en-US" dirty="0"/>
              <a:t>Documentation and validation of the different pieces of equipment used to manufacture the product.  Especially those that fall under 211.68, which include computerized systems.</a:t>
            </a:r>
          </a:p>
          <a:p>
            <a:r>
              <a:rPr lang="en-US" dirty="0"/>
              <a:t>Documentation and validation of Calibration and Preventative Maintenance tracking systems that are mentioned in 211.68</a:t>
            </a:r>
          </a:p>
        </p:txBody>
      </p:sp>
    </p:spTree>
    <p:extLst>
      <p:ext uri="{BB962C8B-B14F-4D97-AF65-F5344CB8AC3E}">
        <p14:creationId xmlns:p14="http://schemas.microsoft.com/office/powerpoint/2010/main" val="1233411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21 CFR 211 Part D Equipment Related Computerized Systems</a:t>
            </a:r>
          </a:p>
        </p:txBody>
      </p:sp>
      <p:sp>
        <p:nvSpPr>
          <p:cNvPr id="4" name="Content Placeholder 2"/>
          <p:cNvSpPr>
            <a:spLocks noGrp="1"/>
          </p:cNvSpPr>
          <p:nvPr>
            <p:ph idx="1"/>
          </p:nvPr>
        </p:nvSpPr>
        <p:spPr/>
        <p:txBody>
          <a:bodyPr/>
          <a:lstStyle/>
          <a:p>
            <a:r>
              <a:rPr lang="en-US" dirty="0"/>
              <a:t>Individual equipment control software</a:t>
            </a:r>
          </a:p>
          <a:p>
            <a:pPr lvl="1"/>
            <a:r>
              <a:rPr lang="en-US" dirty="0"/>
              <a:t>The actual software or PLC that controls the equipment.</a:t>
            </a:r>
          </a:p>
          <a:p>
            <a:r>
              <a:rPr lang="en-US" dirty="0"/>
              <a:t>Manufacturing Control systems</a:t>
            </a:r>
          </a:p>
          <a:p>
            <a:pPr lvl="1"/>
            <a:r>
              <a:rPr lang="en-US" dirty="0"/>
              <a:t>Systems that controls several or all the pieces of equipment at once.</a:t>
            </a:r>
          </a:p>
          <a:p>
            <a:pPr lvl="1"/>
            <a:r>
              <a:rPr lang="en-US" dirty="0"/>
              <a:t>Common software used: Delta V and Honeywell Experian</a:t>
            </a:r>
          </a:p>
          <a:p>
            <a:r>
              <a:rPr lang="en-US" dirty="0"/>
              <a:t>PM and Calibration Tracking systems</a:t>
            </a:r>
          </a:p>
          <a:p>
            <a:pPr lvl="1"/>
            <a:r>
              <a:rPr lang="en-US" dirty="0"/>
              <a:t>System that list each piece of equipment, when the PM or calibration is due and if it was completed.</a:t>
            </a:r>
          </a:p>
          <a:p>
            <a:pPr lvl="1"/>
            <a:r>
              <a:rPr lang="en-US" dirty="0"/>
              <a:t>Common software used: Blue Mountain</a:t>
            </a:r>
          </a:p>
        </p:txBody>
      </p:sp>
    </p:spTree>
    <p:extLst>
      <p:ext uri="{BB962C8B-B14F-4D97-AF65-F5344CB8AC3E}">
        <p14:creationId xmlns:p14="http://schemas.microsoft.com/office/powerpoint/2010/main" val="1088411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21 CFR 211 Part E </a:t>
            </a:r>
            <a:br>
              <a:rPr lang="en-US" dirty="0"/>
            </a:br>
            <a:r>
              <a:rPr lang="en-US" dirty="0"/>
              <a:t>Control of Components and Drug Product Containers and Closures 211.80-211.94</a:t>
            </a:r>
            <a:br>
              <a:rPr lang="en-US" dirty="0"/>
            </a:br>
            <a:endParaRPr lang="en-US" dirty="0"/>
          </a:p>
        </p:txBody>
      </p:sp>
      <p:sp>
        <p:nvSpPr>
          <p:cNvPr id="4" name="Content Placeholder 2"/>
          <p:cNvSpPr>
            <a:spLocks noGrp="1"/>
          </p:cNvSpPr>
          <p:nvPr>
            <p:ph idx="1"/>
          </p:nvPr>
        </p:nvSpPr>
        <p:spPr/>
        <p:txBody>
          <a:bodyPr/>
          <a:lstStyle/>
          <a:p>
            <a:r>
              <a:rPr lang="en-US" dirty="0"/>
              <a:t>211.80- Written procedures for receipt, ID, handling, testing and approving of product.   Components must be stored properly.  Bags and Boxes can’t be kept on the floor.  Distinctive codes (Lot numbers) need to appear on containers/ groups of containers.  The code will be used to identify the disposition of the lot.</a:t>
            </a:r>
          </a:p>
          <a:p>
            <a:r>
              <a:rPr lang="en-US" dirty="0"/>
              <a:t>211.82 – Products must be inspected after receipt and before acceptance.  Items must be segregated from accepted product until testing and acceptance is complete.</a:t>
            </a:r>
          </a:p>
        </p:txBody>
      </p:sp>
    </p:spTree>
    <p:extLst>
      <p:ext uri="{BB962C8B-B14F-4D97-AF65-F5344CB8AC3E}">
        <p14:creationId xmlns:p14="http://schemas.microsoft.com/office/powerpoint/2010/main" val="1164453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21 CFR 211 Part E Control of Components …</a:t>
            </a:r>
            <a:br>
              <a:rPr lang="en-US" dirty="0"/>
            </a:br>
            <a:r>
              <a:rPr lang="en-US" dirty="0"/>
              <a:t>211.80-211.94, Continued</a:t>
            </a:r>
          </a:p>
        </p:txBody>
      </p:sp>
      <p:sp>
        <p:nvSpPr>
          <p:cNvPr id="4" name="Content Placeholder 2"/>
          <p:cNvSpPr>
            <a:spLocks noGrp="1"/>
          </p:cNvSpPr>
          <p:nvPr>
            <p:ph idx="1"/>
          </p:nvPr>
        </p:nvSpPr>
        <p:spPr/>
        <p:txBody>
          <a:bodyPr/>
          <a:lstStyle/>
          <a:p>
            <a:r>
              <a:rPr lang="en-US" dirty="0"/>
              <a:t>211.84 – For each lot, a representative sample needs to be taken, tested and either approved or rejected.  While the testing occurs the lot in question needs to be segregated from “in use” material.  Identity conformity, purity, strength, and quality  should be tested.</a:t>
            </a:r>
          </a:p>
          <a:p>
            <a:r>
              <a:rPr lang="en-US" dirty="0"/>
              <a:t>211.86 – Oldest stock should be used first.</a:t>
            </a:r>
          </a:p>
          <a:p>
            <a:r>
              <a:rPr lang="en-US" dirty="0"/>
              <a:t>211.87 -  Stock should be retested after time or if exposed to air, heat or other conditions that can affect it</a:t>
            </a:r>
          </a:p>
        </p:txBody>
      </p:sp>
    </p:spTree>
    <p:extLst>
      <p:ext uri="{BB962C8B-B14F-4D97-AF65-F5344CB8AC3E}">
        <p14:creationId xmlns:p14="http://schemas.microsoft.com/office/powerpoint/2010/main" val="4010559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21 CFR 211 Part E Control of Components …</a:t>
            </a:r>
            <a:br>
              <a:rPr lang="en-US" sz="3200" dirty="0"/>
            </a:br>
            <a:r>
              <a:rPr lang="en-US" sz="3200" dirty="0"/>
              <a:t>211.80-211.94, Continued</a:t>
            </a:r>
          </a:p>
        </p:txBody>
      </p:sp>
      <p:sp>
        <p:nvSpPr>
          <p:cNvPr id="4" name="Content Placeholder 2"/>
          <p:cNvSpPr>
            <a:spLocks noGrp="1"/>
          </p:cNvSpPr>
          <p:nvPr>
            <p:ph idx="1"/>
          </p:nvPr>
        </p:nvSpPr>
        <p:spPr/>
        <p:txBody>
          <a:bodyPr/>
          <a:lstStyle/>
          <a:p>
            <a:r>
              <a:rPr lang="en-US" dirty="0"/>
              <a:t>211.89 – Rejected components need to be identified and quarantined so they are not used in production.</a:t>
            </a:r>
          </a:p>
          <a:p>
            <a:r>
              <a:rPr lang="en-US" dirty="0"/>
              <a:t>211.94 – Containers and closures should not alter the safety, identity, strength, quality, or purity of the drug beyond specified amounts. The containers should protect against outside conditions and they should be clean and sterilized if necessary. There needs to be written procedures for the testing, cleaning and sterilization of containers.</a:t>
            </a:r>
          </a:p>
        </p:txBody>
      </p:sp>
    </p:spTree>
    <p:extLst>
      <p:ext uri="{BB962C8B-B14F-4D97-AF65-F5344CB8AC3E}">
        <p14:creationId xmlns:p14="http://schemas.microsoft.com/office/powerpoint/2010/main" val="1090246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a:t>
            </a:r>
          </a:p>
        </p:txBody>
      </p:sp>
      <p:sp>
        <p:nvSpPr>
          <p:cNvPr id="4" name="Content Placeholder 2"/>
          <p:cNvSpPr>
            <a:spLocks noGrp="1"/>
          </p:cNvSpPr>
          <p:nvPr>
            <p:ph idx="1"/>
          </p:nvPr>
        </p:nvSpPr>
        <p:spPr/>
        <p:txBody>
          <a:bodyPr/>
          <a:lstStyle/>
          <a:p>
            <a:r>
              <a:rPr lang="en-US" dirty="0"/>
              <a:t>This training is an overview of Good Manufacturing Practices regulation, specifically 21 CFR Part 211.  The following will be addressed</a:t>
            </a:r>
          </a:p>
          <a:p>
            <a:pPr lvl="1"/>
            <a:r>
              <a:rPr lang="en-US" dirty="0"/>
              <a:t>An overview of the different sections of the 21 CFR Part 210 and 211.</a:t>
            </a:r>
          </a:p>
          <a:p>
            <a:pPr lvl="1"/>
            <a:r>
              <a:rPr lang="en-US" dirty="0"/>
              <a:t>Current interpretation of the regulation – “What they mean”</a:t>
            </a:r>
          </a:p>
          <a:p>
            <a:pPr lvl="1"/>
            <a:r>
              <a:rPr lang="en-US" dirty="0"/>
              <a:t>How Consultants provides services to industries</a:t>
            </a:r>
          </a:p>
          <a:p>
            <a:pPr lvl="1"/>
            <a:r>
              <a:rPr lang="en-US" dirty="0"/>
              <a:t>Overview of how GCP and GLP relate to GMPs</a:t>
            </a:r>
          </a:p>
          <a:p>
            <a:pPr lvl="1"/>
            <a:r>
              <a:rPr lang="en-US" dirty="0"/>
              <a:t>How 21 CFR Part 11 regulations relate to </a:t>
            </a:r>
            <a:r>
              <a:rPr lang="en-US" dirty="0" err="1"/>
              <a:t>GxPs</a:t>
            </a:r>
            <a:endParaRPr lang="en-US" dirty="0"/>
          </a:p>
        </p:txBody>
      </p:sp>
    </p:spTree>
    <p:extLst>
      <p:ext uri="{BB962C8B-B14F-4D97-AF65-F5344CB8AC3E}">
        <p14:creationId xmlns:p14="http://schemas.microsoft.com/office/powerpoint/2010/main" val="2196481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21 CFR 211 Part E </a:t>
            </a:r>
            <a:br>
              <a:rPr lang="en-US" dirty="0"/>
            </a:br>
            <a:r>
              <a:rPr lang="en-US" dirty="0"/>
              <a:t>Equipment Application to Consultants and Related Computerized Systems</a:t>
            </a:r>
          </a:p>
        </p:txBody>
      </p:sp>
      <p:sp>
        <p:nvSpPr>
          <p:cNvPr id="4" name="Content Placeholder 2"/>
          <p:cNvSpPr>
            <a:spLocks noGrp="1"/>
          </p:cNvSpPr>
          <p:nvPr>
            <p:ph idx="1"/>
          </p:nvPr>
        </p:nvSpPr>
        <p:spPr/>
        <p:txBody>
          <a:bodyPr/>
          <a:lstStyle/>
          <a:p>
            <a:r>
              <a:rPr lang="en-US" dirty="0"/>
              <a:t>Consultants could be involved with the instrumentation that tests the containers and the product in the container.</a:t>
            </a:r>
          </a:p>
          <a:p>
            <a:r>
              <a:rPr lang="en-US" dirty="0"/>
              <a:t>The systems that test these are specific to the product being tested.  In general, consultants could see FTIRs testing for identity and purity of product.  However, any other laboratory equipment could be used.</a:t>
            </a:r>
          </a:p>
        </p:txBody>
      </p:sp>
    </p:spTree>
    <p:extLst>
      <p:ext uri="{BB962C8B-B14F-4D97-AF65-F5344CB8AC3E}">
        <p14:creationId xmlns:p14="http://schemas.microsoft.com/office/powerpoint/2010/main" val="4159034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21 CFR 211 Part F Production and Process Controls </a:t>
            </a:r>
            <a:br>
              <a:rPr lang="en-US" dirty="0"/>
            </a:br>
            <a:r>
              <a:rPr lang="en-US" dirty="0"/>
              <a:t>211.100-211.115</a:t>
            </a:r>
          </a:p>
        </p:txBody>
      </p:sp>
      <p:sp>
        <p:nvSpPr>
          <p:cNvPr id="4" name="Content Placeholder 2"/>
          <p:cNvSpPr>
            <a:spLocks noGrp="1"/>
          </p:cNvSpPr>
          <p:nvPr>
            <p:ph idx="1"/>
          </p:nvPr>
        </p:nvSpPr>
        <p:spPr/>
        <p:txBody>
          <a:bodyPr/>
          <a:lstStyle/>
          <a:p>
            <a:r>
              <a:rPr lang="en-US" dirty="0"/>
              <a:t>211.100 – Written procedures for the production to ensure the identity, strength, quality, and purity of the product.  Creation of the product must documented (batch record) and any deviation from the process must be documented and justified.</a:t>
            </a:r>
          </a:p>
          <a:p>
            <a:r>
              <a:rPr lang="en-US" dirty="0"/>
              <a:t>211.101 – The creation of the product must be done to obtain 100% of the labeled amount of the active ingredient (no skimping on product to save money).  The rest of the section addresses the weighing of material.  Two people must review each addition, unless that addition is done by an automatic process, than an one person check is sufficient.  This rule also applies to calculations.</a:t>
            </a:r>
          </a:p>
        </p:txBody>
      </p:sp>
    </p:spTree>
    <p:extLst>
      <p:ext uri="{BB962C8B-B14F-4D97-AF65-F5344CB8AC3E}">
        <p14:creationId xmlns:p14="http://schemas.microsoft.com/office/powerpoint/2010/main" val="1755188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21 CFR 211 Part F Production and Process Controls </a:t>
            </a:r>
            <a:br>
              <a:rPr lang="en-US" dirty="0"/>
            </a:br>
            <a:r>
              <a:rPr lang="en-US" dirty="0"/>
              <a:t>211.100-211.115</a:t>
            </a:r>
          </a:p>
        </p:txBody>
      </p:sp>
      <p:sp>
        <p:nvSpPr>
          <p:cNvPr id="4" name="Content Placeholder 2"/>
          <p:cNvSpPr>
            <a:spLocks noGrp="1"/>
          </p:cNvSpPr>
          <p:nvPr>
            <p:ph idx="1"/>
          </p:nvPr>
        </p:nvSpPr>
        <p:spPr/>
        <p:txBody>
          <a:bodyPr/>
          <a:lstStyle/>
          <a:p>
            <a:r>
              <a:rPr lang="en-US" dirty="0"/>
              <a:t>211.100 – Written procedures for the production to ensure the identity, strength, quality, and purity of the product.  Creation of the product must documented (batch record) and any deviation from the process must be documented and justified.</a:t>
            </a:r>
          </a:p>
          <a:p>
            <a:r>
              <a:rPr lang="en-US" dirty="0"/>
              <a:t>211.101 – The creation of the product must be done to obtain 100% of the labeled amount of the active ingredient (no skimping on product to save money).  The rest of the section addresses the weighing of material.  Two people must review each addition, unless that addition is done by an automatic process, than an one person check is sufficient.  This rule also applies to calculations.</a:t>
            </a:r>
          </a:p>
        </p:txBody>
      </p:sp>
    </p:spTree>
    <p:extLst>
      <p:ext uri="{BB962C8B-B14F-4D97-AF65-F5344CB8AC3E}">
        <p14:creationId xmlns:p14="http://schemas.microsoft.com/office/powerpoint/2010/main" val="2505496794"/>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21 CFR 211 Part F Production and Process Controls 211.100-211.115 -Continued</a:t>
            </a:r>
          </a:p>
        </p:txBody>
      </p:sp>
      <p:sp>
        <p:nvSpPr>
          <p:cNvPr id="4" name="Content Placeholder 2"/>
          <p:cNvSpPr>
            <a:spLocks noGrp="1"/>
          </p:cNvSpPr>
          <p:nvPr>
            <p:ph idx="1"/>
          </p:nvPr>
        </p:nvSpPr>
        <p:spPr/>
        <p:txBody>
          <a:bodyPr/>
          <a:lstStyle/>
          <a:p>
            <a:r>
              <a:rPr lang="en-US" dirty="0"/>
              <a:t>211.110-  In process testing of each batch must occur to ensure the validity of the product.  There must be specifications, which are derived from previous experience and should align with finish product testing. The testing needs to be reviewed by Quality control and rejected material must be quarantined to prevent use in the manufacturing process </a:t>
            </a:r>
          </a:p>
          <a:p>
            <a:r>
              <a:rPr lang="en-US" dirty="0"/>
              <a:t>211.111 – There should be time limits completion of each phase of manufacture to ensure quality.  Deviations from the time limits must be documented and justified.</a:t>
            </a:r>
          </a:p>
        </p:txBody>
      </p:sp>
    </p:spTree>
    <p:extLst>
      <p:ext uri="{BB962C8B-B14F-4D97-AF65-F5344CB8AC3E}">
        <p14:creationId xmlns:p14="http://schemas.microsoft.com/office/powerpoint/2010/main" val="840274530"/>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21 CFR 211 Part F Production and Process Controls 211.100-211.115 -Continued</a:t>
            </a:r>
          </a:p>
        </p:txBody>
      </p:sp>
      <p:sp>
        <p:nvSpPr>
          <p:cNvPr id="4" name="Content Placeholder 2"/>
          <p:cNvSpPr>
            <a:spLocks noGrp="1"/>
          </p:cNvSpPr>
          <p:nvPr>
            <p:ph idx="1"/>
          </p:nvPr>
        </p:nvSpPr>
        <p:spPr/>
        <p:txBody>
          <a:bodyPr/>
          <a:lstStyle/>
          <a:p>
            <a:r>
              <a:rPr lang="en-US" dirty="0"/>
              <a:t>211.113 – There must be written procedures, designed to prevent objectionable micro-organisms in drug products not required to be sterile. Written procedures are required and aseptic and sterilization processes must be validated.</a:t>
            </a:r>
          </a:p>
          <a:p>
            <a:r>
              <a:rPr lang="en-US" dirty="0"/>
              <a:t>211.115 – Reprocessing requires written procedures to take batches that do not confirm to process them into ones that confirm.  The Quality Control unit must review and approve all reprocessing.</a:t>
            </a:r>
          </a:p>
        </p:txBody>
      </p:sp>
    </p:spTree>
    <p:extLst>
      <p:ext uri="{BB962C8B-B14F-4D97-AF65-F5344CB8AC3E}">
        <p14:creationId xmlns:p14="http://schemas.microsoft.com/office/powerpoint/2010/main" val="2004615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21 CFR 211 Part F Production and Process controls </a:t>
            </a:r>
            <a:br>
              <a:rPr lang="en-US" dirty="0"/>
            </a:br>
            <a:r>
              <a:rPr lang="en-US" dirty="0"/>
              <a:t>Application to Consultants and Related Computerized Systems</a:t>
            </a:r>
          </a:p>
        </p:txBody>
      </p:sp>
      <p:sp>
        <p:nvSpPr>
          <p:cNvPr id="4" name="Content Placeholder 2"/>
          <p:cNvSpPr>
            <a:spLocks noGrp="1"/>
          </p:cNvSpPr>
          <p:nvPr>
            <p:ph idx="1"/>
          </p:nvPr>
        </p:nvSpPr>
        <p:spPr/>
        <p:txBody>
          <a:bodyPr/>
          <a:lstStyle/>
          <a:p>
            <a:r>
              <a:rPr lang="en-US" dirty="0"/>
              <a:t>Consultants would be involved with the instrumentation that tests in process and finished product. If the batch record is electronic, that would need to be validated, along with any yield calculations and automated weight calculations.</a:t>
            </a:r>
          </a:p>
          <a:p>
            <a:r>
              <a:rPr lang="en-US" dirty="0"/>
              <a:t>There are many related systems for creation and testing of product. </a:t>
            </a:r>
          </a:p>
          <a:p>
            <a:r>
              <a:rPr lang="en-US" dirty="0"/>
              <a:t>Batch record systems that would keep track of all steps of the process include: </a:t>
            </a:r>
            <a:r>
              <a:rPr lang="en-US" dirty="0" err="1"/>
              <a:t>Werum</a:t>
            </a:r>
            <a:r>
              <a:rPr lang="en-US" dirty="0"/>
              <a:t> Pas-X.</a:t>
            </a:r>
          </a:p>
        </p:txBody>
      </p:sp>
    </p:spTree>
    <p:extLst>
      <p:ext uri="{BB962C8B-B14F-4D97-AF65-F5344CB8AC3E}">
        <p14:creationId xmlns:p14="http://schemas.microsoft.com/office/powerpoint/2010/main" val="2822156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21 CFR 211 Part G </a:t>
            </a:r>
            <a:br>
              <a:rPr lang="en-US" sz="3200" dirty="0"/>
            </a:br>
            <a:r>
              <a:rPr lang="en-US" sz="3200" dirty="0"/>
              <a:t>Packaging and Label Controls 211.122-211.137 </a:t>
            </a:r>
          </a:p>
        </p:txBody>
      </p:sp>
      <p:sp>
        <p:nvSpPr>
          <p:cNvPr id="4" name="Content Placeholder 2"/>
          <p:cNvSpPr>
            <a:spLocks noGrp="1"/>
          </p:cNvSpPr>
          <p:nvPr>
            <p:ph idx="1"/>
          </p:nvPr>
        </p:nvSpPr>
        <p:spPr/>
        <p:txBody>
          <a:bodyPr/>
          <a:lstStyle/>
          <a:p>
            <a:r>
              <a:rPr lang="en-US" dirty="0"/>
              <a:t>211.122 – Written procedures for the identification, storage, handling, sampling, examination, and/or testing of labeling and packaging materials.  The procedures must be followed. </a:t>
            </a:r>
          </a:p>
          <a:p>
            <a:pPr lvl="1"/>
            <a:r>
              <a:rPr lang="en-US" dirty="0"/>
              <a:t>Labels must have specification and be tested for accuracy.  </a:t>
            </a:r>
          </a:p>
          <a:p>
            <a:pPr lvl="1"/>
            <a:r>
              <a:rPr lang="en-US" dirty="0"/>
              <a:t>Records for shipments of labels must be maintained.  Any obsolete or expired labels must be destroyed.</a:t>
            </a:r>
          </a:p>
          <a:p>
            <a:pPr lvl="1"/>
            <a:r>
              <a:rPr lang="en-US" dirty="0"/>
              <a:t>Labels for different drugs and strengths must be stored separate from each other.  There are special requirements for “cut sheets” and “gang labels” (more than one type of label on a sheet) </a:t>
            </a:r>
          </a:p>
          <a:p>
            <a:pPr lvl="1"/>
            <a:r>
              <a:rPr lang="en-US" dirty="0"/>
              <a:t>Labels must be inspected either by a person (100% verification) or by instrument.</a:t>
            </a:r>
          </a:p>
          <a:p>
            <a:pPr lvl="1"/>
            <a:r>
              <a:rPr lang="en-US" dirty="0"/>
              <a:t>Printing of labels must be monitored to ensure accuracy.</a:t>
            </a:r>
          </a:p>
        </p:txBody>
      </p:sp>
    </p:spTree>
    <p:extLst>
      <p:ext uri="{BB962C8B-B14F-4D97-AF65-F5344CB8AC3E}">
        <p14:creationId xmlns:p14="http://schemas.microsoft.com/office/powerpoint/2010/main" val="1914817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21 CFR 211 Part G </a:t>
            </a:r>
            <a:br>
              <a:rPr lang="en-US" dirty="0"/>
            </a:br>
            <a:r>
              <a:rPr lang="en-US" dirty="0"/>
              <a:t>Packaging and Label Controls 211.122-211.137 </a:t>
            </a:r>
          </a:p>
        </p:txBody>
      </p:sp>
      <p:sp>
        <p:nvSpPr>
          <p:cNvPr id="4" name="Content Placeholder 2"/>
          <p:cNvSpPr>
            <a:spLocks noGrp="1"/>
          </p:cNvSpPr>
          <p:nvPr>
            <p:ph idx="1"/>
          </p:nvPr>
        </p:nvSpPr>
        <p:spPr/>
        <p:txBody>
          <a:bodyPr/>
          <a:lstStyle/>
          <a:p>
            <a:r>
              <a:rPr lang="en-US" dirty="0"/>
              <a:t>211.125 – Control over the labels must be kept to ensure accuracy.  Which labels used must be in the master batch record.  The number of labels used must be reconciled and any extra labels either destroyed (if the label has the lot number) or stored properly for future use (no lot number on the label). Control procedures must be written</a:t>
            </a:r>
          </a:p>
        </p:txBody>
      </p:sp>
    </p:spTree>
    <p:extLst>
      <p:ext uri="{BB962C8B-B14F-4D97-AF65-F5344CB8AC3E}">
        <p14:creationId xmlns:p14="http://schemas.microsoft.com/office/powerpoint/2010/main" val="2351420432"/>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21 CFR 211 Part G </a:t>
            </a:r>
            <a:br>
              <a:rPr lang="en-US" dirty="0"/>
            </a:br>
            <a:r>
              <a:rPr lang="en-US" dirty="0"/>
              <a:t>Packaging and Label Controls 211.122-211.137 </a:t>
            </a:r>
          </a:p>
        </p:txBody>
      </p:sp>
      <p:sp>
        <p:nvSpPr>
          <p:cNvPr id="4" name="Content Placeholder 2"/>
          <p:cNvSpPr>
            <a:spLocks noGrp="1"/>
          </p:cNvSpPr>
          <p:nvPr>
            <p:ph idx="1"/>
          </p:nvPr>
        </p:nvSpPr>
        <p:spPr/>
        <p:txBody>
          <a:bodyPr/>
          <a:lstStyle/>
          <a:p>
            <a:r>
              <a:rPr lang="en-US" dirty="0"/>
              <a:t>211.130 – Written procedures that the correct labels and packaging is used on drug product.  Must prevent mix-ups and cross contamination.  Blank containers cannot be mislabeled.  Packaging needs to include a lot number.  Inspection of labels and packaging to ensure accuracy must occur and go into the batch record.  Any previous drugs should be cleared out before new product is labeled.  All previous labels should be removed.</a:t>
            </a:r>
          </a:p>
          <a:p>
            <a:r>
              <a:rPr lang="en-US" dirty="0"/>
              <a:t>211.132 – The FDA has specific rules for tamper resistant packaging for OTC drugs.</a:t>
            </a:r>
          </a:p>
          <a:p>
            <a:r>
              <a:rPr lang="en-US" dirty="0"/>
              <a:t>211.134 – Finished drug products will be inspected to ensure the correct label and lot number. A representative sample will be visually inspected for correct labeling.  The results of the inspection go into the batch or control record.</a:t>
            </a:r>
          </a:p>
        </p:txBody>
      </p:sp>
    </p:spTree>
    <p:extLst>
      <p:ext uri="{BB962C8B-B14F-4D97-AF65-F5344CB8AC3E}">
        <p14:creationId xmlns:p14="http://schemas.microsoft.com/office/powerpoint/2010/main" val="1509112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21 CFR 211 Part G </a:t>
            </a:r>
            <a:br>
              <a:rPr lang="en-US" dirty="0"/>
            </a:br>
            <a:r>
              <a:rPr lang="en-US" dirty="0"/>
              <a:t>Packaging and Label Controls 211.122-211.137 </a:t>
            </a:r>
          </a:p>
        </p:txBody>
      </p:sp>
      <p:sp>
        <p:nvSpPr>
          <p:cNvPr id="4" name="Content Placeholder 2"/>
          <p:cNvSpPr>
            <a:spLocks noGrp="1"/>
          </p:cNvSpPr>
          <p:nvPr>
            <p:ph idx="1"/>
          </p:nvPr>
        </p:nvSpPr>
        <p:spPr/>
        <p:txBody>
          <a:bodyPr/>
          <a:lstStyle/>
          <a:p>
            <a:r>
              <a:rPr lang="en-US" dirty="0"/>
              <a:t>211.137 – The expiration date must be included on the drug product and be based on the stability testing.  Expiration dates shall be related to storage conditions as based on stability testing.  If the drug requires to be reconstituted, the expiration date of the original and reconstituted drug must be included.  Homeopathic, Allergenic extracts  and drugs under an IND are exempt from expiration dating</a:t>
            </a:r>
          </a:p>
        </p:txBody>
      </p:sp>
    </p:spTree>
    <p:extLst>
      <p:ext uri="{BB962C8B-B14F-4D97-AF65-F5344CB8AC3E}">
        <p14:creationId xmlns:p14="http://schemas.microsoft.com/office/powerpoint/2010/main" val="241891744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 CFR Part 210</a:t>
            </a:r>
          </a:p>
        </p:txBody>
      </p:sp>
      <p:sp>
        <p:nvSpPr>
          <p:cNvPr id="4" name="Content Placeholder 2"/>
          <p:cNvSpPr>
            <a:spLocks noGrp="1"/>
          </p:cNvSpPr>
          <p:nvPr>
            <p:ph idx="1"/>
          </p:nvPr>
        </p:nvSpPr>
        <p:spPr/>
        <p:txBody>
          <a:bodyPr/>
          <a:lstStyle/>
          <a:p>
            <a:r>
              <a:rPr lang="en-US" dirty="0"/>
              <a:t>This section only has 3 parts (one of which is definitions)</a:t>
            </a:r>
          </a:p>
          <a:p>
            <a:r>
              <a:rPr lang="en-US" dirty="0"/>
              <a:t>Provides the current state of good manufacturing regulations and states non-compliance with the regulations means the drug is adulterated per the Food, Drug and Cosmetic Act.</a:t>
            </a:r>
          </a:p>
          <a:p>
            <a:r>
              <a:rPr lang="en-US" dirty="0"/>
              <a:t>States to which persons, groups and companies 21 CFR 211 applies (pharmaceutical companies)</a:t>
            </a:r>
          </a:p>
        </p:txBody>
      </p:sp>
    </p:spTree>
    <p:extLst>
      <p:ext uri="{BB962C8B-B14F-4D97-AF65-F5344CB8AC3E}">
        <p14:creationId xmlns:p14="http://schemas.microsoft.com/office/powerpoint/2010/main" val="17142259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21 CFR 211 Part G Packaging and Labels</a:t>
            </a:r>
            <a:br>
              <a:rPr lang="en-US" sz="3200" dirty="0"/>
            </a:br>
            <a:r>
              <a:rPr lang="en-US" sz="3200" dirty="0"/>
              <a:t>Application to Consultants and Related Computerized Systems</a:t>
            </a:r>
          </a:p>
        </p:txBody>
      </p:sp>
      <p:sp>
        <p:nvSpPr>
          <p:cNvPr id="4" name="Content Placeholder 2"/>
          <p:cNvSpPr>
            <a:spLocks noGrp="1"/>
          </p:cNvSpPr>
          <p:nvPr>
            <p:ph idx="1"/>
          </p:nvPr>
        </p:nvSpPr>
        <p:spPr/>
        <p:txBody>
          <a:bodyPr/>
          <a:lstStyle/>
          <a:p>
            <a:r>
              <a:rPr lang="en-US" dirty="0"/>
              <a:t>Equipment used in the packaging and labeling process would be validated by Consultants along with the electronic master batch record software mentioned in the previous section.</a:t>
            </a:r>
          </a:p>
          <a:p>
            <a:r>
              <a:rPr lang="en-US" dirty="0"/>
              <a:t>Common electronic systems for verifying label content: Global Vision scanner.</a:t>
            </a:r>
          </a:p>
        </p:txBody>
      </p:sp>
    </p:spTree>
    <p:extLst>
      <p:ext uri="{BB962C8B-B14F-4D97-AF65-F5344CB8AC3E}">
        <p14:creationId xmlns:p14="http://schemas.microsoft.com/office/powerpoint/2010/main" val="436982649"/>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21 CFR 211 Part H Holding and Distribution </a:t>
            </a:r>
            <a:br>
              <a:rPr lang="en-US" dirty="0"/>
            </a:br>
            <a:r>
              <a:rPr lang="en-US" dirty="0"/>
              <a:t>211.142-211.150</a:t>
            </a:r>
          </a:p>
        </p:txBody>
      </p:sp>
      <p:sp>
        <p:nvSpPr>
          <p:cNvPr id="4" name="Content Placeholder 2"/>
          <p:cNvSpPr>
            <a:spLocks noGrp="1"/>
          </p:cNvSpPr>
          <p:nvPr>
            <p:ph idx="1"/>
          </p:nvPr>
        </p:nvSpPr>
        <p:spPr/>
        <p:txBody>
          <a:bodyPr/>
          <a:lstStyle/>
          <a:p>
            <a:r>
              <a:rPr lang="en-US" dirty="0"/>
              <a:t>211.142 – Written procedures for the warehousing of drugs are required.  The procedures must include quarantine of product not released by QA.  Temperature, humidity, and light are controlled so that the product is not affected.</a:t>
            </a:r>
          </a:p>
          <a:p>
            <a:r>
              <a:rPr lang="en-US" dirty="0"/>
              <a:t>211.150 - Written procedures for the distribution of drug products are required.  The procedures must include rotation of stock so oldest product is used first (can be deviated from if appropriate). And a system to that tracks distribution of product in case a recall is required.</a:t>
            </a:r>
          </a:p>
        </p:txBody>
      </p:sp>
    </p:spTree>
    <p:extLst>
      <p:ext uri="{BB962C8B-B14F-4D97-AF65-F5344CB8AC3E}">
        <p14:creationId xmlns:p14="http://schemas.microsoft.com/office/powerpoint/2010/main" val="5710656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21 CFR 211 Part H Holding and Distribution</a:t>
            </a:r>
            <a:br>
              <a:rPr lang="en-US" dirty="0"/>
            </a:br>
            <a:r>
              <a:rPr lang="en-US" dirty="0"/>
              <a:t>Application to Consultants and Related Computerized Systems</a:t>
            </a:r>
          </a:p>
        </p:txBody>
      </p:sp>
      <p:sp>
        <p:nvSpPr>
          <p:cNvPr id="4" name="Content Placeholder 2"/>
          <p:cNvSpPr>
            <a:spLocks noGrp="1"/>
          </p:cNvSpPr>
          <p:nvPr>
            <p:ph idx="1"/>
          </p:nvPr>
        </p:nvSpPr>
        <p:spPr/>
        <p:txBody>
          <a:bodyPr/>
          <a:lstStyle/>
          <a:p>
            <a:r>
              <a:rPr lang="en-US" dirty="0"/>
              <a:t>Equipment used to track the product for recall purposes along with the environmental systems in the warehouse would be validated along with the electronic master batch record software mentioned in the previous section.</a:t>
            </a:r>
          </a:p>
          <a:p>
            <a:r>
              <a:rPr lang="en-US" dirty="0"/>
              <a:t>Common electronic systems for tracking distribution: SAP.</a:t>
            </a:r>
          </a:p>
        </p:txBody>
      </p:sp>
    </p:spTree>
    <p:extLst>
      <p:ext uri="{BB962C8B-B14F-4D97-AF65-F5344CB8AC3E}">
        <p14:creationId xmlns:p14="http://schemas.microsoft.com/office/powerpoint/2010/main" val="14553180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21 CFR 211 Part I </a:t>
            </a:r>
            <a:br>
              <a:rPr lang="en-US" dirty="0"/>
            </a:br>
            <a:r>
              <a:rPr lang="en-US" dirty="0"/>
              <a:t>Laboratory Controls 211.160-211.176</a:t>
            </a:r>
          </a:p>
        </p:txBody>
      </p:sp>
      <p:sp>
        <p:nvSpPr>
          <p:cNvPr id="4" name="Content Placeholder 2"/>
          <p:cNvSpPr>
            <a:spLocks noGrp="1"/>
          </p:cNvSpPr>
          <p:nvPr>
            <p:ph idx="1"/>
          </p:nvPr>
        </p:nvSpPr>
        <p:spPr/>
        <p:txBody>
          <a:bodyPr/>
          <a:lstStyle/>
          <a:p>
            <a:r>
              <a:rPr lang="en-US" dirty="0"/>
              <a:t>211.160 - All documents (specifications, standards, sampling plans, test procedures, or other laboratory control mechanisms) must be approved by QA.</a:t>
            </a:r>
          </a:p>
          <a:p>
            <a:r>
              <a:rPr lang="en-US" dirty="0"/>
              <a:t> Specifications related to drug products, closures, and containers etc. must include a description of the sampling and testing procedures used.  Retesting of components susceptible to deterioration is required.</a:t>
            </a:r>
          </a:p>
          <a:p>
            <a:r>
              <a:rPr lang="en-US" dirty="0"/>
              <a:t>Conformance to written specifications and a description of sampling and testing procedures is required for in process materials.  The samples must be representative and identified.  This also applies to drug product (finished material)</a:t>
            </a:r>
          </a:p>
        </p:txBody>
      </p:sp>
    </p:spTree>
    <p:extLst>
      <p:ext uri="{BB962C8B-B14F-4D97-AF65-F5344CB8AC3E}">
        <p14:creationId xmlns:p14="http://schemas.microsoft.com/office/powerpoint/2010/main" val="2032982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21 CFR 211 Part I Laboratory Controls</a:t>
            </a:r>
            <a:br>
              <a:rPr lang="en-US" dirty="0"/>
            </a:br>
            <a:r>
              <a:rPr lang="en-US" dirty="0"/>
              <a:t>211.160-211.176 – Continued</a:t>
            </a:r>
          </a:p>
        </p:txBody>
      </p:sp>
      <p:sp>
        <p:nvSpPr>
          <p:cNvPr id="4" name="Content Placeholder 2"/>
          <p:cNvSpPr>
            <a:spLocks noGrp="1"/>
          </p:cNvSpPr>
          <p:nvPr>
            <p:ph idx="1"/>
          </p:nvPr>
        </p:nvSpPr>
        <p:spPr/>
        <p:txBody>
          <a:bodyPr/>
          <a:lstStyle/>
          <a:p>
            <a:r>
              <a:rPr lang="en-US" dirty="0"/>
              <a:t>211.160 (</a:t>
            </a:r>
            <a:r>
              <a:rPr lang="en-US" dirty="0" err="1"/>
              <a:t>cont</a:t>
            </a:r>
            <a:r>
              <a:rPr lang="en-US" dirty="0"/>
              <a:t>) – Instruments and other devices used for testing must be used per SOPs, and calibrated.  There must be  a written program containing directions, schedules, limits for accuracy and precision for the instruments.  Any instruments/devices that do not meet specifications must not be used.</a:t>
            </a:r>
          </a:p>
          <a:p>
            <a:r>
              <a:rPr lang="en-US" dirty="0"/>
              <a:t>211.165 – Each batch of product must be tested by the laboratory, which must include identity and strength.  If necessary testing will occur to ensure there are no microorganisms.</a:t>
            </a:r>
          </a:p>
        </p:txBody>
      </p:sp>
    </p:spTree>
    <p:extLst>
      <p:ext uri="{BB962C8B-B14F-4D97-AF65-F5344CB8AC3E}">
        <p14:creationId xmlns:p14="http://schemas.microsoft.com/office/powerpoint/2010/main" val="18256887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21 CFR 211 Part I Laboratory Controls</a:t>
            </a:r>
            <a:br>
              <a:rPr lang="en-US" dirty="0"/>
            </a:br>
            <a:r>
              <a:rPr lang="en-US" dirty="0"/>
              <a:t>211.160-211.176 – Continued</a:t>
            </a:r>
          </a:p>
        </p:txBody>
      </p:sp>
      <p:sp>
        <p:nvSpPr>
          <p:cNvPr id="4" name="Content Placeholder 2"/>
          <p:cNvSpPr>
            <a:spLocks noGrp="1"/>
          </p:cNvSpPr>
          <p:nvPr>
            <p:ph idx="1"/>
          </p:nvPr>
        </p:nvSpPr>
        <p:spPr/>
        <p:txBody>
          <a:bodyPr/>
          <a:lstStyle/>
          <a:p>
            <a:r>
              <a:rPr lang="en-US" dirty="0"/>
              <a:t>211.165 (</a:t>
            </a:r>
            <a:r>
              <a:rPr lang="en-US" dirty="0" err="1"/>
              <a:t>cont</a:t>
            </a:r>
            <a:r>
              <a:rPr lang="en-US" dirty="0"/>
              <a:t>) – Sampling and testing plan must be written which includes sampling method and number of samples.  There must be acceptance criteria for all tests approved by QA. Test methods must be validated.  Materials that don’t meet must requirements must be rejected.</a:t>
            </a:r>
          </a:p>
        </p:txBody>
      </p:sp>
    </p:spTree>
    <p:extLst>
      <p:ext uri="{BB962C8B-B14F-4D97-AF65-F5344CB8AC3E}">
        <p14:creationId xmlns:p14="http://schemas.microsoft.com/office/powerpoint/2010/main" val="464203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21 CFR 211 Part I Laboratory Controls</a:t>
            </a:r>
            <a:br>
              <a:rPr lang="en-US" dirty="0"/>
            </a:br>
            <a:r>
              <a:rPr lang="en-US" dirty="0"/>
              <a:t>211.160-211.176 – Continued</a:t>
            </a:r>
          </a:p>
        </p:txBody>
      </p:sp>
      <p:sp>
        <p:nvSpPr>
          <p:cNvPr id="4" name="Content Placeholder 2"/>
          <p:cNvSpPr>
            <a:spLocks noGrp="1"/>
          </p:cNvSpPr>
          <p:nvPr>
            <p:ph idx="1"/>
          </p:nvPr>
        </p:nvSpPr>
        <p:spPr/>
        <p:txBody>
          <a:bodyPr/>
          <a:lstStyle/>
          <a:p>
            <a:r>
              <a:rPr lang="en-US" dirty="0"/>
              <a:t>211.166 -  There must be a written program for Stability Testing which will be used to determine appropriate storage conditions and expiration dates of product.  The following items must be included in the program: sample size and test intervals, storage conditions, test methods, drug must be tested in same closure as it is sent, and reconstituted drugs must be tested prior and after reconstitution.  Separate rules for homeopathic and allergen extract drugs.</a:t>
            </a:r>
          </a:p>
        </p:txBody>
      </p:sp>
    </p:spTree>
    <p:extLst>
      <p:ext uri="{BB962C8B-B14F-4D97-AF65-F5344CB8AC3E}">
        <p14:creationId xmlns:p14="http://schemas.microsoft.com/office/powerpoint/2010/main" val="2799799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21 CFR 211 Part I Laboratory Controls</a:t>
            </a:r>
            <a:br>
              <a:rPr lang="en-US" dirty="0"/>
            </a:br>
            <a:r>
              <a:rPr lang="en-US" dirty="0"/>
              <a:t>211.160-211.176 – Continued </a:t>
            </a:r>
          </a:p>
        </p:txBody>
      </p:sp>
      <p:sp>
        <p:nvSpPr>
          <p:cNvPr id="4" name="Content Placeholder 2"/>
          <p:cNvSpPr>
            <a:spLocks noGrp="1"/>
          </p:cNvSpPr>
          <p:nvPr>
            <p:ph idx="1"/>
          </p:nvPr>
        </p:nvSpPr>
        <p:spPr/>
        <p:txBody>
          <a:bodyPr/>
          <a:lstStyle/>
          <a:p>
            <a:r>
              <a:rPr lang="en-US" dirty="0"/>
              <a:t>211.167 – Special Requirements, written procedures required for all of the following.  For sterile and/or pyrogen-free drugs, special testing must occur to ensure the product meets the requirements. For ophthalmic ointment testing for abrasives/ harsh substances must be completed.  For controlled release drugs (12 hour/24 hour drugs) testing must be completed to ensure rate of release</a:t>
            </a:r>
          </a:p>
        </p:txBody>
      </p:sp>
    </p:spTree>
    <p:extLst>
      <p:ext uri="{BB962C8B-B14F-4D97-AF65-F5344CB8AC3E}">
        <p14:creationId xmlns:p14="http://schemas.microsoft.com/office/powerpoint/2010/main" val="4353830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21 CFR 211 Part I Laboratory Controls</a:t>
            </a:r>
            <a:br>
              <a:rPr lang="en-US" dirty="0"/>
            </a:br>
            <a:r>
              <a:rPr lang="en-US" dirty="0"/>
              <a:t>211.160-211.176 – Continued</a:t>
            </a:r>
          </a:p>
        </p:txBody>
      </p:sp>
      <p:sp>
        <p:nvSpPr>
          <p:cNvPr id="4" name="Content Placeholder 2"/>
          <p:cNvSpPr>
            <a:spLocks noGrp="1"/>
          </p:cNvSpPr>
          <p:nvPr>
            <p:ph idx="1"/>
          </p:nvPr>
        </p:nvSpPr>
        <p:spPr/>
        <p:txBody>
          <a:bodyPr/>
          <a:lstStyle/>
          <a:p>
            <a:r>
              <a:rPr lang="en-US" dirty="0"/>
              <a:t>211.170 – Reserve Samples Companies must keep a reserve samples from each batch of API and finished product.  The amount must be at least 2x the amount needed to conduct all standard required tests for release.  These must be kept 1 year after the expiration date for the batch.</a:t>
            </a:r>
          </a:p>
          <a:p>
            <a:r>
              <a:rPr lang="en-US" dirty="0"/>
              <a:t>There are separate rules for radioactive, OTC, sterile and pyrogen-free API and drug product.</a:t>
            </a:r>
          </a:p>
        </p:txBody>
      </p:sp>
    </p:spTree>
    <p:extLst>
      <p:ext uri="{BB962C8B-B14F-4D97-AF65-F5344CB8AC3E}">
        <p14:creationId xmlns:p14="http://schemas.microsoft.com/office/powerpoint/2010/main" val="25871361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21 CFR 211 Part I Laboratory Controls</a:t>
            </a:r>
            <a:br>
              <a:rPr lang="en-US" dirty="0"/>
            </a:br>
            <a:r>
              <a:rPr lang="en-US" dirty="0"/>
              <a:t>211.160-211.176 – Continued</a:t>
            </a:r>
          </a:p>
        </p:txBody>
      </p:sp>
      <p:sp>
        <p:nvSpPr>
          <p:cNvPr id="4" name="Content Placeholder 2"/>
          <p:cNvSpPr>
            <a:spLocks noGrp="1"/>
          </p:cNvSpPr>
          <p:nvPr>
            <p:ph idx="1"/>
          </p:nvPr>
        </p:nvSpPr>
        <p:spPr/>
        <p:txBody>
          <a:bodyPr/>
          <a:lstStyle/>
          <a:p>
            <a:r>
              <a:rPr lang="en-US" dirty="0"/>
              <a:t>211.173 – Animals used in the testing of drug product (any stage) shall be controlled and maintained to ensure suitability of their intended use. They must be identified and there must be records of their use.</a:t>
            </a:r>
          </a:p>
          <a:p>
            <a:r>
              <a:rPr lang="en-US" dirty="0"/>
              <a:t>211.176 – If there is a non-penicillin drug that may have been contaminated by Penicillin.  That drug must be tested per the standard listed in the regulations and not marketed if contaminated</a:t>
            </a:r>
          </a:p>
        </p:txBody>
      </p:sp>
    </p:spTree>
    <p:extLst>
      <p:ext uri="{BB962C8B-B14F-4D97-AF65-F5344CB8AC3E}">
        <p14:creationId xmlns:p14="http://schemas.microsoft.com/office/powerpoint/2010/main" val="3399545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21 CFR 211 Part A</a:t>
            </a:r>
            <a:br>
              <a:rPr lang="en-US" dirty="0"/>
            </a:br>
            <a:r>
              <a:rPr lang="en-US" dirty="0"/>
              <a:t>General Provisions 211.1-211.3</a:t>
            </a:r>
          </a:p>
        </p:txBody>
      </p:sp>
      <p:sp>
        <p:nvSpPr>
          <p:cNvPr id="4" name="Content Placeholder 2"/>
          <p:cNvSpPr>
            <a:spLocks noGrp="1"/>
          </p:cNvSpPr>
          <p:nvPr>
            <p:ph idx="1"/>
          </p:nvPr>
        </p:nvSpPr>
        <p:spPr/>
        <p:txBody>
          <a:bodyPr/>
          <a:lstStyle/>
          <a:p>
            <a:r>
              <a:rPr lang="en-US" dirty="0"/>
              <a:t>211.1 provides the scope of the regulations and states it applies to those companies that manufacture drugs as defined in the Food, Drug and Cosmetic Act.</a:t>
            </a:r>
          </a:p>
          <a:p>
            <a:r>
              <a:rPr lang="en-US" dirty="0"/>
              <a:t>This regulation was first issued in 1978</a:t>
            </a:r>
          </a:p>
          <a:p>
            <a:r>
              <a:rPr lang="en-US" dirty="0"/>
              <a:t>211.1 – Not used</a:t>
            </a:r>
          </a:p>
          <a:p>
            <a:r>
              <a:rPr lang="en-US" dirty="0"/>
              <a:t>211.3 Definitions: See 210.3 for applicable definitions.</a:t>
            </a:r>
          </a:p>
        </p:txBody>
      </p:sp>
    </p:spTree>
    <p:extLst>
      <p:ext uri="{BB962C8B-B14F-4D97-AF65-F5344CB8AC3E}">
        <p14:creationId xmlns:p14="http://schemas.microsoft.com/office/powerpoint/2010/main" val="10398036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21 CFR 211 Part I Laboratory Controls</a:t>
            </a:r>
            <a:br>
              <a:rPr lang="en-US" dirty="0"/>
            </a:br>
            <a:r>
              <a:rPr lang="en-US" dirty="0"/>
              <a:t>Application to Consultants and Related Computerized Systems</a:t>
            </a:r>
          </a:p>
        </p:txBody>
      </p:sp>
      <p:sp>
        <p:nvSpPr>
          <p:cNvPr id="4" name="Content Placeholder 2"/>
          <p:cNvSpPr>
            <a:spLocks noGrp="1"/>
          </p:cNvSpPr>
          <p:nvPr>
            <p:ph idx="1"/>
          </p:nvPr>
        </p:nvSpPr>
        <p:spPr/>
        <p:txBody>
          <a:bodyPr/>
          <a:lstStyle/>
          <a:p>
            <a:r>
              <a:rPr lang="en-US" dirty="0"/>
              <a:t>Software that runs each piece of laboratory equipment would be validated by Consultants.</a:t>
            </a:r>
          </a:p>
          <a:p>
            <a:r>
              <a:rPr lang="en-US" dirty="0"/>
              <a:t>Too many individual software to list, however, many companies are now using Empower to control all the HPLCs across all sites.</a:t>
            </a:r>
          </a:p>
          <a:p>
            <a:r>
              <a:rPr lang="en-US" dirty="0"/>
              <a:t>Software for all laboratory data to be stored for security and backup.</a:t>
            </a:r>
          </a:p>
          <a:p>
            <a:pPr lvl="1"/>
            <a:r>
              <a:rPr lang="en-US" dirty="0"/>
              <a:t>This data can include, raw material, in process, finished product and stability testing data.</a:t>
            </a:r>
          </a:p>
          <a:p>
            <a:r>
              <a:rPr lang="en-US" dirty="0"/>
              <a:t>Common software used: Laboratory Information Management System (LIMS)</a:t>
            </a:r>
          </a:p>
        </p:txBody>
      </p:sp>
    </p:spTree>
    <p:extLst>
      <p:ext uri="{BB962C8B-B14F-4D97-AF65-F5344CB8AC3E}">
        <p14:creationId xmlns:p14="http://schemas.microsoft.com/office/powerpoint/2010/main" val="19539668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21CFR 211 Part J </a:t>
            </a:r>
            <a:br>
              <a:rPr lang="en-US" dirty="0"/>
            </a:br>
            <a:r>
              <a:rPr lang="en-US" dirty="0"/>
              <a:t>Records and  Reports 211.180-211.198</a:t>
            </a:r>
          </a:p>
        </p:txBody>
      </p:sp>
      <p:sp>
        <p:nvSpPr>
          <p:cNvPr id="4" name="Content Placeholder 2"/>
          <p:cNvSpPr>
            <a:spLocks noGrp="1"/>
          </p:cNvSpPr>
          <p:nvPr>
            <p:ph idx="1"/>
          </p:nvPr>
        </p:nvSpPr>
        <p:spPr/>
        <p:txBody>
          <a:bodyPr/>
          <a:lstStyle/>
          <a:p>
            <a:r>
              <a:rPr lang="en-US" dirty="0"/>
              <a:t>211.180 – General: Any record created for the batch, laboratory, closures or containers will be kept 1 year after the expiration date (OTC has different rules).  These records must be made available to the FDA and can be copied by the agency.  Records may be original or kept as photocopy.</a:t>
            </a:r>
          </a:p>
          <a:p>
            <a:r>
              <a:rPr lang="en-US" dirty="0"/>
              <a:t>For each previous section where written procedures or records are required.  This section details what would be in each record and retention requirements of the record by type.</a:t>
            </a:r>
          </a:p>
        </p:txBody>
      </p:sp>
    </p:spTree>
    <p:extLst>
      <p:ext uri="{BB962C8B-B14F-4D97-AF65-F5344CB8AC3E}">
        <p14:creationId xmlns:p14="http://schemas.microsoft.com/office/powerpoint/2010/main" val="6794722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21 CFR 211 Part J Records and Reports</a:t>
            </a:r>
            <a:br>
              <a:rPr lang="en-US" dirty="0"/>
            </a:br>
            <a:r>
              <a:rPr lang="en-US" dirty="0"/>
              <a:t>Application to Consultants and Related Computerized Systems</a:t>
            </a:r>
          </a:p>
        </p:txBody>
      </p:sp>
      <p:sp>
        <p:nvSpPr>
          <p:cNvPr id="4" name="Content Placeholder 2"/>
          <p:cNvSpPr>
            <a:spLocks noGrp="1"/>
          </p:cNvSpPr>
          <p:nvPr>
            <p:ph idx="1"/>
          </p:nvPr>
        </p:nvSpPr>
        <p:spPr/>
        <p:txBody>
          <a:bodyPr/>
          <a:lstStyle/>
          <a:p>
            <a:r>
              <a:rPr lang="en-US" dirty="0"/>
              <a:t>Validation is required of the systems that these records are kept in.  These include previous systems referenced.</a:t>
            </a:r>
          </a:p>
          <a:p>
            <a:r>
              <a:rPr lang="en-US" dirty="0"/>
              <a:t>Laboratory systems will need to meets requirements set forth in 21 CFR 211.194</a:t>
            </a:r>
          </a:p>
          <a:p>
            <a:r>
              <a:rPr lang="en-US" dirty="0"/>
              <a:t>Common software used: Laboratory Information Management System (LIMS)</a:t>
            </a:r>
          </a:p>
          <a:p>
            <a:r>
              <a:rPr lang="en-US" dirty="0"/>
              <a:t>Complaint files are also covered in this section and would need to be validated.</a:t>
            </a:r>
          </a:p>
          <a:p>
            <a:r>
              <a:rPr lang="en-US" dirty="0"/>
              <a:t>Common software for complaints: </a:t>
            </a:r>
            <a:r>
              <a:rPr lang="en-US" dirty="0" err="1"/>
              <a:t>TrackWise</a:t>
            </a:r>
            <a:endParaRPr lang="en-US" dirty="0"/>
          </a:p>
        </p:txBody>
      </p:sp>
    </p:spTree>
    <p:extLst>
      <p:ext uri="{BB962C8B-B14F-4D97-AF65-F5344CB8AC3E}">
        <p14:creationId xmlns:p14="http://schemas.microsoft.com/office/powerpoint/2010/main" val="33624592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21CFR 211 Part  K Returned and Salvaged Product</a:t>
            </a:r>
            <a:br>
              <a:rPr lang="en-US" dirty="0"/>
            </a:br>
            <a:r>
              <a:rPr lang="en-US" dirty="0"/>
              <a:t>211.204-211.208</a:t>
            </a:r>
          </a:p>
        </p:txBody>
      </p:sp>
      <p:sp>
        <p:nvSpPr>
          <p:cNvPr id="4" name="Content Placeholder 2"/>
          <p:cNvSpPr>
            <a:spLocks noGrp="1"/>
          </p:cNvSpPr>
          <p:nvPr>
            <p:ph idx="1"/>
          </p:nvPr>
        </p:nvSpPr>
        <p:spPr/>
        <p:txBody>
          <a:bodyPr/>
          <a:lstStyle/>
          <a:p>
            <a:r>
              <a:rPr lang="en-US" dirty="0"/>
              <a:t>Rules for Returned and salvaged product requirements are set forth in these sections.</a:t>
            </a:r>
          </a:p>
        </p:txBody>
      </p:sp>
    </p:spTree>
    <p:extLst>
      <p:ext uri="{BB962C8B-B14F-4D97-AF65-F5344CB8AC3E}">
        <p14:creationId xmlns:p14="http://schemas.microsoft.com/office/powerpoint/2010/main" val="40873492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 to Good Clinical Practices and Good Laboratory Practices</a:t>
            </a:r>
          </a:p>
        </p:txBody>
      </p:sp>
      <p:sp>
        <p:nvSpPr>
          <p:cNvPr id="4" name="Content Placeholder 2"/>
          <p:cNvSpPr>
            <a:spLocks noGrp="1"/>
          </p:cNvSpPr>
          <p:nvPr>
            <p:ph idx="1"/>
          </p:nvPr>
        </p:nvSpPr>
        <p:spPr/>
        <p:txBody>
          <a:bodyPr/>
          <a:lstStyle/>
          <a:p>
            <a:r>
              <a:rPr lang="en-US" dirty="0"/>
              <a:t>The main areas that overlap is the requirement to validate laboratory instruments or larger data storage software (Documentum, LIMS, etc.)</a:t>
            </a:r>
          </a:p>
          <a:p>
            <a:r>
              <a:rPr lang="en-US" dirty="0"/>
              <a:t>From a regulatory point of view, many of the regulations don’t apply directly to consultants, but typically validate the systems that are incorporated to meet the regulations.</a:t>
            </a:r>
          </a:p>
        </p:txBody>
      </p:sp>
    </p:spTree>
    <p:extLst>
      <p:ext uri="{BB962C8B-B14F-4D97-AF65-F5344CB8AC3E}">
        <p14:creationId xmlns:p14="http://schemas.microsoft.com/office/powerpoint/2010/main" val="31856196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 of </a:t>
            </a:r>
            <a:r>
              <a:rPr lang="en-US" dirty="0" err="1"/>
              <a:t>GxPs</a:t>
            </a:r>
            <a:r>
              <a:rPr lang="en-US" dirty="0"/>
              <a:t> to 21 CFR Part 11</a:t>
            </a:r>
          </a:p>
        </p:txBody>
      </p:sp>
      <p:sp>
        <p:nvSpPr>
          <p:cNvPr id="4" name="Content Placeholder 2"/>
          <p:cNvSpPr>
            <a:spLocks noGrp="1"/>
          </p:cNvSpPr>
          <p:nvPr>
            <p:ph idx="1"/>
          </p:nvPr>
        </p:nvSpPr>
        <p:spPr/>
        <p:txBody>
          <a:bodyPr/>
          <a:lstStyle/>
          <a:p>
            <a:r>
              <a:rPr lang="en-US" dirty="0"/>
              <a:t>21 CFR Part 11 regulations set forth the requirements for electronic records and electronic signatures.</a:t>
            </a:r>
          </a:p>
          <a:p>
            <a:r>
              <a:rPr lang="en-US" dirty="0"/>
              <a:t>When companies install electronic (computer) systems that were listed throughout this presentation to meet </a:t>
            </a:r>
            <a:r>
              <a:rPr lang="en-US" dirty="0" err="1"/>
              <a:t>GxP</a:t>
            </a:r>
            <a:r>
              <a:rPr lang="en-US" dirty="0"/>
              <a:t> requirements, they must be validated to meet Part 11 compliance.</a:t>
            </a:r>
          </a:p>
          <a:p>
            <a:r>
              <a:rPr lang="en-US" dirty="0"/>
              <a:t>The actual requirements for Part 11 are covered in a separate training.</a:t>
            </a:r>
          </a:p>
        </p:txBody>
      </p:sp>
    </p:spTree>
    <p:extLst>
      <p:ext uri="{BB962C8B-B14F-4D97-AF65-F5344CB8AC3E}">
        <p14:creationId xmlns:p14="http://schemas.microsoft.com/office/powerpoint/2010/main" val="2173178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3"/>
          <p:cNvSpPr txBox="1">
            <a:spLocks/>
          </p:cNvSpPr>
          <p:nvPr/>
        </p:nvSpPr>
        <p:spPr bwMode="auto">
          <a:xfrm>
            <a:off x="0" y="289010"/>
            <a:ext cx="12192000" cy="134806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l" rtl="0" eaLnBrk="0" fontAlgn="base" hangingPunct="0">
              <a:lnSpc>
                <a:spcPct val="85000"/>
              </a:lnSpc>
              <a:spcBef>
                <a:spcPct val="0"/>
              </a:spcBef>
              <a:spcAft>
                <a:spcPct val="0"/>
              </a:spcAft>
              <a:defRPr sz="2800" b="1">
                <a:solidFill>
                  <a:srgbClr val="0066CC"/>
                </a:solidFill>
                <a:effectLst/>
                <a:latin typeface="+mj-lt"/>
                <a:ea typeface="+mj-ea"/>
                <a:cs typeface="+mj-cs"/>
              </a:defRPr>
            </a:lvl1pPr>
            <a:lvl2pPr algn="l" rtl="0" eaLnBrk="0" fontAlgn="base" hangingPunct="0">
              <a:lnSpc>
                <a:spcPct val="85000"/>
              </a:lnSpc>
              <a:spcBef>
                <a:spcPct val="0"/>
              </a:spcBef>
              <a:spcAft>
                <a:spcPct val="0"/>
              </a:spcAft>
              <a:defRPr sz="3800" b="1">
                <a:solidFill>
                  <a:srgbClr val="0066CC"/>
                </a:solidFill>
                <a:effectLst>
                  <a:outerShdw blurRad="38100" dist="38100" dir="2700000" algn="tl">
                    <a:srgbClr val="C0C0C0"/>
                  </a:outerShdw>
                </a:effectLst>
                <a:latin typeface="Arial Narrow" pitchFamily="34" charset="0"/>
              </a:defRPr>
            </a:lvl2pPr>
            <a:lvl3pPr algn="l" rtl="0" eaLnBrk="0" fontAlgn="base" hangingPunct="0">
              <a:lnSpc>
                <a:spcPct val="85000"/>
              </a:lnSpc>
              <a:spcBef>
                <a:spcPct val="0"/>
              </a:spcBef>
              <a:spcAft>
                <a:spcPct val="0"/>
              </a:spcAft>
              <a:defRPr sz="3800" b="1">
                <a:solidFill>
                  <a:srgbClr val="0066CC"/>
                </a:solidFill>
                <a:effectLst>
                  <a:outerShdw blurRad="38100" dist="38100" dir="2700000" algn="tl">
                    <a:srgbClr val="C0C0C0"/>
                  </a:outerShdw>
                </a:effectLst>
                <a:latin typeface="Arial Narrow" pitchFamily="34" charset="0"/>
              </a:defRPr>
            </a:lvl3pPr>
            <a:lvl4pPr algn="l" rtl="0" eaLnBrk="0" fontAlgn="base" hangingPunct="0">
              <a:lnSpc>
                <a:spcPct val="85000"/>
              </a:lnSpc>
              <a:spcBef>
                <a:spcPct val="0"/>
              </a:spcBef>
              <a:spcAft>
                <a:spcPct val="0"/>
              </a:spcAft>
              <a:defRPr sz="3800" b="1">
                <a:solidFill>
                  <a:srgbClr val="0066CC"/>
                </a:solidFill>
                <a:effectLst>
                  <a:outerShdw blurRad="38100" dist="38100" dir="2700000" algn="tl">
                    <a:srgbClr val="C0C0C0"/>
                  </a:outerShdw>
                </a:effectLst>
                <a:latin typeface="Arial Narrow" pitchFamily="34" charset="0"/>
              </a:defRPr>
            </a:lvl4pPr>
            <a:lvl5pPr algn="l" rtl="0" eaLnBrk="0" fontAlgn="base" hangingPunct="0">
              <a:lnSpc>
                <a:spcPct val="85000"/>
              </a:lnSpc>
              <a:spcBef>
                <a:spcPct val="0"/>
              </a:spcBef>
              <a:spcAft>
                <a:spcPct val="0"/>
              </a:spcAft>
              <a:defRPr sz="3800" b="1">
                <a:solidFill>
                  <a:srgbClr val="0066CC"/>
                </a:solidFill>
                <a:effectLst>
                  <a:outerShdw blurRad="38100" dist="38100" dir="2700000" algn="tl">
                    <a:srgbClr val="C0C0C0"/>
                  </a:outerShdw>
                </a:effectLst>
                <a:latin typeface="Arial Narrow" pitchFamily="34" charset="0"/>
              </a:defRPr>
            </a:lvl5pPr>
            <a:lvl6pPr marL="457200" algn="l" rtl="0" eaLnBrk="0" fontAlgn="base" hangingPunct="0">
              <a:lnSpc>
                <a:spcPct val="85000"/>
              </a:lnSpc>
              <a:spcBef>
                <a:spcPct val="0"/>
              </a:spcBef>
              <a:spcAft>
                <a:spcPct val="0"/>
              </a:spcAft>
              <a:defRPr sz="3800" b="1">
                <a:solidFill>
                  <a:srgbClr val="0066CC"/>
                </a:solidFill>
                <a:effectLst>
                  <a:outerShdw blurRad="38100" dist="38100" dir="2700000" algn="tl">
                    <a:srgbClr val="C0C0C0"/>
                  </a:outerShdw>
                </a:effectLst>
                <a:latin typeface="Arial Narrow" pitchFamily="34" charset="0"/>
              </a:defRPr>
            </a:lvl6pPr>
            <a:lvl7pPr marL="914400" algn="l" rtl="0" eaLnBrk="0" fontAlgn="base" hangingPunct="0">
              <a:lnSpc>
                <a:spcPct val="85000"/>
              </a:lnSpc>
              <a:spcBef>
                <a:spcPct val="0"/>
              </a:spcBef>
              <a:spcAft>
                <a:spcPct val="0"/>
              </a:spcAft>
              <a:defRPr sz="3800" b="1">
                <a:solidFill>
                  <a:srgbClr val="0066CC"/>
                </a:solidFill>
                <a:effectLst>
                  <a:outerShdw blurRad="38100" dist="38100" dir="2700000" algn="tl">
                    <a:srgbClr val="C0C0C0"/>
                  </a:outerShdw>
                </a:effectLst>
                <a:latin typeface="Arial Narrow" pitchFamily="34" charset="0"/>
              </a:defRPr>
            </a:lvl7pPr>
            <a:lvl8pPr marL="1371600" algn="l" rtl="0" eaLnBrk="0" fontAlgn="base" hangingPunct="0">
              <a:lnSpc>
                <a:spcPct val="85000"/>
              </a:lnSpc>
              <a:spcBef>
                <a:spcPct val="0"/>
              </a:spcBef>
              <a:spcAft>
                <a:spcPct val="0"/>
              </a:spcAft>
              <a:defRPr sz="3800" b="1">
                <a:solidFill>
                  <a:srgbClr val="0066CC"/>
                </a:solidFill>
                <a:effectLst>
                  <a:outerShdw blurRad="38100" dist="38100" dir="2700000" algn="tl">
                    <a:srgbClr val="C0C0C0"/>
                  </a:outerShdw>
                </a:effectLst>
                <a:latin typeface="Arial Narrow" pitchFamily="34" charset="0"/>
              </a:defRPr>
            </a:lvl8pPr>
            <a:lvl9pPr marL="1828800" algn="l" rtl="0" eaLnBrk="0" fontAlgn="base" hangingPunct="0">
              <a:lnSpc>
                <a:spcPct val="85000"/>
              </a:lnSpc>
              <a:spcBef>
                <a:spcPct val="0"/>
              </a:spcBef>
              <a:spcAft>
                <a:spcPct val="0"/>
              </a:spcAft>
              <a:defRPr sz="3800" b="1">
                <a:solidFill>
                  <a:srgbClr val="0066CC"/>
                </a:solidFill>
                <a:effectLst>
                  <a:outerShdw blurRad="38100" dist="38100" dir="2700000" algn="tl">
                    <a:srgbClr val="C0C0C0"/>
                  </a:outerShdw>
                </a:effectLst>
                <a:latin typeface="Arial Narrow" pitchFamily="34" charset="0"/>
              </a:defRPr>
            </a:lvl9pPr>
          </a:lstStyle>
          <a:p>
            <a:r>
              <a:rPr lang="en-US" sz="3600" kern="0" dirty="0">
                <a:solidFill>
                  <a:srgbClr val="055B9E"/>
                </a:solidFill>
                <a:latin typeface="Arial Narrow" panose="020B0606020202030204" pitchFamily="34" charset="0"/>
              </a:rPr>
              <a:t>Questions? </a:t>
            </a:r>
          </a:p>
          <a:p>
            <a:endParaRPr lang="en-US" sz="3600" kern="0" dirty="0">
              <a:solidFill>
                <a:srgbClr val="055B9E"/>
              </a:solidFill>
              <a:latin typeface="Arial Narrow" panose="020B0606020202030204" pitchFamily="34" charset="0"/>
            </a:endParaRPr>
          </a:p>
          <a:p>
            <a:pPr algn="ctr"/>
            <a:r>
              <a:rPr lang="en-US" sz="2400" kern="0" dirty="0">
                <a:solidFill>
                  <a:srgbClr val="055B9E"/>
                </a:solidFill>
                <a:latin typeface="Arial Narrow" panose="020B0606020202030204" pitchFamily="34" charset="0"/>
              </a:rPr>
              <a:t>This was a broad overview, and not inclusive.</a:t>
            </a:r>
          </a:p>
        </p:txBody>
      </p:sp>
      <p:pic>
        <p:nvPicPr>
          <p:cNvPr id="12290" name="Picture 2" descr="http://www.clker.com/cliparts/O/h/L/p/N/N/ask-m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7777" y="2113591"/>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122531" y="6473279"/>
            <a:ext cx="1986835" cy="384721"/>
          </a:xfrm>
          <a:prstGeom prst="rect">
            <a:avLst/>
          </a:prstGeom>
          <a:noFill/>
        </p:spPr>
        <p:txBody>
          <a:bodyPr wrap="square" rtlCol="0">
            <a:spAutoFit/>
          </a:bodyPr>
          <a:lstStyle/>
          <a:p>
            <a:r>
              <a:rPr lang="en-US" sz="1900" b="1" i="1" dirty="0">
                <a:solidFill>
                  <a:srgbClr val="055B9E"/>
                </a:solidFill>
                <a:latin typeface="Times New Roman" panose="02020603050405020304" pitchFamily="18" charset="0"/>
                <a:cs typeface="Times New Roman" panose="02020603050405020304" pitchFamily="18" charset="0"/>
              </a:rPr>
              <a:t>COVEX, LLC</a:t>
            </a:r>
          </a:p>
        </p:txBody>
      </p:sp>
    </p:spTree>
    <p:extLst>
      <p:ext uri="{BB962C8B-B14F-4D97-AF65-F5344CB8AC3E}">
        <p14:creationId xmlns:p14="http://schemas.microsoft.com/office/powerpoint/2010/main" val="2440143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21 CFR 211 Part B</a:t>
            </a:r>
            <a:br>
              <a:rPr lang="en-US" dirty="0"/>
            </a:br>
            <a:r>
              <a:rPr lang="en-US" dirty="0"/>
              <a:t>Organization and Personnel 211.22-211.34</a:t>
            </a:r>
          </a:p>
        </p:txBody>
      </p:sp>
      <p:sp>
        <p:nvSpPr>
          <p:cNvPr id="4" name="Content Placeholder 2"/>
          <p:cNvSpPr>
            <a:spLocks noGrp="1"/>
          </p:cNvSpPr>
          <p:nvPr>
            <p:ph idx="1"/>
          </p:nvPr>
        </p:nvSpPr>
        <p:spPr/>
        <p:txBody>
          <a:bodyPr/>
          <a:lstStyle/>
          <a:p>
            <a:r>
              <a:rPr lang="en-US" dirty="0"/>
              <a:t>211.22 – Explicitly states there must be a quality control unit. That unit is responsible for approving or rejecting all tests and products. All procedures for the unit must written and approved.</a:t>
            </a:r>
          </a:p>
          <a:p>
            <a:r>
              <a:rPr lang="en-US" dirty="0"/>
              <a:t>211.25 - Employees involved in the manufacturing process must have the education and training to complete their job responsibilities.  This must be documented</a:t>
            </a:r>
          </a:p>
          <a:p>
            <a:r>
              <a:rPr lang="en-US" dirty="0"/>
              <a:t>211.28 - Employees involved in the manufacturing process must wear clean clothes, have good hygiene and follow written procedures</a:t>
            </a:r>
          </a:p>
          <a:p>
            <a:r>
              <a:rPr lang="en-US" dirty="0"/>
              <a:t>211.34 -  Consultants must meet the same criteria set forth in 211.25 and 211.28</a:t>
            </a:r>
          </a:p>
        </p:txBody>
      </p:sp>
    </p:spTree>
    <p:extLst>
      <p:ext uri="{BB962C8B-B14F-4D97-AF65-F5344CB8AC3E}">
        <p14:creationId xmlns:p14="http://schemas.microsoft.com/office/powerpoint/2010/main" val="267642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21 CFR 211 Part B O</a:t>
            </a:r>
            <a:br>
              <a:rPr lang="en-US" dirty="0"/>
            </a:br>
            <a:r>
              <a:rPr lang="en-US" dirty="0"/>
              <a:t>Organization and Personnel Application to Consultants</a:t>
            </a:r>
          </a:p>
        </p:txBody>
      </p:sp>
      <p:sp>
        <p:nvSpPr>
          <p:cNvPr id="4" name="Content Placeholder 2"/>
          <p:cNvSpPr>
            <a:spLocks noGrp="1"/>
          </p:cNvSpPr>
          <p:nvPr>
            <p:ph idx="1"/>
          </p:nvPr>
        </p:nvSpPr>
        <p:spPr/>
        <p:txBody>
          <a:bodyPr/>
          <a:lstStyle/>
          <a:p>
            <a:r>
              <a:rPr lang="en-US" dirty="0"/>
              <a:t>We must follow all procedures that are written to meet the sections regarding training and responsibilities since we are contractors.</a:t>
            </a:r>
          </a:p>
          <a:p>
            <a:r>
              <a:rPr lang="en-US" dirty="0"/>
              <a:t>From a system standpoint, validation may occur of the system that contains the written SOPs, the Learning management system or the employee HR system that contains job qualifications. Some Consultants may be in a QA role and have to abide by the rules outlined in 211.22</a:t>
            </a:r>
          </a:p>
        </p:txBody>
      </p:sp>
    </p:spTree>
    <p:extLst>
      <p:ext uri="{BB962C8B-B14F-4D97-AF65-F5344CB8AC3E}">
        <p14:creationId xmlns:p14="http://schemas.microsoft.com/office/powerpoint/2010/main" val="2994857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21 CFR 211 Part B </a:t>
            </a:r>
            <a:br>
              <a:rPr lang="en-US" dirty="0"/>
            </a:br>
            <a:r>
              <a:rPr lang="en-US" dirty="0"/>
              <a:t>Related Computerized Systems</a:t>
            </a:r>
          </a:p>
        </p:txBody>
      </p:sp>
      <p:sp>
        <p:nvSpPr>
          <p:cNvPr id="4" name="Content Placeholder 2"/>
          <p:cNvSpPr>
            <a:spLocks noGrp="1"/>
          </p:cNvSpPr>
          <p:nvPr>
            <p:ph idx="1"/>
          </p:nvPr>
        </p:nvSpPr>
        <p:spPr/>
        <p:txBody>
          <a:bodyPr/>
          <a:lstStyle/>
          <a:p>
            <a:r>
              <a:rPr lang="en-US" dirty="0"/>
              <a:t>Training systems:</a:t>
            </a:r>
          </a:p>
          <a:p>
            <a:pPr lvl="1"/>
            <a:r>
              <a:rPr lang="en-US" dirty="0"/>
              <a:t>Keeps track of employee training to meet requirements set forth in 21 CFR 211.25.</a:t>
            </a:r>
          </a:p>
          <a:p>
            <a:pPr lvl="1"/>
            <a:r>
              <a:rPr lang="en-US" dirty="0"/>
              <a:t>Electronically tracks versions of  SOPs</a:t>
            </a:r>
          </a:p>
          <a:p>
            <a:pPr lvl="1"/>
            <a:r>
              <a:rPr lang="en-US" dirty="0"/>
              <a:t>Allows groups of persons to be created to assign training to entire groups/departments</a:t>
            </a:r>
          </a:p>
          <a:p>
            <a:pPr lvl="1"/>
            <a:r>
              <a:rPr lang="en-US" dirty="0"/>
              <a:t>Common software used: </a:t>
            </a:r>
            <a:r>
              <a:rPr lang="en-US" dirty="0" err="1"/>
              <a:t>Eduneering</a:t>
            </a:r>
            <a:r>
              <a:rPr lang="en-US" dirty="0"/>
              <a:t> and Compliance Wire</a:t>
            </a:r>
          </a:p>
          <a:p>
            <a:r>
              <a:rPr lang="en-US" dirty="0"/>
              <a:t>HR systems (usually not validated)</a:t>
            </a:r>
          </a:p>
          <a:p>
            <a:pPr lvl="1"/>
            <a:r>
              <a:rPr lang="en-US" dirty="0"/>
              <a:t>Keeps track of CVs and resumes</a:t>
            </a:r>
          </a:p>
        </p:txBody>
      </p:sp>
    </p:spTree>
    <p:extLst>
      <p:ext uri="{BB962C8B-B14F-4D97-AF65-F5344CB8AC3E}">
        <p14:creationId xmlns:p14="http://schemas.microsoft.com/office/powerpoint/2010/main" val="2922968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21 CFR 211 Part C</a:t>
            </a:r>
            <a:br>
              <a:rPr lang="en-US" dirty="0"/>
            </a:br>
            <a:r>
              <a:rPr lang="en-US" dirty="0"/>
              <a:t>Buildings and Facilities 211.42-211.58</a:t>
            </a:r>
          </a:p>
        </p:txBody>
      </p:sp>
      <p:sp>
        <p:nvSpPr>
          <p:cNvPr id="4" name="Content Placeholder 2"/>
          <p:cNvSpPr>
            <a:spLocks noGrp="1"/>
          </p:cNvSpPr>
          <p:nvPr>
            <p:ph idx="1"/>
          </p:nvPr>
        </p:nvSpPr>
        <p:spPr/>
        <p:txBody>
          <a:bodyPr/>
          <a:lstStyle/>
          <a:p>
            <a:r>
              <a:rPr lang="en-US" dirty="0"/>
              <a:t>211.42 (a)– Buildings for manufacture, storage packaging, bottling and shipping have to be an adequate size and be able to be cleaned.</a:t>
            </a:r>
          </a:p>
          <a:p>
            <a:r>
              <a:rPr lang="en-US" dirty="0"/>
              <a:t>211.42 (b)– Buildings must be big enough for equipment to be placed to prevent mix-ups of product or contamination of product.</a:t>
            </a:r>
          </a:p>
          <a:p>
            <a:r>
              <a:rPr lang="en-US" dirty="0"/>
              <a:t>211.42 (c)– Operations must prevent contamination and mix-ups.  There are listed items that are specifically addressed including cleaning the area, equipment, environmental monitoring and maintaining aseptic conditions</a:t>
            </a:r>
          </a:p>
          <a:p>
            <a:r>
              <a:rPr lang="en-US" dirty="0"/>
              <a:t>211.44- There must be adequate lighting.</a:t>
            </a:r>
          </a:p>
        </p:txBody>
      </p:sp>
    </p:spTree>
    <p:extLst>
      <p:ext uri="{BB962C8B-B14F-4D97-AF65-F5344CB8AC3E}">
        <p14:creationId xmlns:p14="http://schemas.microsoft.com/office/powerpoint/2010/main" val="1837146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21 CFR 211 Part C</a:t>
            </a:r>
            <a:br>
              <a:rPr lang="en-US" dirty="0"/>
            </a:br>
            <a:r>
              <a:rPr lang="en-US" dirty="0"/>
              <a:t>Buildings and Facilities 211.42-211.58 – </a:t>
            </a:r>
            <a:r>
              <a:rPr lang="en-US" dirty="0" err="1"/>
              <a:t>Cont</a:t>
            </a:r>
            <a:endParaRPr lang="en-US" dirty="0"/>
          </a:p>
        </p:txBody>
      </p:sp>
      <p:sp>
        <p:nvSpPr>
          <p:cNvPr id="4" name="Content Placeholder 2"/>
          <p:cNvSpPr>
            <a:spLocks noGrp="1"/>
          </p:cNvSpPr>
          <p:nvPr>
            <p:ph idx="1"/>
          </p:nvPr>
        </p:nvSpPr>
        <p:spPr/>
        <p:txBody>
          <a:bodyPr/>
          <a:lstStyle/>
          <a:p>
            <a:r>
              <a:rPr lang="en-US" dirty="0"/>
              <a:t>211.46 – Adequate ventilation with positive pressure.  It should control air pressure, micro-organisms, dust, humidity, and temperature.  Air filters must be used and changed regularly. </a:t>
            </a:r>
          </a:p>
          <a:p>
            <a:r>
              <a:rPr lang="en-US" dirty="0"/>
              <a:t>211.48 – Plumbing Potable water shall be supplied under continuous positive pressure will not  contaminate drug product. Must meet EPA standards. Water not meeting such standards shall not be permitted in the potable water system.</a:t>
            </a:r>
          </a:p>
          <a:p>
            <a:r>
              <a:rPr lang="en-US" dirty="0"/>
              <a:t>(b) Drains shall be of adequate size and, where connected directly to a sewer, shall be provided with an air break or other mechanical device to prevent back-</a:t>
            </a:r>
            <a:r>
              <a:rPr lang="en-US" dirty="0" err="1"/>
              <a:t>siphonage</a:t>
            </a:r>
            <a:r>
              <a:rPr lang="en-US" dirty="0"/>
              <a:t>.</a:t>
            </a:r>
          </a:p>
        </p:txBody>
      </p:sp>
    </p:spTree>
    <p:extLst>
      <p:ext uri="{BB962C8B-B14F-4D97-AF65-F5344CB8AC3E}">
        <p14:creationId xmlns:p14="http://schemas.microsoft.com/office/powerpoint/2010/main" val="12254541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Custom 7">
      <a:dk1>
        <a:srgbClr val="4D4D4D"/>
      </a:dk1>
      <a:lt1>
        <a:sysClr val="window" lastClr="FFFFFF"/>
      </a:lt1>
      <a:dk2>
        <a:srgbClr val="212121"/>
      </a:dk2>
      <a:lt2>
        <a:srgbClr val="CDD0D1"/>
      </a:lt2>
      <a:accent1>
        <a:srgbClr val="055B9E"/>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COVEX Presentation Template 09Oct2017" id="{CF4DEEF3-65E8-43F8-A388-7E97A4CD1271}" vid="{BD47469A-4B33-4686-A6EA-AF514BBDFD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7">
    <a:dk1>
      <a:srgbClr val="4D4D4D"/>
    </a:dk1>
    <a:lt1>
      <a:sysClr val="window" lastClr="FFFFFF"/>
    </a:lt1>
    <a:dk2>
      <a:srgbClr val="212121"/>
    </a:dk2>
    <a:lt2>
      <a:srgbClr val="CDD0D1"/>
    </a:lt2>
    <a:accent1>
      <a:srgbClr val="055B9E"/>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2.xml><?xml version="1.0" encoding="utf-8"?>
<a:themeOverride xmlns:a="http://schemas.openxmlformats.org/drawingml/2006/main">
  <a:clrScheme name="Custom 7">
    <a:dk1>
      <a:srgbClr val="4D4D4D"/>
    </a:dk1>
    <a:lt1>
      <a:sysClr val="window" lastClr="FFFFFF"/>
    </a:lt1>
    <a:dk2>
      <a:srgbClr val="212121"/>
    </a:dk2>
    <a:lt2>
      <a:srgbClr val="CDD0D1"/>
    </a:lt2>
    <a:accent1>
      <a:srgbClr val="055B9E"/>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3.xml><?xml version="1.0" encoding="utf-8"?>
<a:themeOverride xmlns:a="http://schemas.openxmlformats.org/drawingml/2006/main">
  <a:clrScheme name="Custom 7">
    <a:dk1>
      <a:srgbClr val="4D4D4D"/>
    </a:dk1>
    <a:lt1>
      <a:sysClr val="window" lastClr="FFFFFF"/>
    </a:lt1>
    <a:dk2>
      <a:srgbClr val="212121"/>
    </a:dk2>
    <a:lt2>
      <a:srgbClr val="CDD0D1"/>
    </a:lt2>
    <a:accent1>
      <a:srgbClr val="055B9E"/>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4.xml><?xml version="1.0" encoding="utf-8"?>
<a:themeOverride xmlns:a="http://schemas.openxmlformats.org/drawingml/2006/main">
  <a:clrScheme name="Custom 7">
    <a:dk1>
      <a:srgbClr val="4D4D4D"/>
    </a:dk1>
    <a:lt1>
      <a:sysClr val="window" lastClr="FFFFFF"/>
    </a:lt1>
    <a:dk2>
      <a:srgbClr val="212121"/>
    </a:dk2>
    <a:lt2>
      <a:srgbClr val="CDD0D1"/>
    </a:lt2>
    <a:accent1>
      <a:srgbClr val="055B9E"/>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5.xml><?xml version="1.0" encoding="utf-8"?>
<a:themeOverride xmlns:a="http://schemas.openxmlformats.org/drawingml/2006/main">
  <a:clrScheme name="Custom 7">
    <a:dk1>
      <a:srgbClr val="4D4D4D"/>
    </a:dk1>
    <a:lt1>
      <a:sysClr val="window" lastClr="FFFFFF"/>
    </a:lt1>
    <a:dk2>
      <a:srgbClr val="212121"/>
    </a:dk2>
    <a:lt2>
      <a:srgbClr val="CDD0D1"/>
    </a:lt2>
    <a:accent1>
      <a:srgbClr val="055B9E"/>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A44831E21E614FB1ECAF9F9EAA3536" ma:contentTypeVersion="1" ma:contentTypeDescription="Create a new document." ma:contentTypeScope="" ma:versionID="18afecf53f2c2236cd27117721ef807b">
  <xsd:schema xmlns:xsd="http://www.w3.org/2001/XMLSchema" xmlns:xs="http://www.w3.org/2001/XMLSchema" xmlns:p="http://schemas.microsoft.com/office/2006/metadata/properties" targetNamespace="http://schemas.microsoft.com/office/2006/metadata/properties" ma:root="true" ma:fieldsID="bf2873021d8c0cf1fb09921515ab28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BD1D214-29A5-48B5-9A9B-E3DDA51C742D}"/>
</file>

<file path=customXml/itemProps2.xml><?xml version="1.0" encoding="utf-8"?>
<ds:datastoreItem xmlns:ds="http://schemas.openxmlformats.org/officeDocument/2006/customXml" ds:itemID="{5E437643-4E25-49D7-A7E9-4E8D3D46CDA9}"/>
</file>

<file path=customXml/itemProps3.xml><?xml version="1.0" encoding="utf-8"?>
<ds:datastoreItem xmlns:ds="http://schemas.openxmlformats.org/officeDocument/2006/customXml" ds:itemID="{2BE432FF-AF92-44F3-8610-1B39C1929928}"/>
</file>

<file path=docProps/app.xml><?xml version="1.0" encoding="utf-8"?>
<Properties xmlns="http://schemas.openxmlformats.org/officeDocument/2006/extended-properties" xmlns:vt="http://schemas.openxmlformats.org/officeDocument/2006/docPropsVTypes">
  <Template/>
  <TotalTime>88</TotalTime>
  <Words>3682</Words>
  <Application>Microsoft Office PowerPoint</Application>
  <PresentationFormat>Widescreen</PresentationFormat>
  <Paragraphs>179</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Arial Narrow</vt:lpstr>
      <vt:lpstr>Calibri</vt:lpstr>
      <vt:lpstr>Corbel</vt:lpstr>
      <vt:lpstr>Times New Roman</vt:lpstr>
      <vt:lpstr>Wingdings</vt:lpstr>
      <vt:lpstr>Parallax</vt:lpstr>
      <vt:lpstr>Covex, LLC</vt:lpstr>
      <vt:lpstr>Purpose</vt:lpstr>
      <vt:lpstr>21 CFR Part 210</vt:lpstr>
      <vt:lpstr>21 CFR 211 Part A General Provisions 211.1-211.3</vt:lpstr>
      <vt:lpstr>21 CFR 211 Part B Organization and Personnel 211.22-211.34</vt:lpstr>
      <vt:lpstr>21 CFR 211 Part B O Organization and Personnel Application to Consultants</vt:lpstr>
      <vt:lpstr>21 CFR 211 Part B  Related Computerized Systems</vt:lpstr>
      <vt:lpstr>21 CFR 211 Part C Buildings and Facilities 211.42-211.58</vt:lpstr>
      <vt:lpstr>21 CFR 211 Part C Buildings and Facilities 211.42-211.58 – Cont</vt:lpstr>
      <vt:lpstr>21 CFR 211 Part C Buildings and Facilities 211.42-211.58 – Cont</vt:lpstr>
      <vt:lpstr>21 CFR 211 Part C  Buildings and Facilities Application to Consultants</vt:lpstr>
      <vt:lpstr>21 CFR 211 Part C  Related Computerized Systems</vt:lpstr>
      <vt:lpstr>21 CFR 211Part D  Equipment 211.63-211.72</vt:lpstr>
      <vt:lpstr>21 CFR 211 Part D  Equipment 211.63-211.72-Cont</vt:lpstr>
      <vt:lpstr>21 CFR 211 Part D Equipment Application to Consultants</vt:lpstr>
      <vt:lpstr>21 CFR 211 Part D Equipment Related Computerized Systems</vt:lpstr>
      <vt:lpstr> 21 CFR 211 Part E  Control of Components and Drug Product Containers and Closures 211.80-211.94 </vt:lpstr>
      <vt:lpstr>21 CFR 211 Part E Control of Components … 211.80-211.94, Continued</vt:lpstr>
      <vt:lpstr>21 CFR 211 Part E Control of Components … 211.80-211.94, Continued</vt:lpstr>
      <vt:lpstr>21 CFR 211 Part E  Equipment Application to Consultants and Related Computerized Systems</vt:lpstr>
      <vt:lpstr>21 CFR 211 Part F Production and Process Controls  211.100-211.115</vt:lpstr>
      <vt:lpstr>21 CFR 211 Part F Production and Process Controls  211.100-211.115</vt:lpstr>
      <vt:lpstr>21 CFR 211 Part F Production and Process Controls 211.100-211.115 -Continued</vt:lpstr>
      <vt:lpstr>21 CFR 211 Part F Production and Process Controls 211.100-211.115 -Continued</vt:lpstr>
      <vt:lpstr>21 CFR 211 Part F Production and Process controls  Application to Consultants and Related Computerized Systems</vt:lpstr>
      <vt:lpstr>21 CFR 211 Part G  Packaging and Label Controls 211.122-211.137 </vt:lpstr>
      <vt:lpstr>21 CFR 211 Part G  Packaging and Label Controls 211.122-211.137 </vt:lpstr>
      <vt:lpstr>21 CFR 211 Part G  Packaging and Label Controls 211.122-211.137 </vt:lpstr>
      <vt:lpstr>21 CFR 211 Part G  Packaging and Label Controls 211.122-211.137 </vt:lpstr>
      <vt:lpstr>21 CFR 211 Part G Packaging and Labels Application to Consultants and Related Computerized Systems</vt:lpstr>
      <vt:lpstr>21 CFR 211 Part H Holding and Distribution  211.142-211.150</vt:lpstr>
      <vt:lpstr>21 CFR 211 Part H Holding and Distribution Application to Consultants and Related Computerized Systems</vt:lpstr>
      <vt:lpstr>21 CFR 211 Part I  Laboratory Controls 211.160-211.176</vt:lpstr>
      <vt:lpstr>21 CFR 211 Part I Laboratory Controls 211.160-211.176 – Continued</vt:lpstr>
      <vt:lpstr>21 CFR 211 Part I Laboratory Controls 211.160-211.176 – Continued</vt:lpstr>
      <vt:lpstr>21 CFR 211 Part I Laboratory Controls 211.160-211.176 – Continued</vt:lpstr>
      <vt:lpstr>21 CFR 211 Part I Laboratory Controls 211.160-211.176 – Continued </vt:lpstr>
      <vt:lpstr>21 CFR 211 Part I Laboratory Controls 211.160-211.176 – Continued</vt:lpstr>
      <vt:lpstr>21 CFR 211 Part I Laboratory Controls 211.160-211.176 – Continued</vt:lpstr>
      <vt:lpstr>21 CFR 211 Part I Laboratory Controls Application to Consultants and Related Computerized Systems</vt:lpstr>
      <vt:lpstr>21CFR 211 Part J  Records and  Reports 211.180-211.198</vt:lpstr>
      <vt:lpstr>21 CFR 211 Part J Records and Reports Application to Consultants and Related Computerized Systems</vt:lpstr>
      <vt:lpstr>21CFR 211 Part  K Returned and Salvaged Product 211.204-211.208</vt:lpstr>
      <vt:lpstr>Relation to Good Clinical Practices and Good Laboratory Practices</vt:lpstr>
      <vt:lpstr>Relation of GxPs to 21 CFR Part 11</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Covex, LLC</dc:title>
  <dc:creator>Danielle Miner</dc:creator>
  <cp:lastModifiedBy>Michael Kolter</cp:lastModifiedBy>
  <cp:revision>8</cp:revision>
  <dcterms:created xsi:type="dcterms:W3CDTF">2018-01-10T17:16:49Z</dcterms:created>
  <dcterms:modified xsi:type="dcterms:W3CDTF">2019-09-23T20:16:35Z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0x010100EEA44831E21E614FB1ECAF9F9EAA3536</vt:lpwstr>
  </property>
  <property fmtid="{D5CDD505-2E9C-101B-9397-08002B2CF9AE}" pid="3" name="Order">
    <vt:r8>4100</vt:r8>
  </property>
</Properties>
</file>