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slideLayouts/slideLayout7.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9" r:id="rId1"/>
  </p:sldMasterIdLst>
  <p:notesMasterIdLst>
    <p:notesMasterId r:id="rId35"/>
  </p:notesMasterIdLst>
  <p:sldIdLst>
    <p:sldId id="281" r:id="rId2"/>
    <p:sldId id="301" r:id="rId3"/>
    <p:sldId id="282" r:id="rId4"/>
    <p:sldId id="283" r:id="rId5"/>
    <p:sldId id="284" r:id="rId6"/>
    <p:sldId id="285" r:id="rId7"/>
    <p:sldId id="286" r:id="rId8"/>
    <p:sldId id="287" r:id="rId9"/>
    <p:sldId id="288" r:id="rId10"/>
    <p:sldId id="289" r:id="rId11"/>
    <p:sldId id="290" r:id="rId12"/>
    <p:sldId id="291" r:id="rId13"/>
    <p:sldId id="292" r:id="rId14"/>
    <p:sldId id="293" r:id="rId15"/>
    <p:sldId id="294" r:id="rId16"/>
    <p:sldId id="295" r:id="rId17"/>
    <p:sldId id="296" r:id="rId18"/>
    <p:sldId id="297" r:id="rId19"/>
    <p:sldId id="298" r:id="rId20"/>
    <p:sldId id="299" r:id="rId21"/>
    <p:sldId id="300" r:id="rId22"/>
    <p:sldId id="302" r:id="rId23"/>
    <p:sldId id="303" r:id="rId24"/>
    <p:sldId id="309" r:id="rId25"/>
    <p:sldId id="310" r:id="rId26"/>
    <p:sldId id="311" r:id="rId27"/>
    <p:sldId id="304" r:id="rId28"/>
    <p:sldId id="305" r:id="rId29"/>
    <p:sldId id="306" r:id="rId30"/>
    <p:sldId id="307" r:id="rId31"/>
    <p:sldId id="308" r:id="rId32"/>
    <p:sldId id="312" r:id="rId33"/>
    <p:sldId id="270"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5B9E"/>
    <a:srgbClr val="0A64A9"/>
    <a:srgbClr val="0061A1"/>
    <a:srgbClr val="004D99"/>
    <a:srgbClr val="2770A9"/>
    <a:srgbClr val="246698"/>
    <a:srgbClr val="244D4D"/>
    <a:srgbClr val="0000CC"/>
    <a:srgbClr val="0000FF"/>
    <a:srgbClr val="CEC7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94660"/>
  </p:normalViewPr>
  <p:slideViewPr>
    <p:cSldViewPr snapToGrid="0">
      <p:cViewPr varScale="1">
        <p:scale>
          <a:sx n="108" d="100"/>
          <a:sy n="108" d="100"/>
        </p:scale>
        <p:origin x="60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2FBB5D-7889-46F9-9FFF-7E25AF380839}" type="datetimeFigureOut">
              <a:rPr lang="en-US" smtClean="0"/>
              <a:t>9/23/2019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304E13-C8E4-4A52-9812-05F5A5C3E9E3}" type="slidenum">
              <a:rPr lang="en-US" smtClean="0"/>
              <a:t>‹#›</a:t>
            </a:fld>
            <a:endParaRPr lang="en-US" dirty="0"/>
          </a:p>
        </p:txBody>
      </p:sp>
    </p:spTree>
    <p:extLst>
      <p:ext uri="{BB962C8B-B14F-4D97-AF65-F5344CB8AC3E}">
        <p14:creationId xmlns:p14="http://schemas.microsoft.com/office/powerpoint/2010/main" val="2479389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Char char="•"/>
            </a:pPr>
            <a:r>
              <a:rPr lang="en-US" altLang="en-US" dirty="0"/>
              <a:t>System must be validated to ensure accuracy, reliability, consistent intended performance, and the ability to discern invalid or altered records.</a:t>
            </a:r>
          </a:p>
          <a:p>
            <a:pPr>
              <a:buFontTx/>
              <a:buChar char="•"/>
            </a:pPr>
            <a:r>
              <a:rPr lang="en-US" altLang="en-US" dirty="0"/>
              <a:t>This is not new.  What may be new is that this is one of the first times in the regulations that the word “validation” is used.  It is implied in many other regulations but not actually used. This rule does not explain how to validate a system just that systems must be validated.</a:t>
            </a:r>
          </a:p>
          <a:p>
            <a:pPr>
              <a:buFontTx/>
              <a:buChar char="•"/>
            </a:pPr>
            <a:r>
              <a:rPr lang="en-US" altLang="en-US" dirty="0"/>
              <a:t> Ask the audience if anyone has any questions about validation and cover it briefly, as appropriate.</a:t>
            </a:r>
          </a:p>
          <a:p>
            <a:endParaRPr lang="en-US" dirty="0"/>
          </a:p>
          <a:p>
            <a:endParaRPr lang="en-US" dirty="0"/>
          </a:p>
        </p:txBody>
      </p:sp>
      <p:sp>
        <p:nvSpPr>
          <p:cNvPr id="4" name="Slide Number Placeholder 3"/>
          <p:cNvSpPr>
            <a:spLocks noGrp="1"/>
          </p:cNvSpPr>
          <p:nvPr>
            <p:ph type="sldNum" sz="quarter" idx="10"/>
          </p:nvPr>
        </p:nvSpPr>
        <p:spPr/>
        <p:txBody>
          <a:bodyPr/>
          <a:lstStyle/>
          <a:p>
            <a:fld id="{D8304E13-C8E4-4A52-9812-05F5A5C3E9E3}" type="slidenum">
              <a:rPr lang="en-US" smtClean="0"/>
              <a:t>12</a:t>
            </a:fld>
            <a:endParaRPr lang="en-US" dirty="0"/>
          </a:p>
        </p:txBody>
      </p:sp>
    </p:spTree>
    <p:extLst>
      <p:ext uri="{BB962C8B-B14F-4D97-AF65-F5344CB8AC3E}">
        <p14:creationId xmlns:p14="http://schemas.microsoft.com/office/powerpoint/2010/main" val="2894265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Char char="•"/>
            </a:pPr>
            <a:r>
              <a:rPr lang="en-US" altLang="en-US" dirty="0"/>
              <a:t>Records must be protected to enable accurate and ready retrieval throughout the prescribed records retention period.  This regulation does not establish that retention period, the predicate regulation, such as the CGMPs and the GLPs, established the records retention period.</a:t>
            </a:r>
          </a:p>
          <a:p>
            <a:pPr>
              <a:buFontTx/>
              <a:buChar char="•"/>
            </a:pPr>
            <a:r>
              <a:rPr lang="en-US" altLang="en-US" dirty="0"/>
              <a:t> BMS has a corporate record retention policy which is in line not only with the regulations but also with business needs. This can be found on the BMS Intranet at http://www.stf.bms.com/rrp/</a:t>
            </a:r>
          </a:p>
          <a:p>
            <a:pPr>
              <a:buFontTx/>
              <a:buChar char="•"/>
            </a:pPr>
            <a:r>
              <a:rPr lang="en-US" altLang="en-US" dirty="0"/>
              <a:t>There must be a level of system security. Access to systems must be limited to authorized individuals. These security controls are not new requirements for computer systems.  BMS also has a set of Financial Internal Controls under the guidance of Good Accounting Practices.  These Internal controls also impose requirement to  BMS information systems and such as system security controls  and audit trails that we are about to discuss next.  </a:t>
            </a:r>
          </a:p>
          <a:p>
            <a:endParaRPr lang="en-US" dirty="0"/>
          </a:p>
        </p:txBody>
      </p:sp>
      <p:sp>
        <p:nvSpPr>
          <p:cNvPr id="4" name="Slide Number Placeholder 3"/>
          <p:cNvSpPr>
            <a:spLocks noGrp="1"/>
          </p:cNvSpPr>
          <p:nvPr>
            <p:ph type="sldNum" sz="quarter" idx="10"/>
          </p:nvPr>
        </p:nvSpPr>
        <p:spPr/>
        <p:txBody>
          <a:bodyPr/>
          <a:lstStyle/>
          <a:p>
            <a:fld id="{D8304E13-C8E4-4A52-9812-05F5A5C3E9E3}" type="slidenum">
              <a:rPr lang="en-US" smtClean="0"/>
              <a:t>13</a:t>
            </a:fld>
            <a:endParaRPr lang="en-US" dirty="0"/>
          </a:p>
        </p:txBody>
      </p:sp>
    </p:spTree>
    <p:extLst>
      <p:ext uri="{BB962C8B-B14F-4D97-AF65-F5344CB8AC3E}">
        <p14:creationId xmlns:p14="http://schemas.microsoft.com/office/powerpoint/2010/main" val="849308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Char char="•"/>
            </a:pPr>
            <a:r>
              <a:rPr lang="en-US" altLang="en-US" dirty="0"/>
              <a:t>The regulation requires the use of secure, computer-generated, time and date-stamped audit trails which are retained with the other electronic records and also available for review and inspection.  </a:t>
            </a:r>
          </a:p>
          <a:p>
            <a:pPr>
              <a:buFontTx/>
              <a:buChar char="•"/>
            </a:pPr>
            <a:r>
              <a:rPr lang="en-US" altLang="en-US" dirty="0"/>
              <a:t>Audit trails must be created objectively and automatically rather than by the person entering the information. </a:t>
            </a:r>
          </a:p>
          <a:p>
            <a:pPr>
              <a:buFontTx/>
              <a:buChar char="•"/>
            </a:pPr>
            <a:r>
              <a:rPr lang="en-US" altLang="en-US" dirty="0"/>
              <a:t>The audit trail must capture not only modifications and deletions to records but also the creation of the record.</a:t>
            </a:r>
          </a:p>
          <a:p>
            <a:pPr>
              <a:buFontTx/>
              <a:buChar char="•"/>
            </a:pPr>
            <a:r>
              <a:rPr lang="en-US" altLang="en-US" dirty="0"/>
              <a:t>The identity of the individual who made the change must be captured.</a:t>
            </a:r>
          </a:p>
          <a:p>
            <a:pPr>
              <a:buFontTx/>
              <a:buChar char="•"/>
            </a:pPr>
            <a:r>
              <a:rPr lang="en-US" altLang="en-US" dirty="0"/>
              <a:t>The original observation must not be obscured.</a:t>
            </a:r>
          </a:p>
          <a:p>
            <a:endParaRPr lang="en-US" dirty="0"/>
          </a:p>
          <a:p>
            <a:endParaRPr lang="en-US" dirty="0"/>
          </a:p>
        </p:txBody>
      </p:sp>
      <p:sp>
        <p:nvSpPr>
          <p:cNvPr id="4" name="Slide Number Placeholder 3"/>
          <p:cNvSpPr>
            <a:spLocks noGrp="1"/>
          </p:cNvSpPr>
          <p:nvPr>
            <p:ph type="sldNum" sz="quarter" idx="10"/>
          </p:nvPr>
        </p:nvSpPr>
        <p:spPr/>
        <p:txBody>
          <a:bodyPr/>
          <a:lstStyle/>
          <a:p>
            <a:fld id="{D8304E13-C8E4-4A52-9812-05F5A5C3E9E3}" type="slidenum">
              <a:rPr lang="en-US" smtClean="0"/>
              <a:t>14</a:t>
            </a:fld>
            <a:endParaRPr lang="en-US" dirty="0"/>
          </a:p>
        </p:txBody>
      </p:sp>
    </p:spTree>
    <p:extLst>
      <p:ext uri="{BB962C8B-B14F-4D97-AF65-F5344CB8AC3E}">
        <p14:creationId xmlns:p14="http://schemas.microsoft.com/office/powerpoint/2010/main" val="3302206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Char char="•"/>
            </a:pPr>
            <a:r>
              <a:rPr lang="en-US" altLang="en-US" dirty="0"/>
              <a:t>Operational checks should be used to enforce proper sequencing of steps and events.  This applies, for example, to the ability of the system to check the order of operations involving required formal approvals. Operational checks are optional.</a:t>
            </a:r>
          </a:p>
          <a:p>
            <a:pPr>
              <a:buFontTx/>
              <a:buChar char="•"/>
            </a:pPr>
            <a:r>
              <a:rPr lang="en-US" altLang="en-US" dirty="0"/>
              <a:t>Authority checks should be used to ensure that only authorized individuals can use the system, can electronically sign a record, or can perform certain operations.  This does not mean that employees cannot access a system in a read-only mode.  It also does not preclude the concept of having authority checks within an organization that have more to do with process rather than with a computer system.</a:t>
            </a:r>
          </a:p>
          <a:p>
            <a:pPr>
              <a:buFontTx/>
              <a:buChar char="•"/>
            </a:pPr>
            <a:r>
              <a:rPr lang="en-US" altLang="en-US" dirty="0"/>
              <a:t>Device and terminal checks should be used to determine the validity of the source of data input or operational instruction.  Devices checks are optional.  They are intended to be used when only certain devices are legitimate sources of data input or commands.</a:t>
            </a:r>
          </a:p>
          <a:p>
            <a:endParaRPr lang="en-US" dirty="0"/>
          </a:p>
        </p:txBody>
      </p:sp>
      <p:sp>
        <p:nvSpPr>
          <p:cNvPr id="4" name="Slide Number Placeholder 3"/>
          <p:cNvSpPr>
            <a:spLocks noGrp="1"/>
          </p:cNvSpPr>
          <p:nvPr>
            <p:ph type="sldNum" sz="quarter" idx="10"/>
          </p:nvPr>
        </p:nvSpPr>
        <p:spPr/>
        <p:txBody>
          <a:bodyPr/>
          <a:lstStyle/>
          <a:p>
            <a:fld id="{D8304E13-C8E4-4A52-9812-05F5A5C3E9E3}" type="slidenum">
              <a:rPr lang="en-US" smtClean="0"/>
              <a:t>15</a:t>
            </a:fld>
            <a:endParaRPr lang="en-US" dirty="0"/>
          </a:p>
        </p:txBody>
      </p:sp>
    </p:spTree>
    <p:extLst>
      <p:ext uri="{BB962C8B-B14F-4D97-AF65-F5344CB8AC3E}">
        <p14:creationId xmlns:p14="http://schemas.microsoft.com/office/powerpoint/2010/main" val="3339790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Char char="•"/>
            </a:pPr>
            <a:r>
              <a:rPr lang="en-US" altLang="en-US" dirty="0"/>
              <a:t>Appropriate controls should be used over system documentation. This includes control over access to operation and maintenance documentation and revision and change control procedures to maintain an audit trail that documents development and modification of systems documentation.  </a:t>
            </a:r>
          </a:p>
          <a:p>
            <a:pPr>
              <a:buFontTx/>
              <a:buChar char="•"/>
            </a:pPr>
            <a:r>
              <a:rPr lang="en-US" altLang="en-US" dirty="0"/>
              <a:t>This includes records regarding controls such as access privilege logs and system diagrams.  FDA includes operations manuals, maintenance manuals, and SOPs in this item and believes that it is important for employees to have correct and updated versions of these documents.</a:t>
            </a:r>
          </a:p>
          <a:p>
            <a:pPr>
              <a:buFontTx/>
              <a:buChar char="•"/>
            </a:pPr>
            <a:r>
              <a:rPr lang="en-US" altLang="en-US" dirty="0"/>
              <a:t>The audit trail must be electronic when the related record is itself electronic because the audit trail must be computer generated.</a:t>
            </a:r>
          </a:p>
          <a:p>
            <a:endParaRPr lang="en-US" dirty="0"/>
          </a:p>
          <a:p>
            <a:endParaRPr lang="en-US" dirty="0"/>
          </a:p>
        </p:txBody>
      </p:sp>
      <p:sp>
        <p:nvSpPr>
          <p:cNvPr id="4" name="Slide Number Placeholder 3"/>
          <p:cNvSpPr>
            <a:spLocks noGrp="1"/>
          </p:cNvSpPr>
          <p:nvPr>
            <p:ph type="sldNum" sz="quarter" idx="10"/>
          </p:nvPr>
        </p:nvSpPr>
        <p:spPr/>
        <p:txBody>
          <a:bodyPr/>
          <a:lstStyle/>
          <a:p>
            <a:fld id="{D8304E13-C8E4-4A52-9812-05F5A5C3E9E3}" type="slidenum">
              <a:rPr lang="en-US" smtClean="0"/>
              <a:t>17</a:t>
            </a:fld>
            <a:endParaRPr lang="en-US" dirty="0"/>
          </a:p>
        </p:txBody>
      </p:sp>
    </p:spTree>
    <p:extLst>
      <p:ext uri="{BB962C8B-B14F-4D97-AF65-F5344CB8AC3E}">
        <p14:creationId xmlns:p14="http://schemas.microsoft.com/office/powerpoint/2010/main" val="4458493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Char char="•"/>
            </a:pPr>
            <a:r>
              <a:rPr lang="en-US" altLang="en-US" dirty="0"/>
              <a:t>Open systems are not controlled by the persons who are responsible  for the content of electronic records that are on the system.</a:t>
            </a:r>
          </a:p>
          <a:p>
            <a:pPr>
              <a:buFontTx/>
              <a:buChar char="•"/>
            </a:pPr>
            <a:r>
              <a:rPr lang="en-US" altLang="en-US" dirty="0"/>
              <a:t>All requirements for closed systems apply to open systems</a:t>
            </a:r>
          </a:p>
          <a:p>
            <a:pPr>
              <a:buFontTx/>
              <a:buChar char="•"/>
            </a:pPr>
            <a:r>
              <a:rPr lang="en-US" altLang="en-US" dirty="0"/>
              <a:t>Additional measures such as document encryption and use of digital signature standards to ensure authenticity, integrity, and confidentiality of records should be used as necessary.</a:t>
            </a:r>
          </a:p>
          <a:p>
            <a:endParaRPr lang="en-US" dirty="0"/>
          </a:p>
          <a:p>
            <a:endParaRPr lang="en-US" dirty="0"/>
          </a:p>
        </p:txBody>
      </p:sp>
      <p:sp>
        <p:nvSpPr>
          <p:cNvPr id="4" name="Slide Number Placeholder 3"/>
          <p:cNvSpPr>
            <a:spLocks noGrp="1"/>
          </p:cNvSpPr>
          <p:nvPr>
            <p:ph type="sldNum" sz="quarter" idx="10"/>
          </p:nvPr>
        </p:nvSpPr>
        <p:spPr/>
        <p:txBody>
          <a:bodyPr/>
          <a:lstStyle/>
          <a:p>
            <a:fld id="{D8304E13-C8E4-4A52-9812-05F5A5C3E9E3}" type="slidenum">
              <a:rPr lang="en-US" smtClean="0"/>
              <a:t>18</a:t>
            </a:fld>
            <a:endParaRPr lang="en-US" dirty="0"/>
          </a:p>
        </p:txBody>
      </p:sp>
    </p:spTree>
    <p:extLst>
      <p:ext uri="{BB962C8B-B14F-4D97-AF65-F5344CB8AC3E}">
        <p14:creationId xmlns:p14="http://schemas.microsoft.com/office/powerpoint/2010/main" val="2357584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Char char="•"/>
            </a:pPr>
            <a:r>
              <a:rPr lang="en-US" altLang="en-US" dirty="0"/>
              <a:t>Open systems are not controlled by the persons who are responsible  for the content of electronic records that are on the system.</a:t>
            </a:r>
          </a:p>
          <a:p>
            <a:pPr>
              <a:buFontTx/>
              <a:buChar char="•"/>
            </a:pPr>
            <a:r>
              <a:rPr lang="en-US" altLang="en-US" dirty="0"/>
              <a:t>All requirements for closed systems apply to open systems</a:t>
            </a:r>
          </a:p>
          <a:p>
            <a:pPr>
              <a:buFontTx/>
              <a:buChar char="•"/>
            </a:pPr>
            <a:r>
              <a:rPr lang="en-US" altLang="en-US" dirty="0"/>
              <a:t>Additional measures such as document encryption and use of digital signature standards to ensure authenticity, integrity, and confidentiality of records should be used as necessary.</a:t>
            </a:r>
          </a:p>
          <a:p>
            <a:endParaRPr lang="en-US" dirty="0"/>
          </a:p>
          <a:p>
            <a:endParaRPr lang="en-US" dirty="0"/>
          </a:p>
        </p:txBody>
      </p:sp>
      <p:sp>
        <p:nvSpPr>
          <p:cNvPr id="4" name="Slide Number Placeholder 3"/>
          <p:cNvSpPr>
            <a:spLocks noGrp="1"/>
          </p:cNvSpPr>
          <p:nvPr>
            <p:ph type="sldNum" sz="quarter" idx="10"/>
          </p:nvPr>
        </p:nvSpPr>
        <p:spPr/>
        <p:txBody>
          <a:bodyPr/>
          <a:lstStyle/>
          <a:p>
            <a:fld id="{D8304E13-C8E4-4A52-9812-05F5A5C3E9E3}" type="slidenum">
              <a:rPr lang="en-US" smtClean="0"/>
              <a:t>19</a:t>
            </a:fld>
            <a:endParaRPr lang="en-US" dirty="0"/>
          </a:p>
        </p:txBody>
      </p:sp>
    </p:spTree>
    <p:extLst>
      <p:ext uri="{BB962C8B-B14F-4D97-AF65-F5344CB8AC3E}">
        <p14:creationId xmlns:p14="http://schemas.microsoft.com/office/powerpoint/2010/main" val="3253485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Char char="•"/>
            </a:pPr>
            <a:r>
              <a:rPr lang="en-US" altLang="en-US" dirty="0"/>
              <a:t>Signed records must contain information associated with the signing that includes the following:</a:t>
            </a:r>
          </a:p>
          <a:p>
            <a:pPr lvl="1">
              <a:buFontTx/>
              <a:buChar char="•"/>
            </a:pPr>
            <a:r>
              <a:rPr lang="en-US" altLang="en-US" dirty="0"/>
              <a:t>The printed name of the signer - not the identification code, username,or user ID</a:t>
            </a:r>
          </a:p>
          <a:p>
            <a:pPr lvl="1">
              <a:buFontTx/>
              <a:buChar char="•"/>
            </a:pPr>
            <a:r>
              <a:rPr lang="en-US" altLang="en-US" dirty="0"/>
              <a:t>The time and date when the signature was executed</a:t>
            </a:r>
          </a:p>
          <a:p>
            <a:pPr lvl="1">
              <a:buFontTx/>
              <a:buChar char="•"/>
            </a:pPr>
            <a:r>
              <a:rPr lang="en-US" altLang="en-US" dirty="0"/>
              <a:t>The meaning of the signature, e.g., author, approver.</a:t>
            </a:r>
          </a:p>
          <a:p>
            <a:pPr>
              <a:buFontTx/>
              <a:buChar char="•"/>
            </a:pPr>
            <a:r>
              <a:rPr lang="en-US" altLang="en-US" dirty="0"/>
              <a:t>Electronic signatures and handwritten signatures applied to electronic records must be linked to their respective electronic records to ensure that the signatures cannot be excised, copied, or otherwise transferred to falsify an electronic record by ordinary means.</a:t>
            </a:r>
          </a:p>
          <a:p>
            <a:endParaRPr lang="en-US" dirty="0"/>
          </a:p>
          <a:p>
            <a:endParaRPr lang="en-US" dirty="0"/>
          </a:p>
        </p:txBody>
      </p:sp>
      <p:sp>
        <p:nvSpPr>
          <p:cNvPr id="4" name="Slide Number Placeholder 3"/>
          <p:cNvSpPr>
            <a:spLocks noGrp="1"/>
          </p:cNvSpPr>
          <p:nvPr>
            <p:ph type="sldNum" sz="quarter" idx="10"/>
          </p:nvPr>
        </p:nvSpPr>
        <p:spPr/>
        <p:txBody>
          <a:bodyPr/>
          <a:lstStyle/>
          <a:p>
            <a:fld id="{D8304E13-C8E4-4A52-9812-05F5A5C3E9E3}" type="slidenum">
              <a:rPr lang="en-US" smtClean="0"/>
              <a:t>20</a:t>
            </a:fld>
            <a:endParaRPr lang="en-US" dirty="0"/>
          </a:p>
        </p:txBody>
      </p:sp>
    </p:spTree>
    <p:extLst>
      <p:ext uri="{BB962C8B-B14F-4D97-AF65-F5344CB8AC3E}">
        <p14:creationId xmlns:p14="http://schemas.microsoft.com/office/powerpoint/2010/main" val="3659548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Char char="•"/>
            </a:pPr>
            <a:r>
              <a:rPr lang="en-US" altLang="en-US" dirty="0"/>
              <a:t>The Part 11 rule describes two types of electronic signatures - biometric and non-biometric</a:t>
            </a:r>
          </a:p>
          <a:p>
            <a:pPr>
              <a:buFontTx/>
              <a:buChar char="•"/>
            </a:pPr>
            <a:r>
              <a:rPr lang="en-US" altLang="en-US" dirty="0"/>
              <a:t>Examples of biometric signatures include retinal scans, palm prints.</a:t>
            </a:r>
          </a:p>
          <a:p>
            <a:pPr>
              <a:buFontTx/>
              <a:buChar char="•"/>
            </a:pPr>
            <a:r>
              <a:rPr lang="en-US" altLang="en-US" dirty="0"/>
              <a:t>The only requirement for biometric signatures is that they be designed to ensure that they cannot be used by anyone other than their genuine owner.</a:t>
            </a:r>
          </a:p>
        </p:txBody>
      </p:sp>
      <p:sp>
        <p:nvSpPr>
          <p:cNvPr id="4" name="Slide Number Placeholder 3"/>
          <p:cNvSpPr>
            <a:spLocks noGrp="1"/>
          </p:cNvSpPr>
          <p:nvPr>
            <p:ph type="sldNum" sz="quarter" idx="10"/>
          </p:nvPr>
        </p:nvSpPr>
        <p:spPr/>
        <p:txBody>
          <a:bodyPr/>
          <a:lstStyle/>
          <a:p>
            <a:fld id="{D8304E13-C8E4-4A52-9812-05F5A5C3E9E3}" type="slidenum">
              <a:rPr lang="en-US" smtClean="0"/>
              <a:t>21</a:t>
            </a:fld>
            <a:endParaRPr lang="en-US" dirty="0"/>
          </a:p>
        </p:txBody>
      </p:sp>
    </p:spTree>
    <p:extLst>
      <p:ext uri="{BB962C8B-B14F-4D97-AF65-F5344CB8AC3E}">
        <p14:creationId xmlns:p14="http://schemas.microsoft.com/office/powerpoint/2010/main" val="2111241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hasCustomPrompt="1"/>
          </p:nvPr>
        </p:nvSpPr>
        <p:spPr>
          <a:xfrm>
            <a:off x="2928401" y="1380068"/>
            <a:ext cx="8574622" cy="2616199"/>
          </a:xfrm>
        </p:spPr>
        <p:txBody>
          <a:bodyPr anchor="b">
            <a:normAutofit/>
          </a:bodyPr>
          <a:lstStyle>
            <a:lvl1pPr algn="r">
              <a:defRPr sz="6000" b="1" i="1" baseline="0">
                <a:solidFill>
                  <a:srgbClr val="055B9E"/>
                </a:solidFill>
                <a:effectLst/>
              </a:defRPr>
            </a:lvl1pPr>
          </a:lstStyle>
          <a:p>
            <a:r>
              <a:rPr lang="en-US" dirty="0"/>
              <a:t>Covex, LLC</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defTabSz="914400" fontAlgn="base">
              <a:spcBef>
                <a:spcPct val="0"/>
              </a:spcBef>
              <a:spcAft>
                <a:spcPct val="0"/>
              </a:spcAft>
              <a:defRPr/>
            </a:pPr>
            <a:fld id="{EE81B811-19BB-450C-9D39-22C91DA5A549}" type="datetime4">
              <a:rPr lang="en-US" smtClean="0">
                <a:solidFill>
                  <a:srgbClr val="000000"/>
                </a:solidFill>
                <a:latin typeface="Times New Roman" panose="02020603050405020304" pitchFamily="18" charset="0"/>
              </a:rPr>
              <a:pPr defTabSz="914400" fontAlgn="base">
                <a:spcBef>
                  <a:spcPct val="0"/>
                </a:spcBef>
                <a:spcAft>
                  <a:spcPct val="0"/>
                </a:spcAft>
                <a:defRPr/>
              </a:pPr>
              <a:t>September 23, 2019</a:t>
            </a:fld>
            <a:endParaRPr lang="en-US" dirty="0">
              <a:solidFill>
                <a:srgbClr val="000000"/>
              </a:solidFill>
              <a:latin typeface="Times New Roman" panose="02020603050405020304" pitchFamily="18" charset="0"/>
            </a:endParaRPr>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pPr defTabSz="914400" fontAlgn="base">
              <a:spcBef>
                <a:spcPct val="0"/>
              </a:spcBef>
              <a:spcAft>
                <a:spcPct val="0"/>
              </a:spcAft>
              <a:defRPr/>
            </a:pPr>
            <a:fld id="{221639DC-A503-4BA4-9272-1040EFE4909C}" type="slidenum">
              <a:rPr lang="en-US" altLang="en-US" smtClean="0">
                <a:solidFill>
                  <a:srgbClr val="000000"/>
                </a:solidFill>
                <a:latin typeface="Times New Roman" panose="02020603050405020304" pitchFamily="18" charset="0"/>
              </a:rPr>
              <a:pPr defTabSz="914400" fontAlgn="base">
                <a:spcBef>
                  <a:spcPct val="0"/>
                </a:spcBef>
                <a:spcAft>
                  <a:spcPct val="0"/>
                </a:spcAft>
                <a:defRPr/>
              </a:pPr>
              <a:t>‹#›</a:t>
            </a:fld>
            <a:endParaRPr lang="en-US" altLang="en-US"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452178852"/>
      </p:ext>
    </p:extLst>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defTabSz="914400" fontAlgn="base">
              <a:spcBef>
                <a:spcPct val="0"/>
              </a:spcBef>
              <a:spcAft>
                <a:spcPct val="0"/>
              </a:spcAft>
              <a:defRPr/>
            </a:pPr>
            <a:fld id="{EE81B811-19BB-450C-9D39-22C91DA5A549}" type="datetime4">
              <a:rPr lang="en-US" smtClean="0">
                <a:solidFill>
                  <a:srgbClr val="000000"/>
                </a:solidFill>
                <a:latin typeface="Times New Roman" panose="02020603050405020304" pitchFamily="18" charset="0"/>
              </a:rPr>
              <a:pPr defTabSz="914400" fontAlgn="base">
                <a:spcBef>
                  <a:spcPct val="0"/>
                </a:spcBef>
                <a:spcAft>
                  <a:spcPct val="0"/>
                </a:spcAft>
                <a:defRPr/>
              </a:pPr>
              <a:t>September 23, 2019</a:t>
            </a:fld>
            <a:endParaRPr lang="en-US" dirty="0">
              <a:solidFill>
                <a:srgbClr val="000000"/>
              </a:solidFill>
              <a:latin typeface="Times New Roman" panose="02020603050405020304" pitchFamily="18" charset="0"/>
            </a:endParaRP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defTabSz="914400" fontAlgn="base">
              <a:spcBef>
                <a:spcPct val="0"/>
              </a:spcBef>
              <a:spcAft>
                <a:spcPct val="0"/>
              </a:spcAft>
              <a:defRPr/>
            </a:pPr>
            <a:fld id="{221639DC-A503-4BA4-9272-1040EFE4909C}" type="slidenum">
              <a:rPr lang="en-US" altLang="en-US" smtClean="0">
                <a:solidFill>
                  <a:srgbClr val="000000"/>
                </a:solidFill>
                <a:latin typeface="Times New Roman" panose="02020603050405020304" pitchFamily="18" charset="0"/>
              </a:rPr>
              <a:pPr defTabSz="914400" fontAlgn="base">
                <a:spcBef>
                  <a:spcPct val="0"/>
                </a:spcBef>
                <a:spcAft>
                  <a:spcPct val="0"/>
                </a:spcAft>
                <a:defRPr/>
              </a:pPr>
              <a:t>‹#›</a:t>
            </a:fld>
            <a:endParaRPr lang="en-US" altLang="en-US"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425785784"/>
      </p:ext>
    </p:extLst>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defTabSz="914400" fontAlgn="base">
              <a:spcBef>
                <a:spcPct val="0"/>
              </a:spcBef>
              <a:spcAft>
                <a:spcPct val="0"/>
              </a:spcAft>
              <a:defRPr/>
            </a:pPr>
            <a:fld id="{EE81B811-19BB-450C-9D39-22C91DA5A549}" type="datetime4">
              <a:rPr lang="en-US" smtClean="0">
                <a:solidFill>
                  <a:srgbClr val="000000"/>
                </a:solidFill>
                <a:latin typeface="Times New Roman" panose="02020603050405020304" pitchFamily="18" charset="0"/>
              </a:rPr>
              <a:pPr defTabSz="914400" fontAlgn="base">
                <a:spcBef>
                  <a:spcPct val="0"/>
                </a:spcBef>
                <a:spcAft>
                  <a:spcPct val="0"/>
                </a:spcAft>
                <a:defRPr/>
              </a:pPr>
              <a:t>September 23, 2019</a:t>
            </a:fld>
            <a:endParaRPr lang="en-US" dirty="0">
              <a:solidFill>
                <a:srgbClr val="000000"/>
              </a:solidFill>
              <a:latin typeface="Times New Roman" panose="02020603050405020304" pitchFamily="18" charset="0"/>
            </a:endParaRP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defTabSz="914400" fontAlgn="base">
              <a:spcBef>
                <a:spcPct val="0"/>
              </a:spcBef>
              <a:spcAft>
                <a:spcPct val="0"/>
              </a:spcAft>
              <a:defRPr/>
            </a:pPr>
            <a:fld id="{221639DC-A503-4BA4-9272-1040EFE4909C}" type="slidenum">
              <a:rPr lang="en-US" altLang="en-US" smtClean="0">
                <a:solidFill>
                  <a:srgbClr val="000000"/>
                </a:solidFill>
                <a:latin typeface="Times New Roman" panose="02020603050405020304" pitchFamily="18" charset="0"/>
              </a:rPr>
              <a:pPr defTabSz="914400" fontAlgn="base">
                <a:spcBef>
                  <a:spcPct val="0"/>
                </a:spcBef>
                <a:spcAft>
                  <a:spcPct val="0"/>
                </a:spcAft>
                <a:defRPr/>
              </a:pPr>
              <a:t>‹#›</a:t>
            </a:fld>
            <a:endParaRPr lang="en-US" altLang="en-US"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4120592522"/>
      </p:ext>
    </p:extLst>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defTabSz="914400" fontAlgn="base">
              <a:spcBef>
                <a:spcPct val="0"/>
              </a:spcBef>
              <a:spcAft>
                <a:spcPct val="0"/>
              </a:spcAft>
              <a:defRPr/>
            </a:pPr>
            <a:fld id="{EE81B811-19BB-450C-9D39-22C91DA5A549}" type="datetime4">
              <a:rPr lang="en-US" smtClean="0">
                <a:solidFill>
                  <a:srgbClr val="000000"/>
                </a:solidFill>
                <a:latin typeface="Times New Roman" panose="02020603050405020304" pitchFamily="18" charset="0"/>
              </a:rPr>
              <a:pPr defTabSz="914400" fontAlgn="base">
                <a:spcBef>
                  <a:spcPct val="0"/>
                </a:spcBef>
                <a:spcAft>
                  <a:spcPct val="0"/>
                </a:spcAft>
                <a:defRPr/>
              </a:pPr>
              <a:t>September 23, 2019</a:t>
            </a:fld>
            <a:endParaRPr lang="en-US" dirty="0">
              <a:solidFill>
                <a:srgbClr val="000000"/>
              </a:solidFill>
              <a:latin typeface="Times New Roman" panose="02020603050405020304" pitchFamily="18" charset="0"/>
            </a:endParaRP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defTabSz="914400" fontAlgn="base">
              <a:spcBef>
                <a:spcPct val="0"/>
              </a:spcBef>
              <a:spcAft>
                <a:spcPct val="0"/>
              </a:spcAft>
              <a:defRPr/>
            </a:pPr>
            <a:fld id="{221639DC-A503-4BA4-9272-1040EFE4909C}" type="slidenum">
              <a:rPr lang="en-US" altLang="en-US" smtClean="0">
                <a:solidFill>
                  <a:srgbClr val="000000"/>
                </a:solidFill>
                <a:latin typeface="Times New Roman" panose="02020603050405020304" pitchFamily="18" charset="0"/>
              </a:rPr>
              <a:pPr defTabSz="914400" fontAlgn="base">
                <a:spcBef>
                  <a:spcPct val="0"/>
                </a:spcBef>
                <a:spcAft>
                  <a:spcPct val="0"/>
                </a:spcAft>
                <a:defRPr/>
              </a:pPr>
              <a:t>‹#›</a:t>
            </a:fld>
            <a:endParaRPr lang="en-US" altLang="en-US"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464560740"/>
      </p:ext>
    </p:extLst>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2600" y="209550"/>
            <a:ext cx="11099800" cy="1143000"/>
          </a:xfrm>
        </p:spPr>
        <p:txBody>
          <a:bodyPr anchor="ctr"/>
          <a:lstStyle>
            <a:lvl1pPr algn="l">
              <a:defRPr sz="3600" b="1">
                <a:solidFill>
                  <a:srgbClr val="055B9E"/>
                </a:solidFill>
                <a:latin typeface="Arial Narrow" pitchFamily="34" charset="0"/>
                <a:cs typeface="Arial"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1117600" y="1447801"/>
            <a:ext cx="10464800" cy="4525963"/>
          </a:xfrm>
        </p:spPr>
        <p:txBody>
          <a:bodyPr/>
          <a:lstStyle>
            <a:lvl1pPr marL="228600" indent="-228600">
              <a:buClr>
                <a:srgbClr val="055B9E"/>
              </a:buClr>
              <a:buFont typeface="Wingdings" pitchFamily="2" charset="2"/>
              <a:buChar char="§"/>
              <a:defRPr sz="2000">
                <a:latin typeface="Arial" pitchFamily="34" charset="0"/>
                <a:cs typeface="Arial" pitchFamily="34" charset="0"/>
              </a:defRPr>
            </a:lvl1pPr>
            <a:lvl2pPr marL="571500" indent="-228600">
              <a:buClr>
                <a:srgbClr val="055B9E"/>
              </a:buClr>
              <a:defRPr sz="2000">
                <a:latin typeface="Arial" pitchFamily="34" charset="0"/>
                <a:cs typeface="Arial" pitchFamily="34" charset="0"/>
              </a:defRPr>
            </a:lvl2pPr>
            <a:lvl3pPr marL="971550" indent="-228600">
              <a:buClr>
                <a:srgbClr val="055B9E"/>
              </a:buClr>
              <a:buFont typeface="Wingdings" pitchFamily="2" charset="2"/>
              <a:buChar char="§"/>
              <a:defRPr sz="1800">
                <a:latin typeface="Arial" pitchFamily="34" charset="0"/>
                <a:cs typeface="Arial" pitchFamily="34" charset="0"/>
              </a:defRPr>
            </a:lvl3pPr>
            <a:lvl4pPr marL="1314450" indent="-228600">
              <a:buClr>
                <a:srgbClr val="055B9E"/>
              </a:buClr>
              <a:defRPr sz="1600">
                <a:latin typeface="Arial" pitchFamily="34" charset="0"/>
                <a:cs typeface="Arial" pitchFamily="34" charset="0"/>
              </a:defRPr>
            </a:lvl4pPr>
            <a:lvl5pPr marL="1657350" indent="-228600">
              <a:buClr>
                <a:srgbClr val="055B9E"/>
              </a:buClr>
              <a:buFont typeface="Wingdings" pitchFamily="2" charset="2"/>
              <a:buChar char="§"/>
              <a:defRPr sz="160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08891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defTabSz="914400" fontAlgn="base">
              <a:spcBef>
                <a:spcPct val="0"/>
              </a:spcBef>
              <a:spcAft>
                <a:spcPct val="0"/>
              </a:spcAft>
              <a:defRPr/>
            </a:pPr>
            <a:fld id="{EE81B811-19BB-450C-9D39-22C91DA5A549}" type="datetime4">
              <a:rPr lang="en-US" smtClean="0">
                <a:solidFill>
                  <a:srgbClr val="000000"/>
                </a:solidFill>
                <a:latin typeface="Times New Roman" panose="02020603050405020304" pitchFamily="18" charset="0"/>
              </a:rPr>
              <a:pPr defTabSz="914400" fontAlgn="base">
                <a:spcBef>
                  <a:spcPct val="0"/>
                </a:spcBef>
                <a:spcAft>
                  <a:spcPct val="0"/>
                </a:spcAft>
                <a:defRPr/>
              </a:pPr>
              <a:t>September 23, 2019</a:t>
            </a:fld>
            <a:endParaRPr lang="en-US" dirty="0">
              <a:solidFill>
                <a:srgbClr val="000000"/>
              </a:solidFill>
              <a:latin typeface="Times New Roman" panose="02020603050405020304" pitchFamily="18" charset="0"/>
            </a:endParaRP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pPr defTabSz="914400" fontAlgn="base">
              <a:spcBef>
                <a:spcPct val="0"/>
              </a:spcBef>
              <a:spcAft>
                <a:spcPct val="0"/>
              </a:spcAft>
              <a:defRPr/>
            </a:pPr>
            <a:fld id="{221639DC-A503-4BA4-9272-1040EFE4909C}" type="slidenum">
              <a:rPr lang="en-US" altLang="en-US" smtClean="0">
                <a:solidFill>
                  <a:srgbClr val="000000"/>
                </a:solidFill>
                <a:latin typeface="Times New Roman" panose="02020603050405020304" pitchFamily="18" charset="0"/>
              </a:rPr>
              <a:pPr defTabSz="914400" fontAlgn="base">
                <a:spcBef>
                  <a:spcPct val="0"/>
                </a:spcBef>
                <a:spcAft>
                  <a:spcPct val="0"/>
                </a:spcAft>
                <a:defRPr/>
              </a:pPr>
              <a:t>‹#›</a:t>
            </a:fld>
            <a:endParaRPr lang="en-US" altLang="en-US"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234276673"/>
      </p:ext>
    </p:extLst>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84312" y="1493949"/>
            <a:ext cx="4895055" cy="429725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1493949"/>
            <a:ext cx="4895056" cy="429725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defTabSz="914400" fontAlgn="base">
              <a:spcBef>
                <a:spcPct val="0"/>
              </a:spcBef>
              <a:spcAft>
                <a:spcPct val="0"/>
              </a:spcAft>
              <a:defRPr/>
            </a:pPr>
            <a:fld id="{EE81B811-19BB-450C-9D39-22C91DA5A549}" type="datetime4">
              <a:rPr lang="en-US" smtClean="0">
                <a:solidFill>
                  <a:srgbClr val="000000"/>
                </a:solidFill>
                <a:latin typeface="Times New Roman" panose="02020603050405020304" pitchFamily="18" charset="0"/>
              </a:rPr>
              <a:pPr defTabSz="914400" fontAlgn="base">
                <a:spcBef>
                  <a:spcPct val="0"/>
                </a:spcBef>
                <a:spcAft>
                  <a:spcPct val="0"/>
                </a:spcAft>
                <a:defRPr/>
              </a:pPr>
              <a:t>September 23, 2019</a:t>
            </a:fld>
            <a:endParaRPr lang="en-US" dirty="0">
              <a:solidFill>
                <a:srgbClr val="000000"/>
              </a:solidFill>
              <a:latin typeface="Times New Roman" panose="02020603050405020304" pitchFamily="18" charset="0"/>
            </a:endParaRP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defTabSz="914400" fontAlgn="base">
              <a:spcBef>
                <a:spcPct val="0"/>
              </a:spcBef>
              <a:spcAft>
                <a:spcPct val="0"/>
              </a:spcAft>
              <a:defRPr/>
            </a:pPr>
            <a:fld id="{221639DC-A503-4BA4-9272-1040EFE4909C}" type="slidenum">
              <a:rPr lang="en-US" altLang="en-US" smtClean="0">
                <a:solidFill>
                  <a:srgbClr val="000000"/>
                </a:solidFill>
                <a:latin typeface="Times New Roman" panose="02020603050405020304" pitchFamily="18" charset="0"/>
              </a:rPr>
              <a:pPr defTabSz="914400" fontAlgn="base">
                <a:spcBef>
                  <a:spcPct val="0"/>
                </a:spcBef>
                <a:spcAft>
                  <a:spcPct val="0"/>
                </a:spcAft>
                <a:defRPr/>
              </a:pPr>
              <a:t>‹#›</a:t>
            </a:fld>
            <a:endParaRPr lang="en-US" altLang="en-US" dirty="0">
              <a:solidFill>
                <a:srgbClr val="000000"/>
              </a:solidFill>
              <a:latin typeface="Times New Roman" panose="02020603050405020304" pitchFamily="18" charset="0"/>
            </a:endParaRPr>
          </a:p>
        </p:txBody>
      </p:sp>
      <p:sp>
        <p:nvSpPr>
          <p:cNvPr id="8" name="Title 1"/>
          <p:cNvSpPr txBox="1">
            <a:spLocks/>
          </p:cNvSpPr>
          <p:nvPr userDrawn="1"/>
        </p:nvSpPr>
        <p:spPr>
          <a:xfrm>
            <a:off x="482600" y="209550"/>
            <a:ext cx="11099800" cy="114300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b="1" kern="1200" cap="none">
                <a:ln w="3175" cmpd="sng">
                  <a:noFill/>
                </a:ln>
                <a:solidFill>
                  <a:srgbClr val="055B9E"/>
                </a:solidFill>
                <a:effectLst/>
                <a:latin typeface="Arial Narrow" pitchFamily="34" charset="0"/>
                <a:ea typeface="+mj-ea"/>
                <a:cs typeface="Arial"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Click to edit Master title style</a:t>
            </a:r>
          </a:p>
        </p:txBody>
      </p:sp>
    </p:spTree>
    <p:extLst>
      <p:ext uri="{BB962C8B-B14F-4D97-AF65-F5344CB8AC3E}">
        <p14:creationId xmlns:p14="http://schemas.microsoft.com/office/powerpoint/2010/main" val="3918947851"/>
      </p:ext>
    </p:extLst>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defTabSz="914400" fontAlgn="base">
              <a:spcBef>
                <a:spcPct val="0"/>
              </a:spcBef>
              <a:spcAft>
                <a:spcPct val="0"/>
              </a:spcAft>
              <a:defRPr/>
            </a:pPr>
            <a:fld id="{EE81B811-19BB-450C-9D39-22C91DA5A549}" type="datetime4">
              <a:rPr lang="en-US" smtClean="0">
                <a:solidFill>
                  <a:srgbClr val="000000"/>
                </a:solidFill>
                <a:latin typeface="Times New Roman" panose="02020603050405020304" pitchFamily="18" charset="0"/>
              </a:rPr>
              <a:pPr defTabSz="914400" fontAlgn="base">
                <a:spcBef>
                  <a:spcPct val="0"/>
                </a:spcBef>
                <a:spcAft>
                  <a:spcPct val="0"/>
                </a:spcAft>
                <a:defRPr/>
              </a:pPr>
              <a:t>September 23, 2019</a:t>
            </a:fld>
            <a:endParaRPr lang="en-US" dirty="0">
              <a:solidFill>
                <a:srgbClr val="000000"/>
              </a:solidFill>
              <a:latin typeface="Times New Roman" panose="02020603050405020304" pitchFamily="18" charset="0"/>
            </a:endParaRPr>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defTabSz="914400" fontAlgn="base">
              <a:spcBef>
                <a:spcPct val="0"/>
              </a:spcBef>
              <a:spcAft>
                <a:spcPct val="0"/>
              </a:spcAft>
              <a:defRPr/>
            </a:pPr>
            <a:fld id="{221639DC-A503-4BA4-9272-1040EFE4909C}" type="slidenum">
              <a:rPr lang="en-US" altLang="en-US" smtClean="0">
                <a:solidFill>
                  <a:srgbClr val="000000"/>
                </a:solidFill>
                <a:latin typeface="Times New Roman" panose="02020603050405020304" pitchFamily="18" charset="0"/>
              </a:rPr>
              <a:pPr defTabSz="914400" fontAlgn="base">
                <a:spcBef>
                  <a:spcPct val="0"/>
                </a:spcBef>
                <a:spcAft>
                  <a:spcPct val="0"/>
                </a:spcAft>
                <a:defRPr/>
              </a:pPr>
              <a:t>‹#›</a:t>
            </a:fld>
            <a:endParaRPr lang="en-US" altLang="en-US"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670073874"/>
      </p:ext>
    </p:extLst>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defTabSz="914400" fontAlgn="base">
              <a:spcBef>
                <a:spcPct val="0"/>
              </a:spcBef>
              <a:spcAft>
                <a:spcPct val="0"/>
              </a:spcAft>
              <a:defRPr/>
            </a:pPr>
            <a:fld id="{EE81B811-19BB-450C-9D39-22C91DA5A549}" type="datetime4">
              <a:rPr lang="en-US" smtClean="0">
                <a:solidFill>
                  <a:srgbClr val="000000"/>
                </a:solidFill>
                <a:latin typeface="Times New Roman" panose="02020603050405020304" pitchFamily="18" charset="0"/>
              </a:rPr>
              <a:pPr defTabSz="914400" fontAlgn="base">
                <a:spcBef>
                  <a:spcPct val="0"/>
                </a:spcBef>
                <a:spcAft>
                  <a:spcPct val="0"/>
                </a:spcAft>
                <a:defRPr/>
              </a:pPr>
              <a:t>September 23, 2019</a:t>
            </a:fld>
            <a:endParaRPr lang="en-US" dirty="0">
              <a:solidFill>
                <a:srgbClr val="000000"/>
              </a:solidFill>
              <a:latin typeface="Times New Roman" panose="02020603050405020304" pitchFamily="18" charset="0"/>
            </a:endParaRPr>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defTabSz="914400" fontAlgn="base">
              <a:spcBef>
                <a:spcPct val="0"/>
              </a:spcBef>
              <a:spcAft>
                <a:spcPct val="0"/>
              </a:spcAft>
              <a:defRPr/>
            </a:pPr>
            <a:fld id="{221639DC-A503-4BA4-9272-1040EFE4909C}" type="slidenum">
              <a:rPr lang="en-US" altLang="en-US" smtClean="0">
                <a:solidFill>
                  <a:srgbClr val="000000"/>
                </a:solidFill>
                <a:latin typeface="Times New Roman" panose="02020603050405020304" pitchFamily="18" charset="0"/>
              </a:rPr>
              <a:pPr defTabSz="914400" fontAlgn="base">
                <a:spcBef>
                  <a:spcPct val="0"/>
                </a:spcBef>
                <a:spcAft>
                  <a:spcPct val="0"/>
                </a:spcAft>
                <a:defRPr/>
              </a:pPr>
              <a:t>‹#›</a:t>
            </a:fld>
            <a:endParaRPr lang="en-US" altLang="en-US"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636817139"/>
      </p:ext>
    </p:extLst>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914400" fontAlgn="base">
              <a:spcBef>
                <a:spcPct val="0"/>
              </a:spcBef>
              <a:spcAft>
                <a:spcPct val="0"/>
              </a:spcAft>
              <a:defRPr/>
            </a:pPr>
            <a:fld id="{EE81B811-19BB-450C-9D39-22C91DA5A549}" type="datetime4">
              <a:rPr lang="en-US" smtClean="0">
                <a:solidFill>
                  <a:srgbClr val="000000"/>
                </a:solidFill>
                <a:latin typeface="Times New Roman" panose="02020603050405020304" pitchFamily="18" charset="0"/>
              </a:rPr>
              <a:pPr defTabSz="914400" fontAlgn="base">
                <a:spcBef>
                  <a:spcPct val="0"/>
                </a:spcBef>
                <a:spcAft>
                  <a:spcPct val="0"/>
                </a:spcAft>
                <a:defRPr/>
              </a:pPr>
              <a:t>September 23, 2019</a:t>
            </a:fld>
            <a:endParaRPr lang="en-US" dirty="0">
              <a:solidFill>
                <a:srgbClr val="000000"/>
              </a:solidFill>
              <a:latin typeface="Times New Roman" panose="02020603050405020304" pitchFamily="18" charset="0"/>
            </a:endParaRPr>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defTabSz="914400" fontAlgn="base">
              <a:spcBef>
                <a:spcPct val="0"/>
              </a:spcBef>
              <a:spcAft>
                <a:spcPct val="0"/>
              </a:spcAft>
              <a:defRPr/>
            </a:pPr>
            <a:fld id="{221639DC-A503-4BA4-9272-1040EFE4909C}" type="slidenum">
              <a:rPr lang="en-US" altLang="en-US" smtClean="0">
                <a:solidFill>
                  <a:srgbClr val="000000"/>
                </a:solidFill>
                <a:latin typeface="Times New Roman" panose="02020603050405020304" pitchFamily="18" charset="0"/>
              </a:rPr>
              <a:pPr defTabSz="914400" fontAlgn="base">
                <a:spcBef>
                  <a:spcPct val="0"/>
                </a:spcBef>
                <a:spcAft>
                  <a:spcPct val="0"/>
                </a:spcAft>
                <a:defRPr/>
              </a:pPr>
              <a:t>‹#›</a:t>
            </a:fld>
            <a:endParaRPr lang="en-US" altLang="en-US"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94856641"/>
      </p:ext>
    </p:extLst>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defTabSz="914400" fontAlgn="base">
              <a:spcBef>
                <a:spcPct val="0"/>
              </a:spcBef>
              <a:spcAft>
                <a:spcPct val="0"/>
              </a:spcAft>
              <a:defRPr/>
            </a:pPr>
            <a:fld id="{EE81B811-19BB-450C-9D39-22C91DA5A549}" type="datetime4">
              <a:rPr lang="en-US" smtClean="0">
                <a:solidFill>
                  <a:srgbClr val="000000"/>
                </a:solidFill>
                <a:latin typeface="Times New Roman" panose="02020603050405020304" pitchFamily="18" charset="0"/>
              </a:rPr>
              <a:pPr defTabSz="914400" fontAlgn="base">
                <a:spcBef>
                  <a:spcPct val="0"/>
                </a:spcBef>
                <a:spcAft>
                  <a:spcPct val="0"/>
                </a:spcAft>
                <a:defRPr/>
              </a:pPr>
              <a:t>September 23, 2019</a:t>
            </a:fld>
            <a:endParaRPr lang="en-US" dirty="0">
              <a:solidFill>
                <a:srgbClr val="000000"/>
              </a:solidFill>
              <a:latin typeface="Times New Roman" panose="02020603050405020304" pitchFamily="18" charset="0"/>
            </a:endParaRP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defTabSz="914400" fontAlgn="base">
              <a:spcBef>
                <a:spcPct val="0"/>
              </a:spcBef>
              <a:spcAft>
                <a:spcPct val="0"/>
              </a:spcAft>
              <a:defRPr/>
            </a:pPr>
            <a:fld id="{221639DC-A503-4BA4-9272-1040EFE4909C}" type="slidenum">
              <a:rPr lang="en-US" altLang="en-US" smtClean="0">
                <a:solidFill>
                  <a:srgbClr val="000000"/>
                </a:solidFill>
                <a:latin typeface="Times New Roman" panose="02020603050405020304" pitchFamily="18" charset="0"/>
              </a:rPr>
              <a:pPr defTabSz="914400" fontAlgn="base">
                <a:spcBef>
                  <a:spcPct val="0"/>
                </a:spcBef>
                <a:spcAft>
                  <a:spcPct val="0"/>
                </a:spcAft>
                <a:defRPr/>
              </a:pPr>
              <a:t>‹#›</a:t>
            </a:fld>
            <a:endParaRPr lang="en-US" altLang="en-US"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908643882"/>
      </p:ext>
    </p:extLst>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defTabSz="914400" fontAlgn="base">
              <a:spcBef>
                <a:spcPct val="0"/>
              </a:spcBef>
              <a:spcAft>
                <a:spcPct val="0"/>
              </a:spcAft>
              <a:defRPr/>
            </a:pPr>
            <a:fld id="{EE81B811-19BB-450C-9D39-22C91DA5A549}" type="datetime4">
              <a:rPr lang="en-US" smtClean="0">
                <a:solidFill>
                  <a:srgbClr val="000000"/>
                </a:solidFill>
                <a:latin typeface="Times New Roman" panose="02020603050405020304" pitchFamily="18" charset="0"/>
              </a:rPr>
              <a:pPr defTabSz="914400" fontAlgn="base">
                <a:spcBef>
                  <a:spcPct val="0"/>
                </a:spcBef>
                <a:spcAft>
                  <a:spcPct val="0"/>
                </a:spcAft>
                <a:defRPr/>
              </a:pPr>
              <a:t>September 23, 2019</a:t>
            </a:fld>
            <a:endParaRPr lang="en-US" dirty="0">
              <a:solidFill>
                <a:srgbClr val="000000"/>
              </a:solidFill>
              <a:latin typeface="Times New Roman" panose="02020603050405020304" pitchFamily="18" charset="0"/>
            </a:endParaRP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defTabSz="914400" fontAlgn="base">
              <a:spcBef>
                <a:spcPct val="0"/>
              </a:spcBef>
              <a:spcAft>
                <a:spcPct val="0"/>
              </a:spcAft>
              <a:defRPr/>
            </a:pPr>
            <a:fld id="{221639DC-A503-4BA4-9272-1040EFE4909C}" type="slidenum">
              <a:rPr lang="en-US" altLang="en-US" smtClean="0">
                <a:solidFill>
                  <a:srgbClr val="000000"/>
                </a:solidFill>
                <a:latin typeface="Times New Roman" panose="02020603050405020304" pitchFamily="18" charset="0"/>
              </a:rPr>
              <a:pPr defTabSz="914400" fontAlgn="base">
                <a:spcBef>
                  <a:spcPct val="0"/>
                </a:spcBef>
                <a:spcAft>
                  <a:spcPct val="0"/>
                </a:spcAft>
                <a:defRPr/>
              </a:pPr>
              <a:t>‹#›</a:t>
            </a:fld>
            <a:endParaRPr lang="en-US" altLang="en-US"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598354962"/>
      </p:ext>
    </p:extLst>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9/23/2019</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
        <p:nvSpPr>
          <p:cNvPr id="167" name="Rectangle 2"/>
          <p:cNvSpPr txBox="1">
            <a:spLocks noChangeArrowheads="1"/>
          </p:cNvSpPr>
          <p:nvPr userDrawn="1"/>
        </p:nvSpPr>
        <p:spPr>
          <a:xfrm>
            <a:off x="5204541" y="6589395"/>
            <a:ext cx="1242752" cy="192405"/>
          </a:xfrm>
          <a:prstGeom prst="rect">
            <a:avLst/>
          </a:prstGeom>
          <a:effectLst>
            <a:outerShdw dist="35921" dir="2700000" algn="ctr" rotWithShape="0">
              <a:schemeClr val="bg2">
                <a:alpha val="50000"/>
              </a:schemeClr>
            </a:outerShdw>
          </a:effectLst>
        </p:spPr>
        <p:txBody>
          <a:bodyPr lIns="0" tIns="0" rIns="0" bIns="0" anchor="t"/>
          <a:lstStyle>
            <a:lvl1pPr algn="l" rtl="0" eaLnBrk="0" fontAlgn="base" hangingPunct="0">
              <a:spcBef>
                <a:spcPct val="0"/>
              </a:spcBef>
              <a:spcAft>
                <a:spcPct val="0"/>
              </a:spcAft>
              <a:defRPr sz="4400" i="1">
                <a:solidFill>
                  <a:srgbClr val="055B9E"/>
                </a:solidFill>
                <a:latin typeface="+mj-lt"/>
                <a:ea typeface="+mj-ea"/>
                <a:cs typeface="+mj-cs"/>
              </a:defRPr>
            </a:lvl1pPr>
            <a:lvl2pPr algn="l" rtl="0" eaLnBrk="0" fontAlgn="base" hangingPunct="0">
              <a:spcBef>
                <a:spcPct val="0"/>
              </a:spcBef>
              <a:spcAft>
                <a:spcPct val="0"/>
              </a:spcAft>
              <a:defRPr sz="4400" i="1">
                <a:solidFill>
                  <a:srgbClr val="055B9E"/>
                </a:solidFill>
                <a:latin typeface="Times New Roman" pitchFamily="18" charset="0"/>
              </a:defRPr>
            </a:lvl2pPr>
            <a:lvl3pPr algn="l" rtl="0" eaLnBrk="0" fontAlgn="base" hangingPunct="0">
              <a:spcBef>
                <a:spcPct val="0"/>
              </a:spcBef>
              <a:spcAft>
                <a:spcPct val="0"/>
              </a:spcAft>
              <a:defRPr sz="4400" i="1">
                <a:solidFill>
                  <a:srgbClr val="055B9E"/>
                </a:solidFill>
                <a:latin typeface="Times New Roman" pitchFamily="18" charset="0"/>
              </a:defRPr>
            </a:lvl3pPr>
            <a:lvl4pPr algn="l" rtl="0" eaLnBrk="0" fontAlgn="base" hangingPunct="0">
              <a:spcBef>
                <a:spcPct val="0"/>
              </a:spcBef>
              <a:spcAft>
                <a:spcPct val="0"/>
              </a:spcAft>
              <a:defRPr sz="4400" i="1">
                <a:solidFill>
                  <a:srgbClr val="055B9E"/>
                </a:solidFill>
                <a:latin typeface="Times New Roman" pitchFamily="18" charset="0"/>
              </a:defRPr>
            </a:lvl4pPr>
            <a:lvl5pPr algn="l" rtl="0" eaLnBrk="0" fontAlgn="base" hangingPunct="0">
              <a:spcBef>
                <a:spcPct val="0"/>
              </a:spcBef>
              <a:spcAft>
                <a:spcPct val="0"/>
              </a:spcAft>
              <a:defRPr sz="4400" i="1">
                <a:solidFill>
                  <a:srgbClr val="055B9E"/>
                </a:solidFill>
                <a:latin typeface="Times New Roman" pitchFamily="18" charset="0"/>
              </a:defRPr>
            </a:lvl5pPr>
            <a:lvl6pPr marL="457200" algn="l" rtl="0" fontAlgn="base">
              <a:spcBef>
                <a:spcPct val="0"/>
              </a:spcBef>
              <a:spcAft>
                <a:spcPct val="0"/>
              </a:spcAft>
              <a:defRPr sz="4400" i="1">
                <a:solidFill>
                  <a:schemeClr val="tx2"/>
                </a:solidFill>
                <a:latin typeface="Times New Roman" pitchFamily="18" charset="0"/>
              </a:defRPr>
            </a:lvl6pPr>
            <a:lvl7pPr marL="914400" algn="l" rtl="0" fontAlgn="base">
              <a:spcBef>
                <a:spcPct val="0"/>
              </a:spcBef>
              <a:spcAft>
                <a:spcPct val="0"/>
              </a:spcAft>
              <a:defRPr sz="4400" i="1">
                <a:solidFill>
                  <a:schemeClr val="tx2"/>
                </a:solidFill>
                <a:latin typeface="Times New Roman" pitchFamily="18" charset="0"/>
              </a:defRPr>
            </a:lvl7pPr>
            <a:lvl8pPr marL="1371600" algn="l" rtl="0" fontAlgn="base">
              <a:spcBef>
                <a:spcPct val="0"/>
              </a:spcBef>
              <a:spcAft>
                <a:spcPct val="0"/>
              </a:spcAft>
              <a:defRPr sz="4400" i="1">
                <a:solidFill>
                  <a:schemeClr val="tx2"/>
                </a:solidFill>
                <a:latin typeface="Times New Roman" pitchFamily="18" charset="0"/>
              </a:defRPr>
            </a:lvl8pPr>
            <a:lvl9pPr marL="1828800" algn="l" rtl="0" fontAlgn="base">
              <a:spcBef>
                <a:spcPct val="0"/>
              </a:spcBef>
              <a:spcAft>
                <a:spcPct val="0"/>
              </a:spcAft>
              <a:defRPr sz="4400" i="1">
                <a:solidFill>
                  <a:schemeClr val="tx2"/>
                </a:solidFill>
                <a:latin typeface="Times New Roman" pitchFamily="18" charset="0"/>
              </a:defRPr>
            </a:lvl9pPr>
          </a:lstStyle>
          <a:p>
            <a:pPr algn="ctr" defTabSz="914400" eaLnBrk="1" hangingPunct="1">
              <a:lnSpc>
                <a:spcPct val="90000"/>
              </a:lnSpc>
            </a:pPr>
            <a:r>
              <a:rPr lang="en-US" altLang="en-US" sz="1600" b="1" kern="0" dirty="0"/>
              <a:t>COVEX, LLC</a:t>
            </a:r>
          </a:p>
        </p:txBody>
      </p:sp>
    </p:spTree>
    <p:extLst>
      <p:ext uri="{BB962C8B-B14F-4D97-AF65-F5344CB8AC3E}">
        <p14:creationId xmlns:p14="http://schemas.microsoft.com/office/powerpoint/2010/main" val="2475389969"/>
      </p:ext>
    </p:extLst>
  </p:cSld>
  <p:clrMap bg1="lt1" tx1="dk1" bg2="lt2" tx2="dk2" accent1="accent1" accent2="accent2" accent3="accent3" accent4="accent4" accent5="accent5" accent6="accent6" hlink="hlink" folHlink="folHlink"/>
  <p:sldLayoutIdLst>
    <p:sldLayoutId id="2147483790" r:id="rId1"/>
    <p:sldLayoutId id="2147483807" r:id="rId2"/>
    <p:sldLayoutId id="2147483791" r:id="rId3"/>
    <p:sldLayoutId id="2147483793" r:id="rId4"/>
    <p:sldLayoutId id="2147483794" r:id="rId5"/>
    <p:sldLayoutId id="2147483795" r:id="rId6"/>
    <p:sldLayoutId id="2147483796" r:id="rId7"/>
    <p:sldLayoutId id="2147483798" r:id="rId8"/>
    <p:sldLayoutId id="2147483799" r:id="rId9"/>
    <p:sldLayoutId id="2147483800" r:id="rId10"/>
    <p:sldLayoutId id="2147483802" r:id="rId11"/>
    <p:sldLayoutId id="2147483804" r:id="rId12"/>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Covex, LLC</a:t>
            </a:r>
          </a:p>
        </p:txBody>
      </p:sp>
      <p:sp>
        <p:nvSpPr>
          <p:cNvPr id="3" name="Subtitle 2"/>
          <p:cNvSpPr>
            <a:spLocks noGrp="1"/>
          </p:cNvSpPr>
          <p:nvPr>
            <p:ph type="subTitle" idx="1"/>
          </p:nvPr>
        </p:nvSpPr>
        <p:spPr/>
        <p:txBody>
          <a:bodyPr>
            <a:normAutofit/>
          </a:bodyPr>
          <a:lstStyle/>
          <a:p>
            <a:r>
              <a:rPr lang="en-US" dirty="0"/>
              <a:t>21 CFR PART 11</a:t>
            </a:r>
          </a:p>
          <a:p>
            <a:r>
              <a:rPr lang="en-US" dirty="0"/>
              <a:t>“ELECTRONIC RECORDS &amp; ELECTRONIC SIGNATURES”</a:t>
            </a:r>
          </a:p>
        </p:txBody>
      </p:sp>
      <p:sp>
        <p:nvSpPr>
          <p:cNvPr id="4" name="Date Placeholder 3"/>
          <p:cNvSpPr>
            <a:spLocks noGrp="1"/>
          </p:cNvSpPr>
          <p:nvPr>
            <p:ph type="dt" sz="half" idx="10"/>
          </p:nvPr>
        </p:nvSpPr>
        <p:spPr/>
        <p:txBody>
          <a:bodyPr/>
          <a:lstStyle/>
          <a:p>
            <a:pPr defTabSz="914400" fontAlgn="base">
              <a:spcBef>
                <a:spcPct val="0"/>
              </a:spcBef>
              <a:spcAft>
                <a:spcPct val="0"/>
              </a:spcAft>
              <a:defRPr/>
            </a:pPr>
            <a:fld id="{EE81B811-19BB-450C-9D39-22C91DA5A549}" type="datetime4">
              <a:rPr lang="en-US" smtClean="0">
                <a:solidFill>
                  <a:srgbClr val="000000"/>
                </a:solidFill>
                <a:latin typeface="Times New Roman" panose="02020603050405020304" pitchFamily="18" charset="0"/>
              </a:rPr>
              <a:pPr defTabSz="914400" fontAlgn="base">
                <a:spcBef>
                  <a:spcPct val="0"/>
                </a:spcBef>
                <a:spcAft>
                  <a:spcPct val="0"/>
                </a:spcAft>
                <a:defRPr/>
              </a:pPr>
              <a:t>September 23, 2019</a:t>
            </a:fld>
            <a:endParaRPr lang="en-US" dirty="0">
              <a:solidFill>
                <a:srgbClr val="000000"/>
              </a:solidFill>
              <a:latin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defTabSz="914400" fontAlgn="base">
              <a:spcBef>
                <a:spcPct val="0"/>
              </a:spcBef>
              <a:spcAft>
                <a:spcPct val="0"/>
              </a:spcAft>
              <a:defRPr/>
            </a:pPr>
            <a:fld id="{221639DC-A503-4BA4-9272-1040EFE4909C}" type="slidenum">
              <a:rPr lang="en-US" altLang="en-US" smtClean="0">
                <a:solidFill>
                  <a:srgbClr val="000000"/>
                </a:solidFill>
                <a:latin typeface="Times New Roman" panose="02020603050405020304" pitchFamily="18" charset="0"/>
              </a:rPr>
              <a:pPr defTabSz="914400" fontAlgn="base">
                <a:spcBef>
                  <a:spcPct val="0"/>
                </a:spcBef>
                <a:spcAft>
                  <a:spcPct val="0"/>
                </a:spcAft>
                <a:defRPr/>
              </a:pPr>
              <a:t>1</a:t>
            </a:fld>
            <a:endParaRPr lang="en-US" altLang="en-US"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916124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Hybrid Systems</a:t>
            </a:r>
          </a:p>
        </p:txBody>
      </p:sp>
      <p:sp>
        <p:nvSpPr>
          <p:cNvPr id="4" name="Content Placeholder 2"/>
          <p:cNvSpPr>
            <a:spLocks noGrp="1"/>
          </p:cNvSpPr>
          <p:nvPr>
            <p:ph idx="1"/>
          </p:nvPr>
        </p:nvSpPr>
        <p:spPr/>
        <p:txBody>
          <a:bodyPr/>
          <a:lstStyle/>
          <a:p>
            <a:r>
              <a:rPr lang="en-US" dirty="0"/>
              <a:t>Control of Master</a:t>
            </a:r>
          </a:p>
          <a:p>
            <a:r>
              <a:rPr lang="en-US" dirty="0"/>
              <a:t>Control of printed records to ensure their integrity</a:t>
            </a:r>
          </a:p>
          <a:p>
            <a:r>
              <a:rPr lang="en-US" dirty="0"/>
              <a:t>Audit Trail</a:t>
            </a:r>
          </a:p>
          <a:p>
            <a:r>
              <a:rPr lang="en-US" dirty="0"/>
              <a:t>Security</a:t>
            </a:r>
          </a:p>
          <a:p>
            <a:r>
              <a:rPr lang="en-US" dirty="0"/>
              <a:t>Review and Approval Process</a:t>
            </a:r>
          </a:p>
          <a:p>
            <a:r>
              <a:rPr lang="en-US" dirty="0"/>
              <a:t>Record Management</a:t>
            </a:r>
          </a:p>
          <a:p>
            <a:r>
              <a:rPr lang="en-US" dirty="0"/>
              <a:t>Change Control</a:t>
            </a:r>
          </a:p>
        </p:txBody>
      </p:sp>
    </p:spTree>
    <p:extLst>
      <p:ext uri="{BB962C8B-B14F-4D97-AF65-F5344CB8AC3E}">
        <p14:creationId xmlns:p14="http://schemas.microsoft.com/office/powerpoint/2010/main" val="3376433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Assessment Checklist – </a:t>
            </a:r>
            <a:br>
              <a:rPr lang="en-US" dirty="0"/>
            </a:br>
            <a:r>
              <a:rPr lang="en-US" dirty="0"/>
              <a:t>Electronic Records Requirements</a:t>
            </a:r>
          </a:p>
        </p:txBody>
      </p:sp>
      <p:sp>
        <p:nvSpPr>
          <p:cNvPr id="4" name="Content Placeholder 2"/>
          <p:cNvSpPr>
            <a:spLocks noGrp="1"/>
          </p:cNvSpPr>
          <p:nvPr>
            <p:ph idx="1"/>
          </p:nvPr>
        </p:nvSpPr>
        <p:spPr/>
        <p:txBody>
          <a:bodyPr/>
          <a:lstStyle/>
          <a:p>
            <a:r>
              <a:rPr lang="en-US" sz="2500" b="1" dirty="0"/>
              <a:t>Open and Closed Systems</a:t>
            </a:r>
          </a:p>
          <a:p>
            <a:pPr lvl="1"/>
            <a:r>
              <a:rPr lang="en-US" dirty="0"/>
              <a:t>1. Validation</a:t>
            </a:r>
          </a:p>
          <a:p>
            <a:pPr lvl="1"/>
            <a:r>
              <a:rPr lang="en-US" dirty="0"/>
              <a:t>2. Review of Electronic Records</a:t>
            </a:r>
          </a:p>
          <a:p>
            <a:pPr lvl="1"/>
            <a:r>
              <a:rPr lang="en-US" dirty="0"/>
              <a:t>3. Security/Record Retention</a:t>
            </a:r>
          </a:p>
          <a:p>
            <a:pPr lvl="1"/>
            <a:r>
              <a:rPr lang="en-US" dirty="0"/>
              <a:t>4. Audit Trail</a:t>
            </a:r>
          </a:p>
          <a:p>
            <a:pPr lvl="1"/>
            <a:r>
              <a:rPr lang="en-US" dirty="0"/>
              <a:t>5. Checks</a:t>
            </a:r>
          </a:p>
          <a:p>
            <a:pPr lvl="1"/>
            <a:r>
              <a:rPr lang="en-US" dirty="0"/>
              <a:t>6. Qualifications</a:t>
            </a:r>
          </a:p>
          <a:p>
            <a:pPr lvl="1"/>
            <a:r>
              <a:rPr lang="en-US" dirty="0"/>
              <a:t>7. System Documentation Controls</a:t>
            </a:r>
          </a:p>
        </p:txBody>
      </p:sp>
    </p:spTree>
    <p:extLst>
      <p:ext uri="{BB962C8B-B14F-4D97-AF65-F5344CB8AC3E}">
        <p14:creationId xmlns:p14="http://schemas.microsoft.com/office/powerpoint/2010/main" val="1240572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82600" y="1352550"/>
            <a:ext cx="10452847" cy="4557340"/>
          </a:xfrm>
        </p:spPr>
        <p:txBody>
          <a:bodyPr/>
          <a:lstStyle/>
          <a:p>
            <a:r>
              <a:rPr lang="en-US" sz="2500" b="1" dirty="0"/>
              <a:t>Validation</a:t>
            </a:r>
          </a:p>
          <a:p>
            <a:pPr lvl="1"/>
            <a:r>
              <a:rPr lang="en-US" dirty="0"/>
              <a:t>Systems must be validated</a:t>
            </a:r>
          </a:p>
          <a:p>
            <a:pPr lvl="2"/>
            <a:r>
              <a:rPr lang="en-US" dirty="0"/>
              <a:t>Accuracy</a:t>
            </a:r>
          </a:p>
          <a:p>
            <a:pPr lvl="2"/>
            <a:r>
              <a:rPr lang="en-US" dirty="0"/>
              <a:t>Reliability</a:t>
            </a:r>
          </a:p>
          <a:p>
            <a:pPr lvl="2"/>
            <a:r>
              <a:rPr lang="en-US" dirty="0"/>
              <a:t>Consistent Intended Performance</a:t>
            </a:r>
          </a:p>
          <a:p>
            <a:pPr lvl="2"/>
            <a:r>
              <a:rPr lang="en-US" dirty="0"/>
              <a:t>Ability to Discern Invalid or Altered Records</a:t>
            </a:r>
          </a:p>
          <a:p>
            <a:r>
              <a:rPr lang="en-US" sz="2500" b="1" dirty="0"/>
              <a:t>Record Review</a:t>
            </a:r>
          </a:p>
          <a:p>
            <a:pPr lvl="1"/>
            <a:r>
              <a:rPr lang="en-US" dirty="0"/>
              <a:t>Systems must be able to generate accurate and complete copies of records in human readable and electronic form</a:t>
            </a:r>
          </a:p>
          <a:p>
            <a:pPr lvl="1"/>
            <a:r>
              <a:rPr lang="en-US" dirty="0"/>
              <a:t>FDA can inspect, review, and copy records in either form</a:t>
            </a:r>
          </a:p>
        </p:txBody>
      </p:sp>
      <p:sp>
        <p:nvSpPr>
          <p:cNvPr id="3" name="Title 1"/>
          <p:cNvSpPr>
            <a:spLocks noGrp="1"/>
          </p:cNvSpPr>
          <p:nvPr>
            <p:ph type="title"/>
          </p:nvPr>
        </p:nvSpPr>
        <p:spPr>
          <a:xfrm>
            <a:off x="482600" y="209550"/>
            <a:ext cx="11099800" cy="1143000"/>
          </a:xfrm>
        </p:spPr>
        <p:txBody>
          <a:bodyPr>
            <a:normAutofit fontScale="90000"/>
          </a:bodyPr>
          <a:lstStyle/>
          <a:p>
            <a:r>
              <a:rPr lang="en-US" dirty="0"/>
              <a:t>Assessment Checklist – </a:t>
            </a:r>
            <a:br>
              <a:rPr lang="en-US" dirty="0"/>
            </a:br>
            <a:r>
              <a:rPr lang="en-US" dirty="0"/>
              <a:t>Electronic Records Requirements</a:t>
            </a:r>
          </a:p>
        </p:txBody>
      </p:sp>
    </p:spTree>
    <p:extLst>
      <p:ext uri="{BB962C8B-B14F-4D97-AF65-F5344CB8AC3E}">
        <p14:creationId xmlns:p14="http://schemas.microsoft.com/office/powerpoint/2010/main" val="790119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82600" y="1352550"/>
            <a:ext cx="10464800" cy="4525963"/>
          </a:xfrm>
        </p:spPr>
        <p:txBody>
          <a:bodyPr/>
          <a:lstStyle/>
          <a:p>
            <a:r>
              <a:rPr lang="en-US" sz="2500" b="1" dirty="0"/>
              <a:t>Security/Record Retention </a:t>
            </a:r>
          </a:p>
          <a:p>
            <a:pPr lvl="1"/>
            <a:r>
              <a:rPr lang="en-US" dirty="0"/>
              <a:t>Physical Security</a:t>
            </a:r>
          </a:p>
          <a:p>
            <a:pPr lvl="1"/>
            <a:r>
              <a:rPr lang="en-US" dirty="0"/>
              <a:t>Unique user ID and password</a:t>
            </a:r>
          </a:p>
          <a:p>
            <a:pPr lvl="1"/>
            <a:r>
              <a:rPr lang="en-US" dirty="0"/>
              <a:t>Predefined password expiration</a:t>
            </a:r>
          </a:p>
          <a:p>
            <a:pPr lvl="1"/>
            <a:r>
              <a:rPr lang="en-US" dirty="0"/>
              <a:t>System lockout upon predefined number of failed login attempts</a:t>
            </a:r>
          </a:p>
          <a:p>
            <a:pPr lvl="1"/>
            <a:r>
              <a:rPr lang="en-US" dirty="0"/>
              <a:t>Continuous vs. non-continuous sessions (authentication)</a:t>
            </a:r>
          </a:p>
          <a:p>
            <a:pPr lvl="1"/>
            <a:r>
              <a:rPr lang="en-US" dirty="0"/>
              <a:t>Device checks</a:t>
            </a:r>
          </a:p>
          <a:p>
            <a:pPr lvl="1"/>
            <a:r>
              <a:rPr lang="en-US" dirty="0"/>
              <a:t>System and authority checks (sequential)</a:t>
            </a:r>
          </a:p>
          <a:p>
            <a:pPr lvl="1"/>
            <a:r>
              <a:rPr lang="en-US" dirty="0"/>
              <a:t>User profiles</a:t>
            </a:r>
          </a:p>
        </p:txBody>
      </p:sp>
      <p:sp>
        <p:nvSpPr>
          <p:cNvPr id="3" name="Title 1"/>
          <p:cNvSpPr>
            <a:spLocks noGrp="1"/>
          </p:cNvSpPr>
          <p:nvPr>
            <p:ph type="title"/>
          </p:nvPr>
        </p:nvSpPr>
        <p:spPr>
          <a:xfrm>
            <a:off x="482600" y="209550"/>
            <a:ext cx="11099800" cy="1143000"/>
          </a:xfrm>
        </p:spPr>
        <p:txBody>
          <a:bodyPr>
            <a:normAutofit fontScale="90000"/>
          </a:bodyPr>
          <a:lstStyle/>
          <a:p>
            <a:r>
              <a:rPr lang="en-US" dirty="0"/>
              <a:t>Assessment Checklist – </a:t>
            </a:r>
            <a:br>
              <a:rPr lang="en-US" dirty="0"/>
            </a:br>
            <a:r>
              <a:rPr lang="en-US" dirty="0"/>
              <a:t>Electronic Records Requirements</a:t>
            </a:r>
          </a:p>
        </p:txBody>
      </p:sp>
    </p:spTree>
    <p:extLst>
      <p:ext uri="{BB962C8B-B14F-4D97-AF65-F5344CB8AC3E}">
        <p14:creationId xmlns:p14="http://schemas.microsoft.com/office/powerpoint/2010/main" val="1525731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82600" y="1502392"/>
            <a:ext cx="10464800" cy="4525963"/>
          </a:xfrm>
        </p:spPr>
        <p:txBody>
          <a:bodyPr/>
          <a:lstStyle/>
          <a:p>
            <a:r>
              <a:rPr lang="en-US" sz="2500" b="1" dirty="0"/>
              <a:t>Audit Trail</a:t>
            </a:r>
          </a:p>
          <a:p>
            <a:pPr lvl="1"/>
            <a:r>
              <a:rPr lang="en-US" dirty="0"/>
              <a:t>Secure, computer generated, independent</a:t>
            </a:r>
          </a:p>
          <a:p>
            <a:pPr lvl="1"/>
            <a:r>
              <a:rPr lang="en-US" dirty="0"/>
              <a:t>Needed for records that are created, modified, or deleted</a:t>
            </a:r>
          </a:p>
          <a:p>
            <a:pPr lvl="1"/>
            <a:r>
              <a:rPr lang="en-US" dirty="0"/>
              <a:t>Record date/time stamp; who made change</a:t>
            </a:r>
          </a:p>
          <a:p>
            <a:pPr lvl="1"/>
            <a:r>
              <a:rPr lang="en-US" dirty="0"/>
              <a:t>Original observation shall not be obscured</a:t>
            </a:r>
          </a:p>
          <a:p>
            <a:pPr lvl="1"/>
            <a:r>
              <a:rPr lang="en-US" dirty="0"/>
              <a:t>Reason for change (if required or expected by the agency)</a:t>
            </a:r>
          </a:p>
          <a:p>
            <a:pPr lvl="1"/>
            <a:r>
              <a:rPr lang="en-US" dirty="0"/>
              <a:t>Implemented at time record is created</a:t>
            </a:r>
          </a:p>
          <a:p>
            <a:pPr lvl="1"/>
            <a:r>
              <a:rPr lang="en-US" dirty="0"/>
              <a:t>Retention period same as record</a:t>
            </a:r>
          </a:p>
          <a:p>
            <a:pPr lvl="1"/>
            <a:r>
              <a:rPr lang="en-US" dirty="0"/>
              <a:t>Available for agency review and copying</a:t>
            </a:r>
          </a:p>
          <a:p>
            <a:pPr lvl="1"/>
            <a:r>
              <a:rPr lang="en-US" dirty="0"/>
              <a:t>Audit trail not alterable by any user level</a:t>
            </a:r>
          </a:p>
        </p:txBody>
      </p:sp>
      <p:sp>
        <p:nvSpPr>
          <p:cNvPr id="3" name="Title 1"/>
          <p:cNvSpPr>
            <a:spLocks noGrp="1"/>
          </p:cNvSpPr>
          <p:nvPr>
            <p:ph type="title"/>
          </p:nvPr>
        </p:nvSpPr>
        <p:spPr>
          <a:xfrm>
            <a:off x="482600" y="209550"/>
            <a:ext cx="11099800" cy="1143000"/>
          </a:xfrm>
        </p:spPr>
        <p:txBody>
          <a:bodyPr>
            <a:normAutofit fontScale="90000"/>
          </a:bodyPr>
          <a:lstStyle/>
          <a:p>
            <a:r>
              <a:rPr lang="en-US" dirty="0"/>
              <a:t>Assessment Checklist – </a:t>
            </a:r>
            <a:br>
              <a:rPr lang="en-US" dirty="0"/>
            </a:br>
            <a:r>
              <a:rPr lang="en-US" dirty="0"/>
              <a:t>Electronic Records Requirements</a:t>
            </a:r>
          </a:p>
        </p:txBody>
      </p:sp>
    </p:spTree>
    <p:extLst>
      <p:ext uri="{BB962C8B-B14F-4D97-AF65-F5344CB8AC3E}">
        <p14:creationId xmlns:p14="http://schemas.microsoft.com/office/powerpoint/2010/main" val="3370671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605674" y="1352550"/>
            <a:ext cx="10464800" cy="4525963"/>
          </a:xfrm>
        </p:spPr>
        <p:txBody>
          <a:bodyPr/>
          <a:lstStyle/>
          <a:p>
            <a:r>
              <a:rPr lang="en-US" sz="2500" b="1" dirty="0"/>
              <a:t>Checks</a:t>
            </a:r>
          </a:p>
          <a:p>
            <a:pPr lvl="1"/>
            <a:r>
              <a:rPr lang="en-US" dirty="0"/>
              <a:t>Operational System Checks as appropriate (assure that proper sequence is followed)</a:t>
            </a:r>
          </a:p>
          <a:p>
            <a:pPr lvl="1"/>
            <a:r>
              <a:rPr lang="en-US" dirty="0"/>
              <a:t>Authority Checks (check that user is authorized to perform an operation)</a:t>
            </a:r>
          </a:p>
          <a:p>
            <a:pPr lvl="1"/>
            <a:r>
              <a:rPr lang="en-US" dirty="0"/>
              <a:t>Device/Terminal Checks as necessary (ensure that only authorized workstation or device is issuing a command)</a:t>
            </a:r>
          </a:p>
          <a:p>
            <a:pPr lvl="1"/>
            <a:endParaRPr lang="en-US" dirty="0"/>
          </a:p>
          <a:p>
            <a:pPr lvl="1"/>
            <a:endParaRPr lang="en-US" dirty="0"/>
          </a:p>
          <a:p>
            <a:pPr lvl="1"/>
            <a:endParaRPr lang="en-US" dirty="0"/>
          </a:p>
          <a:p>
            <a:pPr marL="342900" lvl="1" indent="0">
              <a:buNone/>
            </a:pPr>
            <a:endParaRPr lang="en-US" dirty="0"/>
          </a:p>
        </p:txBody>
      </p:sp>
      <p:sp>
        <p:nvSpPr>
          <p:cNvPr id="3" name="Title 1"/>
          <p:cNvSpPr>
            <a:spLocks noGrp="1"/>
          </p:cNvSpPr>
          <p:nvPr>
            <p:ph type="title"/>
          </p:nvPr>
        </p:nvSpPr>
        <p:spPr>
          <a:xfrm>
            <a:off x="482600" y="209550"/>
            <a:ext cx="11099800" cy="1143000"/>
          </a:xfrm>
        </p:spPr>
        <p:txBody>
          <a:bodyPr>
            <a:normAutofit fontScale="90000"/>
          </a:bodyPr>
          <a:lstStyle/>
          <a:p>
            <a:r>
              <a:rPr lang="en-US" dirty="0"/>
              <a:t>Assessment Checklist – </a:t>
            </a:r>
            <a:br>
              <a:rPr lang="en-US" dirty="0"/>
            </a:br>
            <a:r>
              <a:rPr lang="en-US" dirty="0"/>
              <a:t>Electronic Records Requirements</a:t>
            </a:r>
          </a:p>
        </p:txBody>
      </p:sp>
    </p:spTree>
    <p:extLst>
      <p:ext uri="{BB962C8B-B14F-4D97-AF65-F5344CB8AC3E}">
        <p14:creationId xmlns:p14="http://schemas.microsoft.com/office/powerpoint/2010/main" val="957380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582661" y="1352550"/>
            <a:ext cx="10464800" cy="4525963"/>
          </a:xfrm>
        </p:spPr>
        <p:txBody>
          <a:bodyPr/>
          <a:lstStyle/>
          <a:p>
            <a:r>
              <a:rPr lang="en-US" sz="2500" b="1" dirty="0"/>
              <a:t>Qualifications </a:t>
            </a:r>
          </a:p>
          <a:p>
            <a:pPr lvl="1"/>
            <a:r>
              <a:rPr lang="en-US" dirty="0"/>
              <a:t>Appropriate education, training, and experience for people who develop, maintain, or use electronic record/signature systems</a:t>
            </a:r>
          </a:p>
          <a:p>
            <a:pPr lvl="2"/>
            <a:r>
              <a:rPr lang="en-US" dirty="0"/>
              <a:t>Contracted resources included in requirements</a:t>
            </a:r>
          </a:p>
          <a:p>
            <a:pPr lvl="1"/>
            <a:r>
              <a:rPr lang="en-US" dirty="0"/>
              <a:t>Documentation of training</a:t>
            </a:r>
          </a:p>
          <a:p>
            <a:pPr lvl="1"/>
            <a:endParaRPr lang="en-US" dirty="0"/>
          </a:p>
          <a:p>
            <a:pPr lvl="1"/>
            <a:endParaRPr lang="en-US" dirty="0"/>
          </a:p>
          <a:p>
            <a:pPr lvl="1"/>
            <a:endParaRPr lang="en-US" dirty="0"/>
          </a:p>
          <a:p>
            <a:pPr marL="342900" lvl="1" indent="0">
              <a:buNone/>
            </a:pPr>
            <a:endParaRPr lang="en-US" dirty="0"/>
          </a:p>
        </p:txBody>
      </p:sp>
      <p:sp>
        <p:nvSpPr>
          <p:cNvPr id="3" name="Title 1"/>
          <p:cNvSpPr>
            <a:spLocks noGrp="1"/>
          </p:cNvSpPr>
          <p:nvPr>
            <p:ph type="title"/>
          </p:nvPr>
        </p:nvSpPr>
        <p:spPr>
          <a:xfrm>
            <a:off x="482600" y="209550"/>
            <a:ext cx="11099800" cy="1143000"/>
          </a:xfrm>
        </p:spPr>
        <p:txBody>
          <a:bodyPr>
            <a:normAutofit fontScale="90000"/>
          </a:bodyPr>
          <a:lstStyle/>
          <a:p>
            <a:r>
              <a:rPr lang="en-US" dirty="0"/>
              <a:t>Assessment Checklist – </a:t>
            </a:r>
            <a:br>
              <a:rPr lang="en-US" dirty="0"/>
            </a:br>
            <a:r>
              <a:rPr lang="en-US" dirty="0"/>
              <a:t>Electronic Records Requirements</a:t>
            </a:r>
          </a:p>
        </p:txBody>
      </p:sp>
    </p:spTree>
    <p:extLst>
      <p:ext uri="{BB962C8B-B14F-4D97-AF65-F5344CB8AC3E}">
        <p14:creationId xmlns:p14="http://schemas.microsoft.com/office/powerpoint/2010/main" val="4158323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82600" y="1461449"/>
            <a:ext cx="10464800" cy="4525963"/>
          </a:xfrm>
        </p:spPr>
        <p:txBody>
          <a:bodyPr/>
          <a:lstStyle/>
          <a:p>
            <a:r>
              <a:rPr lang="en-US" sz="2500" b="1" dirty="0"/>
              <a:t>System Documentation Controls</a:t>
            </a:r>
          </a:p>
          <a:p>
            <a:pPr lvl="1"/>
            <a:r>
              <a:rPr lang="en-US" dirty="0"/>
              <a:t>Controls over distribution, access, and use of system operation and maintenance documentation</a:t>
            </a:r>
          </a:p>
          <a:p>
            <a:pPr lvl="1"/>
            <a:r>
              <a:rPr lang="en-US" dirty="0"/>
              <a:t>Audit trail of system documentation (e.g., version control, change control, publication history)</a:t>
            </a:r>
          </a:p>
          <a:p>
            <a:pPr lvl="1"/>
            <a:r>
              <a:rPr lang="en-US" dirty="0"/>
              <a:t>If system documentation is electronic, audit trail must be electronic</a:t>
            </a:r>
          </a:p>
          <a:p>
            <a:pPr lvl="1"/>
            <a:endParaRPr lang="en-US" dirty="0"/>
          </a:p>
          <a:p>
            <a:pPr lvl="1"/>
            <a:endParaRPr lang="en-US" dirty="0"/>
          </a:p>
          <a:p>
            <a:pPr lvl="1"/>
            <a:endParaRPr lang="en-US" dirty="0"/>
          </a:p>
        </p:txBody>
      </p:sp>
      <p:sp>
        <p:nvSpPr>
          <p:cNvPr id="3" name="Title 1"/>
          <p:cNvSpPr>
            <a:spLocks noGrp="1"/>
          </p:cNvSpPr>
          <p:nvPr>
            <p:ph type="title"/>
          </p:nvPr>
        </p:nvSpPr>
        <p:spPr>
          <a:xfrm>
            <a:off x="482600" y="209550"/>
            <a:ext cx="11099800" cy="1143000"/>
          </a:xfrm>
        </p:spPr>
        <p:txBody>
          <a:bodyPr>
            <a:normAutofit fontScale="90000"/>
          </a:bodyPr>
          <a:lstStyle/>
          <a:p>
            <a:r>
              <a:rPr lang="en-US" dirty="0"/>
              <a:t>Assessment Checklist – </a:t>
            </a:r>
            <a:br>
              <a:rPr lang="en-US" dirty="0"/>
            </a:br>
            <a:r>
              <a:rPr lang="en-US" dirty="0"/>
              <a:t>Electronic Records Requirements</a:t>
            </a:r>
          </a:p>
        </p:txBody>
      </p:sp>
    </p:spTree>
    <p:extLst>
      <p:ext uri="{BB962C8B-B14F-4D97-AF65-F5344CB8AC3E}">
        <p14:creationId xmlns:p14="http://schemas.microsoft.com/office/powerpoint/2010/main" val="804300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Additional Requirements - Open Electronic Record Systems</a:t>
            </a:r>
          </a:p>
        </p:txBody>
      </p:sp>
      <p:sp>
        <p:nvSpPr>
          <p:cNvPr id="4" name="Content Placeholder 2"/>
          <p:cNvSpPr>
            <a:spLocks noGrp="1"/>
          </p:cNvSpPr>
          <p:nvPr>
            <p:ph idx="1"/>
          </p:nvPr>
        </p:nvSpPr>
        <p:spPr>
          <a:xfrm>
            <a:off x="482600" y="1475097"/>
            <a:ext cx="10464800" cy="4525963"/>
          </a:xfrm>
        </p:spPr>
        <p:txBody>
          <a:bodyPr/>
          <a:lstStyle/>
          <a:p>
            <a:r>
              <a:rPr lang="en-US" dirty="0"/>
              <a:t>All requirements of closed systems apply</a:t>
            </a:r>
          </a:p>
          <a:p>
            <a:r>
              <a:rPr lang="en-US" dirty="0"/>
              <a:t>Employ procedures and controls such as document encryption and use of digital signature standards</a:t>
            </a:r>
          </a:p>
        </p:txBody>
      </p:sp>
    </p:spTree>
    <p:extLst>
      <p:ext uri="{BB962C8B-B14F-4D97-AF65-F5344CB8AC3E}">
        <p14:creationId xmlns:p14="http://schemas.microsoft.com/office/powerpoint/2010/main" val="509452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E-Signatures Requirements</a:t>
            </a:r>
          </a:p>
        </p:txBody>
      </p:sp>
      <p:sp>
        <p:nvSpPr>
          <p:cNvPr id="4" name="Content Placeholder 2"/>
          <p:cNvSpPr>
            <a:spLocks noGrp="1"/>
          </p:cNvSpPr>
          <p:nvPr>
            <p:ph idx="1"/>
          </p:nvPr>
        </p:nvSpPr>
        <p:spPr>
          <a:xfrm>
            <a:off x="482600" y="1352550"/>
            <a:ext cx="10464800" cy="4525963"/>
          </a:xfrm>
        </p:spPr>
        <p:txBody>
          <a:bodyPr/>
          <a:lstStyle/>
          <a:p>
            <a:r>
              <a:rPr lang="en-US" dirty="0"/>
              <a:t>Signature must be unique to one individual</a:t>
            </a:r>
          </a:p>
          <a:p>
            <a:r>
              <a:rPr lang="en-US" dirty="0"/>
              <a:t>Verify identity of individual</a:t>
            </a:r>
          </a:p>
          <a:p>
            <a:r>
              <a:rPr lang="en-US" dirty="0"/>
              <a:t>Establish written procedures holding individuals accountable for actions initiated under their electronic signature</a:t>
            </a:r>
          </a:p>
          <a:p>
            <a:r>
              <a:rPr lang="en-US" dirty="0"/>
              <a:t>Certification Letter to the agency</a:t>
            </a:r>
          </a:p>
          <a:p>
            <a:r>
              <a:rPr lang="en-US" dirty="0"/>
              <a:t>An electronic signature is a record and all requirements for electronic records apply</a:t>
            </a:r>
          </a:p>
          <a:p>
            <a:r>
              <a:rPr lang="en-US" dirty="0"/>
              <a:t>Non-Repudiated</a:t>
            </a:r>
          </a:p>
        </p:txBody>
      </p:sp>
    </p:spTree>
    <p:extLst>
      <p:ext uri="{BB962C8B-B14F-4D97-AF65-F5344CB8AC3E}">
        <p14:creationId xmlns:p14="http://schemas.microsoft.com/office/powerpoint/2010/main" val="2859791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Objectives: </a:t>
            </a:r>
          </a:p>
        </p:txBody>
      </p:sp>
      <p:sp>
        <p:nvSpPr>
          <p:cNvPr id="4" name="Content Placeholder 2"/>
          <p:cNvSpPr>
            <a:spLocks noGrp="1"/>
          </p:cNvSpPr>
          <p:nvPr>
            <p:ph idx="1"/>
          </p:nvPr>
        </p:nvSpPr>
        <p:spPr>
          <a:xfrm>
            <a:off x="1053592" y="579121"/>
            <a:ext cx="10464800" cy="4525963"/>
          </a:xfrm>
        </p:spPr>
        <p:txBody>
          <a:bodyPr/>
          <a:lstStyle/>
          <a:p>
            <a:r>
              <a:rPr lang="en-US" dirty="0"/>
              <a:t>To understand the basics and need for CFR Part 11.</a:t>
            </a:r>
          </a:p>
          <a:p>
            <a:r>
              <a:rPr lang="en-US" dirty="0"/>
              <a:t>To understand the basics and need for EMEA (Annex 11).</a:t>
            </a:r>
          </a:p>
          <a:p>
            <a:r>
              <a:rPr lang="en-US" dirty="0"/>
              <a:t>To understand the difference between CFR Part 11 and Eudralex (Annex 11)</a:t>
            </a:r>
          </a:p>
        </p:txBody>
      </p:sp>
    </p:spTree>
    <p:extLst>
      <p:ext uri="{BB962C8B-B14F-4D97-AF65-F5344CB8AC3E}">
        <p14:creationId xmlns:p14="http://schemas.microsoft.com/office/powerpoint/2010/main" val="33262602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Electronic Signature Record Contents (Signature Manifestation)</a:t>
            </a:r>
            <a:br>
              <a:rPr lang="en-US" dirty="0"/>
            </a:br>
            <a:endParaRPr lang="en-US" dirty="0"/>
          </a:p>
        </p:txBody>
      </p:sp>
      <p:sp>
        <p:nvSpPr>
          <p:cNvPr id="4" name="Content Placeholder 2"/>
          <p:cNvSpPr>
            <a:spLocks noGrp="1"/>
          </p:cNvSpPr>
          <p:nvPr>
            <p:ph idx="1"/>
          </p:nvPr>
        </p:nvSpPr>
        <p:spPr>
          <a:xfrm>
            <a:off x="598986" y="1147550"/>
            <a:ext cx="10464800" cy="4525963"/>
          </a:xfrm>
        </p:spPr>
        <p:txBody>
          <a:bodyPr/>
          <a:lstStyle/>
          <a:p>
            <a:r>
              <a:rPr lang="en-US" dirty="0"/>
              <a:t>Printed name of signer</a:t>
            </a:r>
          </a:p>
          <a:p>
            <a:r>
              <a:rPr lang="en-US" dirty="0"/>
              <a:t>Date/time of signature execution</a:t>
            </a:r>
          </a:p>
          <a:p>
            <a:r>
              <a:rPr lang="en-US" dirty="0"/>
              <a:t>Signature meaning (review, approval, etc.)</a:t>
            </a:r>
          </a:p>
          <a:p>
            <a:r>
              <a:rPr lang="en-US" dirty="0"/>
              <a:t>Electronic signatures must be linked to their respective electronic records to ensure no removal, copying, or changing of the electronic signature. </a:t>
            </a:r>
          </a:p>
          <a:p>
            <a:pPr lvl="1"/>
            <a:r>
              <a:rPr lang="en-US" dirty="0"/>
              <a:t>Signature stored within the subject electronic record</a:t>
            </a:r>
          </a:p>
          <a:p>
            <a:pPr lvl="1"/>
            <a:r>
              <a:rPr lang="en-US" dirty="0"/>
              <a:t>Signature stored separately from the record with an attribute that is unique to the record</a:t>
            </a:r>
          </a:p>
          <a:p>
            <a:pPr lvl="1"/>
            <a:r>
              <a:rPr lang="en-US" dirty="0"/>
              <a:t>Hand written signature on paper record linked by unique attribute to the electronic record.</a:t>
            </a:r>
          </a:p>
        </p:txBody>
      </p:sp>
    </p:spTree>
    <p:extLst>
      <p:ext uri="{BB962C8B-B14F-4D97-AF65-F5344CB8AC3E}">
        <p14:creationId xmlns:p14="http://schemas.microsoft.com/office/powerpoint/2010/main" val="24615190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Electronic Signature Record Contents (Signature Manifestation)</a:t>
            </a:r>
          </a:p>
        </p:txBody>
      </p:sp>
      <p:sp>
        <p:nvSpPr>
          <p:cNvPr id="4" name="Content Placeholder 2"/>
          <p:cNvSpPr>
            <a:spLocks noGrp="1"/>
          </p:cNvSpPr>
          <p:nvPr>
            <p:ph idx="1"/>
          </p:nvPr>
        </p:nvSpPr>
        <p:spPr>
          <a:xfrm>
            <a:off x="626280" y="1352550"/>
            <a:ext cx="10464800" cy="4525963"/>
          </a:xfrm>
        </p:spPr>
        <p:txBody>
          <a:bodyPr/>
          <a:lstStyle/>
          <a:p>
            <a:r>
              <a:rPr lang="en-US" dirty="0"/>
              <a:t>Electronic Signatures – Biometric</a:t>
            </a:r>
          </a:p>
          <a:p>
            <a:pPr lvl="1"/>
            <a:r>
              <a:rPr lang="en-US" dirty="0"/>
              <a:t>“…shall be designed to ensure that they cannot be used by anyone other than their genuine owners.”</a:t>
            </a:r>
          </a:p>
          <a:p>
            <a:r>
              <a:rPr lang="en-US" dirty="0"/>
              <a:t>E- Signatures  - Non-Biometric</a:t>
            </a:r>
          </a:p>
          <a:p>
            <a:pPr lvl="1"/>
            <a:r>
              <a:rPr lang="en-US" dirty="0"/>
              <a:t>Must have at least 2 distinct components, one of which is known to only one person </a:t>
            </a:r>
          </a:p>
          <a:p>
            <a:pPr lvl="1"/>
            <a:r>
              <a:rPr lang="en-US" dirty="0"/>
              <a:t>Used only by genuine owner</a:t>
            </a:r>
          </a:p>
          <a:p>
            <a:pPr lvl="1"/>
            <a:r>
              <a:rPr lang="en-US" dirty="0"/>
              <a:t>Administered such that unauthorized use requires collaboration of 2/more individuals</a:t>
            </a:r>
          </a:p>
          <a:p>
            <a:pPr lvl="1"/>
            <a:r>
              <a:rPr lang="en-US" dirty="0"/>
              <a:t>Multiple signings during a single continuous session</a:t>
            </a:r>
          </a:p>
          <a:p>
            <a:pPr lvl="2"/>
            <a:r>
              <a:rPr lang="en-US" dirty="0"/>
              <a:t>1st signing needs both components</a:t>
            </a:r>
          </a:p>
          <a:p>
            <a:pPr lvl="2"/>
            <a:r>
              <a:rPr lang="en-US" dirty="0"/>
              <a:t>Subsequent signings need only 1 component</a:t>
            </a:r>
          </a:p>
        </p:txBody>
      </p:sp>
    </p:spTree>
    <p:extLst>
      <p:ext uri="{BB962C8B-B14F-4D97-AF65-F5344CB8AC3E}">
        <p14:creationId xmlns:p14="http://schemas.microsoft.com/office/powerpoint/2010/main" val="16749194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EudraLex Introduction</a:t>
            </a:r>
          </a:p>
        </p:txBody>
      </p:sp>
      <p:sp>
        <p:nvSpPr>
          <p:cNvPr id="3" name="Content Placeholder 2"/>
          <p:cNvSpPr>
            <a:spLocks noGrp="1"/>
          </p:cNvSpPr>
          <p:nvPr>
            <p:ph idx="1"/>
          </p:nvPr>
        </p:nvSpPr>
        <p:spPr/>
        <p:txBody>
          <a:bodyPr>
            <a:normAutofit/>
          </a:bodyPr>
          <a:lstStyle/>
          <a:p>
            <a:r>
              <a:rPr lang="en-US" dirty="0"/>
              <a:t>EudraLex: The Rules Governing Medicinal Products in the European Union.</a:t>
            </a:r>
          </a:p>
          <a:p>
            <a:pPr lvl="1"/>
            <a:r>
              <a:rPr lang="en-US" dirty="0"/>
              <a:t>It is important because it ensures compliance by maintaining the high standards of quality management in the development, manufacture and control of medicinal products.</a:t>
            </a:r>
          </a:p>
          <a:p>
            <a:r>
              <a:rPr lang="en-US" dirty="0"/>
              <a:t>Two directives were formed with different GMP guidelines and were adopted by the Commission.	</a:t>
            </a:r>
          </a:p>
          <a:p>
            <a:pPr lvl="1"/>
            <a:r>
              <a:rPr lang="en-US" b="1" dirty="0"/>
              <a:t>Directive 2003/94/EC </a:t>
            </a:r>
            <a:r>
              <a:rPr lang="en-US" dirty="0"/>
              <a:t>applies to medicinal products for human use.</a:t>
            </a:r>
          </a:p>
          <a:p>
            <a:pPr lvl="1"/>
            <a:r>
              <a:rPr lang="en-US" b="1" dirty="0"/>
              <a:t>Directive 91/412/EEC </a:t>
            </a:r>
            <a:r>
              <a:rPr lang="en-US" dirty="0"/>
              <a:t>applies to veterinary use.</a:t>
            </a:r>
          </a:p>
          <a:p>
            <a:r>
              <a:rPr lang="en-US" dirty="0"/>
              <a:t>These specific guidelines were published in the Guide to Good Manufacturing Practice, which helps with inspection of medical product manufactures.</a:t>
            </a:r>
          </a:p>
        </p:txBody>
      </p:sp>
    </p:spTree>
    <p:extLst>
      <p:ext uri="{BB962C8B-B14F-4D97-AF65-F5344CB8AC3E}">
        <p14:creationId xmlns:p14="http://schemas.microsoft.com/office/powerpoint/2010/main" val="18546362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Guide – Breakdown of Parts and Annexes</a:t>
            </a:r>
          </a:p>
        </p:txBody>
      </p:sp>
      <p:sp>
        <p:nvSpPr>
          <p:cNvPr id="3" name="Content Placeholder 2"/>
          <p:cNvSpPr>
            <a:spLocks noGrp="1"/>
          </p:cNvSpPr>
          <p:nvPr>
            <p:ph idx="1"/>
          </p:nvPr>
        </p:nvSpPr>
        <p:spPr/>
        <p:txBody>
          <a:bodyPr/>
          <a:lstStyle/>
          <a:p>
            <a:r>
              <a:rPr lang="en-US" dirty="0"/>
              <a:t>The industry and all Member States agreed that the GMP requirements are both applicable to the manufacture of veterinary medicinal products and human use. </a:t>
            </a:r>
          </a:p>
          <a:p>
            <a:r>
              <a:rPr lang="en-US" dirty="0"/>
              <a:t>The Guide is presented in three parts and supplemented by a series of annexes. </a:t>
            </a:r>
          </a:p>
          <a:p>
            <a:pPr lvl="1"/>
            <a:r>
              <a:rPr lang="en-US" dirty="0"/>
              <a:t>Part I covers GMP principles for the manufacture of medicinal products. </a:t>
            </a:r>
          </a:p>
          <a:p>
            <a:pPr lvl="1"/>
            <a:r>
              <a:rPr lang="en-US" dirty="0"/>
              <a:t>Part II covers GMP for active substances used as starting materials. </a:t>
            </a:r>
          </a:p>
          <a:p>
            <a:pPr lvl="1"/>
            <a:r>
              <a:rPr lang="en-US" dirty="0"/>
              <a:t>Part III contains GMP related documents, which clarify regulatory expectations. </a:t>
            </a:r>
          </a:p>
        </p:txBody>
      </p:sp>
    </p:spTree>
    <p:extLst>
      <p:ext uri="{BB962C8B-B14F-4D97-AF65-F5344CB8AC3E}">
        <p14:creationId xmlns:p14="http://schemas.microsoft.com/office/powerpoint/2010/main" val="33415270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Guide – Breakdown of Parts and Annexes</a:t>
            </a:r>
          </a:p>
        </p:txBody>
      </p:sp>
      <p:sp>
        <p:nvSpPr>
          <p:cNvPr id="3" name="Content Placeholder 2"/>
          <p:cNvSpPr>
            <a:spLocks noGrp="1"/>
          </p:cNvSpPr>
          <p:nvPr>
            <p:ph idx="1"/>
          </p:nvPr>
        </p:nvSpPr>
        <p:spPr>
          <a:xfrm>
            <a:off x="482600" y="982640"/>
            <a:ext cx="10464800" cy="2520880"/>
          </a:xfrm>
        </p:spPr>
        <p:txBody>
          <a:bodyPr/>
          <a:lstStyle/>
          <a:p>
            <a:r>
              <a:rPr lang="en-US" dirty="0"/>
              <a:t>Detailed Adjustments in the GDP Guidelines are made to make up two annexes. </a:t>
            </a:r>
          </a:p>
          <a:p>
            <a:pPr lvl="1"/>
            <a:r>
              <a:rPr lang="en-US" dirty="0"/>
              <a:t>Specific to veterinary medicinal products </a:t>
            </a:r>
          </a:p>
          <a:p>
            <a:pPr lvl="1"/>
            <a:r>
              <a:rPr lang="en-US" dirty="0"/>
              <a:t>Specific to immunological veterinary medicinal products</a:t>
            </a:r>
          </a:p>
          <a:p>
            <a:r>
              <a:rPr lang="en-US" dirty="0"/>
              <a:t>The Annexes:</a:t>
            </a:r>
          </a:p>
          <a:p>
            <a:pPr marL="0" indent="0">
              <a:buNone/>
            </a:pPr>
            <a:endParaRPr lang="en-US" dirty="0"/>
          </a:p>
        </p:txBody>
      </p:sp>
      <p:sp>
        <p:nvSpPr>
          <p:cNvPr id="6" name="TextBox 5"/>
          <p:cNvSpPr txBox="1"/>
          <p:nvPr/>
        </p:nvSpPr>
        <p:spPr>
          <a:xfrm>
            <a:off x="109182" y="2920622"/>
            <a:ext cx="11973634" cy="3323987"/>
          </a:xfrm>
          <a:prstGeom prst="rect">
            <a:avLst/>
          </a:prstGeom>
          <a:noFill/>
          <a:ln w="28575">
            <a:solidFill>
              <a:schemeClr val="tx1"/>
            </a:solidFill>
          </a:ln>
        </p:spPr>
        <p:txBody>
          <a:bodyPr wrap="square" numCol="2" rtlCol="0">
            <a:spAutoFit/>
          </a:bodyPr>
          <a:lstStyle/>
          <a:p>
            <a:r>
              <a:rPr lang="en-US" sz="1600" u="sng" dirty="0">
                <a:latin typeface="Arial" pitchFamily="34" charset="0"/>
                <a:cs typeface="Arial" pitchFamily="34" charset="0"/>
              </a:rPr>
              <a:t>Annex 1 </a:t>
            </a:r>
            <a:r>
              <a:rPr lang="en-US" sz="1600" dirty="0">
                <a:latin typeface="Arial" pitchFamily="34" charset="0"/>
                <a:cs typeface="Arial" pitchFamily="34" charset="0"/>
              </a:rPr>
              <a:t>Manufacture of Sterile Medicinal Products</a:t>
            </a:r>
          </a:p>
          <a:p>
            <a:r>
              <a:rPr lang="en-US" sz="1600" u="sng" dirty="0">
                <a:latin typeface="Arial" pitchFamily="34" charset="0"/>
                <a:cs typeface="Arial" pitchFamily="34" charset="0"/>
              </a:rPr>
              <a:t>Annex 2 </a:t>
            </a:r>
            <a:r>
              <a:rPr lang="en-US" sz="1600" dirty="0">
                <a:latin typeface="Arial" pitchFamily="34" charset="0"/>
                <a:cs typeface="Arial" pitchFamily="34" charset="0"/>
              </a:rPr>
              <a:t>Manufacture of Biological active substances and Medicinal Products for Human Use</a:t>
            </a:r>
          </a:p>
          <a:p>
            <a:r>
              <a:rPr lang="en-US" sz="1600" u="sng" dirty="0">
                <a:latin typeface="Arial" pitchFamily="34" charset="0"/>
                <a:cs typeface="Arial" pitchFamily="34" charset="0"/>
              </a:rPr>
              <a:t>Annex 3 </a:t>
            </a:r>
            <a:r>
              <a:rPr lang="en-US" sz="1600" dirty="0">
                <a:latin typeface="Arial" pitchFamily="34" charset="0"/>
                <a:cs typeface="Arial" pitchFamily="34" charset="0"/>
              </a:rPr>
              <a:t>Manufacture of Radiopharmaceuticals</a:t>
            </a:r>
          </a:p>
          <a:p>
            <a:r>
              <a:rPr lang="en-US" sz="1600" u="sng" dirty="0">
                <a:latin typeface="Arial" pitchFamily="34" charset="0"/>
                <a:cs typeface="Arial" pitchFamily="34" charset="0"/>
              </a:rPr>
              <a:t>Annex 4 </a:t>
            </a:r>
            <a:r>
              <a:rPr lang="en-US" sz="1600" dirty="0">
                <a:latin typeface="Arial" pitchFamily="34" charset="0"/>
                <a:cs typeface="Arial" pitchFamily="34" charset="0"/>
              </a:rPr>
              <a:t>Manufacture of Veterinary Medicinal Products other than Immunological Veterinary Medicinal Products</a:t>
            </a:r>
          </a:p>
          <a:p>
            <a:r>
              <a:rPr lang="en-US" sz="1600" u="sng" dirty="0">
                <a:latin typeface="Arial" pitchFamily="34" charset="0"/>
                <a:cs typeface="Arial" pitchFamily="34" charset="0"/>
              </a:rPr>
              <a:t>Annex 5 </a:t>
            </a:r>
            <a:r>
              <a:rPr lang="en-US" sz="1600" dirty="0">
                <a:latin typeface="Arial" pitchFamily="34" charset="0"/>
                <a:cs typeface="Arial" pitchFamily="34" charset="0"/>
              </a:rPr>
              <a:t>Manufacture of Immunological Veterinary Medicinal Products </a:t>
            </a:r>
          </a:p>
          <a:p>
            <a:r>
              <a:rPr lang="en-US" sz="1600" u="sng" dirty="0">
                <a:latin typeface="Arial" pitchFamily="34" charset="0"/>
                <a:cs typeface="Arial" pitchFamily="34" charset="0"/>
              </a:rPr>
              <a:t>Annex 6 </a:t>
            </a:r>
            <a:r>
              <a:rPr lang="en-US" sz="1600" dirty="0">
                <a:latin typeface="Arial" pitchFamily="34" charset="0"/>
                <a:cs typeface="Arial" pitchFamily="34" charset="0"/>
              </a:rPr>
              <a:t>Manufacture of Medicinal Gases</a:t>
            </a:r>
          </a:p>
          <a:p>
            <a:r>
              <a:rPr lang="en-US" sz="1600" u="sng" dirty="0">
                <a:latin typeface="Arial" pitchFamily="34" charset="0"/>
                <a:cs typeface="Arial" pitchFamily="34" charset="0"/>
              </a:rPr>
              <a:t>Annex 7 </a:t>
            </a:r>
            <a:r>
              <a:rPr lang="en-US" sz="1600" dirty="0">
                <a:latin typeface="Arial" pitchFamily="34" charset="0"/>
                <a:cs typeface="Arial" pitchFamily="34" charset="0"/>
              </a:rPr>
              <a:t>Manufacture of Herbal Medicinal Products </a:t>
            </a:r>
          </a:p>
          <a:p>
            <a:r>
              <a:rPr lang="en-US" sz="1600" u="sng" dirty="0">
                <a:latin typeface="Arial" pitchFamily="34" charset="0"/>
                <a:cs typeface="Arial" pitchFamily="34" charset="0"/>
              </a:rPr>
              <a:t>Annex 8 </a:t>
            </a:r>
            <a:r>
              <a:rPr lang="en-US" sz="1600" dirty="0">
                <a:latin typeface="Arial" pitchFamily="34" charset="0"/>
                <a:cs typeface="Arial" pitchFamily="34" charset="0"/>
              </a:rPr>
              <a:t>Sampling of Starting and Packaging Materials </a:t>
            </a:r>
          </a:p>
          <a:p>
            <a:r>
              <a:rPr lang="en-US" sz="1600" u="sng" dirty="0">
                <a:latin typeface="Arial" pitchFamily="34" charset="0"/>
                <a:cs typeface="Arial" pitchFamily="34" charset="0"/>
              </a:rPr>
              <a:t>Annex 9 </a:t>
            </a:r>
            <a:r>
              <a:rPr lang="en-US" sz="1600" dirty="0">
                <a:latin typeface="Arial" pitchFamily="34" charset="0"/>
                <a:cs typeface="Arial" pitchFamily="34" charset="0"/>
              </a:rPr>
              <a:t>Manufacture of Liquids, Creams and Ointments </a:t>
            </a:r>
          </a:p>
          <a:p>
            <a:r>
              <a:rPr lang="en-US" sz="1600" u="sng" dirty="0">
                <a:latin typeface="Arial" pitchFamily="34" charset="0"/>
                <a:cs typeface="Arial" pitchFamily="34" charset="0"/>
              </a:rPr>
              <a:t>Annex 10 </a:t>
            </a:r>
            <a:r>
              <a:rPr lang="en-US" sz="1600" dirty="0">
                <a:latin typeface="Arial" pitchFamily="34" charset="0"/>
                <a:cs typeface="Arial" pitchFamily="34" charset="0"/>
              </a:rPr>
              <a:t>Manufacture of Pressurized Metered Dose Aerosol Preparations for Inhalation </a:t>
            </a:r>
          </a:p>
          <a:p>
            <a:r>
              <a:rPr lang="en-US" sz="1600" u="sng" dirty="0">
                <a:latin typeface="Arial" pitchFamily="34" charset="0"/>
                <a:cs typeface="Arial" pitchFamily="34" charset="0"/>
              </a:rPr>
              <a:t>Annex 11 </a:t>
            </a:r>
            <a:r>
              <a:rPr lang="en-US" sz="1600" dirty="0">
                <a:latin typeface="Arial" pitchFamily="34" charset="0"/>
                <a:cs typeface="Arial" pitchFamily="34" charset="0"/>
              </a:rPr>
              <a:t>Computerized Systems</a:t>
            </a:r>
          </a:p>
          <a:p>
            <a:r>
              <a:rPr lang="en-US" sz="1600" u="sng" dirty="0">
                <a:latin typeface="Arial" pitchFamily="34" charset="0"/>
                <a:cs typeface="Arial" pitchFamily="34" charset="0"/>
              </a:rPr>
              <a:t>Annex 12 </a:t>
            </a:r>
            <a:r>
              <a:rPr lang="en-US" sz="1600" dirty="0">
                <a:latin typeface="Arial" pitchFamily="34" charset="0"/>
                <a:cs typeface="Arial" pitchFamily="34" charset="0"/>
              </a:rPr>
              <a:t>Use of Ionizing Radiation in the Manufacture of Medicinal Products </a:t>
            </a:r>
          </a:p>
          <a:p>
            <a:r>
              <a:rPr lang="en-US" sz="1600" u="sng" dirty="0">
                <a:latin typeface="Arial" pitchFamily="34" charset="0"/>
                <a:cs typeface="Arial" pitchFamily="34" charset="0"/>
              </a:rPr>
              <a:t>Annex 13 </a:t>
            </a:r>
            <a:r>
              <a:rPr lang="en-US" sz="1600" dirty="0">
                <a:latin typeface="Arial" pitchFamily="34" charset="0"/>
                <a:cs typeface="Arial" pitchFamily="34" charset="0"/>
              </a:rPr>
              <a:t>Manufacture of Investigational Medicinal Products</a:t>
            </a:r>
          </a:p>
          <a:p>
            <a:r>
              <a:rPr lang="en-US" sz="1600" u="sng" dirty="0">
                <a:latin typeface="Arial" pitchFamily="34" charset="0"/>
                <a:cs typeface="Arial" pitchFamily="34" charset="0"/>
              </a:rPr>
              <a:t>Annex 14 </a:t>
            </a:r>
            <a:r>
              <a:rPr lang="en-US" sz="1600" dirty="0">
                <a:latin typeface="Arial" pitchFamily="34" charset="0"/>
                <a:cs typeface="Arial" pitchFamily="34" charset="0"/>
              </a:rPr>
              <a:t>Manufacture of Products derived from Human Blood or Human Plasma </a:t>
            </a:r>
          </a:p>
          <a:p>
            <a:r>
              <a:rPr lang="en-US" sz="1600" u="sng" dirty="0">
                <a:latin typeface="Arial" pitchFamily="34" charset="0"/>
                <a:cs typeface="Arial" pitchFamily="34" charset="0"/>
              </a:rPr>
              <a:t>Annex 15 </a:t>
            </a:r>
            <a:r>
              <a:rPr lang="en-US" sz="1600" dirty="0">
                <a:latin typeface="Arial" pitchFamily="34" charset="0"/>
                <a:cs typeface="Arial" pitchFamily="34" charset="0"/>
              </a:rPr>
              <a:t>Qualification and validation </a:t>
            </a:r>
          </a:p>
          <a:p>
            <a:r>
              <a:rPr lang="en-US" sz="1600" u="sng" dirty="0">
                <a:latin typeface="Arial" pitchFamily="34" charset="0"/>
                <a:cs typeface="Arial" pitchFamily="34" charset="0"/>
              </a:rPr>
              <a:t>Annex 16 </a:t>
            </a:r>
            <a:r>
              <a:rPr lang="en-US" sz="1600" dirty="0">
                <a:latin typeface="Arial" pitchFamily="34" charset="0"/>
                <a:cs typeface="Arial" pitchFamily="34" charset="0"/>
              </a:rPr>
              <a:t>Certification by a Qualified Person and Batch Release </a:t>
            </a:r>
          </a:p>
          <a:p>
            <a:endParaRPr lang="en-US" dirty="0"/>
          </a:p>
        </p:txBody>
      </p:sp>
    </p:spTree>
    <p:extLst>
      <p:ext uri="{BB962C8B-B14F-4D97-AF65-F5344CB8AC3E}">
        <p14:creationId xmlns:p14="http://schemas.microsoft.com/office/powerpoint/2010/main" val="10059020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Annex 11 </a:t>
            </a:r>
          </a:p>
        </p:txBody>
      </p:sp>
      <p:sp>
        <p:nvSpPr>
          <p:cNvPr id="3" name="Content Placeholder 2"/>
          <p:cNvSpPr>
            <a:spLocks noGrp="1"/>
          </p:cNvSpPr>
          <p:nvPr>
            <p:ph idx="1"/>
          </p:nvPr>
        </p:nvSpPr>
        <p:spPr/>
        <p:txBody>
          <a:bodyPr/>
          <a:lstStyle/>
          <a:p>
            <a:r>
              <a:rPr lang="en-US" dirty="0"/>
              <a:t>This annex applies to all forms of computerized systems used as part of a GMP regulated activities.</a:t>
            </a:r>
          </a:p>
          <a:p>
            <a:pPr lvl="1"/>
            <a:r>
              <a:rPr lang="en-US" dirty="0"/>
              <a:t> A computerized system is a set of software and hardware components which together fulfill certain functionalities. </a:t>
            </a:r>
          </a:p>
          <a:p>
            <a:pPr lvl="2"/>
            <a:r>
              <a:rPr lang="en-US" dirty="0"/>
              <a:t>The application should be validated; IT infrastructure should be qualified. </a:t>
            </a:r>
          </a:p>
          <a:p>
            <a:pPr lvl="1"/>
            <a:r>
              <a:rPr lang="en-US" dirty="0"/>
              <a:t>A computerized system replaces a manual operation, and there should be no decrease in product quality, process control or quality assurance. </a:t>
            </a:r>
          </a:p>
          <a:p>
            <a:pPr lvl="2"/>
            <a:r>
              <a:rPr lang="en-US" dirty="0"/>
              <a:t>By replacing a manual operation, there should be no increase in the overall risk of the process.</a:t>
            </a:r>
          </a:p>
        </p:txBody>
      </p:sp>
    </p:spTree>
    <p:extLst>
      <p:ext uri="{BB962C8B-B14F-4D97-AF65-F5344CB8AC3E}">
        <p14:creationId xmlns:p14="http://schemas.microsoft.com/office/powerpoint/2010/main" val="36516624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Annex 11 </a:t>
            </a:r>
          </a:p>
        </p:txBody>
      </p:sp>
      <p:sp>
        <p:nvSpPr>
          <p:cNvPr id="3" name="Content Placeholder 2"/>
          <p:cNvSpPr>
            <a:spLocks noGrp="1"/>
          </p:cNvSpPr>
          <p:nvPr>
            <p:ph idx="1"/>
          </p:nvPr>
        </p:nvSpPr>
        <p:spPr/>
        <p:txBody>
          <a:bodyPr numCol="2">
            <a:normAutofit lnSpcReduction="10000"/>
          </a:bodyPr>
          <a:lstStyle/>
          <a:p>
            <a:r>
              <a:rPr lang="en-US" dirty="0"/>
              <a:t>All topics covered in Annex 11.</a:t>
            </a:r>
          </a:p>
          <a:p>
            <a:pPr lvl="1"/>
            <a:r>
              <a:rPr lang="en-US" b="1" dirty="0"/>
              <a:t>General</a:t>
            </a:r>
          </a:p>
          <a:p>
            <a:pPr lvl="2"/>
            <a:r>
              <a:rPr lang="en-US" dirty="0"/>
              <a:t>Risk Management </a:t>
            </a:r>
          </a:p>
          <a:p>
            <a:pPr lvl="2"/>
            <a:r>
              <a:rPr lang="en-US" dirty="0"/>
              <a:t>Personnel</a:t>
            </a:r>
          </a:p>
          <a:p>
            <a:pPr lvl="2"/>
            <a:r>
              <a:rPr lang="en-US" dirty="0"/>
              <a:t>Supplies and Service Providers </a:t>
            </a:r>
          </a:p>
          <a:p>
            <a:pPr lvl="1"/>
            <a:r>
              <a:rPr lang="en-US" b="1" dirty="0"/>
              <a:t>Project Phase</a:t>
            </a:r>
          </a:p>
          <a:p>
            <a:pPr lvl="2"/>
            <a:r>
              <a:rPr lang="en-US" dirty="0"/>
              <a:t>Validation </a:t>
            </a:r>
          </a:p>
          <a:p>
            <a:pPr lvl="1"/>
            <a:r>
              <a:rPr lang="en-US" b="1" dirty="0"/>
              <a:t>Operational Phase </a:t>
            </a:r>
          </a:p>
          <a:p>
            <a:pPr lvl="2"/>
            <a:r>
              <a:rPr lang="en-US" dirty="0"/>
              <a:t>Data</a:t>
            </a:r>
          </a:p>
          <a:p>
            <a:pPr lvl="2"/>
            <a:r>
              <a:rPr lang="en-US" dirty="0"/>
              <a:t>Accuracy Checks</a:t>
            </a:r>
          </a:p>
          <a:p>
            <a:pPr lvl="2"/>
            <a:r>
              <a:rPr lang="en-US" dirty="0"/>
              <a:t>Data Storage</a:t>
            </a:r>
          </a:p>
          <a:p>
            <a:pPr lvl="2"/>
            <a:r>
              <a:rPr lang="en-US" dirty="0"/>
              <a:t>Printouts </a:t>
            </a:r>
          </a:p>
          <a:p>
            <a:pPr lvl="2"/>
            <a:r>
              <a:rPr lang="en-US" dirty="0"/>
              <a:t>Audit Trails</a:t>
            </a:r>
          </a:p>
          <a:p>
            <a:pPr lvl="2"/>
            <a:r>
              <a:rPr lang="en-US" dirty="0"/>
              <a:t>Change and Configuration Management </a:t>
            </a:r>
          </a:p>
          <a:p>
            <a:pPr lvl="2"/>
            <a:r>
              <a:rPr lang="en-US" dirty="0"/>
              <a:t>Periodic evaluation </a:t>
            </a:r>
          </a:p>
          <a:p>
            <a:pPr lvl="2"/>
            <a:r>
              <a:rPr lang="en-US" dirty="0"/>
              <a:t>Security</a:t>
            </a:r>
          </a:p>
          <a:p>
            <a:pPr lvl="2"/>
            <a:r>
              <a:rPr lang="en-US" dirty="0"/>
              <a:t>Incident Management </a:t>
            </a:r>
          </a:p>
          <a:p>
            <a:pPr lvl="2"/>
            <a:r>
              <a:rPr lang="en-US" dirty="0"/>
              <a:t>Electronic Signature </a:t>
            </a:r>
          </a:p>
          <a:p>
            <a:pPr lvl="2"/>
            <a:r>
              <a:rPr lang="en-US" dirty="0"/>
              <a:t>Batch release</a:t>
            </a:r>
          </a:p>
          <a:p>
            <a:pPr lvl="2"/>
            <a:r>
              <a:rPr lang="en-US" dirty="0"/>
              <a:t>Business Continuity </a:t>
            </a:r>
          </a:p>
          <a:p>
            <a:pPr lvl="2"/>
            <a:r>
              <a:rPr lang="en-US" dirty="0"/>
              <a:t>Archiving </a:t>
            </a:r>
          </a:p>
          <a:p>
            <a:pPr lvl="2"/>
            <a:endParaRPr lang="en-US" dirty="0"/>
          </a:p>
        </p:txBody>
      </p:sp>
    </p:spTree>
    <p:extLst>
      <p:ext uri="{BB962C8B-B14F-4D97-AF65-F5344CB8AC3E}">
        <p14:creationId xmlns:p14="http://schemas.microsoft.com/office/powerpoint/2010/main" val="27939480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Guide – Part I </a:t>
            </a:r>
          </a:p>
        </p:txBody>
      </p:sp>
      <p:sp>
        <p:nvSpPr>
          <p:cNvPr id="3" name="Content Placeholder 2"/>
          <p:cNvSpPr>
            <a:spLocks noGrp="1"/>
          </p:cNvSpPr>
          <p:nvPr>
            <p:ph idx="1"/>
          </p:nvPr>
        </p:nvSpPr>
        <p:spPr/>
        <p:txBody>
          <a:bodyPr/>
          <a:lstStyle/>
          <a:p>
            <a:r>
              <a:rPr lang="en-US" dirty="0"/>
              <a:t>Part I is summarized by </a:t>
            </a:r>
            <a:r>
              <a:rPr lang="en-US" b="1" i="1" dirty="0"/>
              <a:t>basic requirements </a:t>
            </a:r>
            <a:r>
              <a:rPr lang="en-US" dirty="0"/>
              <a:t>principles that come from Directives 2003/94/EC and 91/412/EEC.</a:t>
            </a:r>
          </a:p>
          <a:p>
            <a:r>
              <a:rPr lang="en-US" dirty="0"/>
              <a:t>It begins with outlining the fundamental concept of quality management as applied to the manufacture of medicinal products. </a:t>
            </a:r>
          </a:p>
          <a:p>
            <a:r>
              <a:rPr lang="en-US" dirty="0"/>
              <a:t>Moving forward, each chapter has a principle outlining the quality management objectives. Additionally, there is ample detail for manufacturers to consider when they are implementing the specific principle. </a:t>
            </a:r>
          </a:p>
        </p:txBody>
      </p:sp>
    </p:spTree>
    <p:extLst>
      <p:ext uri="{BB962C8B-B14F-4D97-AF65-F5344CB8AC3E}">
        <p14:creationId xmlns:p14="http://schemas.microsoft.com/office/powerpoint/2010/main" val="39191418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Guide – Part II </a:t>
            </a:r>
          </a:p>
        </p:txBody>
      </p:sp>
      <p:sp>
        <p:nvSpPr>
          <p:cNvPr id="3" name="Content Placeholder 2"/>
          <p:cNvSpPr>
            <a:spLocks noGrp="1"/>
          </p:cNvSpPr>
          <p:nvPr>
            <p:ph idx="1"/>
          </p:nvPr>
        </p:nvSpPr>
        <p:spPr/>
        <p:txBody>
          <a:bodyPr/>
          <a:lstStyle/>
          <a:p>
            <a:r>
              <a:rPr lang="en-US" dirty="0"/>
              <a:t>Part II is a guideline from the ICH Q7A on “</a:t>
            </a:r>
            <a:r>
              <a:rPr lang="en-US" b="1" i="1" dirty="0"/>
              <a:t>active pharmaceutical ingredients</a:t>
            </a:r>
            <a:r>
              <a:rPr lang="en-US" dirty="0"/>
              <a:t>”. It obtains an extended application for both the human and the veterinary segments.</a:t>
            </a:r>
          </a:p>
          <a:p>
            <a:r>
              <a:rPr lang="en-US" dirty="0"/>
              <a:t>There is also a series of annexes providing detail about specific areas of each activity that is included.</a:t>
            </a:r>
          </a:p>
        </p:txBody>
      </p:sp>
    </p:spTree>
    <p:extLst>
      <p:ext uri="{BB962C8B-B14F-4D97-AF65-F5344CB8AC3E}">
        <p14:creationId xmlns:p14="http://schemas.microsoft.com/office/powerpoint/2010/main" val="14146757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Guide – Part III </a:t>
            </a:r>
          </a:p>
        </p:txBody>
      </p:sp>
      <p:sp>
        <p:nvSpPr>
          <p:cNvPr id="3" name="Content Placeholder 2"/>
          <p:cNvSpPr>
            <a:spLocks noGrp="1"/>
          </p:cNvSpPr>
          <p:nvPr>
            <p:ph idx="1"/>
          </p:nvPr>
        </p:nvSpPr>
        <p:spPr/>
        <p:txBody>
          <a:bodyPr/>
          <a:lstStyle/>
          <a:p>
            <a:r>
              <a:rPr lang="en-US" dirty="0"/>
              <a:t>Part III is a collection of </a:t>
            </a:r>
            <a:r>
              <a:rPr lang="en-US" b="1" i="1" dirty="0"/>
              <a:t>GMP related documents</a:t>
            </a:r>
            <a:r>
              <a:rPr lang="en-US" dirty="0"/>
              <a:t>. </a:t>
            </a:r>
          </a:p>
          <a:p>
            <a:r>
              <a:rPr lang="en-US" dirty="0"/>
              <a:t>The purpose of Part III is to clarify regulatory expectations. It should be viewed as a source of information on current best practices. The details on the applicability will be described separately in each document.</a:t>
            </a:r>
          </a:p>
          <a:p>
            <a:pPr marL="0" indent="0">
              <a:buNone/>
            </a:pPr>
            <a:endParaRPr lang="en-US" dirty="0"/>
          </a:p>
        </p:txBody>
      </p:sp>
    </p:spTree>
    <p:extLst>
      <p:ext uri="{BB962C8B-B14F-4D97-AF65-F5344CB8AC3E}">
        <p14:creationId xmlns:p14="http://schemas.microsoft.com/office/powerpoint/2010/main" val="3464496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Regulation</a:t>
            </a:r>
          </a:p>
        </p:txBody>
      </p:sp>
      <p:sp>
        <p:nvSpPr>
          <p:cNvPr id="4" name="Content Placeholder 2"/>
          <p:cNvSpPr>
            <a:spLocks noGrp="1"/>
          </p:cNvSpPr>
          <p:nvPr>
            <p:ph idx="1"/>
          </p:nvPr>
        </p:nvSpPr>
        <p:spPr/>
        <p:txBody>
          <a:bodyPr/>
          <a:lstStyle/>
          <a:p>
            <a:pPr lvl="1"/>
            <a:r>
              <a:rPr lang="en-US" dirty="0"/>
              <a:t>Passed August 20, 1997</a:t>
            </a:r>
          </a:p>
          <a:p>
            <a:pPr lvl="2"/>
            <a:r>
              <a:rPr lang="en-US" dirty="0"/>
              <a:t>Promote the introduction of new technology</a:t>
            </a:r>
          </a:p>
          <a:p>
            <a:pPr lvl="2"/>
            <a:r>
              <a:rPr lang="en-US" dirty="0"/>
              <a:t>Preserve and protect electronic GxP records</a:t>
            </a:r>
          </a:p>
          <a:p>
            <a:pPr lvl="2"/>
            <a:r>
              <a:rPr lang="en-US" dirty="0"/>
              <a:t>Prevent fraudulent changes being made to electronic records</a:t>
            </a:r>
          </a:p>
          <a:p>
            <a:pPr lvl="2"/>
            <a:r>
              <a:rPr lang="en-US" dirty="0"/>
              <a:t>Allow the FDA to operate on the same technological plane as the industry that it regulates</a:t>
            </a:r>
          </a:p>
        </p:txBody>
      </p:sp>
    </p:spTree>
    <p:extLst>
      <p:ext uri="{BB962C8B-B14F-4D97-AF65-F5344CB8AC3E}">
        <p14:creationId xmlns:p14="http://schemas.microsoft.com/office/powerpoint/2010/main" val="21964810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 Notes for EudraLex / The Guide</a:t>
            </a:r>
          </a:p>
        </p:txBody>
      </p:sp>
      <p:sp>
        <p:nvSpPr>
          <p:cNvPr id="3" name="Content Placeholder 2"/>
          <p:cNvSpPr>
            <a:spLocks noGrp="1"/>
          </p:cNvSpPr>
          <p:nvPr>
            <p:ph idx="1"/>
          </p:nvPr>
        </p:nvSpPr>
        <p:spPr/>
        <p:txBody>
          <a:bodyPr/>
          <a:lstStyle/>
          <a:p>
            <a:r>
              <a:rPr lang="en-US" dirty="0"/>
              <a:t>The Guide does not cover safety aspects for the workforce engaged in manufacture. This is to be covered by other aspects in the government national law or in the Union.</a:t>
            </a:r>
          </a:p>
          <a:p>
            <a:r>
              <a:rPr lang="en-US" dirty="0"/>
              <a:t>Manufacture of medicinal products was once governed by CEN/ISO standards. While the Guide considered the CEN/ISO standards, the standards were not implemented in The Guide. They realize that are other acceptable methods to achieve Quality Management, and they do not want to hinder any new development or concepts.</a:t>
            </a:r>
          </a:p>
          <a:p>
            <a:r>
              <a:rPr lang="en-US" dirty="0"/>
              <a:t>The GMP guide is regularly revised in order to reflect continual improvement of best practices in the field of Quality. </a:t>
            </a:r>
          </a:p>
        </p:txBody>
      </p:sp>
    </p:spTree>
    <p:extLst>
      <p:ext uri="{BB962C8B-B14F-4D97-AF65-F5344CB8AC3E}">
        <p14:creationId xmlns:p14="http://schemas.microsoft.com/office/powerpoint/2010/main" val="36181438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Comparison between FDA Part 11 and EudraLex Annex 11	</a:t>
            </a:r>
          </a:p>
        </p:txBody>
      </p:sp>
      <p:sp>
        <p:nvSpPr>
          <p:cNvPr id="3" name="Content Placeholder 2"/>
          <p:cNvSpPr>
            <a:spLocks noGrp="1"/>
          </p:cNvSpPr>
          <p:nvPr>
            <p:ph idx="1"/>
          </p:nvPr>
        </p:nvSpPr>
        <p:spPr>
          <a:xfrm>
            <a:off x="675249" y="1181687"/>
            <a:ext cx="10907151" cy="5247248"/>
          </a:xfrm>
        </p:spPr>
        <p:txBody>
          <a:bodyPr>
            <a:normAutofit fontScale="92500" lnSpcReduction="10000"/>
          </a:bodyPr>
          <a:lstStyle/>
          <a:p>
            <a:pPr marL="0" indent="0">
              <a:buNone/>
            </a:pPr>
            <a:r>
              <a:rPr lang="en-US" sz="2800" b="1" dirty="0">
                <a:effectLst>
                  <a:outerShdw blurRad="38100" dist="38100" dir="2700000" algn="tl">
                    <a:srgbClr val="000000">
                      <a:alpha val="43137"/>
                    </a:srgbClr>
                  </a:outerShdw>
                </a:effectLst>
              </a:rPr>
              <a:t>Similarities </a:t>
            </a:r>
          </a:p>
          <a:p>
            <a:r>
              <a:rPr lang="en-US" dirty="0"/>
              <a:t>Both documents cover the same topic, the use of computerized systems in regulated activities. </a:t>
            </a:r>
          </a:p>
          <a:p>
            <a:r>
              <a:rPr lang="en-US" dirty="0"/>
              <a:t>Together they form a robust and usable guide for computer validation professionals leading their companies and clients to compliance.</a:t>
            </a:r>
          </a:p>
          <a:p>
            <a:pPr marL="0" indent="0">
              <a:buNone/>
            </a:pPr>
            <a:r>
              <a:rPr lang="en-US" b="1" dirty="0">
                <a:effectLst>
                  <a:outerShdw blurRad="38100" dist="38100" dir="2700000" algn="tl">
                    <a:srgbClr val="000000">
                      <a:alpha val="43137"/>
                    </a:srgbClr>
                  </a:outerShdw>
                </a:effectLst>
              </a:rPr>
              <a:t>Differences </a:t>
            </a:r>
          </a:p>
          <a:p>
            <a:r>
              <a:rPr lang="en-US" dirty="0"/>
              <a:t>The approach of Part 11 is to make clear there are requirements to be met in order to conform to regulations. The emphasis is on activities and reporting. </a:t>
            </a:r>
          </a:p>
          <a:p>
            <a:r>
              <a:rPr lang="en-US" dirty="0"/>
              <a:t>The approach of Annex 11 is to make clear how to conform to its rules. Annex 11 is a detailed guide to the areas of compliance that need documentation. </a:t>
            </a:r>
          </a:p>
          <a:p>
            <a:r>
              <a:rPr lang="en-US" dirty="0"/>
              <a:t>Annex 11 is ‘how to’ while Part 11 is ‘thou shalt’ in tone.</a:t>
            </a:r>
          </a:p>
          <a:p>
            <a:r>
              <a:rPr lang="en-US" dirty="0"/>
              <a:t>There is a difference on the approach to risk management. </a:t>
            </a:r>
          </a:p>
          <a:p>
            <a:pPr lvl="1"/>
            <a:r>
              <a:rPr lang="en-US" dirty="0"/>
              <a:t>Annex 11 points to risk assessment as the start of compliance activities. </a:t>
            </a:r>
          </a:p>
          <a:p>
            <a:pPr lvl="1"/>
            <a:r>
              <a:rPr lang="en-US" dirty="0"/>
              <a:t>Part 11 differentiates security for open and closed systems, with extra security measures for open systems but without reference to risk or criticality.</a:t>
            </a:r>
          </a:p>
        </p:txBody>
      </p:sp>
    </p:spTree>
    <p:extLst>
      <p:ext uri="{BB962C8B-B14F-4D97-AF65-F5344CB8AC3E}">
        <p14:creationId xmlns:p14="http://schemas.microsoft.com/office/powerpoint/2010/main" val="34501803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between FDA Part 11 and EudraLex Annex 11</a:t>
            </a:r>
          </a:p>
        </p:txBody>
      </p:sp>
      <p:pic>
        <p:nvPicPr>
          <p:cNvPr id="4" name="Content Placeholder 3"/>
          <p:cNvPicPr>
            <a:picLocks noGrp="1" noChangeAspect="1"/>
          </p:cNvPicPr>
          <p:nvPr>
            <p:ph idx="1"/>
          </p:nvPr>
        </p:nvPicPr>
        <p:blipFill>
          <a:blip r:embed="rId2"/>
          <a:stretch>
            <a:fillRect/>
          </a:stretch>
        </p:blipFill>
        <p:spPr>
          <a:xfrm>
            <a:off x="2917825" y="1686939"/>
            <a:ext cx="6229350" cy="4019550"/>
          </a:xfrm>
          <a:prstGeom prst="rect">
            <a:avLst/>
          </a:prstGeom>
          <a:ln w="57150">
            <a:solidFill>
              <a:schemeClr val="tx1"/>
            </a:solidFill>
          </a:ln>
        </p:spPr>
      </p:pic>
    </p:spTree>
    <p:extLst>
      <p:ext uri="{BB962C8B-B14F-4D97-AF65-F5344CB8AC3E}">
        <p14:creationId xmlns:p14="http://schemas.microsoft.com/office/powerpoint/2010/main" val="1517568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itle 3"/>
          <p:cNvSpPr txBox="1">
            <a:spLocks/>
          </p:cNvSpPr>
          <p:nvPr/>
        </p:nvSpPr>
        <p:spPr bwMode="auto">
          <a:xfrm>
            <a:off x="181050" y="224310"/>
            <a:ext cx="10490200" cy="56323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l" rtl="0" eaLnBrk="0" fontAlgn="base" hangingPunct="0">
              <a:lnSpc>
                <a:spcPct val="85000"/>
              </a:lnSpc>
              <a:spcBef>
                <a:spcPct val="0"/>
              </a:spcBef>
              <a:spcAft>
                <a:spcPct val="0"/>
              </a:spcAft>
              <a:defRPr sz="2800" b="1">
                <a:solidFill>
                  <a:srgbClr val="0066CC"/>
                </a:solidFill>
                <a:effectLst/>
                <a:latin typeface="+mj-lt"/>
                <a:ea typeface="+mj-ea"/>
                <a:cs typeface="+mj-cs"/>
              </a:defRPr>
            </a:lvl1pPr>
            <a:lvl2pPr algn="l" rtl="0" eaLnBrk="0" fontAlgn="base" hangingPunct="0">
              <a:lnSpc>
                <a:spcPct val="85000"/>
              </a:lnSpc>
              <a:spcBef>
                <a:spcPct val="0"/>
              </a:spcBef>
              <a:spcAft>
                <a:spcPct val="0"/>
              </a:spcAft>
              <a:defRPr sz="3800" b="1">
                <a:solidFill>
                  <a:srgbClr val="0066CC"/>
                </a:solidFill>
                <a:effectLst>
                  <a:outerShdw blurRad="38100" dist="38100" dir="2700000" algn="tl">
                    <a:srgbClr val="C0C0C0"/>
                  </a:outerShdw>
                </a:effectLst>
                <a:latin typeface="Arial Narrow" pitchFamily="34" charset="0"/>
              </a:defRPr>
            </a:lvl2pPr>
            <a:lvl3pPr algn="l" rtl="0" eaLnBrk="0" fontAlgn="base" hangingPunct="0">
              <a:lnSpc>
                <a:spcPct val="85000"/>
              </a:lnSpc>
              <a:spcBef>
                <a:spcPct val="0"/>
              </a:spcBef>
              <a:spcAft>
                <a:spcPct val="0"/>
              </a:spcAft>
              <a:defRPr sz="3800" b="1">
                <a:solidFill>
                  <a:srgbClr val="0066CC"/>
                </a:solidFill>
                <a:effectLst>
                  <a:outerShdw blurRad="38100" dist="38100" dir="2700000" algn="tl">
                    <a:srgbClr val="C0C0C0"/>
                  </a:outerShdw>
                </a:effectLst>
                <a:latin typeface="Arial Narrow" pitchFamily="34" charset="0"/>
              </a:defRPr>
            </a:lvl3pPr>
            <a:lvl4pPr algn="l" rtl="0" eaLnBrk="0" fontAlgn="base" hangingPunct="0">
              <a:lnSpc>
                <a:spcPct val="85000"/>
              </a:lnSpc>
              <a:spcBef>
                <a:spcPct val="0"/>
              </a:spcBef>
              <a:spcAft>
                <a:spcPct val="0"/>
              </a:spcAft>
              <a:defRPr sz="3800" b="1">
                <a:solidFill>
                  <a:srgbClr val="0066CC"/>
                </a:solidFill>
                <a:effectLst>
                  <a:outerShdw blurRad="38100" dist="38100" dir="2700000" algn="tl">
                    <a:srgbClr val="C0C0C0"/>
                  </a:outerShdw>
                </a:effectLst>
                <a:latin typeface="Arial Narrow" pitchFamily="34" charset="0"/>
              </a:defRPr>
            </a:lvl4pPr>
            <a:lvl5pPr algn="l" rtl="0" eaLnBrk="0" fontAlgn="base" hangingPunct="0">
              <a:lnSpc>
                <a:spcPct val="85000"/>
              </a:lnSpc>
              <a:spcBef>
                <a:spcPct val="0"/>
              </a:spcBef>
              <a:spcAft>
                <a:spcPct val="0"/>
              </a:spcAft>
              <a:defRPr sz="3800" b="1">
                <a:solidFill>
                  <a:srgbClr val="0066CC"/>
                </a:solidFill>
                <a:effectLst>
                  <a:outerShdw blurRad="38100" dist="38100" dir="2700000" algn="tl">
                    <a:srgbClr val="C0C0C0"/>
                  </a:outerShdw>
                </a:effectLst>
                <a:latin typeface="Arial Narrow" pitchFamily="34" charset="0"/>
              </a:defRPr>
            </a:lvl5pPr>
            <a:lvl6pPr marL="457200" algn="l" rtl="0" eaLnBrk="0" fontAlgn="base" hangingPunct="0">
              <a:lnSpc>
                <a:spcPct val="85000"/>
              </a:lnSpc>
              <a:spcBef>
                <a:spcPct val="0"/>
              </a:spcBef>
              <a:spcAft>
                <a:spcPct val="0"/>
              </a:spcAft>
              <a:defRPr sz="3800" b="1">
                <a:solidFill>
                  <a:srgbClr val="0066CC"/>
                </a:solidFill>
                <a:effectLst>
                  <a:outerShdw blurRad="38100" dist="38100" dir="2700000" algn="tl">
                    <a:srgbClr val="C0C0C0"/>
                  </a:outerShdw>
                </a:effectLst>
                <a:latin typeface="Arial Narrow" pitchFamily="34" charset="0"/>
              </a:defRPr>
            </a:lvl6pPr>
            <a:lvl7pPr marL="914400" algn="l" rtl="0" eaLnBrk="0" fontAlgn="base" hangingPunct="0">
              <a:lnSpc>
                <a:spcPct val="85000"/>
              </a:lnSpc>
              <a:spcBef>
                <a:spcPct val="0"/>
              </a:spcBef>
              <a:spcAft>
                <a:spcPct val="0"/>
              </a:spcAft>
              <a:defRPr sz="3800" b="1">
                <a:solidFill>
                  <a:srgbClr val="0066CC"/>
                </a:solidFill>
                <a:effectLst>
                  <a:outerShdw blurRad="38100" dist="38100" dir="2700000" algn="tl">
                    <a:srgbClr val="C0C0C0"/>
                  </a:outerShdw>
                </a:effectLst>
                <a:latin typeface="Arial Narrow" pitchFamily="34" charset="0"/>
              </a:defRPr>
            </a:lvl7pPr>
            <a:lvl8pPr marL="1371600" algn="l" rtl="0" eaLnBrk="0" fontAlgn="base" hangingPunct="0">
              <a:lnSpc>
                <a:spcPct val="85000"/>
              </a:lnSpc>
              <a:spcBef>
                <a:spcPct val="0"/>
              </a:spcBef>
              <a:spcAft>
                <a:spcPct val="0"/>
              </a:spcAft>
              <a:defRPr sz="3800" b="1">
                <a:solidFill>
                  <a:srgbClr val="0066CC"/>
                </a:solidFill>
                <a:effectLst>
                  <a:outerShdw blurRad="38100" dist="38100" dir="2700000" algn="tl">
                    <a:srgbClr val="C0C0C0"/>
                  </a:outerShdw>
                </a:effectLst>
                <a:latin typeface="Arial Narrow" pitchFamily="34" charset="0"/>
              </a:defRPr>
            </a:lvl8pPr>
            <a:lvl9pPr marL="1828800" algn="l" rtl="0" eaLnBrk="0" fontAlgn="base" hangingPunct="0">
              <a:lnSpc>
                <a:spcPct val="85000"/>
              </a:lnSpc>
              <a:spcBef>
                <a:spcPct val="0"/>
              </a:spcBef>
              <a:spcAft>
                <a:spcPct val="0"/>
              </a:spcAft>
              <a:defRPr sz="3800" b="1">
                <a:solidFill>
                  <a:srgbClr val="0066CC"/>
                </a:solidFill>
                <a:effectLst>
                  <a:outerShdw blurRad="38100" dist="38100" dir="2700000" algn="tl">
                    <a:srgbClr val="C0C0C0"/>
                  </a:outerShdw>
                </a:effectLst>
                <a:latin typeface="Arial Narrow" pitchFamily="34" charset="0"/>
              </a:defRPr>
            </a:lvl9pPr>
          </a:lstStyle>
          <a:p>
            <a:r>
              <a:rPr lang="en-US" sz="3600" kern="0" dirty="0">
                <a:solidFill>
                  <a:srgbClr val="055B9E"/>
                </a:solidFill>
                <a:latin typeface="Arial Narrow" panose="020B0606020202030204" pitchFamily="34" charset="0"/>
              </a:rPr>
              <a:t>Questions?</a:t>
            </a:r>
          </a:p>
        </p:txBody>
      </p:sp>
      <p:pic>
        <p:nvPicPr>
          <p:cNvPr id="12290" name="Picture 2" descr="http://www.clker.com/cliparts/O/h/L/p/N/N/ask-m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7356" y="1637071"/>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122531" y="6473279"/>
            <a:ext cx="1986835" cy="384721"/>
          </a:xfrm>
          <a:prstGeom prst="rect">
            <a:avLst/>
          </a:prstGeom>
          <a:noFill/>
        </p:spPr>
        <p:txBody>
          <a:bodyPr wrap="square" rtlCol="0">
            <a:spAutoFit/>
          </a:bodyPr>
          <a:lstStyle/>
          <a:p>
            <a:r>
              <a:rPr lang="en-US" sz="1900" b="1" i="1" dirty="0">
                <a:solidFill>
                  <a:srgbClr val="055B9E"/>
                </a:solidFill>
                <a:latin typeface="Times New Roman" panose="02020603050405020304" pitchFamily="18" charset="0"/>
                <a:cs typeface="Times New Roman" panose="02020603050405020304" pitchFamily="18" charset="0"/>
              </a:rPr>
              <a:t>COVEX, LLC</a:t>
            </a:r>
          </a:p>
        </p:txBody>
      </p:sp>
    </p:spTree>
    <p:extLst>
      <p:ext uri="{BB962C8B-B14F-4D97-AF65-F5344CB8AC3E}">
        <p14:creationId xmlns:p14="http://schemas.microsoft.com/office/powerpoint/2010/main" val="2440143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Definitions</a:t>
            </a:r>
          </a:p>
        </p:txBody>
      </p:sp>
      <p:sp>
        <p:nvSpPr>
          <p:cNvPr id="4" name="Content Placeholder 2"/>
          <p:cNvSpPr>
            <a:spLocks noGrp="1"/>
          </p:cNvSpPr>
          <p:nvPr>
            <p:ph idx="1"/>
          </p:nvPr>
        </p:nvSpPr>
        <p:spPr/>
        <p:txBody>
          <a:bodyPr/>
          <a:lstStyle/>
          <a:p>
            <a:r>
              <a:rPr lang="en-US" b="1" dirty="0"/>
              <a:t>Electronic Record </a:t>
            </a:r>
            <a:r>
              <a:rPr lang="en-US" dirty="0"/>
              <a:t>- any combination of text, graphics, data, audio, pictorial, etc. in digital form</a:t>
            </a:r>
          </a:p>
          <a:p>
            <a:r>
              <a:rPr lang="en-US" b="1" dirty="0"/>
              <a:t>Electronic Signature </a:t>
            </a:r>
            <a:r>
              <a:rPr lang="en-US" dirty="0"/>
              <a:t>- computer data compilation of any symbol or series of symbols executed by an individual to be equivalent to handwritten signature</a:t>
            </a:r>
          </a:p>
          <a:p>
            <a:r>
              <a:rPr lang="en-US" b="1" dirty="0"/>
              <a:t>Closed System </a:t>
            </a:r>
            <a:r>
              <a:rPr lang="en-US" dirty="0"/>
              <a:t>- access/security controlled entirely by the organization responsible for content of records</a:t>
            </a:r>
          </a:p>
          <a:p>
            <a:r>
              <a:rPr lang="en-US" b="1" dirty="0"/>
              <a:t>Open System </a:t>
            </a:r>
            <a:r>
              <a:rPr lang="en-US" dirty="0"/>
              <a:t>- access/security not controlled by the organization responsible for content of records</a:t>
            </a:r>
          </a:p>
        </p:txBody>
      </p:sp>
    </p:spTree>
    <p:extLst>
      <p:ext uri="{BB962C8B-B14F-4D97-AF65-F5344CB8AC3E}">
        <p14:creationId xmlns:p14="http://schemas.microsoft.com/office/powerpoint/2010/main" val="888682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FDA Compliance Policy Guide</a:t>
            </a:r>
          </a:p>
        </p:txBody>
      </p:sp>
      <p:sp>
        <p:nvSpPr>
          <p:cNvPr id="4" name="Content Placeholder 2"/>
          <p:cNvSpPr>
            <a:spLocks noGrp="1"/>
          </p:cNvSpPr>
          <p:nvPr>
            <p:ph idx="1"/>
          </p:nvPr>
        </p:nvSpPr>
        <p:spPr/>
        <p:txBody>
          <a:bodyPr/>
          <a:lstStyle/>
          <a:p>
            <a:r>
              <a:rPr lang="en-US" dirty="0"/>
              <a:t>CPG 7153.17 Section 160.850</a:t>
            </a:r>
          </a:p>
          <a:p>
            <a:pPr lvl="1"/>
            <a:r>
              <a:rPr lang="en-US" dirty="0"/>
              <a:t>The CPG recognizes that it will take time for existing systems to obtain full compliance.</a:t>
            </a:r>
          </a:p>
          <a:p>
            <a:pPr lvl="1"/>
            <a:r>
              <a:rPr lang="en-US" dirty="0"/>
              <a:t>Systems that are in use, but predate 8/20/97 are not exempt from the rule.</a:t>
            </a:r>
          </a:p>
          <a:p>
            <a:pPr lvl="1"/>
            <a:r>
              <a:rPr lang="en-US" dirty="0"/>
              <a:t>Non-Compliance Evaluation</a:t>
            </a:r>
          </a:p>
          <a:p>
            <a:pPr lvl="2"/>
            <a:r>
              <a:rPr lang="en-US" dirty="0"/>
              <a:t>Nature and extent</a:t>
            </a:r>
          </a:p>
          <a:p>
            <a:pPr lvl="2"/>
            <a:r>
              <a:rPr lang="en-US" dirty="0"/>
              <a:t>Impact</a:t>
            </a:r>
          </a:p>
          <a:p>
            <a:pPr lvl="2"/>
            <a:r>
              <a:rPr lang="en-US" dirty="0"/>
              <a:t>Adequacy and timeliness of corrective plan</a:t>
            </a:r>
          </a:p>
        </p:txBody>
      </p:sp>
    </p:spTree>
    <p:extLst>
      <p:ext uri="{BB962C8B-B14F-4D97-AF65-F5344CB8AC3E}">
        <p14:creationId xmlns:p14="http://schemas.microsoft.com/office/powerpoint/2010/main" val="1640241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Achieving Compliance</a:t>
            </a:r>
          </a:p>
        </p:txBody>
      </p:sp>
      <p:sp>
        <p:nvSpPr>
          <p:cNvPr id="4" name="Content Placeholder 2"/>
          <p:cNvSpPr>
            <a:spLocks noGrp="1"/>
          </p:cNvSpPr>
          <p:nvPr>
            <p:ph idx="1"/>
          </p:nvPr>
        </p:nvSpPr>
        <p:spPr/>
        <p:txBody>
          <a:bodyPr/>
          <a:lstStyle/>
          <a:p>
            <a:r>
              <a:rPr lang="en-US" dirty="0"/>
              <a:t>Interpretation </a:t>
            </a:r>
          </a:p>
          <a:p>
            <a:pPr lvl="1"/>
            <a:r>
              <a:rPr lang="en-US" dirty="0"/>
              <a:t>Interpretation Agreement (GAMP Annotated 21 CFR Part 11 Rule)</a:t>
            </a:r>
          </a:p>
          <a:p>
            <a:r>
              <a:rPr lang="en-US" dirty="0"/>
              <a:t>Education</a:t>
            </a:r>
          </a:p>
          <a:p>
            <a:pPr lvl="1"/>
            <a:r>
              <a:rPr lang="en-US" dirty="0"/>
              <a:t>Training Requirements (Required Controls &amp; Performing Assessments)</a:t>
            </a:r>
          </a:p>
          <a:p>
            <a:r>
              <a:rPr lang="en-US" dirty="0"/>
              <a:t>Define Required Controls</a:t>
            </a:r>
          </a:p>
          <a:p>
            <a:pPr lvl="1"/>
            <a:r>
              <a:rPr lang="en-US" dirty="0"/>
              <a:t>Technology and Procedure (GAMP Required Controls)</a:t>
            </a:r>
          </a:p>
          <a:p>
            <a:pPr lvl="2"/>
            <a:r>
              <a:rPr lang="en-US" dirty="0"/>
              <a:t>New Systems</a:t>
            </a:r>
          </a:p>
          <a:p>
            <a:pPr lvl="2"/>
            <a:r>
              <a:rPr lang="en-US" dirty="0"/>
              <a:t>Existing (Legacy) Systems</a:t>
            </a:r>
          </a:p>
          <a:p>
            <a:pPr lvl="2"/>
            <a:r>
              <a:rPr lang="en-US" dirty="0"/>
              <a:t>Hybrid Systems</a:t>
            </a:r>
          </a:p>
        </p:txBody>
      </p:sp>
    </p:spTree>
    <p:extLst>
      <p:ext uri="{BB962C8B-B14F-4D97-AF65-F5344CB8AC3E}">
        <p14:creationId xmlns:p14="http://schemas.microsoft.com/office/powerpoint/2010/main" val="222925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New Systems</a:t>
            </a:r>
          </a:p>
        </p:txBody>
      </p:sp>
      <p:sp>
        <p:nvSpPr>
          <p:cNvPr id="4" name="Content Placeholder 2"/>
          <p:cNvSpPr>
            <a:spLocks noGrp="1"/>
          </p:cNvSpPr>
          <p:nvPr>
            <p:ph idx="1"/>
          </p:nvPr>
        </p:nvSpPr>
        <p:spPr/>
        <p:txBody>
          <a:bodyPr/>
          <a:lstStyle/>
          <a:p>
            <a:r>
              <a:rPr lang="en-US" dirty="0"/>
              <a:t>Educate the Project Team</a:t>
            </a:r>
          </a:p>
          <a:p>
            <a:r>
              <a:rPr lang="en-US" dirty="0"/>
              <a:t>Provide Clear Requirements to Supplier</a:t>
            </a:r>
          </a:p>
          <a:p>
            <a:r>
              <a:rPr lang="en-US" dirty="0"/>
              <a:t>Assess Compliance through Evaluation/Audit</a:t>
            </a:r>
          </a:p>
          <a:p>
            <a:r>
              <a:rPr lang="en-US" dirty="0"/>
              <a:t>Update and Execute the Validation Master Plan</a:t>
            </a:r>
          </a:p>
        </p:txBody>
      </p:sp>
    </p:spTree>
    <p:extLst>
      <p:ext uri="{BB962C8B-B14F-4D97-AF65-F5344CB8AC3E}">
        <p14:creationId xmlns:p14="http://schemas.microsoft.com/office/powerpoint/2010/main" val="1837184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Existing Systems</a:t>
            </a:r>
          </a:p>
        </p:txBody>
      </p:sp>
      <p:sp>
        <p:nvSpPr>
          <p:cNvPr id="4" name="Content Placeholder 2"/>
          <p:cNvSpPr>
            <a:spLocks noGrp="1"/>
          </p:cNvSpPr>
          <p:nvPr>
            <p:ph idx="1"/>
          </p:nvPr>
        </p:nvSpPr>
        <p:spPr/>
        <p:txBody>
          <a:bodyPr/>
          <a:lstStyle/>
          <a:p>
            <a:r>
              <a:rPr lang="en-US" dirty="0"/>
              <a:t>Develop List of Systems (Y2K List)</a:t>
            </a:r>
          </a:p>
          <a:p>
            <a:r>
              <a:rPr lang="en-US" dirty="0"/>
              <a:t>Assess whether or not 21 CFR Part 11 Applies</a:t>
            </a:r>
          </a:p>
          <a:p>
            <a:pPr lvl="1"/>
            <a:r>
              <a:rPr lang="en-US" dirty="0"/>
              <a:t>Is the system involved in a GxP process?</a:t>
            </a:r>
          </a:p>
          <a:p>
            <a:pPr lvl="1"/>
            <a:r>
              <a:rPr lang="en-US" dirty="0"/>
              <a:t>Does it capture GxP data?</a:t>
            </a:r>
          </a:p>
          <a:p>
            <a:pPr lvl="1"/>
            <a:r>
              <a:rPr lang="en-US" dirty="0"/>
              <a:t>Does it retain GxP data?</a:t>
            </a:r>
          </a:p>
          <a:p>
            <a:pPr lvl="1"/>
            <a:r>
              <a:rPr lang="en-US" dirty="0"/>
              <a:t>Do staff confirm electronically that they are performing a GxP task?</a:t>
            </a:r>
          </a:p>
          <a:p>
            <a:r>
              <a:rPr lang="en-US" dirty="0"/>
              <a:t>Perform Detailed Assessment </a:t>
            </a:r>
          </a:p>
          <a:p>
            <a:pPr lvl="1"/>
            <a:r>
              <a:rPr lang="en-US" dirty="0"/>
              <a:t>Perform assessment of 21 CFR Part 11 Systems (GAMP Assessment Checklist)</a:t>
            </a:r>
          </a:p>
          <a:p>
            <a:pPr marL="342900" lvl="1" indent="0">
              <a:buNone/>
            </a:pPr>
            <a:endParaRPr lang="en-US" dirty="0"/>
          </a:p>
        </p:txBody>
      </p:sp>
    </p:spTree>
    <p:extLst>
      <p:ext uri="{BB962C8B-B14F-4D97-AF65-F5344CB8AC3E}">
        <p14:creationId xmlns:p14="http://schemas.microsoft.com/office/powerpoint/2010/main" val="3246344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Existing Systems (continued)</a:t>
            </a:r>
          </a:p>
        </p:txBody>
      </p:sp>
      <p:sp>
        <p:nvSpPr>
          <p:cNvPr id="4" name="Content Placeholder 2"/>
          <p:cNvSpPr>
            <a:spLocks noGrp="1"/>
          </p:cNvSpPr>
          <p:nvPr>
            <p:ph idx="1"/>
          </p:nvPr>
        </p:nvSpPr>
        <p:spPr/>
        <p:txBody>
          <a:bodyPr/>
          <a:lstStyle/>
          <a:p>
            <a:r>
              <a:rPr lang="en-US" dirty="0"/>
              <a:t>Evaluate the Non-Compliance</a:t>
            </a:r>
          </a:p>
          <a:p>
            <a:pPr lvl="1"/>
            <a:r>
              <a:rPr lang="en-US" dirty="0"/>
              <a:t>The system is compliant as-is, no remediation required.</a:t>
            </a:r>
          </a:p>
          <a:p>
            <a:pPr lvl="1"/>
            <a:r>
              <a:rPr lang="en-US" dirty="0"/>
              <a:t>The system documentation needs to be updated or the system needs to be revalidated.</a:t>
            </a:r>
          </a:p>
          <a:p>
            <a:pPr lvl="1"/>
            <a:r>
              <a:rPr lang="en-US" dirty="0"/>
              <a:t>The system needs to be upgraded.  Either to a newer version of the same software or with the addition of a third party package.</a:t>
            </a:r>
          </a:p>
          <a:p>
            <a:pPr lvl="1"/>
            <a:r>
              <a:rPr lang="en-US" dirty="0"/>
              <a:t>The current system needs to be retired and replaced with a more compliant system.</a:t>
            </a:r>
          </a:p>
          <a:p>
            <a:pPr lvl="1"/>
            <a:r>
              <a:rPr lang="en-US" dirty="0"/>
              <a:t>A new technology or business process needs to be identified and implemented.</a:t>
            </a:r>
          </a:p>
          <a:p>
            <a:r>
              <a:rPr lang="en-US" dirty="0"/>
              <a:t>Develop Remediation Plan (costs, schedules, etc)</a:t>
            </a:r>
          </a:p>
        </p:txBody>
      </p:sp>
    </p:spTree>
    <p:extLst>
      <p:ext uri="{BB962C8B-B14F-4D97-AF65-F5344CB8AC3E}">
        <p14:creationId xmlns:p14="http://schemas.microsoft.com/office/powerpoint/2010/main" val="35104277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Custom 7">
      <a:dk1>
        <a:srgbClr val="4D4D4D"/>
      </a:dk1>
      <a:lt1>
        <a:sysClr val="window" lastClr="FFFFFF"/>
      </a:lt1>
      <a:dk2>
        <a:srgbClr val="212121"/>
      </a:dk2>
      <a:lt2>
        <a:srgbClr val="CDD0D1"/>
      </a:lt2>
      <a:accent1>
        <a:srgbClr val="055B9E"/>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COVEX Presentation Template 09Oct2017" id="{CF4DEEF3-65E8-43F8-A388-7E97A4CD1271}" vid="{BD47469A-4B33-4686-A6EA-AF514BBDFD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A44831E21E614FB1ECAF9F9EAA3536" ma:contentTypeVersion="1" ma:contentTypeDescription="Create a new document." ma:contentTypeScope="" ma:versionID="18afecf53f2c2236cd27117721ef807b">
  <xsd:schema xmlns:xsd="http://www.w3.org/2001/XMLSchema" xmlns:xs="http://www.w3.org/2001/XMLSchema" xmlns:p="http://schemas.microsoft.com/office/2006/metadata/properties" targetNamespace="http://schemas.microsoft.com/office/2006/metadata/properties" ma:root="true" ma:fieldsID="bf2873021d8c0cf1fb09921515ab28f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5505B02-DF91-4273-898E-BA10FDCFDE34}"/>
</file>

<file path=customXml/itemProps2.xml><?xml version="1.0" encoding="utf-8"?>
<ds:datastoreItem xmlns:ds="http://schemas.openxmlformats.org/officeDocument/2006/customXml" ds:itemID="{14C7E83F-7B14-4709-800B-1104CE312A03}"/>
</file>

<file path=customXml/itemProps3.xml><?xml version="1.0" encoding="utf-8"?>
<ds:datastoreItem xmlns:ds="http://schemas.openxmlformats.org/officeDocument/2006/customXml" ds:itemID="{8DE72084-B449-40D3-8C51-9E6C84DCAC4D}"/>
</file>

<file path=docProps/app.xml><?xml version="1.0" encoding="utf-8"?>
<Properties xmlns="http://schemas.openxmlformats.org/officeDocument/2006/extended-properties" xmlns:vt="http://schemas.openxmlformats.org/officeDocument/2006/docPropsVTypes">
  <Template>COVEX Presentation Template 09Oct2017</Template>
  <TotalTime>4441</TotalTime>
  <Words>2900</Words>
  <Application>Microsoft Office PowerPoint</Application>
  <PresentationFormat>Widescreen</PresentationFormat>
  <Paragraphs>286</Paragraphs>
  <Slides>33</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Arial Narrow</vt:lpstr>
      <vt:lpstr>Calibri</vt:lpstr>
      <vt:lpstr>Corbel</vt:lpstr>
      <vt:lpstr>Times New Roman</vt:lpstr>
      <vt:lpstr>Wingdings</vt:lpstr>
      <vt:lpstr>Parallax</vt:lpstr>
      <vt:lpstr>Covex, LLC</vt:lpstr>
      <vt:lpstr>Objectives: </vt:lpstr>
      <vt:lpstr>Regulation</vt:lpstr>
      <vt:lpstr>Definitions</vt:lpstr>
      <vt:lpstr>FDA Compliance Policy Guide</vt:lpstr>
      <vt:lpstr>Achieving Compliance</vt:lpstr>
      <vt:lpstr>New Systems</vt:lpstr>
      <vt:lpstr>Existing Systems</vt:lpstr>
      <vt:lpstr>Existing Systems (continued)</vt:lpstr>
      <vt:lpstr>Hybrid Systems</vt:lpstr>
      <vt:lpstr>Assessment Checklist –  Electronic Records Requirements</vt:lpstr>
      <vt:lpstr>Assessment Checklist –  Electronic Records Requirements</vt:lpstr>
      <vt:lpstr>Assessment Checklist –  Electronic Records Requirements</vt:lpstr>
      <vt:lpstr>Assessment Checklist –  Electronic Records Requirements</vt:lpstr>
      <vt:lpstr>Assessment Checklist –  Electronic Records Requirements</vt:lpstr>
      <vt:lpstr>Assessment Checklist –  Electronic Records Requirements</vt:lpstr>
      <vt:lpstr>Assessment Checklist –  Electronic Records Requirements</vt:lpstr>
      <vt:lpstr>Additional Requirements - Open Electronic Record Systems</vt:lpstr>
      <vt:lpstr>E-Signatures Requirements</vt:lpstr>
      <vt:lpstr>Electronic Signature Record Contents (Signature Manifestation) </vt:lpstr>
      <vt:lpstr>Electronic Signature Record Contents (Signature Manifestation)</vt:lpstr>
      <vt:lpstr>EudraLex Introduction</vt:lpstr>
      <vt:lpstr>The Guide – Breakdown of Parts and Annexes</vt:lpstr>
      <vt:lpstr>The Guide – Breakdown of Parts and Annexes</vt:lpstr>
      <vt:lpstr>Annex 11 </vt:lpstr>
      <vt:lpstr>Annex 11 </vt:lpstr>
      <vt:lpstr>The Guide – Part I </vt:lpstr>
      <vt:lpstr>The Guide – Part II </vt:lpstr>
      <vt:lpstr>The Guide – Part III </vt:lpstr>
      <vt:lpstr>Extra Notes for EudraLex / The Guide</vt:lpstr>
      <vt:lpstr>Comparison between FDA Part 11 and EudraLex Annex 11 </vt:lpstr>
      <vt:lpstr>Comparison between FDA Part 11 and EudraLex Annex 11</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Covex, LLC</dc:title>
  <dc:creator>Danielle Miner</dc:creator>
  <cp:lastModifiedBy>Michael Kolter</cp:lastModifiedBy>
  <cp:revision>30</cp:revision>
  <dcterms:created xsi:type="dcterms:W3CDTF">2018-01-10T17:16:49Z</dcterms:created>
  <dcterms:modified xsi:type="dcterms:W3CDTF">2019-09-23T10:47:13Z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0x010100EEA44831E21E614FB1ECAF9F9EAA3536</vt:lpwstr>
  </property>
  <property fmtid="{D5CDD505-2E9C-101B-9397-08002B2CF9AE}" pid="3" name="Order">
    <vt:r8>4000</vt:r8>
  </property>
</Properties>
</file>