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66.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67.xml" ContentType="application/vnd.openxmlformats-officedocument.presentationml.notesSlide+xml"/>
  <Override PartName="/ppt/notesSlides/notesSlide3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88"/>
  </p:notesMasterIdLst>
  <p:handoutMasterIdLst>
    <p:handoutMasterId r:id="rId89"/>
  </p:handoutMasterIdLst>
  <p:sldIdLst>
    <p:sldId id="281"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7" r:id="rId67"/>
    <p:sldId id="348" r:id="rId68"/>
    <p:sldId id="349" r:id="rId69"/>
    <p:sldId id="350" r:id="rId70"/>
    <p:sldId id="351" r:id="rId71"/>
    <p:sldId id="352" r:id="rId72"/>
    <p:sldId id="353" r:id="rId73"/>
    <p:sldId id="354" r:id="rId74"/>
    <p:sldId id="355" r:id="rId75"/>
    <p:sldId id="356" r:id="rId76"/>
    <p:sldId id="357" r:id="rId77"/>
    <p:sldId id="358" r:id="rId78"/>
    <p:sldId id="359" r:id="rId79"/>
    <p:sldId id="360" r:id="rId80"/>
    <p:sldId id="361" r:id="rId81"/>
    <p:sldId id="362" r:id="rId82"/>
    <p:sldId id="363" r:id="rId83"/>
    <p:sldId id="364" r:id="rId84"/>
    <p:sldId id="365" r:id="rId85"/>
    <p:sldId id="366" r:id="rId86"/>
    <p:sldId id="376" r:id="rId8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B9E"/>
    <a:srgbClr val="0A64A9"/>
    <a:srgbClr val="0061A1"/>
    <a:srgbClr val="004D99"/>
    <a:srgbClr val="2770A9"/>
    <a:srgbClr val="246698"/>
    <a:srgbClr val="244D4D"/>
    <a:srgbClr val="0000CC"/>
    <a:srgbClr val="0000FF"/>
    <a:srgbClr val="CEC7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0" autoAdjust="0"/>
    <p:restoredTop sz="94598" autoAdjust="0"/>
  </p:normalViewPr>
  <p:slideViewPr>
    <p:cSldViewPr snapToGrid="0">
      <p:cViewPr varScale="1">
        <p:scale>
          <a:sx n="108" d="100"/>
          <a:sy n="108" d="100"/>
        </p:scale>
        <p:origin x="6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openxmlformats.org/officeDocument/2006/relationships/customXml" Target="../customXml/item2.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9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AEE56876-384F-4E59-8076-63782B0C418D}" type="datetimeFigureOut">
              <a:rPr lang="en-US" smtClean="0"/>
              <a:t>9/23/2019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C4054549-05F6-4F9D-94D4-673E6577313C}" type="slidenum">
              <a:rPr lang="en-US" smtClean="0"/>
              <a:t>‹#›</a:t>
            </a:fld>
            <a:endParaRPr lang="en-US"/>
          </a:p>
        </p:txBody>
      </p:sp>
    </p:spTree>
    <p:extLst>
      <p:ext uri="{BB962C8B-B14F-4D97-AF65-F5344CB8AC3E}">
        <p14:creationId xmlns:p14="http://schemas.microsoft.com/office/powerpoint/2010/main" val="3850462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42FBB5D-7889-46F9-9FFF-7E25AF380839}" type="datetimeFigureOut">
              <a:rPr lang="en-US" smtClean="0"/>
              <a:t>9/23/2019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8304E13-C8E4-4A52-9812-05F5A5C3E9E3}" type="slidenum">
              <a:rPr lang="en-US" smtClean="0"/>
              <a:t>‹#›</a:t>
            </a:fld>
            <a:endParaRPr lang="en-US"/>
          </a:p>
        </p:txBody>
      </p:sp>
    </p:spTree>
    <p:extLst>
      <p:ext uri="{BB962C8B-B14F-4D97-AF65-F5344CB8AC3E}">
        <p14:creationId xmlns:p14="http://schemas.microsoft.com/office/powerpoint/2010/main" val="247938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3607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Assurance and Advisory Business Services</a:t>
            </a:r>
          </a:p>
        </p:txBody>
      </p:sp>
      <p:sp>
        <p:nvSpPr>
          <p:cNvPr id="5" name="Rectangle 3"/>
          <p:cNvSpPr>
            <a:spLocks noGrp="1" noChangeArrowheads="1"/>
          </p:cNvSpPr>
          <p:nvPr>
            <p:ph type="dt" idx="1"/>
          </p:nvPr>
        </p:nvSpPr>
        <p:spPr>
          <a:ln/>
        </p:spPr>
        <p:txBody>
          <a:bodyPr/>
          <a:lstStyle/>
          <a:p>
            <a:fld id="{773EBF0C-29F1-4492-ADB7-9C1DA6842087}" type="datetime4">
              <a:rPr lang="en-US" altLang="en-US"/>
              <a:pPr/>
              <a:t>September 23, 2019</a:t>
            </a:fld>
            <a:endParaRPr lang="en-US" altLang="en-US" dirty="0"/>
          </a:p>
        </p:txBody>
      </p:sp>
      <p:sp>
        <p:nvSpPr>
          <p:cNvPr id="6" name="Rectangle 7"/>
          <p:cNvSpPr>
            <a:spLocks noGrp="1" noChangeArrowheads="1"/>
          </p:cNvSpPr>
          <p:nvPr>
            <p:ph type="sldNum" sz="quarter" idx="5"/>
          </p:nvPr>
        </p:nvSpPr>
        <p:spPr>
          <a:ln/>
        </p:spPr>
        <p:txBody>
          <a:bodyPr/>
          <a:lstStyle/>
          <a:p>
            <a:fld id="{40EB68EE-880E-4030-B8F1-4DA3D29429E7}" type="slidenum">
              <a:rPr lang="en-US" altLang="en-US"/>
              <a:pPr/>
              <a:t>11</a:t>
            </a:fld>
            <a:endParaRPr lang="en-US" altLang="en-US" dirty="0"/>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136555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Assurance and Advisory Business Services</a:t>
            </a:r>
          </a:p>
        </p:txBody>
      </p:sp>
      <p:sp>
        <p:nvSpPr>
          <p:cNvPr id="5" name="Rectangle 3"/>
          <p:cNvSpPr>
            <a:spLocks noGrp="1" noChangeArrowheads="1"/>
          </p:cNvSpPr>
          <p:nvPr>
            <p:ph type="dt" idx="1"/>
          </p:nvPr>
        </p:nvSpPr>
        <p:spPr>
          <a:ln/>
        </p:spPr>
        <p:txBody>
          <a:bodyPr/>
          <a:lstStyle/>
          <a:p>
            <a:fld id="{55B26939-F793-4C5A-8420-EDCDD938338F}" type="datetime4">
              <a:rPr lang="en-US" altLang="en-US"/>
              <a:pPr/>
              <a:t>September 23, 2019</a:t>
            </a:fld>
            <a:endParaRPr lang="en-US" altLang="en-US" dirty="0"/>
          </a:p>
        </p:txBody>
      </p:sp>
      <p:sp>
        <p:nvSpPr>
          <p:cNvPr id="6" name="Rectangle 7"/>
          <p:cNvSpPr>
            <a:spLocks noGrp="1" noChangeArrowheads="1"/>
          </p:cNvSpPr>
          <p:nvPr>
            <p:ph type="sldNum" sz="quarter" idx="5"/>
          </p:nvPr>
        </p:nvSpPr>
        <p:spPr>
          <a:ln/>
        </p:spPr>
        <p:txBody>
          <a:bodyPr/>
          <a:lstStyle/>
          <a:p>
            <a:fld id="{E33E417B-D800-4FE7-A0F6-13D41DFB804A}" type="slidenum">
              <a:rPr lang="en-US" altLang="en-US"/>
              <a:pPr/>
              <a:t>12</a:t>
            </a:fld>
            <a:endParaRPr lang="en-US" altLang="en-US" dirty="0"/>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544311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Assurance and Advisory Business Services</a:t>
            </a:r>
          </a:p>
        </p:txBody>
      </p:sp>
      <p:sp>
        <p:nvSpPr>
          <p:cNvPr id="5" name="Rectangle 3"/>
          <p:cNvSpPr>
            <a:spLocks noGrp="1" noChangeArrowheads="1"/>
          </p:cNvSpPr>
          <p:nvPr>
            <p:ph type="dt" idx="1"/>
          </p:nvPr>
        </p:nvSpPr>
        <p:spPr>
          <a:ln/>
        </p:spPr>
        <p:txBody>
          <a:bodyPr/>
          <a:lstStyle/>
          <a:p>
            <a:fld id="{234F55CC-AFE3-480E-94A2-DAF0E388F66F}" type="datetime4">
              <a:rPr lang="en-US" altLang="en-US"/>
              <a:pPr/>
              <a:t>September 23, 2019</a:t>
            </a:fld>
            <a:endParaRPr lang="en-US" altLang="en-US" dirty="0"/>
          </a:p>
        </p:txBody>
      </p:sp>
      <p:sp>
        <p:nvSpPr>
          <p:cNvPr id="6" name="Rectangle 7"/>
          <p:cNvSpPr>
            <a:spLocks noGrp="1" noChangeArrowheads="1"/>
          </p:cNvSpPr>
          <p:nvPr>
            <p:ph type="sldNum" sz="quarter" idx="5"/>
          </p:nvPr>
        </p:nvSpPr>
        <p:spPr>
          <a:ln/>
        </p:spPr>
        <p:txBody>
          <a:bodyPr/>
          <a:lstStyle/>
          <a:p>
            <a:fld id="{554B97CD-0F41-412B-8739-5365FCC5EE8D}" type="slidenum">
              <a:rPr lang="en-US" altLang="en-US"/>
              <a:pPr/>
              <a:t>13</a:t>
            </a:fld>
            <a:endParaRPr lang="en-US" altLang="en-US" dirty="0"/>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16249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Assurance and Advisory Business Services</a:t>
            </a:r>
          </a:p>
        </p:txBody>
      </p:sp>
      <p:sp>
        <p:nvSpPr>
          <p:cNvPr id="5" name="Rectangle 3"/>
          <p:cNvSpPr>
            <a:spLocks noGrp="1" noChangeArrowheads="1"/>
          </p:cNvSpPr>
          <p:nvPr>
            <p:ph type="dt" idx="1"/>
          </p:nvPr>
        </p:nvSpPr>
        <p:spPr>
          <a:ln/>
        </p:spPr>
        <p:txBody>
          <a:bodyPr/>
          <a:lstStyle/>
          <a:p>
            <a:fld id="{6865644A-C7CF-4197-B22E-8672E3BDF761}" type="datetime4">
              <a:rPr lang="en-US" altLang="en-US"/>
              <a:pPr/>
              <a:t>September 23, 2019</a:t>
            </a:fld>
            <a:endParaRPr lang="en-US" altLang="en-US" dirty="0"/>
          </a:p>
        </p:txBody>
      </p:sp>
      <p:sp>
        <p:nvSpPr>
          <p:cNvPr id="6" name="Rectangle 7"/>
          <p:cNvSpPr>
            <a:spLocks noGrp="1" noChangeArrowheads="1"/>
          </p:cNvSpPr>
          <p:nvPr>
            <p:ph type="sldNum" sz="quarter" idx="5"/>
          </p:nvPr>
        </p:nvSpPr>
        <p:spPr>
          <a:ln/>
        </p:spPr>
        <p:txBody>
          <a:bodyPr/>
          <a:lstStyle/>
          <a:p>
            <a:fld id="{9FCDCE9F-5417-4855-871E-020E2FAF94B8}" type="slidenum">
              <a:rPr lang="en-US" altLang="en-US"/>
              <a:pPr/>
              <a:t>14</a:t>
            </a:fld>
            <a:endParaRPr lang="en-US" altLang="en-US" dirty="0"/>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041904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Assurance and Advisory Business Services</a:t>
            </a:r>
          </a:p>
        </p:txBody>
      </p:sp>
      <p:sp>
        <p:nvSpPr>
          <p:cNvPr id="5" name="Rectangle 3"/>
          <p:cNvSpPr>
            <a:spLocks noGrp="1" noChangeArrowheads="1"/>
          </p:cNvSpPr>
          <p:nvPr>
            <p:ph type="dt" idx="1"/>
          </p:nvPr>
        </p:nvSpPr>
        <p:spPr>
          <a:ln/>
        </p:spPr>
        <p:txBody>
          <a:bodyPr/>
          <a:lstStyle/>
          <a:p>
            <a:fld id="{EF7D55E1-005C-4F0F-A9F0-006C963A32E9}" type="datetime4">
              <a:rPr lang="en-US" altLang="en-US"/>
              <a:pPr/>
              <a:t>September 23, 2019</a:t>
            </a:fld>
            <a:endParaRPr lang="en-US" altLang="en-US" dirty="0"/>
          </a:p>
        </p:txBody>
      </p:sp>
      <p:sp>
        <p:nvSpPr>
          <p:cNvPr id="6" name="Rectangle 7"/>
          <p:cNvSpPr>
            <a:spLocks noGrp="1" noChangeArrowheads="1"/>
          </p:cNvSpPr>
          <p:nvPr>
            <p:ph type="sldNum" sz="quarter" idx="5"/>
          </p:nvPr>
        </p:nvSpPr>
        <p:spPr>
          <a:ln/>
        </p:spPr>
        <p:txBody>
          <a:bodyPr/>
          <a:lstStyle/>
          <a:p>
            <a:fld id="{F11ECD91-7881-4B7E-BB7B-A1E5E9147B53}" type="slidenum">
              <a:rPr lang="en-US" altLang="en-US"/>
              <a:pPr/>
              <a:t>15</a:t>
            </a:fld>
            <a:endParaRPr lang="en-US" altLang="en-US" dirty="0"/>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784834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Assurance and Advisory Business Services</a:t>
            </a:r>
          </a:p>
        </p:txBody>
      </p:sp>
      <p:sp>
        <p:nvSpPr>
          <p:cNvPr id="5" name="Rectangle 3"/>
          <p:cNvSpPr>
            <a:spLocks noGrp="1" noChangeArrowheads="1"/>
          </p:cNvSpPr>
          <p:nvPr>
            <p:ph type="dt" idx="1"/>
          </p:nvPr>
        </p:nvSpPr>
        <p:spPr>
          <a:ln/>
        </p:spPr>
        <p:txBody>
          <a:bodyPr/>
          <a:lstStyle/>
          <a:p>
            <a:fld id="{0271B8D8-FDEA-4373-8021-49D56172636E}" type="datetime4">
              <a:rPr lang="en-US" altLang="en-US"/>
              <a:pPr/>
              <a:t>September 23, 2019</a:t>
            </a:fld>
            <a:endParaRPr lang="en-US" altLang="en-US" dirty="0"/>
          </a:p>
        </p:txBody>
      </p:sp>
      <p:sp>
        <p:nvSpPr>
          <p:cNvPr id="6" name="Rectangle 7"/>
          <p:cNvSpPr>
            <a:spLocks noGrp="1" noChangeArrowheads="1"/>
          </p:cNvSpPr>
          <p:nvPr>
            <p:ph type="sldNum" sz="quarter" idx="5"/>
          </p:nvPr>
        </p:nvSpPr>
        <p:spPr>
          <a:ln/>
        </p:spPr>
        <p:txBody>
          <a:bodyPr/>
          <a:lstStyle/>
          <a:p>
            <a:fld id="{E5167A71-1B65-45D2-AC6A-198655DCE2C4}" type="slidenum">
              <a:rPr lang="en-US" altLang="en-US"/>
              <a:pPr/>
              <a:t>16</a:t>
            </a:fld>
            <a:endParaRPr lang="en-US" altLang="en-US" dirty="0"/>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05389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Assurance and Advisory Business Services</a:t>
            </a:r>
          </a:p>
        </p:txBody>
      </p:sp>
      <p:sp>
        <p:nvSpPr>
          <p:cNvPr id="5" name="Rectangle 3"/>
          <p:cNvSpPr>
            <a:spLocks noGrp="1" noChangeArrowheads="1"/>
          </p:cNvSpPr>
          <p:nvPr>
            <p:ph type="dt" idx="1"/>
          </p:nvPr>
        </p:nvSpPr>
        <p:spPr>
          <a:ln/>
        </p:spPr>
        <p:txBody>
          <a:bodyPr/>
          <a:lstStyle/>
          <a:p>
            <a:fld id="{285472A5-E3FD-4D28-B172-806FB7F1518A}" type="datetime4">
              <a:rPr lang="en-US" altLang="en-US"/>
              <a:pPr/>
              <a:t>September 23, 2019</a:t>
            </a:fld>
            <a:endParaRPr lang="en-US" altLang="en-US" dirty="0"/>
          </a:p>
        </p:txBody>
      </p:sp>
      <p:sp>
        <p:nvSpPr>
          <p:cNvPr id="6" name="Rectangle 7"/>
          <p:cNvSpPr>
            <a:spLocks noGrp="1" noChangeArrowheads="1"/>
          </p:cNvSpPr>
          <p:nvPr>
            <p:ph type="sldNum" sz="quarter" idx="5"/>
          </p:nvPr>
        </p:nvSpPr>
        <p:spPr>
          <a:ln/>
        </p:spPr>
        <p:txBody>
          <a:bodyPr/>
          <a:lstStyle/>
          <a:p>
            <a:fld id="{2BA3CFFD-DC4C-4C1B-AC0B-23EBD17DEA69}" type="slidenum">
              <a:rPr lang="en-US" altLang="en-US"/>
              <a:pPr/>
              <a:t>17</a:t>
            </a:fld>
            <a:endParaRPr lang="en-US" alt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459058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Assurance and Advisory Business Services</a:t>
            </a:r>
          </a:p>
        </p:txBody>
      </p:sp>
      <p:sp>
        <p:nvSpPr>
          <p:cNvPr id="5" name="Rectangle 3"/>
          <p:cNvSpPr>
            <a:spLocks noGrp="1" noChangeArrowheads="1"/>
          </p:cNvSpPr>
          <p:nvPr>
            <p:ph type="dt" idx="1"/>
          </p:nvPr>
        </p:nvSpPr>
        <p:spPr>
          <a:ln/>
        </p:spPr>
        <p:txBody>
          <a:bodyPr/>
          <a:lstStyle/>
          <a:p>
            <a:fld id="{CDD6D27B-CFCF-4FBE-A8B4-CCCF5A5A62EB}" type="datetime4">
              <a:rPr lang="en-US" altLang="en-US"/>
              <a:pPr/>
              <a:t>September 23, 2019</a:t>
            </a:fld>
            <a:endParaRPr lang="en-US" altLang="en-US" dirty="0"/>
          </a:p>
        </p:txBody>
      </p:sp>
      <p:sp>
        <p:nvSpPr>
          <p:cNvPr id="6" name="Rectangle 7"/>
          <p:cNvSpPr>
            <a:spLocks noGrp="1" noChangeArrowheads="1"/>
          </p:cNvSpPr>
          <p:nvPr>
            <p:ph type="sldNum" sz="quarter" idx="5"/>
          </p:nvPr>
        </p:nvSpPr>
        <p:spPr>
          <a:ln/>
        </p:spPr>
        <p:txBody>
          <a:bodyPr/>
          <a:lstStyle/>
          <a:p>
            <a:fld id="{C0050203-3919-40FD-A01E-D37092071BB7}" type="slidenum">
              <a:rPr lang="en-US" altLang="en-US"/>
              <a:pPr/>
              <a:t>18</a:t>
            </a:fld>
            <a:endParaRPr lang="en-US" altLang="en-US" dirty="0"/>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29351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76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799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Hyperlinks to jump to specific topics within the training</a:t>
            </a:r>
          </a:p>
        </p:txBody>
      </p:sp>
      <p:sp>
        <p:nvSpPr>
          <p:cNvPr id="4" name="Header Placeholder 3"/>
          <p:cNvSpPr>
            <a:spLocks noGrp="1"/>
          </p:cNvSpPr>
          <p:nvPr>
            <p:ph type="hdr" sz="quarter" idx="10"/>
          </p:nvPr>
        </p:nvSpPr>
        <p:spPr/>
        <p:txBody>
          <a:bodyPr/>
          <a:lstStyle/>
          <a:p>
            <a:pPr>
              <a:defRPr/>
            </a:pPr>
            <a:r>
              <a:rPr lang="en-US" dirty="0"/>
              <a:t>BTQMS Awareness Training Presentation</a:t>
            </a:r>
          </a:p>
          <a:p>
            <a:pPr>
              <a:defRPr/>
            </a:pPr>
            <a:endParaRPr lang="en-US" dirty="0"/>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3</a:t>
            </a:fld>
            <a:endParaRPr lang="en-US" dirty="0"/>
          </a:p>
        </p:txBody>
      </p:sp>
    </p:spTree>
    <p:extLst>
      <p:ext uri="{BB962C8B-B14F-4D97-AF65-F5344CB8AC3E}">
        <p14:creationId xmlns:p14="http://schemas.microsoft.com/office/powerpoint/2010/main" val="1592338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8096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Must know how the system will be used to determine risk </a:t>
            </a:r>
          </a:p>
          <a:p>
            <a:pPr marL="228600" indent="-228600">
              <a:buFont typeface="+mj-lt"/>
              <a:buAutoNum type="arabicPeriod"/>
            </a:pPr>
            <a:r>
              <a:rPr lang="en-US" dirty="0"/>
              <a:t>Validation is a process that follows the life of the system</a:t>
            </a:r>
          </a:p>
          <a:p>
            <a:pPr marL="228600" indent="-228600">
              <a:buFont typeface="+mj-lt"/>
              <a:buAutoNum type="arabicPeriod"/>
            </a:pPr>
            <a:r>
              <a:rPr lang="en-US" dirty="0"/>
              <a:t>Need to be more efficient – need to take a risk-based approach</a:t>
            </a:r>
          </a:p>
          <a:p>
            <a:pPr marL="228600" indent="-228600">
              <a:buFont typeface="+mj-lt"/>
              <a:buAutoNum type="arabicPeriod"/>
            </a:pPr>
            <a:r>
              <a:rPr lang="en-US" dirty="0"/>
              <a:t>Don’t re-invent the wheel – if suppliers have things you can leverage – do it</a:t>
            </a:r>
          </a:p>
          <a:p>
            <a:pPr marL="228600" indent="-228600">
              <a:buFont typeface="+mj-lt"/>
              <a:buAutoNum type="arabicPeriod"/>
            </a:pPr>
            <a:r>
              <a:rPr lang="en-US" dirty="0"/>
              <a:t>Systems don’t all have the same level of risk and experience with the system can be used to reduce the risk (novelty)</a:t>
            </a:r>
          </a:p>
          <a:p>
            <a:endParaRPr lang="en-US" dirty="0"/>
          </a:p>
          <a:p>
            <a:r>
              <a:rPr lang="en-US" dirty="0"/>
              <a:t>There are slides later in the presentation that list what guidelines, templates, etc. are available</a:t>
            </a: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22</a:t>
            </a:fld>
            <a:endParaRPr lang="en-US" dirty="0"/>
          </a:p>
        </p:txBody>
      </p:sp>
    </p:spTree>
    <p:extLst>
      <p:ext uri="{BB962C8B-B14F-4D97-AF65-F5344CB8AC3E}">
        <p14:creationId xmlns:p14="http://schemas.microsoft.com/office/powerpoint/2010/main" val="3390449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23</a:t>
            </a:fld>
            <a:endParaRPr lang="en-US" dirty="0"/>
          </a:p>
        </p:txBody>
      </p:sp>
    </p:spTree>
    <p:extLst>
      <p:ext uri="{BB962C8B-B14F-4D97-AF65-F5344CB8AC3E}">
        <p14:creationId xmlns:p14="http://schemas.microsoft.com/office/powerpoint/2010/main" val="2170001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24</a:t>
            </a:fld>
            <a:endParaRPr lang="en-US" dirty="0"/>
          </a:p>
        </p:txBody>
      </p:sp>
    </p:spTree>
    <p:extLst>
      <p:ext uri="{BB962C8B-B14F-4D97-AF65-F5344CB8AC3E}">
        <p14:creationId xmlns:p14="http://schemas.microsoft.com/office/powerpoint/2010/main" val="3899026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1089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35038" y="4416425"/>
            <a:ext cx="5140325" cy="4571540"/>
          </a:xfrm>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ITQMS Awareness Training Presentation</a:t>
            </a:r>
          </a:p>
        </p:txBody>
      </p:sp>
    </p:spTree>
    <p:extLst>
      <p:ext uri="{BB962C8B-B14F-4D97-AF65-F5344CB8AC3E}">
        <p14:creationId xmlns:p14="http://schemas.microsoft.com/office/powerpoint/2010/main" val="2628900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Validation is a PROCESS – it starts when the need for a computerised system is recognized and continues until that system is retired.  Even when the system is retired, the data still “lives on” and either has to be migrated or archived in a format where it can be retrieved (unless the retention period has expired)</a:t>
            </a:r>
          </a:p>
          <a:p>
            <a:pPr marL="228600" indent="-228600">
              <a:buFont typeface="+mj-lt"/>
              <a:buAutoNum type="arabicPeriod"/>
            </a:pPr>
            <a:r>
              <a:rPr lang="en-US" dirty="0"/>
              <a:t>The Phases come from GAMP5 and are part of the Lifecycle Approach:</a:t>
            </a:r>
          </a:p>
          <a:p>
            <a:pPr marL="228600" indent="-228600">
              <a:buFont typeface="+mj-lt"/>
              <a:buAutoNum type="arabicPeriod"/>
            </a:pPr>
            <a:r>
              <a:rPr lang="en-US" dirty="0"/>
              <a:t>Concept phase includes initial Project Demand Management activities</a:t>
            </a:r>
            <a:r>
              <a:rPr lang="en-US" baseline="0" dirty="0"/>
              <a:t>.  These are not covered in this Training Overview.</a:t>
            </a:r>
            <a:endParaRPr lang="en-US" dirty="0"/>
          </a:p>
          <a:p>
            <a:pPr marL="228600" indent="-228600">
              <a:buFont typeface="+mj-lt"/>
              <a:buAutoNum type="arabicPeriod"/>
            </a:pPr>
            <a:r>
              <a:rPr lang="en-US" dirty="0"/>
              <a:t>Operation continues from first system release until the system is retired.</a:t>
            </a: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27</a:t>
            </a:fld>
            <a:endParaRPr lang="en-US" dirty="0"/>
          </a:p>
        </p:txBody>
      </p:sp>
    </p:spTree>
    <p:extLst>
      <p:ext uri="{BB962C8B-B14F-4D97-AF65-F5344CB8AC3E}">
        <p14:creationId xmlns:p14="http://schemas.microsoft.com/office/powerpoint/2010/main" val="3636412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28</a:t>
            </a:fld>
            <a:endParaRPr lang="en-US" dirty="0"/>
          </a:p>
        </p:txBody>
      </p:sp>
    </p:spTree>
    <p:extLst>
      <p:ext uri="{BB962C8B-B14F-4D97-AF65-F5344CB8AC3E}">
        <p14:creationId xmlns:p14="http://schemas.microsoft.com/office/powerpoint/2010/main" val="2214177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29</a:t>
            </a:fld>
            <a:endParaRPr lang="en-US" dirty="0"/>
          </a:p>
        </p:txBody>
      </p:sp>
    </p:spTree>
    <p:extLst>
      <p:ext uri="{BB962C8B-B14F-4D97-AF65-F5344CB8AC3E}">
        <p14:creationId xmlns:p14="http://schemas.microsoft.com/office/powerpoint/2010/main" val="3659646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30</a:t>
            </a:fld>
            <a:endParaRPr lang="en-US" dirty="0"/>
          </a:p>
        </p:txBody>
      </p:sp>
    </p:spTree>
    <p:extLst>
      <p:ext uri="{BB962C8B-B14F-4D97-AF65-F5344CB8AC3E}">
        <p14:creationId xmlns:p14="http://schemas.microsoft.com/office/powerpoint/2010/main" val="3072647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ITQMS Awareness Training Presentation</a:t>
            </a:r>
          </a:p>
          <a:p>
            <a:pPr>
              <a:defRPr/>
            </a:pPr>
            <a:endParaRPr lang="en-US" dirty="0"/>
          </a:p>
        </p:txBody>
      </p:sp>
    </p:spTree>
    <p:extLst>
      <p:ext uri="{BB962C8B-B14F-4D97-AF65-F5344CB8AC3E}">
        <p14:creationId xmlns:p14="http://schemas.microsoft.com/office/powerpoint/2010/main" val="2852233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31</a:t>
            </a:fld>
            <a:endParaRPr lang="en-US" dirty="0"/>
          </a:p>
        </p:txBody>
      </p:sp>
    </p:spTree>
    <p:extLst>
      <p:ext uri="{BB962C8B-B14F-4D97-AF65-F5344CB8AC3E}">
        <p14:creationId xmlns:p14="http://schemas.microsoft.com/office/powerpoint/2010/main" val="1482362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effectLst/>
              <a:latin typeface="Times" pitchFamily="18" charset="0"/>
              <a:ea typeface="+mn-ea"/>
              <a:cs typeface="+mn-cs"/>
            </a:endParaRP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32</a:t>
            </a:fld>
            <a:endParaRPr lang="en-US" dirty="0"/>
          </a:p>
        </p:txBody>
      </p:sp>
    </p:spTree>
    <p:extLst>
      <p:ext uri="{BB962C8B-B14F-4D97-AF65-F5344CB8AC3E}">
        <p14:creationId xmlns:p14="http://schemas.microsoft.com/office/powerpoint/2010/main" val="30047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33</a:t>
            </a:fld>
            <a:endParaRPr lang="en-US" dirty="0"/>
          </a:p>
        </p:txBody>
      </p:sp>
    </p:spTree>
    <p:extLst>
      <p:ext uri="{BB962C8B-B14F-4D97-AF65-F5344CB8AC3E}">
        <p14:creationId xmlns:p14="http://schemas.microsoft.com/office/powerpoint/2010/main" val="4202818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34</a:t>
            </a:fld>
            <a:endParaRPr lang="en-US" dirty="0"/>
          </a:p>
        </p:txBody>
      </p:sp>
    </p:spTree>
    <p:extLst>
      <p:ext uri="{BB962C8B-B14F-4D97-AF65-F5344CB8AC3E}">
        <p14:creationId xmlns:p14="http://schemas.microsoft.com/office/powerpoint/2010/main" val="13501055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35</a:t>
            </a:fld>
            <a:endParaRPr lang="en-US" dirty="0"/>
          </a:p>
        </p:txBody>
      </p:sp>
    </p:spTree>
    <p:extLst>
      <p:ext uri="{BB962C8B-B14F-4D97-AF65-F5344CB8AC3E}">
        <p14:creationId xmlns:p14="http://schemas.microsoft.com/office/powerpoint/2010/main" val="248280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36</a:t>
            </a:fld>
            <a:endParaRPr lang="en-US" dirty="0"/>
          </a:p>
        </p:txBody>
      </p:sp>
    </p:spTree>
    <p:extLst>
      <p:ext uri="{BB962C8B-B14F-4D97-AF65-F5344CB8AC3E}">
        <p14:creationId xmlns:p14="http://schemas.microsoft.com/office/powerpoint/2010/main" val="29703970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solidFill>
                  <a:prstClr val="white"/>
                </a:solidFill>
              </a:rPr>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solidFill>
                  <a:prstClr val="white"/>
                </a:solidFill>
              </a:rPr>
              <a:pPr>
                <a:defRPr/>
              </a:pPr>
              <a:t>37</a:t>
            </a:fld>
            <a:endParaRPr lang="en-US" dirty="0">
              <a:solidFill>
                <a:prstClr val="white"/>
              </a:solidFill>
            </a:endParaRPr>
          </a:p>
        </p:txBody>
      </p:sp>
    </p:spTree>
    <p:extLst>
      <p:ext uri="{BB962C8B-B14F-4D97-AF65-F5344CB8AC3E}">
        <p14:creationId xmlns:p14="http://schemas.microsoft.com/office/powerpoint/2010/main" val="2658096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38</a:t>
            </a:fld>
            <a:endParaRPr lang="en-US" dirty="0"/>
          </a:p>
        </p:txBody>
      </p:sp>
    </p:spTree>
    <p:extLst>
      <p:ext uri="{BB962C8B-B14F-4D97-AF65-F5344CB8AC3E}">
        <p14:creationId xmlns:p14="http://schemas.microsoft.com/office/powerpoint/2010/main" val="18017273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39</a:t>
            </a:fld>
            <a:endParaRPr lang="en-US" dirty="0"/>
          </a:p>
        </p:txBody>
      </p:sp>
    </p:spTree>
    <p:extLst>
      <p:ext uri="{BB962C8B-B14F-4D97-AF65-F5344CB8AC3E}">
        <p14:creationId xmlns:p14="http://schemas.microsoft.com/office/powerpoint/2010/main" val="40083486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40</a:t>
            </a:fld>
            <a:endParaRPr lang="en-US" dirty="0"/>
          </a:p>
        </p:txBody>
      </p:sp>
    </p:spTree>
    <p:extLst>
      <p:ext uri="{BB962C8B-B14F-4D97-AF65-F5344CB8AC3E}">
        <p14:creationId xmlns:p14="http://schemas.microsoft.com/office/powerpoint/2010/main" val="4193520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ITQMS Awareness Training Presentation</a:t>
            </a:r>
          </a:p>
          <a:p>
            <a:pPr>
              <a:defRPr/>
            </a:pPr>
            <a:endParaRPr lang="en-US" dirty="0"/>
          </a:p>
        </p:txBody>
      </p:sp>
    </p:spTree>
    <p:extLst>
      <p:ext uri="{BB962C8B-B14F-4D97-AF65-F5344CB8AC3E}">
        <p14:creationId xmlns:p14="http://schemas.microsoft.com/office/powerpoint/2010/main" val="2325641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41</a:t>
            </a:fld>
            <a:endParaRPr lang="en-US" dirty="0"/>
          </a:p>
        </p:txBody>
      </p:sp>
    </p:spTree>
    <p:extLst>
      <p:ext uri="{BB962C8B-B14F-4D97-AF65-F5344CB8AC3E}">
        <p14:creationId xmlns:p14="http://schemas.microsoft.com/office/powerpoint/2010/main" val="39342218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42</a:t>
            </a:fld>
            <a:endParaRPr lang="en-US" dirty="0"/>
          </a:p>
        </p:txBody>
      </p:sp>
    </p:spTree>
    <p:extLst>
      <p:ext uri="{BB962C8B-B14F-4D97-AF65-F5344CB8AC3E}">
        <p14:creationId xmlns:p14="http://schemas.microsoft.com/office/powerpoint/2010/main" val="4113716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Risk Assessment activities are performed</a:t>
            </a:r>
            <a:r>
              <a:rPr lang="en-US" baseline="0" dirty="0"/>
              <a:t> at various stages of the project.  </a:t>
            </a:r>
          </a:p>
          <a:p>
            <a:pPr marL="228600" indent="-228600">
              <a:buFont typeface="+mj-lt"/>
              <a:buAutoNum type="arabicPeriod"/>
            </a:pPr>
            <a:r>
              <a:rPr lang="en-US" baseline="0" dirty="0"/>
              <a:t>Each RA activity has a different scope and goal.  </a:t>
            </a:r>
          </a:p>
          <a:p>
            <a:pPr marL="228600" indent="-228600">
              <a:buFont typeface="+mj-lt"/>
              <a:buAutoNum type="arabicPeriod"/>
            </a:pPr>
            <a:r>
              <a:rPr lang="en-US" baseline="0" dirty="0"/>
              <a:t>The overall goal is ensure the system has well defined and complete requirements, help with test planning, and scale the level of effort (rigor of testing and level of documentation) according to a risk based approach.</a:t>
            </a:r>
            <a:endParaRPr lang="en-US" dirty="0"/>
          </a:p>
          <a:p>
            <a:pPr marL="228600" indent="-228600">
              <a:buFont typeface="+mj-lt"/>
              <a:buAutoNum type="arabicPeriod"/>
            </a:pPr>
            <a:r>
              <a:rPr lang="en-US" dirty="0"/>
              <a:t>Risk should be managed throughout the project and it may be necessary to go back to a previous risk assessments and make adjustments if assumptions that were made are not proving true, e.g., if an assumption was made that the vendor did thorough  unit testing so the client can focus at a higher level but a lot of defects are being found, etc.  Need to add and address new risks that come up.</a:t>
            </a: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43</a:t>
            </a:fld>
            <a:endParaRPr lang="en-US" dirty="0"/>
          </a:p>
        </p:txBody>
      </p:sp>
    </p:spTree>
    <p:extLst>
      <p:ext uri="{BB962C8B-B14F-4D97-AF65-F5344CB8AC3E}">
        <p14:creationId xmlns:p14="http://schemas.microsoft.com/office/powerpoint/2010/main" val="3077806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Key differentiator</a:t>
            </a:r>
            <a:r>
              <a:rPr lang="en-US" baseline="0" dirty="0"/>
              <a:t> between these various RA activities are:</a:t>
            </a:r>
          </a:p>
          <a:p>
            <a:pPr marL="685800" lvl="1" indent="-228600">
              <a:buFont typeface="Arial" pitchFamily="34" charset="0"/>
              <a:buChar char="•"/>
            </a:pPr>
            <a:r>
              <a:rPr lang="en-US" baseline="0" dirty="0"/>
              <a:t>IRA is a risk control and mitigation.  It is a workshop activity.  It helps set the Validation Strategy and also confirms no missing major area of requirements (for example: Do we have all the interfaces identified?)</a:t>
            </a:r>
          </a:p>
          <a:p>
            <a:pPr marL="685800" lvl="1" indent="-228600">
              <a:buFont typeface="Arial" pitchFamily="34" charset="0"/>
              <a:buChar char="•"/>
            </a:pPr>
            <a:r>
              <a:rPr lang="en-US" baseline="0" dirty="0"/>
              <a:t>FRA is intended to drive the test plan and set direction for rigor of testing and intensity of documentation.  The well defined test plan will ensure all requirements are functionally tested and there is no “voyage of discovery” post Go Live.  However, the rigor of testing and level of documentation can be scaled according to the Risk Priority assigned to the test.  </a:t>
            </a:r>
          </a:p>
          <a:p>
            <a:pPr marL="685800" lvl="1" indent="-228600">
              <a:buFont typeface="Arial" pitchFamily="34" charset="0"/>
              <a:buChar char="•"/>
            </a:pPr>
            <a:r>
              <a:rPr lang="en-US" baseline="0" dirty="0"/>
              <a:t>The TPRA is intended to engage the users in a workshop atmosphere to define the type of scenarios that they would like to test and verify, before the Go Live.  It is intended to be testing at the process level by the users.  It should NOT become a repeat of the functional testing; using the same test scripts that were previously executed by IT Validation / Business Analysts.</a:t>
            </a:r>
          </a:p>
          <a:p>
            <a:pPr marL="228600" lvl="0" indent="-228600">
              <a:buFont typeface="+mj-lt"/>
              <a:buAutoNum type="arabicPeriod"/>
            </a:pPr>
            <a:endParaRPr lang="en-US" baseline="0" dirty="0"/>
          </a:p>
          <a:p>
            <a:pPr marL="228600" lvl="0" indent="-228600">
              <a:buFont typeface="+mj-lt"/>
              <a:buAutoNum type="arabicPeriod"/>
            </a:pPr>
            <a:r>
              <a:rPr lang="en-US" baseline="0" dirty="0"/>
              <a:t>By using this approach, we will also scale the rigor of testing and documentation (such as screen print), according to a risk priority number derived for the test case.    </a:t>
            </a: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44</a:t>
            </a:fld>
            <a:endParaRPr lang="en-US" dirty="0"/>
          </a:p>
        </p:txBody>
      </p:sp>
    </p:spTree>
    <p:extLst>
      <p:ext uri="{BB962C8B-B14F-4D97-AF65-F5344CB8AC3E}">
        <p14:creationId xmlns:p14="http://schemas.microsoft.com/office/powerpoint/2010/main" val="5511028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9A2C323-204E-45F5-9C64-91E1A80A216D}" type="slidenum">
              <a:rPr lang="en-US"/>
              <a:pPr/>
              <a:t>45</a:t>
            </a:fld>
            <a:endParaRPr lang="en-US" dirty="0"/>
          </a:p>
        </p:txBody>
      </p:sp>
      <p:sp>
        <p:nvSpPr>
          <p:cNvPr id="644098" name="Rectangle 2"/>
          <p:cNvSpPr>
            <a:spLocks noGrp="1" noRot="1" noChangeAspect="1" noChangeArrowheads="1" noTextEdit="1"/>
          </p:cNvSpPr>
          <p:nvPr>
            <p:ph type="sldImg"/>
          </p:nvPr>
        </p:nvSpPr>
        <p:spPr>
          <a:ln/>
        </p:spPr>
      </p:sp>
      <p:sp>
        <p:nvSpPr>
          <p:cNvPr id="644099" name="Rectangle 3"/>
          <p:cNvSpPr>
            <a:spLocks noGrp="1" noChangeArrowheads="1"/>
          </p:cNvSpPr>
          <p:nvPr>
            <p:ph type="body" idx="1"/>
          </p:nvPr>
        </p:nvSpPr>
        <p:spPr/>
        <p:txBody>
          <a:bodyPr/>
          <a:lstStyle/>
          <a:p>
            <a:pPr marL="228600" indent="-228600">
              <a:buFont typeface="+mj-lt"/>
              <a:buAutoNum type="arabicPeriod"/>
            </a:pPr>
            <a:r>
              <a:rPr lang="en-US" sz="1200" dirty="0"/>
              <a:t>A Supplier Assessment of an IT product or service supplier shall be conducted, based upon risk, e.g., when</a:t>
            </a:r>
          </a:p>
          <a:p>
            <a:pPr marL="569913" lvl="1" indent="-112713">
              <a:buFont typeface="Arial" pitchFamily="34" charset="0"/>
              <a:buChar char="•"/>
            </a:pPr>
            <a:r>
              <a:rPr lang="en-US" sz="1200" kern="1200" dirty="0">
                <a:solidFill>
                  <a:schemeClr val="tx1"/>
                </a:solidFill>
                <a:latin typeface="Times" pitchFamily="18" charset="0"/>
                <a:ea typeface="+mn-ea"/>
                <a:cs typeface="+mn-cs"/>
              </a:rPr>
              <a:t>New services/ products are being provided by the supplier </a:t>
            </a:r>
          </a:p>
          <a:p>
            <a:pPr marL="569913" lvl="1" indent="-112713">
              <a:buFont typeface="Arial" pitchFamily="34" charset="0"/>
              <a:buChar char="•"/>
            </a:pPr>
            <a:r>
              <a:rPr lang="en-US" sz="1200" kern="1200" dirty="0">
                <a:solidFill>
                  <a:schemeClr val="tx1"/>
                </a:solidFill>
                <a:latin typeface="Times" pitchFamily="18" charset="0"/>
                <a:ea typeface="+mn-ea"/>
                <a:cs typeface="+mn-cs"/>
              </a:rPr>
              <a:t>Periodic review requires a re-assessment of the supplier</a:t>
            </a:r>
          </a:p>
          <a:p>
            <a:pPr marL="569913" lvl="1" indent="-112713">
              <a:buFont typeface="Arial" pitchFamily="34" charset="0"/>
              <a:buChar char="•"/>
            </a:pPr>
            <a:r>
              <a:rPr lang="en-US" sz="1200" kern="1200" dirty="0">
                <a:solidFill>
                  <a:schemeClr val="tx1"/>
                </a:solidFill>
                <a:latin typeface="Times" pitchFamily="18" charset="0"/>
                <a:ea typeface="+mn-ea"/>
                <a:cs typeface="+mn-cs"/>
              </a:rPr>
              <a:t>An audit is requested by internal management for a specific reason</a:t>
            </a:r>
          </a:p>
          <a:p>
            <a:pPr marL="569913" lvl="1" indent="-112713">
              <a:buFont typeface="Arial" pitchFamily="34" charset="0"/>
              <a:buChar char="•"/>
            </a:pPr>
            <a:endParaRPr lang="en-GB" dirty="0"/>
          </a:p>
          <a:p>
            <a:pPr marL="568325" lvl="1" indent="-111125">
              <a:buFont typeface="Arial" pitchFamily="34" charset="0"/>
              <a:buChar char="•"/>
            </a:pPr>
            <a:r>
              <a:rPr lang="en-US" dirty="0"/>
              <a:t>A Basic Assessment is an audit in which a checklist is used for the evaluation of the supplier’s capabilities</a:t>
            </a:r>
          </a:p>
          <a:p>
            <a:pPr marL="568325" lvl="1" indent="-111125">
              <a:buFont typeface="Arial" pitchFamily="34" charset="0"/>
              <a:buChar char="•"/>
            </a:pPr>
            <a:r>
              <a:rPr lang="en-US" dirty="0"/>
              <a:t>A Paper Audit is an audit in which the supplier is sent a precompiled questionnaire</a:t>
            </a:r>
          </a:p>
          <a:p>
            <a:pPr marL="568325" lvl="1" indent="-111125">
              <a:buFont typeface="Arial" pitchFamily="34" charset="0"/>
              <a:buChar char="•"/>
            </a:pPr>
            <a:r>
              <a:rPr lang="en-US" dirty="0"/>
              <a:t>An On-site Audit is an assessment that is</a:t>
            </a:r>
            <a:r>
              <a:rPr lang="en-US" baseline="0" dirty="0"/>
              <a:t> </a:t>
            </a:r>
            <a:r>
              <a:rPr lang="en-US" dirty="0"/>
              <a:t>conducted at the supplier’s location utilizing a precompiled checklist.</a:t>
            </a:r>
            <a:endParaRPr lang="en-GB" dirty="0"/>
          </a:p>
          <a:p>
            <a:pPr marL="228600" indent="-228600">
              <a:buFont typeface="+mj-lt"/>
              <a:buAutoNum type="arabicPeriod"/>
            </a:pPr>
            <a:r>
              <a:rPr lang="en-GB" dirty="0"/>
              <a:t>Once suppliers have been accepted, they may be subject to periodic re-evaluation. Periodic re-evaluation can be performed by a basic assessment, paper audit, or an on-site audit. </a:t>
            </a:r>
          </a:p>
          <a:p>
            <a:pPr marL="228600" indent="-228600">
              <a:buFont typeface="+mj-lt"/>
              <a:buAutoNum type="arabicPeriod"/>
            </a:pPr>
            <a:r>
              <a:rPr lang="en-GB" dirty="0"/>
              <a:t>During the assessment identify if any supplier testing or documentation can be utilized rather than repeating the same work.</a:t>
            </a:r>
          </a:p>
        </p:txBody>
      </p:sp>
      <p:sp>
        <p:nvSpPr>
          <p:cNvPr id="5" name="Header Placeholder 3"/>
          <p:cNvSpPr>
            <a:spLocks noGrp="1"/>
          </p:cNvSpPr>
          <p:nvPr>
            <p:ph type="hdr" sz="quarter"/>
          </p:nvPr>
        </p:nvSpPr>
        <p:spPr>
          <a:xfrm>
            <a:off x="0" y="0"/>
            <a:ext cx="3036888" cy="463550"/>
          </a:xfrm>
        </p:spPr>
        <p:txBody>
          <a:bodyPr/>
          <a:lstStyle/>
          <a:p>
            <a:pPr>
              <a:defRPr/>
            </a:pPr>
            <a:r>
              <a:rPr lang="en-US" dirty="0"/>
              <a:t>BTQMS Awareness Training Presentation</a:t>
            </a:r>
          </a:p>
        </p:txBody>
      </p:sp>
    </p:spTree>
    <p:extLst>
      <p:ext uri="{BB962C8B-B14F-4D97-AF65-F5344CB8AC3E}">
        <p14:creationId xmlns:p14="http://schemas.microsoft.com/office/powerpoint/2010/main" val="26583422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a:t>If the result of the GxP assessment</a:t>
            </a:r>
            <a:r>
              <a:rPr lang="en-US" baseline="0" dirty="0"/>
              <a:t> is GxP = YES, v</a:t>
            </a:r>
            <a:r>
              <a:rPr lang="en-US" dirty="0"/>
              <a:t>alidation planning follows the standard validation process</a:t>
            </a:r>
            <a:r>
              <a:rPr lang="en-US" baseline="0" dirty="0"/>
              <a:t>.  </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baseline="0" dirty="0"/>
              <a:t>Validation activities and deliverables may be scaled back, if the </a:t>
            </a:r>
            <a:r>
              <a:rPr lang="en-US" dirty="0"/>
              <a:t>result of the GxP assessment</a:t>
            </a:r>
            <a:r>
              <a:rPr lang="en-US" baseline="0" dirty="0"/>
              <a:t> is GxP = NO.</a:t>
            </a:r>
            <a:endParaRPr lang="en-AU" sz="1200" kern="1200" dirty="0">
              <a:solidFill>
                <a:schemeClr val="tx1"/>
              </a:solidFill>
              <a:effectLst/>
              <a:latin typeface="Times" pitchFamily="18" charset="0"/>
              <a:ea typeface="+mn-ea"/>
              <a:cs typeface="+mn-cs"/>
            </a:endParaRP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46</a:t>
            </a:fld>
            <a:endParaRPr lang="en-US" dirty="0"/>
          </a:p>
        </p:txBody>
      </p:sp>
    </p:spTree>
    <p:extLst>
      <p:ext uri="{BB962C8B-B14F-4D97-AF65-F5344CB8AC3E}">
        <p14:creationId xmlns:p14="http://schemas.microsoft.com/office/powerpoint/2010/main" val="7040595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AU" sz="1200" kern="1200" dirty="0">
                <a:solidFill>
                  <a:schemeClr val="tx1"/>
                </a:solidFill>
                <a:effectLst/>
                <a:latin typeface="Times" pitchFamily="18" charset="0"/>
                <a:ea typeface="+mn-ea"/>
                <a:cs typeface="+mn-cs"/>
              </a:rPr>
              <a:t>The approaches for GxP and non-GxP</a:t>
            </a:r>
            <a:r>
              <a:rPr lang="en-AU" sz="1200" kern="1200" baseline="0" dirty="0">
                <a:solidFill>
                  <a:schemeClr val="tx1"/>
                </a:solidFill>
                <a:effectLst/>
                <a:latin typeface="Times" pitchFamily="18" charset="0"/>
                <a:ea typeface="+mn-ea"/>
                <a:cs typeface="+mn-cs"/>
              </a:rPr>
              <a:t> systems both </a:t>
            </a:r>
            <a:r>
              <a:rPr lang="en-AU" sz="1200" kern="1200" dirty="0">
                <a:solidFill>
                  <a:schemeClr val="tx1"/>
                </a:solidFill>
                <a:effectLst/>
                <a:latin typeface="Times" pitchFamily="18" charset="0"/>
                <a:ea typeface="+mn-ea"/>
                <a:cs typeface="+mn-cs"/>
              </a:rPr>
              <a:t>seek to minimize the total cost of ownership of the system across the life-cycle, but Validation Planning for GxP systems is cognizant of the demands of the regulators to generate and maintain ‘objective evidence’ of validation activities, such that can be shown to inspectors during a regulatory inspection. </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a:t>The validation plan needs to clearly specify the activities required to validate the system; who is responsible and involved in those activities; and what documentation is required.  </a:t>
            </a:r>
          </a:p>
          <a:p>
            <a:pPr marL="228600" indent="-228600">
              <a:buFont typeface="+mj-lt"/>
              <a:buAutoNum type="arabicPeriod"/>
            </a:pPr>
            <a:r>
              <a:rPr lang="en-US" dirty="0"/>
              <a:t>When it has been written and approved there should be no surprises during the project phase, i.e., activities that have been forgotten, documents that people didn’t know they had to write, etc.  It takes time to write it correctly and think through the overall strategy for the validation since every system and every release will be different.</a:t>
            </a:r>
          </a:p>
          <a:p>
            <a:pPr marL="228600" indent="-228600">
              <a:buFont typeface="+mj-lt"/>
              <a:buAutoNum type="arabicPeriod"/>
            </a:pPr>
            <a:r>
              <a:rPr lang="en-US" dirty="0"/>
              <a:t>If the project requires new infrastructure components, the VP needs to refer to a Qualification Plan where these activities are detailed (unless they are minor when they could be included in the VP)</a:t>
            </a: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47</a:t>
            </a:fld>
            <a:endParaRPr lang="en-US" dirty="0"/>
          </a:p>
        </p:txBody>
      </p:sp>
    </p:spTree>
    <p:extLst>
      <p:ext uri="{BB962C8B-B14F-4D97-AF65-F5344CB8AC3E}">
        <p14:creationId xmlns:p14="http://schemas.microsoft.com/office/powerpoint/2010/main" val="28204781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Tree>
    <p:extLst>
      <p:ext uri="{BB962C8B-B14F-4D97-AF65-F5344CB8AC3E}">
        <p14:creationId xmlns:p14="http://schemas.microsoft.com/office/powerpoint/2010/main" val="24277004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07638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431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Assurance and Advisory Business Services</a:t>
            </a:r>
          </a:p>
        </p:txBody>
      </p:sp>
      <p:sp>
        <p:nvSpPr>
          <p:cNvPr id="5" name="Rectangle 3"/>
          <p:cNvSpPr>
            <a:spLocks noGrp="1" noChangeArrowheads="1"/>
          </p:cNvSpPr>
          <p:nvPr>
            <p:ph type="dt" idx="1"/>
          </p:nvPr>
        </p:nvSpPr>
        <p:spPr>
          <a:ln/>
        </p:spPr>
        <p:txBody>
          <a:bodyPr/>
          <a:lstStyle/>
          <a:p>
            <a:fld id="{F1D533CE-1512-4C61-9C31-DD67EBEC2E0B}" type="datetime4">
              <a:rPr lang="en-US" altLang="en-US"/>
              <a:pPr/>
              <a:t>September 23, 2019</a:t>
            </a:fld>
            <a:endParaRPr lang="en-US" altLang="en-US" dirty="0"/>
          </a:p>
        </p:txBody>
      </p:sp>
      <p:sp>
        <p:nvSpPr>
          <p:cNvPr id="6" name="Rectangle 7"/>
          <p:cNvSpPr>
            <a:spLocks noGrp="1" noChangeArrowheads="1"/>
          </p:cNvSpPr>
          <p:nvPr>
            <p:ph type="sldNum" sz="quarter" idx="5"/>
          </p:nvPr>
        </p:nvSpPr>
        <p:spPr>
          <a:ln/>
        </p:spPr>
        <p:txBody>
          <a:bodyPr/>
          <a:lstStyle/>
          <a:p>
            <a:fld id="{34CF2A4D-79D0-475B-BBDE-8F23D989B5D3}" type="slidenum">
              <a:rPr lang="en-US" altLang="en-US"/>
              <a:pPr/>
              <a:t>6</a:t>
            </a:fld>
            <a:endParaRPr lang="en-US" altLang="en-US" dirty="0"/>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6275418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53</a:t>
            </a:fld>
            <a:endParaRPr lang="en-US" dirty="0"/>
          </a:p>
        </p:txBody>
      </p:sp>
    </p:spTree>
    <p:extLst>
      <p:ext uri="{BB962C8B-B14F-4D97-AF65-F5344CB8AC3E}">
        <p14:creationId xmlns:p14="http://schemas.microsoft.com/office/powerpoint/2010/main" val="32517840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54</a:t>
            </a:fld>
            <a:endParaRPr lang="en-US" dirty="0"/>
          </a:p>
        </p:txBody>
      </p:sp>
    </p:spTree>
    <p:extLst>
      <p:ext uri="{BB962C8B-B14F-4D97-AF65-F5344CB8AC3E}">
        <p14:creationId xmlns:p14="http://schemas.microsoft.com/office/powerpoint/2010/main" val="12693322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At a minimum, all validated systems must have a RS with Software and Hardware Requirements.</a:t>
            </a:r>
          </a:p>
          <a:p>
            <a:pPr marL="228600" indent="-228600">
              <a:buFont typeface="+mj-lt"/>
              <a:buAutoNum type="arabicPeriod"/>
            </a:pPr>
            <a:r>
              <a:rPr lang="en-US" dirty="0"/>
              <a:t>We are moving away from the term FRS.</a:t>
            </a:r>
            <a:r>
              <a:rPr lang="en-US" baseline="0" dirty="0"/>
              <a:t>  If there is functional requirement to be documented, it should be done at the RS level.</a:t>
            </a:r>
          </a:p>
          <a:p>
            <a:pPr marL="228600" indent="-228600">
              <a:buFont typeface="+mj-lt"/>
              <a:buAutoNum type="arabicPeriod"/>
            </a:pPr>
            <a:r>
              <a:rPr lang="en-US" baseline="0" dirty="0"/>
              <a:t>Functional Specifications are required for custom developed software (Category 5), and should not contain requirements. </a:t>
            </a:r>
            <a:endParaRPr lang="en-US" dirty="0"/>
          </a:p>
          <a:p>
            <a:pPr marL="228600" indent="-228600">
              <a:buFont typeface="+mj-lt"/>
              <a:buAutoNum type="arabicPeriod"/>
            </a:pPr>
            <a:r>
              <a:rPr lang="en-US" dirty="0"/>
              <a:t>Technical</a:t>
            </a:r>
            <a:r>
              <a:rPr lang="en-US" baseline="0" dirty="0"/>
              <a:t> T</a:t>
            </a:r>
            <a:r>
              <a:rPr lang="en-US" dirty="0"/>
              <a:t>DS is only required for the customized components of the system.</a:t>
            </a: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55</a:t>
            </a:fld>
            <a:endParaRPr lang="en-US" dirty="0"/>
          </a:p>
        </p:txBody>
      </p:sp>
    </p:spTree>
    <p:extLst>
      <p:ext uri="{BB962C8B-B14F-4D97-AF65-F5344CB8AC3E}">
        <p14:creationId xmlns:p14="http://schemas.microsoft.com/office/powerpoint/2010/main" val="31442854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56</a:t>
            </a:fld>
            <a:endParaRPr lang="en-US" dirty="0"/>
          </a:p>
        </p:txBody>
      </p:sp>
    </p:spTree>
    <p:extLst>
      <p:ext uri="{BB962C8B-B14F-4D97-AF65-F5344CB8AC3E}">
        <p14:creationId xmlns:p14="http://schemas.microsoft.com/office/powerpoint/2010/main" val="24784584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57</a:t>
            </a:fld>
            <a:endParaRPr lang="en-US" dirty="0"/>
          </a:p>
        </p:txBody>
      </p:sp>
    </p:spTree>
    <p:extLst>
      <p:ext uri="{BB962C8B-B14F-4D97-AF65-F5344CB8AC3E}">
        <p14:creationId xmlns:p14="http://schemas.microsoft.com/office/powerpoint/2010/main" val="14457306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Where required, configuration is generally performed as part of the installation verification.  The application must be installed in conformance with manufacturer’s specifications and configured in accordance with the client configuration specifications.</a:t>
            </a: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58</a:t>
            </a:fld>
            <a:endParaRPr lang="en-US" dirty="0"/>
          </a:p>
        </p:txBody>
      </p:sp>
    </p:spTree>
    <p:extLst>
      <p:ext uri="{BB962C8B-B14F-4D97-AF65-F5344CB8AC3E}">
        <p14:creationId xmlns:p14="http://schemas.microsoft.com/office/powerpoint/2010/main" val="224108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59</a:t>
            </a:fld>
            <a:endParaRPr lang="en-US" dirty="0"/>
          </a:p>
        </p:txBody>
      </p:sp>
    </p:spTree>
    <p:extLst>
      <p:ext uri="{BB962C8B-B14F-4D97-AF65-F5344CB8AC3E}">
        <p14:creationId xmlns:p14="http://schemas.microsoft.com/office/powerpoint/2010/main" val="32595757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60</a:t>
            </a:fld>
            <a:endParaRPr lang="en-US" dirty="0"/>
          </a:p>
        </p:txBody>
      </p:sp>
    </p:spTree>
    <p:extLst>
      <p:ext uri="{BB962C8B-B14F-4D97-AF65-F5344CB8AC3E}">
        <p14:creationId xmlns:p14="http://schemas.microsoft.com/office/powerpoint/2010/main" val="17758411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61</a:t>
            </a:fld>
            <a:endParaRPr lang="en-US" dirty="0"/>
          </a:p>
        </p:txBody>
      </p:sp>
    </p:spTree>
    <p:extLst>
      <p:ext uri="{BB962C8B-B14F-4D97-AF65-F5344CB8AC3E}">
        <p14:creationId xmlns:p14="http://schemas.microsoft.com/office/powerpoint/2010/main" val="1759046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62</a:t>
            </a:fld>
            <a:endParaRPr lang="en-US" dirty="0"/>
          </a:p>
        </p:txBody>
      </p:sp>
    </p:spTree>
    <p:extLst>
      <p:ext uri="{BB962C8B-B14F-4D97-AF65-F5344CB8AC3E}">
        <p14:creationId xmlns:p14="http://schemas.microsoft.com/office/powerpoint/2010/main" val="320385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35038" y="4416425"/>
            <a:ext cx="5140325" cy="4571540"/>
          </a:xfrm>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ITQMS Awareness Training Presentation</a:t>
            </a:r>
          </a:p>
        </p:txBody>
      </p:sp>
    </p:spTree>
    <p:extLst>
      <p:ext uri="{BB962C8B-B14F-4D97-AF65-F5344CB8AC3E}">
        <p14:creationId xmlns:p14="http://schemas.microsoft.com/office/powerpoint/2010/main" val="15659671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Tree>
    <p:extLst>
      <p:ext uri="{BB962C8B-B14F-4D97-AF65-F5344CB8AC3E}">
        <p14:creationId xmlns:p14="http://schemas.microsoft.com/office/powerpoint/2010/main" val="1571671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 all projects involve Data Migration activities.</a:t>
            </a: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64</a:t>
            </a:fld>
            <a:endParaRPr lang="en-US" dirty="0"/>
          </a:p>
        </p:txBody>
      </p:sp>
    </p:spTree>
    <p:extLst>
      <p:ext uri="{BB962C8B-B14F-4D97-AF65-F5344CB8AC3E}">
        <p14:creationId xmlns:p14="http://schemas.microsoft.com/office/powerpoint/2010/main" val="18161915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The DM Plan </a:t>
            </a:r>
            <a:r>
              <a:rPr lang="en-US" dirty="0">
                <a:solidFill>
                  <a:schemeClr val="dk1"/>
                </a:solidFill>
              </a:rPr>
              <a:t>defines the strategies that will be deployed to identify, extract, manipulate, migrate and verify all data that is migrated from one or multiple source systems to target system(s)</a:t>
            </a:r>
          </a:p>
          <a:p>
            <a:pPr marL="228600" indent="-228600">
              <a:buFont typeface="+mj-lt"/>
              <a:buAutoNum type="arabicPeriod"/>
            </a:pPr>
            <a:r>
              <a:rPr lang="en-US" dirty="0">
                <a:solidFill>
                  <a:schemeClr val="dk1"/>
                </a:solidFill>
              </a:rPr>
              <a:t>The DM Summary Report summarizes the results of the Data Migration activities </a:t>
            </a:r>
          </a:p>
          <a:p>
            <a:pPr marL="228600" indent="-228600">
              <a:buFont typeface="+mj-lt"/>
              <a:buAutoNum type="arabicPeriod"/>
            </a:pPr>
            <a:r>
              <a:rPr lang="en-US" dirty="0">
                <a:solidFill>
                  <a:schemeClr val="dk1"/>
                </a:solidFill>
              </a:rPr>
              <a:t>The DV Plan outlines the procedure for verifying the accuracy and integrity of the data migration process from the source system(s) to the target system(s).  There could be multiple DV Plans if there are many types of data to migrate.</a:t>
            </a:r>
          </a:p>
          <a:p>
            <a:pPr marL="228600" indent="-228600">
              <a:buFont typeface="+mj-lt"/>
              <a:buAutoNum type="arabicPeriod"/>
            </a:pPr>
            <a:r>
              <a:rPr lang="en-US" dirty="0">
                <a:solidFill>
                  <a:schemeClr val="dk1"/>
                </a:solidFill>
              </a:rPr>
              <a:t>Each DV Plan will be executed in the Quality environment as well as the Production environment but the sample size used for Production should be smaller since detailed verification already occurred in Quality.</a:t>
            </a:r>
          </a:p>
          <a:p>
            <a:pPr marL="228600" indent="-228600">
              <a:buFont typeface="+mj-lt"/>
              <a:buAutoNum type="arabicPeriod"/>
            </a:pPr>
            <a:r>
              <a:rPr lang="en-US" dirty="0">
                <a:solidFill>
                  <a:schemeClr val="dk1"/>
                </a:solidFill>
              </a:rPr>
              <a:t>Each type of data migrated requires the Data Owner to approve that it has been migrated successfully via Data Migration Approval Sheets.</a:t>
            </a:r>
          </a:p>
          <a:p>
            <a:pPr marL="228600" indent="-228600">
              <a:buFont typeface="+mj-lt"/>
              <a:buAutoNum type="arabicPeriod"/>
            </a:pPr>
            <a:r>
              <a:rPr lang="en-US" dirty="0">
                <a:solidFill>
                  <a:schemeClr val="dk1"/>
                </a:solidFill>
              </a:rPr>
              <a:t>There will be a DV Report for each DV Plan executed in Quality and another one for the DV Plan executed in Production.</a:t>
            </a:r>
          </a:p>
          <a:p>
            <a:pPr marL="228600" indent="-228600">
              <a:buFont typeface="+mj-lt"/>
              <a:buAutoNum type="arabicPeriod"/>
            </a:pPr>
            <a:r>
              <a:rPr lang="en-US" dirty="0">
                <a:solidFill>
                  <a:schemeClr val="dk1"/>
                </a:solidFill>
              </a:rPr>
              <a:t>Aspects of data migration occur throughout all Project Stages since there are aspects of planning, specification, potentially coding, verification, and reporting.</a:t>
            </a: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65</a:t>
            </a:fld>
            <a:endParaRPr lang="en-US" dirty="0"/>
          </a:p>
        </p:txBody>
      </p:sp>
    </p:spTree>
    <p:extLst>
      <p:ext uri="{BB962C8B-B14F-4D97-AF65-F5344CB8AC3E}">
        <p14:creationId xmlns:p14="http://schemas.microsoft.com/office/powerpoint/2010/main" val="34832487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66</a:t>
            </a:fld>
            <a:endParaRPr lang="en-US" dirty="0"/>
          </a:p>
        </p:txBody>
      </p:sp>
    </p:spTree>
    <p:extLst>
      <p:ext uri="{BB962C8B-B14F-4D97-AF65-F5344CB8AC3E}">
        <p14:creationId xmlns:p14="http://schemas.microsoft.com/office/powerpoint/2010/main" val="29044108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67</a:t>
            </a:fld>
            <a:endParaRPr lang="en-US" dirty="0"/>
          </a:p>
        </p:txBody>
      </p:sp>
    </p:spTree>
    <p:extLst>
      <p:ext uri="{BB962C8B-B14F-4D97-AF65-F5344CB8AC3E}">
        <p14:creationId xmlns:p14="http://schemas.microsoft.com/office/powerpoint/2010/main" val="2255632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Approval of the Validation Report indicates that the system meets business requirements and it is fit to be released for operational use.</a:t>
            </a:r>
          </a:p>
          <a:p>
            <a:pPr marL="228600" indent="-228600">
              <a:buFont typeface="+mj-lt"/>
              <a:buAutoNum type="arabicPeriod"/>
            </a:pPr>
            <a:r>
              <a:rPr lang="en-US" dirty="0"/>
              <a:t>The report mirrors the validation plan with the addition of spelling out how the validation status will be maintained during the Operation Phase until the system is retired, i.e., what procedures are in place for operation and maintenance of the system.</a:t>
            </a:r>
          </a:p>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68</a:t>
            </a:fld>
            <a:endParaRPr lang="en-US" dirty="0"/>
          </a:p>
        </p:txBody>
      </p:sp>
    </p:spTree>
    <p:extLst>
      <p:ext uri="{BB962C8B-B14F-4D97-AF65-F5344CB8AC3E}">
        <p14:creationId xmlns:p14="http://schemas.microsoft.com/office/powerpoint/2010/main" val="14760674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Tree>
    <p:extLst>
      <p:ext uri="{BB962C8B-B14F-4D97-AF65-F5344CB8AC3E}">
        <p14:creationId xmlns:p14="http://schemas.microsoft.com/office/powerpoint/2010/main" val="30186808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lvl="0" indent="-228600">
              <a:buFont typeface="+mj-lt"/>
              <a:buAutoNum type="arabicPeriod"/>
            </a:pPr>
            <a:r>
              <a:rPr lang="en-US" kern="0" dirty="0"/>
              <a:t>The System Description must be reviewed for accuracy with every change to the system and updated, as required</a:t>
            </a:r>
          </a:p>
          <a:p>
            <a:pPr marL="228600" lvl="0" indent="-228600">
              <a:buFont typeface="+mj-lt"/>
              <a:buAutoNum type="arabicPeriod"/>
            </a:pPr>
            <a:r>
              <a:rPr lang="en-US" kern="0" dirty="0"/>
              <a:t>The System Description is specifically required by EU Annex 11: Computerised Systems</a:t>
            </a:r>
          </a:p>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70</a:t>
            </a:fld>
            <a:endParaRPr lang="en-US" dirty="0"/>
          </a:p>
        </p:txBody>
      </p:sp>
    </p:spTree>
    <p:extLst>
      <p:ext uri="{BB962C8B-B14F-4D97-AF65-F5344CB8AC3E}">
        <p14:creationId xmlns:p14="http://schemas.microsoft.com/office/powerpoint/2010/main" val="16582523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Cutover process spans the Project and Operation phases</a:t>
            </a: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71</a:t>
            </a:fld>
            <a:endParaRPr lang="en-US" dirty="0"/>
          </a:p>
        </p:txBody>
      </p:sp>
    </p:spTree>
    <p:extLst>
      <p:ext uri="{BB962C8B-B14F-4D97-AF65-F5344CB8AC3E}">
        <p14:creationId xmlns:p14="http://schemas.microsoft.com/office/powerpoint/2010/main" val="10993151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72</a:t>
            </a:fld>
            <a:endParaRPr lang="en-US" dirty="0"/>
          </a:p>
        </p:txBody>
      </p:sp>
    </p:spTree>
    <p:extLst>
      <p:ext uri="{BB962C8B-B14F-4D97-AF65-F5344CB8AC3E}">
        <p14:creationId xmlns:p14="http://schemas.microsoft.com/office/powerpoint/2010/main" val="3614077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Assurance and Advisory Business Services</a:t>
            </a:r>
          </a:p>
        </p:txBody>
      </p:sp>
      <p:sp>
        <p:nvSpPr>
          <p:cNvPr id="5" name="Rectangle 3"/>
          <p:cNvSpPr>
            <a:spLocks noGrp="1" noChangeArrowheads="1"/>
          </p:cNvSpPr>
          <p:nvPr>
            <p:ph type="dt" idx="1"/>
          </p:nvPr>
        </p:nvSpPr>
        <p:spPr>
          <a:ln/>
        </p:spPr>
        <p:txBody>
          <a:bodyPr/>
          <a:lstStyle/>
          <a:p>
            <a:fld id="{405D3F7C-35C9-4587-AB39-6D312DF6ECFE}" type="datetime4">
              <a:rPr lang="en-US" altLang="en-US"/>
              <a:pPr/>
              <a:t>September 23, 2019</a:t>
            </a:fld>
            <a:endParaRPr lang="en-US" altLang="en-US" dirty="0"/>
          </a:p>
        </p:txBody>
      </p:sp>
      <p:sp>
        <p:nvSpPr>
          <p:cNvPr id="6" name="Rectangle 7"/>
          <p:cNvSpPr>
            <a:spLocks noGrp="1" noChangeArrowheads="1"/>
          </p:cNvSpPr>
          <p:nvPr>
            <p:ph type="sldNum" sz="quarter" idx="5"/>
          </p:nvPr>
        </p:nvSpPr>
        <p:spPr>
          <a:ln/>
        </p:spPr>
        <p:txBody>
          <a:bodyPr/>
          <a:lstStyle/>
          <a:p>
            <a:fld id="{087D2E17-3E36-4386-BAF2-3E52E0FA40BD}" type="slidenum">
              <a:rPr lang="en-US" altLang="en-US"/>
              <a:pPr/>
              <a:t>8</a:t>
            </a:fld>
            <a:endParaRPr lang="en-US" altLang="en-US" dirty="0"/>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776394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Once the system is released, the system lifecycle moves from the Project Phase to the Operation Phase.</a:t>
            </a:r>
          </a:p>
          <a:p>
            <a:pPr marL="228600" indent="-228600">
              <a:buFont typeface="+mj-lt"/>
              <a:buAutoNum type="arabicPeriod"/>
            </a:pPr>
            <a:r>
              <a:rPr lang="en-US" dirty="0"/>
              <a:t>The Operation Phase shows the same “V” stages as the Project Stages in the Project Phase – only they occur more often.  Each time a changes is required, the same V stages may need to be considered:</a:t>
            </a:r>
          </a:p>
          <a:p>
            <a:pPr marL="685800" lvl="1" indent="-228600">
              <a:buFont typeface="Arial" pitchFamily="34" charset="0"/>
              <a:buChar char="•"/>
            </a:pPr>
            <a:r>
              <a:rPr lang="en-US" dirty="0"/>
              <a:t>Planning for the change</a:t>
            </a:r>
          </a:p>
          <a:p>
            <a:pPr marL="685800" lvl="1" indent="-228600">
              <a:buFont typeface="Arial" pitchFamily="34" charset="0"/>
              <a:buChar char="•"/>
            </a:pPr>
            <a:r>
              <a:rPr lang="en-US" dirty="0"/>
              <a:t>Specifying what the change will be</a:t>
            </a:r>
          </a:p>
          <a:p>
            <a:pPr marL="685800" lvl="1" indent="-228600">
              <a:buFont typeface="Arial" pitchFamily="34" charset="0"/>
              <a:buChar char="•"/>
            </a:pPr>
            <a:r>
              <a:rPr lang="en-US" dirty="0"/>
              <a:t>Making the change</a:t>
            </a:r>
          </a:p>
          <a:p>
            <a:pPr marL="685800" lvl="1" indent="-228600">
              <a:buFont typeface="Arial" pitchFamily="34" charset="0"/>
              <a:buChar char="•"/>
            </a:pPr>
            <a:r>
              <a:rPr lang="en-US" dirty="0"/>
              <a:t>Testing/verifying the change</a:t>
            </a:r>
          </a:p>
          <a:p>
            <a:pPr marL="685800" lvl="1" indent="-228600">
              <a:buFont typeface="Arial" pitchFamily="34" charset="0"/>
              <a:buChar char="•"/>
            </a:pPr>
            <a:r>
              <a:rPr lang="en-US" dirty="0"/>
              <a:t>Reporting the change, i.e., closing out the change documentation</a:t>
            </a:r>
          </a:p>
          <a:p>
            <a:pPr marL="173038" indent="-173038">
              <a:buFont typeface="Arial" pitchFamily="34" charset="0"/>
              <a:buChar char="•"/>
            </a:pPr>
            <a:endParaRPr lang="en-US" dirty="0"/>
          </a:p>
          <a:p>
            <a:pPr marL="173038" indent="-173038">
              <a:buFont typeface="Arial" pitchFamily="34" charset="0"/>
              <a:buChar char="•"/>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73</a:t>
            </a:fld>
            <a:endParaRPr lang="en-US" dirty="0"/>
          </a:p>
        </p:txBody>
      </p:sp>
    </p:spTree>
    <p:extLst>
      <p:ext uri="{BB962C8B-B14F-4D97-AF65-F5344CB8AC3E}">
        <p14:creationId xmlns:p14="http://schemas.microsoft.com/office/powerpoint/2010/main" val="34856789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Operation is the longest phase of all and it is essential to follow controlled operational practices to ensure that the system remains validated.</a:t>
            </a:r>
          </a:p>
          <a:p>
            <a:pPr marL="228600" indent="-228600">
              <a:buFont typeface="+mj-lt"/>
              <a:buAutoNum type="arabicPeriod"/>
            </a:pPr>
            <a:r>
              <a:rPr lang="en-US" dirty="0"/>
              <a:t>The “System Operational Procedure” is a new</a:t>
            </a:r>
            <a:r>
              <a:rPr lang="en-US" baseline="0" dirty="0"/>
              <a:t> deliverable and it </a:t>
            </a:r>
            <a:r>
              <a:rPr lang="en-US" dirty="0"/>
              <a:t>documents what those controlled practices are for a specific system.</a:t>
            </a: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74</a:t>
            </a:fld>
            <a:endParaRPr lang="en-US" dirty="0"/>
          </a:p>
        </p:txBody>
      </p:sp>
    </p:spTree>
    <p:extLst>
      <p:ext uri="{BB962C8B-B14F-4D97-AF65-F5344CB8AC3E}">
        <p14:creationId xmlns:p14="http://schemas.microsoft.com/office/powerpoint/2010/main" val="206308476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baseline="0"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75</a:t>
            </a:fld>
            <a:endParaRPr lang="en-US" dirty="0"/>
          </a:p>
        </p:txBody>
      </p:sp>
    </p:spTree>
    <p:extLst>
      <p:ext uri="{BB962C8B-B14F-4D97-AF65-F5344CB8AC3E}">
        <p14:creationId xmlns:p14="http://schemas.microsoft.com/office/powerpoint/2010/main" val="13020928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76</a:t>
            </a:fld>
            <a:endParaRPr lang="en-US" dirty="0"/>
          </a:p>
        </p:txBody>
      </p:sp>
    </p:spTree>
    <p:extLst>
      <p:ext uri="{BB962C8B-B14F-4D97-AF65-F5344CB8AC3E}">
        <p14:creationId xmlns:p14="http://schemas.microsoft.com/office/powerpoint/2010/main" val="12101963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100000"/>
              </a:lnSpc>
              <a:buFont typeface="+mj-lt"/>
              <a:buAutoNum type="arabicPeriod"/>
            </a:pPr>
            <a:endParaRPr lang="en-US" sz="1100"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77</a:t>
            </a:fld>
            <a:endParaRPr lang="en-US" dirty="0"/>
          </a:p>
        </p:txBody>
      </p:sp>
    </p:spTree>
    <p:extLst>
      <p:ext uri="{BB962C8B-B14F-4D97-AF65-F5344CB8AC3E}">
        <p14:creationId xmlns:p14="http://schemas.microsoft.com/office/powerpoint/2010/main" val="25352571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78</a:t>
            </a:fld>
            <a:endParaRPr lang="en-US" dirty="0"/>
          </a:p>
        </p:txBody>
      </p:sp>
    </p:spTree>
    <p:extLst>
      <p:ext uri="{BB962C8B-B14F-4D97-AF65-F5344CB8AC3E}">
        <p14:creationId xmlns:p14="http://schemas.microsoft.com/office/powerpoint/2010/main" val="33880879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100000"/>
              </a:lnSpc>
              <a:buFont typeface="+mj-lt"/>
              <a:buAutoNum type="arabicPeriod"/>
            </a:pPr>
            <a:endParaRPr lang="en-US" sz="1100"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79</a:t>
            </a:fld>
            <a:endParaRPr lang="en-US" dirty="0"/>
          </a:p>
        </p:txBody>
      </p:sp>
    </p:spTree>
    <p:extLst>
      <p:ext uri="{BB962C8B-B14F-4D97-AF65-F5344CB8AC3E}">
        <p14:creationId xmlns:p14="http://schemas.microsoft.com/office/powerpoint/2010/main" val="10295086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Final phase of the system lifecycle</a:t>
            </a: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80</a:t>
            </a:fld>
            <a:endParaRPr lang="en-US" dirty="0"/>
          </a:p>
        </p:txBody>
      </p:sp>
    </p:spTree>
    <p:extLst>
      <p:ext uri="{BB962C8B-B14F-4D97-AF65-F5344CB8AC3E}">
        <p14:creationId xmlns:p14="http://schemas.microsoft.com/office/powerpoint/2010/main" val="27424155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81</a:t>
            </a:fld>
            <a:endParaRPr lang="en-US" dirty="0"/>
          </a:p>
        </p:txBody>
      </p:sp>
    </p:spTree>
    <p:extLst>
      <p:ext uri="{BB962C8B-B14F-4D97-AF65-F5344CB8AC3E}">
        <p14:creationId xmlns:p14="http://schemas.microsoft.com/office/powerpoint/2010/main" val="31372825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Tree>
    <p:extLst>
      <p:ext uri="{BB962C8B-B14F-4D97-AF65-F5344CB8AC3E}">
        <p14:creationId xmlns:p14="http://schemas.microsoft.com/office/powerpoint/2010/main" val="352651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Assurance and Advisory Business Services</a:t>
            </a:r>
          </a:p>
        </p:txBody>
      </p:sp>
      <p:sp>
        <p:nvSpPr>
          <p:cNvPr id="5" name="Rectangle 3"/>
          <p:cNvSpPr>
            <a:spLocks noGrp="1" noChangeArrowheads="1"/>
          </p:cNvSpPr>
          <p:nvPr>
            <p:ph type="dt" idx="1"/>
          </p:nvPr>
        </p:nvSpPr>
        <p:spPr>
          <a:ln/>
        </p:spPr>
        <p:txBody>
          <a:bodyPr/>
          <a:lstStyle/>
          <a:p>
            <a:fld id="{9693CCC7-CFF3-4330-A65F-0207382C4498}" type="datetime4">
              <a:rPr lang="en-US" altLang="en-US"/>
              <a:pPr/>
              <a:t>September 23, 2019</a:t>
            </a:fld>
            <a:endParaRPr lang="en-US" altLang="en-US" dirty="0"/>
          </a:p>
        </p:txBody>
      </p:sp>
      <p:sp>
        <p:nvSpPr>
          <p:cNvPr id="6" name="Rectangle 7"/>
          <p:cNvSpPr>
            <a:spLocks noGrp="1" noChangeArrowheads="1"/>
          </p:cNvSpPr>
          <p:nvPr>
            <p:ph type="sldNum" sz="quarter" idx="5"/>
          </p:nvPr>
        </p:nvSpPr>
        <p:spPr>
          <a:ln/>
        </p:spPr>
        <p:txBody>
          <a:bodyPr/>
          <a:lstStyle/>
          <a:p>
            <a:fld id="{10F2872D-0415-4A58-9899-00B8CF399EA1}" type="slidenum">
              <a:rPr lang="en-US" altLang="en-US"/>
              <a:pPr/>
              <a:t>9</a:t>
            </a:fld>
            <a:endParaRPr lang="en-US" altLang="en-US" dirty="0"/>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264976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The Validation Deliverable Approval Matrix indicates roles and responsibilities for the various deliverables.</a:t>
            </a:r>
          </a:p>
          <a:p>
            <a:pPr marL="685800" lvl="1" indent="-228600">
              <a:buFont typeface="Arial" pitchFamily="34" charset="0"/>
              <a:buChar char="•"/>
            </a:pPr>
            <a:r>
              <a:rPr lang="en-US" dirty="0"/>
              <a:t>Responsible and Accountable must sign</a:t>
            </a:r>
          </a:p>
          <a:p>
            <a:pPr marL="685800" lvl="1" indent="-228600">
              <a:buFont typeface="Arial" pitchFamily="34" charset="0"/>
              <a:buChar char="•"/>
            </a:pPr>
            <a:r>
              <a:rPr lang="en-US" dirty="0"/>
              <a:t>There</a:t>
            </a:r>
            <a:r>
              <a:rPr lang="en-US" baseline="0" dirty="0"/>
              <a:t> is only one person as Accountable, while there can be multiple people as Responsible.</a:t>
            </a:r>
            <a:endParaRPr lang="en-US" dirty="0"/>
          </a:p>
          <a:p>
            <a:pPr marL="685800" marR="0" lvl="1" indent="-22860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If Consulted signs, signs as Reviewed By</a:t>
            </a:r>
          </a:p>
          <a:p>
            <a:pPr marL="685800" lvl="1" indent="-228600">
              <a:buFont typeface="Arial" pitchFamily="34" charset="0"/>
              <a:buChar char="•"/>
            </a:pPr>
            <a:r>
              <a:rPr lang="en-US" dirty="0"/>
              <a:t>Informed does not sign – informed can be anyone</a:t>
            </a: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83</a:t>
            </a:fld>
            <a:endParaRPr lang="en-US" dirty="0"/>
          </a:p>
        </p:txBody>
      </p:sp>
    </p:spTree>
    <p:extLst>
      <p:ext uri="{BB962C8B-B14F-4D97-AF65-F5344CB8AC3E}">
        <p14:creationId xmlns:p14="http://schemas.microsoft.com/office/powerpoint/2010/main" val="12102462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br>
              <a:rPr lang="en-US" sz="1200" b="0" i="0" u="none" strike="noStrike" kern="1200" dirty="0">
                <a:solidFill>
                  <a:schemeClr val="tx1"/>
                </a:solidFill>
                <a:effectLst/>
                <a:latin typeface="Times" pitchFamily="18" charset="0"/>
                <a:ea typeface="+mn-ea"/>
                <a:cs typeface="+mn-cs"/>
              </a:rPr>
            </a:br>
            <a:endParaRPr lang="en-US" sz="1200" b="0" i="0" u="none" strike="noStrike" kern="1200" dirty="0">
              <a:solidFill>
                <a:srgbClr val="000000"/>
              </a:solidFill>
              <a:latin typeface="Times" pitchFamily="18" charset="0"/>
              <a:ea typeface="+mn-ea"/>
              <a:cs typeface="+mn-cs"/>
            </a:endParaRP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
        <p:nvSpPr>
          <p:cNvPr id="5" name="Slide Number Placeholder 4"/>
          <p:cNvSpPr>
            <a:spLocks noGrp="1"/>
          </p:cNvSpPr>
          <p:nvPr>
            <p:ph type="sldNum" sz="quarter" idx="11"/>
          </p:nvPr>
        </p:nvSpPr>
        <p:spPr/>
        <p:txBody>
          <a:bodyPr/>
          <a:lstStyle/>
          <a:p>
            <a:pPr>
              <a:defRPr/>
            </a:pPr>
            <a:fld id="{C1200A06-75A2-4DE4-B2F3-7B3E46DC9EBA}" type="slidenum">
              <a:rPr lang="en-US" smtClean="0"/>
              <a:pPr>
                <a:defRPr/>
              </a:pPr>
              <a:t>84</a:t>
            </a:fld>
            <a:endParaRPr lang="en-US" dirty="0"/>
          </a:p>
        </p:txBody>
      </p:sp>
    </p:spTree>
    <p:extLst>
      <p:ext uri="{BB962C8B-B14F-4D97-AF65-F5344CB8AC3E}">
        <p14:creationId xmlns:p14="http://schemas.microsoft.com/office/powerpoint/2010/main" val="20496292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a:p>
            <a:pPr marL="0" indent="0">
              <a:buFontTx/>
              <a:buNone/>
            </a:pPr>
            <a:endParaRPr lang="en-US" dirty="0"/>
          </a:p>
          <a:p>
            <a:pPr marL="171450" indent="-171450">
              <a:buFontTx/>
              <a:buChar char="-"/>
            </a:pPr>
            <a:r>
              <a:rPr lang="en-US" sz="1200" b="0" i="0" u="none" strike="noStrike" kern="1200" dirty="0">
                <a:solidFill>
                  <a:srgbClr val="000000"/>
                </a:solidFill>
                <a:latin typeface="Times" pitchFamily="18" charset="0"/>
                <a:ea typeface="+mn-ea"/>
                <a:cs typeface="+mn-cs"/>
              </a:rPr>
              <a:t>notes to cover:</a:t>
            </a:r>
          </a:p>
          <a:p>
            <a:pPr marL="0" indent="0" algn="l" fontAlgn="t">
              <a:buFont typeface="+mj-lt"/>
              <a:buNone/>
            </a:pPr>
            <a:br>
              <a:rPr lang="en-US" sz="1200" b="0" i="0" u="none" strike="noStrike" kern="1200" dirty="0">
                <a:solidFill>
                  <a:schemeClr val="tx1"/>
                </a:solidFill>
                <a:effectLst/>
                <a:latin typeface="Times" pitchFamily="18" charset="0"/>
                <a:ea typeface="+mn-ea"/>
                <a:cs typeface="+mn-cs"/>
              </a:rPr>
            </a:br>
            <a:r>
              <a:rPr lang="en-US" sz="1200" b="0" i="0" u="none" strike="noStrike" kern="1200" dirty="0">
                <a:solidFill>
                  <a:schemeClr val="tx1"/>
                </a:solidFill>
                <a:effectLst/>
                <a:latin typeface="Times" pitchFamily="18" charset="0"/>
                <a:ea typeface="+mn-ea"/>
                <a:cs typeface="+mn-cs"/>
              </a:rPr>
              <a:t>1. The Validation Plan or  System Operational Procedure can define if people that have multiple roles sign only in one of the roles. It must be specified in which of the roles they sign</a:t>
            </a:r>
            <a:br>
              <a:rPr lang="en-US" sz="1200" b="0" i="0" u="none" strike="noStrike" kern="1200" dirty="0">
                <a:solidFill>
                  <a:schemeClr val="tx1"/>
                </a:solidFill>
                <a:effectLst/>
                <a:latin typeface="Times" pitchFamily="18" charset="0"/>
                <a:ea typeface="+mn-ea"/>
                <a:cs typeface="+mn-cs"/>
              </a:rPr>
            </a:br>
            <a:br>
              <a:rPr lang="en-US" sz="1200" b="0" i="0" u="none" strike="noStrike" kern="1200" dirty="0">
                <a:solidFill>
                  <a:schemeClr val="tx1"/>
                </a:solidFill>
                <a:effectLst/>
                <a:latin typeface="Times" pitchFamily="18" charset="0"/>
                <a:ea typeface="+mn-ea"/>
                <a:cs typeface="+mn-cs"/>
              </a:rPr>
            </a:br>
            <a:r>
              <a:rPr lang="en-US" sz="1200" b="0" i="0" u="none" strike="noStrike" kern="1200" dirty="0">
                <a:solidFill>
                  <a:schemeClr val="tx1"/>
                </a:solidFill>
                <a:effectLst/>
                <a:latin typeface="Times" pitchFamily="18" charset="0"/>
                <a:ea typeface="+mn-ea"/>
                <a:cs typeface="+mn-cs"/>
              </a:rPr>
              <a:t>2. At least two independent individuals have to sign a document</a:t>
            </a:r>
          </a:p>
          <a:p>
            <a:pPr marL="0" indent="0" algn="l" fontAlgn="t">
              <a:buFont typeface="+mj-lt"/>
              <a:buNone/>
            </a:pPr>
            <a:endParaRPr lang="en-US" dirty="0">
              <a:latin typeface="Times" pitchFamily="18" charset="0"/>
            </a:endParaRPr>
          </a:p>
          <a:p>
            <a:pPr marL="0" indent="0" algn="l" fontAlgn="t">
              <a:buFont typeface="+mj-lt"/>
              <a:buNone/>
            </a:pPr>
            <a:r>
              <a:rPr lang="en-US" sz="1200" b="0" i="0" u="none" strike="noStrike" kern="1200" dirty="0">
                <a:solidFill>
                  <a:schemeClr val="tx1"/>
                </a:solidFill>
                <a:effectLst/>
                <a:latin typeface="Times" pitchFamily="18" charset="0"/>
                <a:ea typeface="+mn-ea"/>
                <a:cs typeface="+mn-cs"/>
              </a:rPr>
              <a:t>3. Black Wavy line indicates this is just a sample and there are more documents.</a:t>
            </a:r>
            <a:br>
              <a:rPr lang="en-US" sz="1200" b="0" i="0" u="none" strike="noStrike" kern="1200" dirty="0">
                <a:solidFill>
                  <a:schemeClr val="tx1"/>
                </a:solidFill>
                <a:effectLst/>
                <a:latin typeface="Times" pitchFamily="18" charset="0"/>
                <a:ea typeface="+mn-ea"/>
                <a:cs typeface="+mn-cs"/>
              </a:rPr>
            </a:br>
            <a:br>
              <a:rPr lang="en-US" sz="1200" b="0" i="0" u="none" strike="noStrike" kern="1200" dirty="0">
                <a:solidFill>
                  <a:schemeClr val="tx1"/>
                </a:solidFill>
                <a:effectLst/>
                <a:latin typeface="Times" pitchFamily="18" charset="0"/>
                <a:ea typeface="+mn-ea"/>
                <a:cs typeface="+mn-cs"/>
              </a:rPr>
            </a:br>
            <a:endParaRPr lang="en-US" sz="1200" b="0" i="0" u="none" strike="noStrike" kern="1200" dirty="0">
              <a:solidFill>
                <a:srgbClr val="000000"/>
              </a:solidFill>
              <a:latin typeface="Times" pitchFamily="18" charset="0"/>
              <a:ea typeface="+mn-ea"/>
              <a:cs typeface="+mn-cs"/>
            </a:endParaRPr>
          </a:p>
        </p:txBody>
      </p:sp>
      <p:sp>
        <p:nvSpPr>
          <p:cNvPr id="4" name="Header Placeholder 3"/>
          <p:cNvSpPr>
            <a:spLocks noGrp="1"/>
          </p:cNvSpPr>
          <p:nvPr>
            <p:ph type="hdr" sz="quarter" idx="10"/>
          </p:nvPr>
        </p:nvSpPr>
        <p:spPr/>
        <p:txBody>
          <a:bodyPr/>
          <a:lstStyle/>
          <a:p>
            <a:pPr>
              <a:defRPr/>
            </a:pPr>
            <a:r>
              <a:rPr lang="en-US" dirty="0"/>
              <a:t>BTQMS Awareness Training Presentation</a:t>
            </a:r>
          </a:p>
        </p:txBody>
      </p:sp>
    </p:spTree>
    <p:extLst>
      <p:ext uri="{BB962C8B-B14F-4D97-AF65-F5344CB8AC3E}">
        <p14:creationId xmlns:p14="http://schemas.microsoft.com/office/powerpoint/2010/main" val="3493682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Assurance and Advisory Business Services</a:t>
            </a:r>
          </a:p>
        </p:txBody>
      </p:sp>
      <p:sp>
        <p:nvSpPr>
          <p:cNvPr id="5" name="Rectangle 3"/>
          <p:cNvSpPr>
            <a:spLocks noGrp="1" noChangeArrowheads="1"/>
          </p:cNvSpPr>
          <p:nvPr>
            <p:ph type="dt" idx="1"/>
          </p:nvPr>
        </p:nvSpPr>
        <p:spPr>
          <a:ln/>
        </p:spPr>
        <p:txBody>
          <a:bodyPr/>
          <a:lstStyle/>
          <a:p>
            <a:fld id="{3CDD1F7C-065C-44C2-A837-E275B7F97CAF}" type="datetime4">
              <a:rPr lang="en-US" altLang="en-US"/>
              <a:pPr/>
              <a:t>September 23, 2019</a:t>
            </a:fld>
            <a:endParaRPr lang="en-US" altLang="en-US" dirty="0"/>
          </a:p>
        </p:txBody>
      </p:sp>
      <p:sp>
        <p:nvSpPr>
          <p:cNvPr id="6" name="Rectangle 7"/>
          <p:cNvSpPr>
            <a:spLocks noGrp="1" noChangeArrowheads="1"/>
          </p:cNvSpPr>
          <p:nvPr>
            <p:ph type="sldNum" sz="quarter" idx="5"/>
          </p:nvPr>
        </p:nvSpPr>
        <p:spPr>
          <a:ln/>
        </p:spPr>
        <p:txBody>
          <a:bodyPr/>
          <a:lstStyle/>
          <a:p>
            <a:fld id="{A3348E52-B48D-4420-A324-99F897604CA2}" type="slidenum">
              <a:rPr lang="en-US" altLang="en-US"/>
              <a:pPr/>
              <a:t>10</a:t>
            </a:fld>
            <a:endParaRPr lang="en-US" altLang="en-US" dirty="0"/>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52278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hasCustomPrompt="1"/>
          </p:nvPr>
        </p:nvSpPr>
        <p:spPr>
          <a:xfrm>
            <a:off x="2928401" y="1380068"/>
            <a:ext cx="8574622" cy="2616199"/>
          </a:xfrm>
        </p:spPr>
        <p:txBody>
          <a:bodyPr anchor="b">
            <a:normAutofit/>
          </a:bodyPr>
          <a:lstStyle>
            <a:lvl1pPr algn="r">
              <a:defRPr sz="6000" b="1" i="1" baseline="0">
                <a:solidFill>
                  <a:srgbClr val="055B9E"/>
                </a:solidFill>
                <a:effectLst/>
              </a:defRPr>
            </a:lvl1pPr>
          </a:lstStyle>
          <a:p>
            <a:r>
              <a:rPr lang="en-US" dirty="0"/>
              <a:t>Covex, LLC</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52178852"/>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20592522"/>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64560740"/>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234276673"/>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84312" y="1493949"/>
            <a:ext cx="4895055" cy="429725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1493949"/>
            <a:ext cx="4895056" cy="429725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
        <p:nvSpPr>
          <p:cNvPr id="8" name="Title 1"/>
          <p:cNvSpPr txBox="1">
            <a:spLocks/>
          </p:cNvSpPr>
          <p:nvPr userDrawn="1"/>
        </p:nvSpPr>
        <p:spPr>
          <a:xfrm>
            <a:off x="482600" y="209550"/>
            <a:ext cx="110998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b="1" kern="1200" cap="none">
                <a:ln w="3175" cmpd="sng">
                  <a:noFill/>
                </a:ln>
                <a:solidFill>
                  <a:srgbClr val="055B9E"/>
                </a:solidFill>
                <a:effectLst/>
                <a:latin typeface="Arial Narrow" pitchFamily="34" charset="0"/>
                <a:ea typeface="+mj-ea"/>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918947851"/>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70073874"/>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36817139"/>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4856641"/>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08643882"/>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98354962"/>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25785784"/>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9/23/2019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
        <p:nvSpPr>
          <p:cNvPr id="167" name="Rectangle 2"/>
          <p:cNvSpPr txBox="1">
            <a:spLocks noChangeArrowheads="1"/>
          </p:cNvSpPr>
          <p:nvPr userDrawn="1"/>
        </p:nvSpPr>
        <p:spPr>
          <a:xfrm>
            <a:off x="5204541" y="6589395"/>
            <a:ext cx="1242752" cy="192405"/>
          </a:xfrm>
          <a:prstGeom prst="rect">
            <a:avLst/>
          </a:prstGeom>
          <a:effectLst>
            <a:outerShdw dist="35921" dir="2700000" algn="ctr" rotWithShape="0">
              <a:schemeClr val="bg2">
                <a:alpha val="50000"/>
              </a:schemeClr>
            </a:outerShdw>
          </a:effectLst>
        </p:spPr>
        <p:txBody>
          <a:bodyPr lIns="0" tIns="0" rIns="0" bIns="0" anchor="t"/>
          <a:lstStyle>
            <a:lvl1pPr algn="l" rtl="0" eaLnBrk="0" fontAlgn="base" hangingPunct="0">
              <a:spcBef>
                <a:spcPct val="0"/>
              </a:spcBef>
              <a:spcAft>
                <a:spcPct val="0"/>
              </a:spcAft>
              <a:defRPr sz="4400" i="1">
                <a:solidFill>
                  <a:srgbClr val="055B9E"/>
                </a:solidFill>
                <a:latin typeface="+mj-lt"/>
                <a:ea typeface="+mj-ea"/>
                <a:cs typeface="+mj-cs"/>
              </a:defRPr>
            </a:lvl1pPr>
            <a:lvl2pPr algn="l" rtl="0" eaLnBrk="0" fontAlgn="base" hangingPunct="0">
              <a:spcBef>
                <a:spcPct val="0"/>
              </a:spcBef>
              <a:spcAft>
                <a:spcPct val="0"/>
              </a:spcAft>
              <a:defRPr sz="4400" i="1">
                <a:solidFill>
                  <a:srgbClr val="055B9E"/>
                </a:solidFill>
                <a:latin typeface="Times New Roman" pitchFamily="18" charset="0"/>
              </a:defRPr>
            </a:lvl2pPr>
            <a:lvl3pPr algn="l" rtl="0" eaLnBrk="0" fontAlgn="base" hangingPunct="0">
              <a:spcBef>
                <a:spcPct val="0"/>
              </a:spcBef>
              <a:spcAft>
                <a:spcPct val="0"/>
              </a:spcAft>
              <a:defRPr sz="4400" i="1">
                <a:solidFill>
                  <a:srgbClr val="055B9E"/>
                </a:solidFill>
                <a:latin typeface="Times New Roman" pitchFamily="18" charset="0"/>
              </a:defRPr>
            </a:lvl3pPr>
            <a:lvl4pPr algn="l" rtl="0" eaLnBrk="0" fontAlgn="base" hangingPunct="0">
              <a:spcBef>
                <a:spcPct val="0"/>
              </a:spcBef>
              <a:spcAft>
                <a:spcPct val="0"/>
              </a:spcAft>
              <a:defRPr sz="4400" i="1">
                <a:solidFill>
                  <a:srgbClr val="055B9E"/>
                </a:solidFill>
                <a:latin typeface="Times New Roman" pitchFamily="18" charset="0"/>
              </a:defRPr>
            </a:lvl4pPr>
            <a:lvl5pPr algn="l" rtl="0" eaLnBrk="0" fontAlgn="base" hangingPunct="0">
              <a:spcBef>
                <a:spcPct val="0"/>
              </a:spcBef>
              <a:spcAft>
                <a:spcPct val="0"/>
              </a:spcAft>
              <a:defRPr sz="4400" i="1">
                <a:solidFill>
                  <a:srgbClr val="055B9E"/>
                </a:solidFill>
                <a:latin typeface="Times New Roman" pitchFamily="18" charset="0"/>
              </a:defRPr>
            </a:lvl5pPr>
            <a:lvl6pPr marL="457200" algn="l" rtl="0" fontAlgn="base">
              <a:spcBef>
                <a:spcPct val="0"/>
              </a:spcBef>
              <a:spcAft>
                <a:spcPct val="0"/>
              </a:spcAft>
              <a:defRPr sz="4400" i="1">
                <a:solidFill>
                  <a:schemeClr val="tx2"/>
                </a:solidFill>
                <a:latin typeface="Times New Roman" pitchFamily="18" charset="0"/>
              </a:defRPr>
            </a:lvl6pPr>
            <a:lvl7pPr marL="914400" algn="l" rtl="0" fontAlgn="base">
              <a:spcBef>
                <a:spcPct val="0"/>
              </a:spcBef>
              <a:spcAft>
                <a:spcPct val="0"/>
              </a:spcAft>
              <a:defRPr sz="4400" i="1">
                <a:solidFill>
                  <a:schemeClr val="tx2"/>
                </a:solidFill>
                <a:latin typeface="Times New Roman" pitchFamily="18" charset="0"/>
              </a:defRPr>
            </a:lvl7pPr>
            <a:lvl8pPr marL="1371600" algn="l" rtl="0" fontAlgn="base">
              <a:spcBef>
                <a:spcPct val="0"/>
              </a:spcBef>
              <a:spcAft>
                <a:spcPct val="0"/>
              </a:spcAft>
              <a:defRPr sz="4400" i="1">
                <a:solidFill>
                  <a:schemeClr val="tx2"/>
                </a:solidFill>
                <a:latin typeface="Times New Roman" pitchFamily="18" charset="0"/>
              </a:defRPr>
            </a:lvl8pPr>
            <a:lvl9pPr marL="1828800" algn="l" rtl="0" fontAlgn="base">
              <a:spcBef>
                <a:spcPct val="0"/>
              </a:spcBef>
              <a:spcAft>
                <a:spcPct val="0"/>
              </a:spcAft>
              <a:defRPr sz="4400" i="1">
                <a:solidFill>
                  <a:schemeClr val="tx2"/>
                </a:solidFill>
                <a:latin typeface="Times New Roman" pitchFamily="18" charset="0"/>
              </a:defRPr>
            </a:lvl9pPr>
          </a:lstStyle>
          <a:p>
            <a:pPr algn="ctr" defTabSz="914400" eaLnBrk="1" hangingPunct="1">
              <a:lnSpc>
                <a:spcPct val="90000"/>
              </a:lnSpc>
            </a:pPr>
            <a:r>
              <a:rPr lang="en-US" altLang="en-US" sz="1600" b="1" kern="0" dirty="0"/>
              <a:t>COVEX, LLC</a:t>
            </a:r>
          </a:p>
        </p:txBody>
      </p:sp>
    </p:spTree>
    <p:extLst>
      <p:ext uri="{BB962C8B-B14F-4D97-AF65-F5344CB8AC3E}">
        <p14:creationId xmlns:p14="http://schemas.microsoft.com/office/powerpoint/2010/main" val="2475389969"/>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3" r:id="rId3"/>
    <p:sldLayoutId id="2147483794" r:id="rId4"/>
    <p:sldLayoutId id="2147483795" r:id="rId5"/>
    <p:sldLayoutId id="2147483796" r:id="rId6"/>
    <p:sldLayoutId id="2147483798" r:id="rId7"/>
    <p:sldLayoutId id="2147483799" r:id="rId8"/>
    <p:sldLayoutId id="2147483800" r:id="rId9"/>
    <p:sldLayoutId id="2147483802" r:id="rId10"/>
    <p:sldLayoutId id="2147483804" r:id="rId11"/>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2.wmf"/><Relationship Id="rId4" Type="http://schemas.openxmlformats.org/officeDocument/2006/relationships/image" Target="../media/image21.jpeg"/></Relationships>
</file>

<file path=ppt/slides/_rels/slide4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slide" Target="slide67.xml"/></Relationships>
</file>

<file path=ppt/slides/_rels/slide5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0.wmf"/></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9.wmf"/></Relationships>
</file>

<file path=ppt/slides/_rels/slide6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9.w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41.wmf"/></Relationships>
</file>

<file path=ppt/slides/_rels/slide7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7.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GAMP5 Overview:</a:t>
            </a:r>
            <a:br>
              <a:rPr lang="en-US" dirty="0"/>
            </a:br>
            <a:r>
              <a:rPr lang="en-US" dirty="0"/>
              <a:t>“A Risk-Based Approach to Compliant </a:t>
            </a:r>
            <a:r>
              <a:rPr lang="en-US" dirty="0" err="1"/>
              <a:t>GxP</a:t>
            </a:r>
            <a:r>
              <a:rPr lang="en-US" dirty="0"/>
              <a:t> </a:t>
            </a:r>
            <a:r>
              <a:rPr lang="en-US" dirty="0" err="1"/>
              <a:t>Computerised</a:t>
            </a:r>
            <a:r>
              <a:rPr lang="en-US" dirty="0"/>
              <a:t> Systems</a:t>
            </a:r>
          </a:p>
        </p:txBody>
      </p:sp>
      <p:sp>
        <p:nvSpPr>
          <p:cNvPr id="3" name="Subtitle 2"/>
          <p:cNvSpPr>
            <a:spLocks noGrp="1"/>
          </p:cNvSpPr>
          <p:nvPr>
            <p:ph type="subTitle" idx="1"/>
          </p:nvPr>
        </p:nvSpPr>
        <p:spPr/>
        <p:txBody>
          <a:bodyPr/>
          <a:lstStyle/>
          <a:p>
            <a:r>
              <a:rPr lang="en-US" dirty="0"/>
              <a:t>COVEX LLC</a:t>
            </a:r>
          </a:p>
          <a:p>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1</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1612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828800" y="152400"/>
            <a:ext cx="8420100" cy="711200"/>
          </a:xfrm>
        </p:spPr>
        <p:txBody>
          <a:bodyPr/>
          <a:lstStyle/>
          <a:p>
            <a:r>
              <a:rPr lang="en-US" altLang="en-US" sz="3200" dirty="0"/>
              <a:t>GAMP 5 </a:t>
            </a:r>
            <a:r>
              <a:rPr lang="en-US" altLang="en-US" dirty="0"/>
              <a:t>Key Concepts</a:t>
            </a:r>
            <a:endParaRPr lang="en-US" altLang="en-US" sz="3200" dirty="0"/>
          </a:p>
        </p:txBody>
      </p:sp>
      <p:sp>
        <p:nvSpPr>
          <p:cNvPr id="228355" name="Rectangle 3"/>
          <p:cNvSpPr>
            <a:spLocks noGrp="1" noChangeArrowheads="1"/>
          </p:cNvSpPr>
          <p:nvPr>
            <p:ph type="body" idx="1"/>
          </p:nvPr>
        </p:nvSpPr>
        <p:spPr>
          <a:xfrm>
            <a:off x="2209800" y="1295400"/>
            <a:ext cx="7772400" cy="4967288"/>
          </a:xfrm>
        </p:spPr>
        <p:txBody>
          <a:bodyPr>
            <a:normAutofit fontScale="92500" lnSpcReduction="10000"/>
          </a:bodyPr>
          <a:lstStyle/>
          <a:p>
            <a:r>
              <a:rPr lang="en-US" altLang="en-US" sz="1800" dirty="0"/>
              <a:t>Key Concepts – overview of approach</a:t>
            </a:r>
          </a:p>
          <a:p>
            <a:pPr>
              <a:buFont typeface="Arial" panose="020B0604020202020204" pitchFamily="34" charset="0"/>
              <a:buChar char="•"/>
            </a:pPr>
            <a:r>
              <a:rPr lang="en-US" altLang="en-US" sz="1800" dirty="0"/>
              <a:t>Life Cycle Approach detailed – encompasses all activities: initial concept, to understanding the requirements through development, to release, to operational use, and through system retirement</a:t>
            </a:r>
          </a:p>
          <a:p>
            <a:pPr lvl="2"/>
            <a:r>
              <a:rPr lang="en-US" altLang="en-US" dirty="0">
                <a:solidFill>
                  <a:schemeClr val="tx1"/>
                </a:solidFill>
              </a:rPr>
              <a:t>Lifecycle Phases consolidated to only 4:</a:t>
            </a:r>
          </a:p>
          <a:p>
            <a:pPr lvl="3"/>
            <a:r>
              <a:rPr lang="en-US" altLang="en-US" sz="1800" dirty="0"/>
              <a:t>Concept</a:t>
            </a:r>
          </a:p>
          <a:p>
            <a:pPr lvl="3"/>
            <a:r>
              <a:rPr lang="en-US" altLang="en-US" sz="1800" dirty="0"/>
              <a:t>Project</a:t>
            </a:r>
          </a:p>
          <a:p>
            <a:pPr lvl="3"/>
            <a:r>
              <a:rPr lang="en-US" altLang="en-US" sz="1800" dirty="0"/>
              <a:t>Operation</a:t>
            </a:r>
          </a:p>
          <a:p>
            <a:pPr lvl="3"/>
            <a:r>
              <a:rPr lang="en-US" altLang="en-US" sz="1800" dirty="0"/>
              <a:t>Retirement</a:t>
            </a:r>
          </a:p>
          <a:p>
            <a:pPr lvl="2"/>
            <a:r>
              <a:rPr lang="en-US" altLang="en-US" dirty="0">
                <a:solidFill>
                  <a:schemeClr val="tx1"/>
                </a:solidFill>
              </a:rPr>
              <a:t>Section describes process as a whole and how each activity relates to the other</a:t>
            </a:r>
          </a:p>
          <a:p>
            <a:pPr lvl="2"/>
            <a:r>
              <a:rPr lang="en-US" altLang="en-US" dirty="0">
                <a:solidFill>
                  <a:schemeClr val="tx1"/>
                </a:solidFill>
              </a:rPr>
              <a:t>Comparable to the GAMP 4 section 6 – “Validation Overview” but is much deeper and structured towards the entire process (again, phases are consolidated to only 4)</a:t>
            </a:r>
          </a:p>
          <a:p>
            <a:pPr lvl="2"/>
            <a:r>
              <a:rPr lang="en-US" altLang="en-US" dirty="0">
                <a:solidFill>
                  <a:schemeClr val="tx1"/>
                </a:solidFill>
              </a:rPr>
              <a:t>Section 3.3 includes CSV Framework</a:t>
            </a:r>
          </a:p>
          <a:p>
            <a:endParaRPr lang="en-US" altLang="en-US" sz="1800" dirty="0"/>
          </a:p>
        </p:txBody>
      </p:sp>
    </p:spTree>
    <p:extLst>
      <p:ext uri="{BB962C8B-B14F-4D97-AF65-F5344CB8AC3E}">
        <p14:creationId xmlns:p14="http://schemas.microsoft.com/office/powerpoint/2010/main" val="178224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752600" y="152400"/>
            <a:ext cx="8420100" cy="711200"/>
          </a:xfrm>
        </p:spPr>
        <p:txBody>
          <a:bodyPr/>
          <a:lstStyle/>
          <a:p>
            <a:r>
              <a:rPr lang="en-US" altLang="en-US" sz="3200" dirty="0"/>
              <a:t>GAMP 5 </a:t>
            </a:r>
            <a:r>
              <a:rPr lang="en-US" altLang="en-US" dirty="0"/>
              <a:t>Key Concepts</a:t>
            </a:r>
            <a:endParaRPr lang="en-US" altLang="en-US" sz="3200" dirty="0"/>
          </a:p>
        </p:txBody>
      </p:sp>
      <p:sp>
        <p:nvSpPr>
          <p:cNvPr id="230403" name="Rectangle 3"/>
          <p:cNvSpPr>
            <a:spLocks noGrp="1" noChangeArrowheads="1"/>
          </p:cNvSpPr>
          <p:nvPr>
            <p:ph type="body" idx="1"/>
          </p:nvPr>
        </p:nvSpPr>
        <p:spPr>
          <a:xfrm>
            <a:off x="2209800" y="1614488"/>
            <a:ext cx="7772400" cy="4648200"/>
          </a:xfrm>
        </p:spPr>
        <p:txBody>
          <a:bodyPr>
            <a:normAutofit fontScale="92500" lnSpcReduction="10000"/>
          </a:bodyPr>
          <a:lstStyle/>
          <a:p>
            <a:pPr>
              <a:buFont typeface="Arial" panose="020B0604020202020204" pitchFamily="34" charset="0"/>
              <a:buChar char="•"/>
            </a:pPr>
            <a:r>
              <a:rPr lang="en-US" altLang="en-US" sz="2000" dirty="0"/>
              <a:t>‘Project’ Life Cycle Phase is expanded upon</a:t>
            </a:r>
          </a:p>
          <a:p>
            <a:pPr lvl="2"/>
            <a:r>
              <a:rPr lang="en-US" altLang="en-US" dirty="0">
                <a:solidFill>
                  <a:schemeClr val="tx1"/>
                </a:solidFill>
              </a:rPr>
              <a:t>Described in 5 “Stages”</a:t>
            </a:r>
          </a:p>
          <a:p>
            <a:pPr lvl="3"/>
            <a:r>
              <a:rPr lang="en-US" altLang="en-US" sz="1800" dirty="0"/>
              <a:t>Planning</a:t>
            </a:r>
          </a:p>
          <a:p>
            <a:pPr lvl="3"/>
            <a:r>
              <a:rPr lang="en-US" altLang="en-US" sz="1800" dirty="0"/>
              <a:t>Specification </a:t>
            </a:r>
          </a:p>
          <a:p>
            <a:pPr lvl="3"/>
            <a:r>
              <a:rPr lang="en-US" altLang="en-US" sz="1800" dirty="0"/>
              <a:t>Configuration and Coding</a:t>
            </a:r>
          </a:p>
          <a:p>
            <a:pPr lvl="3"/>
            <a:r>
              <a:rPr lang="en-US" altLang="en-US" sz="1800" dirty="0"/>
              <a:t>Verification</a:t>
            </a:r>
          </a:p>
          <a:p>
            <a:pPr lvl="3"/>
            <a:r>
              <a:rPr lang="en-US" altLang="en-US" sz="1800" dirty="0"/>
              <a:t>Reporting and Release</a:t>
            </a:r>
          </a:p>
          <a:p>
            <a:pPr lvl="1">
              <a:buFont typeface="Arial" panose="020B0604020202020204" pitchFamily="34" charset="0"/>
              <a:buChar char="•"/>
            </a:pPr>
            <a:r>
              <a:rPr lang="en-US" altLang="en-US" dirty="0"/>
              <a:t>Practical examples provided</a:t>
            </a:r>
          </a:p>
          <a:p>
            <a:pPr lvl="1">
              <a:buFont typeface="Arial" panose="020B0604020202020204" pitchFamily="34" charset="0"/>
              <a:buChar char="•"/>
            </a:pPr>
            <a:r>
              <a:rPr lang="en-US" altLang="en-US" dirty="0"/>
              <a:t>Operational phase significantly expanded upon (was once just left as “control system through SOPs”)</a:t>
            </a:r>
          </a:p>
          <a:p>
            <a:pPr lvl="1">
              <a:buFont typeface="Arial" panose="020B0604020202020204" pitchFamily="34" charset="0"/>
              <a:buChar char="•"/>
            </a:pPr>
            <a:r>
              <a:rPr lang="en-US" altLang="en-US" dirty="0"/>
              <a:t>Key supporting processes of risk management, change and configuration management, design review, traceability, and document management are introduced</a:t>
            </a:r>
          </a:p>
        </p:txBody>
      </p:sp>
    </p:spTree>
    <p:extLst>
      <p:ext uri="{BB962C8B-B14F-4D97-AF65-F5344CB8AC3E}">
        <p14:creationId xmlns:p14="http://schemas.microsoft.com/office/powerpoint/2010/main" val="239686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752600" y="152400"/>
            <a:ext cx="8420100" cy="711200"/>
          </a:xfrm>
        </p:spPr>
        <p:txBody>
          <a:bodyPr/>
          <a:lstStyle/>
          <a:p>
            <a:r>
              <a:rPr lang="en-US" altLang="en-US" sz="3200" dirty="0"/>
              <a:t>GAMP 5 </a:t>
            </a:r>
            <a:r>
              <a:rPr lang="en-US" altLang="en-US" dirty="0"/>
              <a:t>Key Concepts</a:t>
            </a:r>
            <a:endParaRPr lang="en-US" altLang="en-US" sz="3200" dirty="0"/>
          </a:p>
        </p:txBody>
      </p:sp>
      <p:sp>
        <p:nvSpPr>
          <p:cNvPr id="232451" name="Rectangle 3"/>
          <p:cNvSpPr>
            <a:spLocks noGrp="1" noChangeArrowheads="1"/>
          </p:cNvSpPr>
          <p:nvPr>
            <p:ph type="body" idx="1"/>
          </p:nvPr>
        </p:nvSpPr>
        <p:spPr>
          <a:xfrm>
            <a:off x="2209800" y="1614488"/>
            <a:ext cx="7772400" cy="4648200"/>
          </a:xfrm>
        </p:spPr>
        <p:txBody>
          <a:bodyPr/>
          <a:lstStyle/>
          <a:p>
            <a:r>
              <a:rPr lang="en-US" altLang="en-US" sz="2800" dirty="0"/>
              <a:t>Quality Risk Management – systematic approach for the assessment, control communication, and review of risk to patient safety, product quality, and data integrity</a:t>
            </a:r>
          </a:p>
          <a:p>
            <a:pPr lvl="1"/>
            <a:r>
              <a:rPr lang="en-US" altLang="en-US" sz="2400" dirty="0"/>
              <a:t>Corporate threshold for risk varies – must be agreed to between QA and business areas </a:t>
            </a:r>
          </a:p>
          <a:p>
            <a:pPr lvl="1"/>
            <a:r>
              <a:rPr lang="en-US" altLang="en-US" sz="2400" dirty="0"/>
              <a:t>Iterative process applied throughout the entire system life cycle</a:t>
            </a:r>
          </a:p>
          <a:p>
            <a:pPr lvl="1"/>
            <a:r>
              <a:rPr lang="en-US" altLang="en-US" sz="2400" dirty="0"/>
              <a:t>Assess systems and functions/specifications</a:t>
            </a:r>
          </a:p>
        </p:txBody>
      </p:sp>
    </p:spTree>
    <p:extLst>
      <p:ext uri="{BB962C8B-B14F-4D97-AF65-F5344CB8AC3E}">
        <p14:creationId xmlns:p14="http://schemas.microsoft.com/office/powerpoint/2010/main" val="193678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1752600" y="228600"/>
            <a:ext cx="8420100" cy="711200"/>
          </a:xfrm>
        </p:spPr>
        <p:txBody>
          <a:bodyPr/>
          <a:lstStyle/>
          <a:p>
            <a:r>
              <a:rPr lang="en-US" altLang="en-US" sz="3200" dirty="0"/>
              <a:t>GAMP 5 </a:t>
            </a:r>
            <a:r>
              <a:rPr lang="en-US" altLang="en-US" dirty="0"/>
              <a:t>Key Concepts</a:t>
            </a:r>
            <a:endParaRPr lang="en-US" altLang="en-US" sz="3200" dirty="0"/>
          </a:p>
        </p:txBody>
      </p:sp>
      <p:sp>
        <p:nvSpPr>
          <p:cNvPr id="234499" name="Rectangle 3"/>
          <p:cNvSpPr>
            <a:spLocks noGrp="1" noChangeArrowheads="1"/>
          </p:cNvSpPr>
          <p:nvPr>
            <p:ph type="body" idx="1"/>
          </p:nvPr>
        </p:nvSpPr>
        <p:spPr>
          <a:xfrm>
            <a:off x="2209800" y="1614488"/>
            <a:ext cx="7772400" cy="4648200"/>
          </a:xfrm>
        </p:spPr>
        <p:txBody>
          <a:bodyPr/>
          <a:lstStyle/>
          <a:p>
            <a:pPr>
              <a:lnSpc>
                <a:spcPct val="90000"/>
              </a:lnSpc>
            </a:pPr>
            <a:r>
              <a:rPr lang="en-US" altLang="en-US" dirty="0"/>
              <a:t>Regulated Company Activities:</a:t>
            </a:r>
          </a:p>
          <a:p>
            <a:pPr lvl="1">
              <a:lnSpc>
                <a:spcPct val="90000"/>
              </a:lnSpc>
            </a:pPr>
            <a:r>
              <a:rPr lang="en-US" altLang="en-US" dirty="0"/>
              <a:t>Governance framework covering policies, responsibilities, management and continued improvement</a:t>
            </a:r>
          </a:p>
          <a:p>
            <a:pPr lvl="1">
              <a:lnSpc>
                <a:spcPct val="90000"/>
              </a:lnSpc>
            </a:pPr>
            <a:r>
              <a:rPr lang="en-US" altLang="en-US" dirty="0"/>
              <a:t>System specific activities</a:t>
            </a:r>
          </a:p>
          <a:p>
            <a:pPr lvl="1">
              <a:lnSpc>
                <a:spcPct val="90000"/>
              </a:lnSpc>
            </a:pPr>
            <a:r>
              <a:rPr lang="en-US" altLang="en-US" dirty="0"/>
              <a:t>Company is responsible for ensuring compliance and fitness for purpose of systems</a:t>
            </a:r>
          </a:p>
          <a:p>
            <a:pPr lvl="1">
              <a:lnSpc>
                <a:spcPct val="90000"/>
              </a:lnSpc>
            </a:pPr>
            <a:r>
              <a:rPr lang="en-US" altLang="en-US" dirty="0"/>
              <a:t>Must be documented, approved, effective and consistent</a:t>
            </a:r>
          </a:p>
        </p:txBody>
      </p:sp>
    </p:spTree>
    <p:extLst>
      <p:ext uri="{BB962C8B-B14F-4D97-AF65-F5344CB8AC3E}">
        <p14:creationId xmlns:p14="http://schemas.microsoft.com/office/powerpoint/2010/main" val="3925620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1752600" y="152400"/>
            <a:ext cx="8420100" cy="711200"/>
          </a:xfrm>
        </p:spPr>
        <p:txBody>
          <a:bodyPr/>
          <a:lstStyle/>
          <a:p>
            <a:r>
              <a:rPr lang="en-US" altLang="en-US" sz="3200" dirty="0"/>
              <a:t>GAMP 5 </a:t>
            </a:r>
            <a:r>
              <a:rPr lang="en-US" altLang="en-US" dirty="0"/>
              <a:t>Key Concepts</a:t>
            </a:r>
            <a:endParaRPr lang="en-US" altLang="en-US" sz="3200" dirty="0"/>
          </a:p>
        </p:txBody>
      </p:sp>
      <p:sp>
        <p:nvSpPr>
          <p:cNvPr id="236547" name="Rectangle 3"/>
          <p:cNvSpPr>
            <a:spLocks noGrp="1" noChangeArrowheads="1"/>
          </p:cNvSpPr>
          <p:nvPr>
            <p:ph type="body" idx="1"/>
          </p:nvPr>
        </p:nvSpPr>
        <p:spPr>
          <a:xfrm>
            <a:off x="2209800" y="1614488"/>
            <a:ext cx="7772400" cy="4648200"/>
          </a:xfrm>
        </p:spPr>
        <p:txBody>
          <a:bodyPr>
            <a:normAutofit lnSpcReduction="10000"/>
          </a:bodyPr>
          <a:lstStyle/>
          <a:p>
            <a:pPr>
              <a:lnSpc>
                <a:spcPct val="90000"/>
              </a:lnSpc>
            </a:pPr>
            <a:r>
              <a:rPr lang="en-US" altLang="en-US" sz="2800" dirty="0"/>
              <a:t>Supplier Activities</a:t>
            </a:r>
          </a:p>
          <a:p>
            <a:pPr lvl="1">
              <a:lnSpc>
                <a:spcPct val="90000"/>
              </a:lnSpc>
            </a:pPr>
            <a:r>
              <a:rPr lang="en-US" altLang="en-US" sz="2400" dirty="0"/>
              <a:t>Supplier good practice activities and expectations</a:t>
            </a:r>
          </a:p>
          <a:p>
            <a:pPr lvl="1">
              <a:lnSpc>
                <a:spcPct val="90000"/>
              </a:lnSpc>
            </a:pPr>
            <a:r>
              <a:rPr lang="en-US" altLang="en-US" sz="2400" dirty="0"/>
              <a:t>Vendor Management and auditing program</a:t>
            </a:r>
          </a:p>
          <a:p>
            <a:pPr>
              <a:lnSpc>
                <a:spcPct val="90000"/>
              </a:lnSpc>
            </a:pPr>
            <a:r>
              <a:rPr lang="en-US" altLang="en-US" sz="2800" dirty="0"/>
              <a:t>Efficiency Improvements – fit for use, effective application of framework, etc.</a:t>
            </a:r>
          </a:p>
          <a:p>
            <a:pPr>
              <a:lnSpc>
                <a:spcPct val="90000"/>
              </a:lnSpc>
            </a:pPr>
            <a:r>
              <a:rPr lang="en-US" altLang="en-US" sz="2800" dirty="0"/>
              <a:t>GAMP 5 main body does not contain separate guidance sections for IT or Process Control systems (or for any specific type of system for that matter) –particular aspects of specific system types to be covered by GPC’s (Good Practice Guides)</a:t>
            </a:r>
          </a:p>
        </p:txBody>
      </p:sp>
    </p:spTree>
    <p:extLst>
      <p:ext uri="{BB962C8B-B14F-4D97-AF65-F5344CB8AC3E}">
        <p14:creationId xmlns:p14="http://schemas.microsoft.com/office/powerpoint/2010/main" val="238789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1752600" y="152400"/>
            <a:ext cx="7772400" cy="609600"/>
          </a:xfrm>
        </p:spPr>
        <p:txBody>
          <a:bodyPr/>
          <a:lstStyle/>
          <a:p>
            <a:r>
              <a:rPr lang="en-US" altLang="en-US" sz="3200" dirty="0"/>
              <a:t>Appendices</a:t>
            </a:r>
          </a:p>
        </p:txBody>
      </p:sp>
      <p:pic>
        <p:nvPicPr>
          <p:cNvPr id="238596"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71800" y="1066801"/>
            <a:ext cx="6007312" cy="5146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7575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1828800" y="363908"/>
            <a:ext cx="8420100" cy="711200"/>
          </a:xfrm>
        </p:spPr>
        <p:txBody>
          <a:bodyPr/>
          <a:lstStyle/>
          <a:p>
            <a:r>
              <a:rPr lang="en-US" altLang="en-US" sz="3200" dirty="0"/>
              <a:t>Management Appendices Changes</a:t>
            </a:r>
          </a:p>
        </p:txBody>
      </p:sp>
      <p:sp>
        <p:nvSpPr>
          <p:cNvPr id="240643" name="Rectangle 3"/>
          <p:cNvSpPr>
            <a:spLocks noGrp="1" noChangeArrowheads="1"/>
          </p:cNvSpPr>
          <p:nvPr>
            <p:ph type="body" idx="1"/>
          </p:nvPr>
        </p:nvSpPr>
        <p:spPr>
          <a:xfrm>
            <a:off x="2209800" y="1309688"/>
            <a:ext cx="7772400" cy="5243512"/>
          </a:xfrm>
        </p:spPr>
        <p:txBody>
          <a:bodyPr>
            <a:normAutofit fontScale="92500" lnSpcReduction="10000"/>
          </a:bodyPr>
          <a:lstStyle/>
          <a:p>
            <a:r>
              <a:rPr lang="en-US" altLang="en-US" sz="1800" dirty="0"/>
              <a:t>M2 “Guideline for Supplier Audit”</a:t>
            </a:r>
          </a:p>
          <a:p>
            <a:pPr lvl="1"/>
            <a:r>
              <a:rPr lang="en-US" altLang="en-US" sz="1600" dirty="0"/>
              <a:t>Expanded to “Supplier Assessment”</a:t>
            </a:r>
          </a:p>
          <a:p>
            <a:pPr lvl="1"/>
            <a:r>
              <a:rPr lang="en-US" altLang="en-US" sz="1600" dirty="0"/>
              <a:t>Now includes audit guidance based on risk, complexity and novelty</a:t>
            </a:r>
          </a:p>
          <a:p>
            <a:r>
              <a:rPr lang="en-US" altLang="en-US" sz="1800" dirty="0"/>
              <a:t>M3 “Guideline for Risk Assessment”</a:t>
            </a:r>
          </a:p>
          <a:p>
            <a:pPr lvl="1"/>
            <a:r>
              <a:rPr lang="en-US" altLang="en-US" sz="1600" dirty="0"/>
              <a:t>Expanded to “Science Based Quality Risk Management”</a:t>
            </a:r>
          </a:p>
          <a:p>
            <a:pPr lvl="1"/>
            <a:r>
              <a:rPr lang="en-US" altLang="en-US" sz="1600" dirty="0"/>
              <a:t>Now includes quality risk management process and numerous examples</a:t>
            </a:r>
          </a:p>
          <a:p>
            <a:r>
              <a:rPr lang="en-US" altLang="en-US" sz="1800" dirty="0"/>
              <a:t>M4 “Guideline for Categories of Software and Hardware”</a:t>
            </a:r>
          </a:p>
          <a:p>
            <a:pPr lvl="1"/>
            <a:r>
              <a:rPr lang="en-US" altLang="en-US" sz="1600" dirty="0"/>
              <a:t>Categories refined and re-organized</a:t>
            </a:r>
          </a:p>
          <a:p>
            <a:r>
              <a:rPr lang="en-US" altLang="en-US" sz="1800" dirty="0"/>
              <a:t>M5 “Guideline for Design Review and Requirements Traceability Matrix”</a:t>
            </a:r>
          </a:p>
          <a:p>
            <a:pPr lvl="1"/>
            <a:r>
              <a:rPr lang="en-US" altLang="en-US" sz="1600" dirty="0"/>
              <a:t>Expanded to “Design Review and Traceability”</a:t>
            </a:r>
          </a:p>
          <a:p>
            <a:pPr lvl="1"/>
            <a:r>
              <a:rPr lang="en-US" altLang="en-US" sz="1600" dirty="0"/>
              <a:t>Recognizes that RTM is only one valid method of many</a:t>
            </a:r>
          </a:p>
          <a:p>
            <a:r>
              <a:rPr lang="en-US" altLang="en-US" sz="1800" dirty="0"/>
              <a:t>M6 “Guideline for Quality and Project Planning” is now “Supplier Quality and Project Planning” – reflects new focus on suppliers</a:t>
            </a:r>
          </a:p>
          <a:p>
            <a:r>
              <a:rPr lang="en-US" altLang="en-US" sz="1800" dirty="0"/>
              <a:t>M8 “Guideline for Project Change Control” and M9 “Guideline for Configuration Management” combined into new M8 “Project Change Management and Configuration Management”</a:t>
            </a:r>
          </a:p>
        </p:txBody>
      </p:sp>
    </p:spTree>
    <p:extLst>
      <p:ext uri="{BB962C8B-B14F-4D97-AF65-F5344CB8AC3E}">
        <p14:creationId xmlns:p14="http://schemas.microsoft.com/office/powerpoint/2010/main" val="83264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752600" y="188976"/>
            <a:ext cx="8420100" cy="711200"/>
          </a:xfrm>
        </p:spPr>
        <p:txBody>
          <a:bodyPr/>
          <a:lstStyle/>
          <a:p>
            <a:r>
              <a:rPr lang="en-US" altLang="en-US" sz="3200" dirty="0"/>
              <a:t>Development Appendices Changes</a:t>
            </a:r>
          </a:p>
        </p:txBody>
      </p:sp>
      <p:sp>
        <p:nvSpPr>
          <p:cNvPr id="242691" name="Rectangle 3"/>
          <p:cNvSpPr>
            <a:spLocks noGrp="1" noChangeArrowheads="1"/>
          </p:cNvSpPr>
          <p:nvPr>
            <p:ph type="body" idx="1"/>
          </p:nvPr>
        </p:nvSpPr>
        <p:spPr>
          <a:xfrm>
            <a:off x="2170113" y="1157288"/>
            <a:ext cx="7772400" cy="5243512"/>
          </a:xfrm>
        </p:spPr>
        <p:txBody>
          <a:bodyPr/>
          <a:lstStyle/>
          <a:p>
            <a:r>
              <a:rPr lang="en-US" altLang="en-US" sz="1800" dirty="0"/>
              <a:t>D1 “Example Procedure for the Production of a User Requirements Specification” is now a guidance instead of example – emphasis on requirement “capture”</a:t>
            </a:r>
          </a:p>
          <a:p>
            <a:r>
              <a:rPr lang="en-US" altLang="en-US" sz="1800" dirty="0"/>
              <a:t>D2 “Example Procedure for the Production of a Functional Specification” is now a guidance instead of example </a:t>
            </a:r>
          </a:p>
          <a:p>
            <a:r>
              <a:rPr lang="en-US" altLang="en-US" sz="1800" dirty="0"/>
              <a:t>D3 “Example Procedure for the Production of Hardware Design Specification” </a:t>
            </a:r>
          </a:p>
          <a:p>
            <a:pPr lvl="1"/>
            <a:r>
              <a:rPr lang="en-US" altLang="en-US" sz="1600" dirty="0"/>
              <a:t>Expanded to cover Configuration and Design</a:t>
            </a:r>
          </a:p>
          <a:p>
            <a:pPr lvl="1"/>
            <a:r>
              <a:rPr lang="en-US" altLang="en-US" sz="1600" dirty="0"/>
              <a:t>Now covers SW and Module Design (was in M4 in GAMP 4)</a:t>
            </a:r>
          </a:p>
          <a:p>
            <a:r>
              <a:rPr lang="en-US" altLang="en-US" sz="1800" dirty="0"/>
              <a:t>D4 “Example Procedure for the Production of Software Design Specifications and Software Module Design Specifications” moved into D3, and D4 replaces D5 and is called “Management, Development, and Review of Software”</a:t>
            </a:r>
          </a:p>
          <a:p>
            <a:r>
              <a:rPr lang="en-US" altLang="en-US" sz="1800" dirty="0"/>
              <a:t>D5 is now called “Testing of Computerized Systems”</a:t>
            </a:r>
          </a:p>
          <a:p>
            <a:pPr lvl="1"/>
            <a:r>
              <a:rPr lang="en-US" altLang="en-US" sz="1600" dirty="0"/>
              <a:t>New guidance on test strategy, supplier test activities, automated testing, and testing applied to different system categories</a:t>
            </a:r>
          </a:p>
          <a:p>
            <a:r>
              <a:rPr lang="en-US" altLang="en-US" sz="1800" dirty="0"/>
              <a:t>New Appendix D6 is now “System Descriptions”</a:t>
            </a:r>
          </a:p>
        </p:txBody>
      </p:sp>
    </p:spTree>
    <p:extLst>
      <p:ext uri="{BB962C8B-B14F-4D97-AF65-F5344CB8AC3E}">
        <p14:creationId xmlns:p14="http://schemas.microsoft.com/office/powerpoint/2010/main" val="72363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1885950" y="34724"/>
            <a:ext cx="8420100" cy="711200"/>
          </a:xfrm>
        </p:spPr>
        <p:txBody>
          <a:bodyPr/>
          <a:lstStyle/>
          <a:p>
            <a:r>
              <a:rPr lang="en-US" altLang="en-US" sz="3200" dirty="0"/>
              <a:t>Operational Appendices Changes</a:t>
            </a:r>
          </a:p>
        </p:txBody>
      </p:sp>
      <p:sp>
        <p:nvSpPr>
          <p:cNvPr id="244739" name="Rectangle 3"/>
          <p:cNvSpPr>
            <a:spLocks noGrp="1" noChangeArrowheads="1"/>
          </p:cNvSpPr>
          <p:nvPr>
            <p:ph type="body" idx="1"/>
          </p:nvPr>
        </p:nvSpPr>
        <p:spPr>
          <a:xfrm>
            <a:off x="2209800" y="1614488"/>
            <a:ext cx="7772400" cy="4648200"/>
          </a:xfrm>
        </p:spPr>
        <p:txBody>
          <a:bodyPr/>
          <a:lstStyle/>
          <a:p>
            <a:r>
              <a:rPr lang="en-US" altLang="en-US" sz="2000" dirty="0"/>
              <a:t>Significant revisions to cover all aspects of the Operational Phase</a:t>
            </a:r>
          </a:p>
          <a:p>
            <a:r>
              <a:rPr lang="en-US" altLang="en-US" sz="2000" dirty="0"/>
              <a:t>Introductory section provided to describe the organization of each appendix and approach adopted</a:t>
            </a:r>
          </a:p>
          <a:p>
            <a:r>
              <a:rPr lang="en-US" altLang="en-US" sz="2000" dirty="0"/>
              <a:t>Information on key relationships between various operational processes provided</a:t>
            </a:r>
          </a:p>
          <a:p>
            <a:r>
              <a:rPr lang="en-US" altLang="en-US" sz="2000" dirty="0"/>
              <a:t>Five new appendices in GAMP 5:</a:t>
            </a:r>
          </a:p>
          <a:p>
            <a:pPr lvl="1"/>
            <a:r>
              <a:rPr lang="en-US" altLang="en-US" sz="1800" dirty="0"/>
              <a:t>Handover</a:t>
            </a:r>
          </a:p>
          <a:p>
            <a:pPr lvl="1"/>
            <a:r>
              <a:rPr lang="en-US" altLang="en-US" sz="1800" dirty="0"/>
              <a:t>Incident Management</a:t>
            </a:r>
          </a:p>
          <a:p>
            <a:pPr lvl="1"/>
            <a:r>
              <a:rPr lang="en-US" altLang="en-US" sz="1800" dirty="0"/>
              <a:t>Corrective and Preventative Action</a:t>
            </a:r>
          </a:p>
          <a:p>
            <a:pPr lvl="1"/>
            <a:r>
              <a:rPr lang="en-US" altLang="en-US" sz="1800" dirty="0"/>
              <a:t>Repair Activity</a:t>
            </a:r>
          </a:p>
          <a:p>
            <a:pPr lvl="1"/>
            <a:r>
              <a:rPr lang="en-US" altLang="en-US" sz="1800" dirty="0"/>
              <a:t>System Administration</a:t>
            </a:r>
          </a:p>
        </p:txBody>
      </p:sp>
    </p:spTree>
    <p:extLst>
      <p:ext uri="{BB962C8B-B14F-4D97-AF65-F5344CB8AC3E}">
        <p14:creationId xmlns:p14="http://schemas.microsoft.com/office/powerpoint/2010/main" val="1089427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GAMP Categories - Software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35395297"/>
              </p:ext>
            </p:extLst>
          </p:nvPr>
        </p:nvGraphicFramePr>
        <p:xfrm>
          <a:off x="1969771" y="1295401"/>
          <a:ext cx="8077201" cy="4800599"/>
        </p:xfrm>
        <a:graphic>
          <a:graphicData uri="http://schemas.openxmlformats.org/drawingml/2006/table">
            <a:tbl>
              <a:tblPr firstRow="1" firstCol="1" bandRow="1">
                <a:tableStyleId>{5C22544A-7EE6-4342-B048-85BDC9FD1C3A}</a:tableStyleId>
              </a:tblPr>
              <a:tblGrid>
                <a:gridCol w="1839943">
                  <a:extLst>
                    <a:ext uri="{9D8B030D-6E8A-4147-A177-3AD203B41FA5}">
                      <a16:colId xmlns:a16="http://schemas.microsoft.com/office/drawing/2014/main" val="20000"/>
                    </a:ext>
                  </a:extLst>
                </a:gridCol>
                <a:gridCol w="2547612">
                  <a:extLst>
                    <a:ext uri="{9D8B030D-6E8A-4147-A177-3AD203B41FA5}">
                      <a16:colId xmlns:a16="http://schemas.microsoft.com/office/drawing/2014/main" val="20001"/>
                    </a:ext>
                  </a:extLst>
                </a:gridCol>
                <a:gridCol w="3689646">
                  <a:extLst>
                    <a:ext uri="{9D8B030D-6E8A-4147-A177-3AD203B41FA5}">
                      <a16:colId xmlns:a16="http://schemas.microsoft.com/office/drawing/2014/main" val="20002"/>
                    </a:ext>
                  </a:extLst>
                </a:gridCol>
              </a:tblGrid>
              <a:tr h="270594">
                <a:tc>
                  <a:txBody>
                    <a:bodyPr/>
                    <a:lstStyle/>
                    <a:p>
                      <a:pPr marL="0" marR="0">
                        <a:lnSpc>
                          <a:spcPct val="107000"/>
                        </a:lnSpc>
                        <a:spcBef>
                          <a:spcPts val="0"/>
                        </a:spcBef>
                        <a:spcAft>
                          <a:spcPts val="0"/>
                        </a:spcAft>
                      </a:pPr>
                      <a:r>
                        <a:rPr lang="en-US" sz="1600" dirty="0">
                          <a:solidFill>
                            <a:schemeClr val="bg1"/>
                          </a:solidFill>
                          <a:effectLst/>
                        </a:rPr>
                        <a:t>Category</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chemeClr val="bg1"/>
                          </a:solidFill>
                          <a:effectLst/>
                        </a:rPr>
                        <a:t>Typical Approach</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410257">
                <a:tc>
                  <a:txBody>
                    <a:bodyPr/>
                    <a:lstStyle/>
                    <a:p>
                      <a:pPr marL="0" marR="0">
                        <a:lnSpc>
                          <a:spcPct val="107000"/>
                        </a:lnSpc>
                        <a:spcBef>
                          <a:spcPts val="0"/>
                        </a:spcBef>
                        <a:spcAft>
                          <a:spcPts val="0"/>
                        </a:spcAft>
                      </a:pPr>
                      <a:r>
                        <a:rPr lang="en-US" sz="1600" dirty="0">
                          <a:solidFill>
                            <a:schemeClr val="bg1"/>
                          </a:solidFill>
                          <a:effectLst/>
                        </a:rPr>
                        <a:t>1: Infrastructure Software</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rPr>
                        <a:t>Layered software (platforms)</a:t>
                      </a:r>
                    </a:p>
                    <a:p>
                      <a:pPr marL="342900" marR="0" lvl="0" indent="-342900">
                        <a:lnSpc>
                          <a:spcPct val="107000"/>
                        </a:lnSpc>
                        <a:spcBef>
                          <a:spcPts val="0"/>
                        </a:spcBef>
                        <a:spcAft>
                          <a:spcPts val="0"/>
                        </a:spcAft>
                        <a:buFont typeface="Symbol" panose="05050102010706020507" pitchFamily="18" charset="2"/>
                        <a:buChar char=""/>
                      </a:pPr>
                      <a:r>
                        <a:rPr lang="en-US" sz="1600" dirty="0">
                          <a:effectLst/>
                        </a:rPr>
                        <a:t>Software used to manage operating env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rPr>
                        <a:t>Record version number, verify correct installation</a:t>
                      </a:r>
                    </a:p>
                    <a:p>
                      <a:pPr marL="342900" marR="0" lvl="0" indent="-342900">
                        <a:lnSpc>
                          <a:spcPct val="107000"/>
                        </a:lnSpc>
                        <a:spcBef>
                          <a:spcPts val="0"/>
                        </a:spcBef>
                        <a:spcAft>
                          <a:spcPts val="0"/>
                        </a:spcAft>
                        <a:buFont typeface="Symbol" panose="05050102010706020507" pitchFamily="18" charset="2"/>
                        <a:buChar char=""/>
                      </a:pPr>
                      <a:r>
                        <a:rPr lang="en-US" sz="1600" dirty="0">
                          <a:effectLst/>
                        </a:rPr>
                        <a:t>Follow GPG: IT Infrastructure Control and Compliance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119748">
                <a:tc>
                  <a:txBody>
                    <a:bodyPr/>
                    <a:lstStyle/>
                    <a:p>
                      <a:pPr marL="0" marR="0">
                        <a:lnSpc>
                          <a:spcPct val="107000"/>
                        </a:lnSpc>
                        <a:spcBef>
                          <a:spcPts val="0"/>
                        </a:spcBef>
                        <a:spcAft>
                          <a:spcPts val="0"/>
                        </a:spcAft>
                      </a:pPr>
                      <a:r>
                        <a:rPr lang="en-US" sz="1600" dirty="0">
                          <a:solidFill>
                            <a:schemeClr val="bg1"/>
                          </a:solidFill>
                          <a:effectLst/>
                        </a:rPr>
                        <a:t>3: Non-Configured</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Run-time parameters may be entered and stored but the software cannot be configured to suit the business process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rPr>
                        <a:t>Abbreviated life cycle approach</a:t>
                      </a:r>
                    </a:p>
                    <a:p>
                      <a:pPr marL="342900" marR="0" lvl="0" indent="-342900">
                        <a:lnSpc>
                          <a:spcPct val="107000"/>
                        </a:lnSpc>
                        <a:spcBef>
                          <a:spcPts val="0"/>
                        </a:spcBef>
                        <a:spcAft>
                          <a:spcPts val="0"/>
                        </a:spcAft>
                        <a:buFont typeface="Symbol" panose="05050102010706020507" pitchFamily="18" charset="2"/>
                        <a:buChar char=""/>
                      </a:pPr>
                      <a:r>
                        <a:rPr lang="en-US" sz="1600" dirty="0">
                          <a:effectLst/>
                        </a:rPr>
                        <a:t>User Requirements</a:t>
                      </a:r>
                    </a:p>
                    <a:p>
                      <a:pPr marL="342900" marR="0" lvl="0" indent="-342900">
                        <a:lnSpc>
                          <a:spcPct val="107000"/>
                        </a:lnSpc>
                        <a:spcBef>
                          <a:spcPts val="0"/>
                        </a:spcBef>
                        <a:spcAft>
                          <a:spcPts val="0"/>
                        </a:spcAft>
                        <a:buFont typeface="Symbol" panose="05050102010706020507" pitchFamily="18" charset="2"/>
                        <a:buChar char=""/>
                      </a:pPr>
                      <a:r>
                        <a:rPr lang="en-US" sz="1600" dirty="0">
                          <a:effectLst/>
                        </a:rPr>
                        <a:t>Risk Based approach to supplier assessment</a:t>
                      </a:r>
                    </a:p>
                    <a:p>
                      <a:pPr marL="342900" marR="0" lvl="0" indent="-342900">
                        <a:lnSpc>
                          <a:spcPct val="107000"/>
                        </a:lnSpc>
                        <a:spcBef>
                          <a:spcPts val="0"/>
                        </a:spcBef>
                        <a:spcAft>
                          <a:spcPts val="0"/>
                        </a:spcAft>
                        <a:buFont typeface="Symbol" panose="05050102010706020507" pitchFamily="18" charset="2"/>
                        <a:buChar char=""/>
                      </a:pPr>
                      <a:r>
                        <a:rPr lang="en-US" sz="1600" dirty="0">
                          <a:effectLst/>
                        </a:rPr>
                        <a:t>Verify Installation</a:t>
                      </a:r>
                    </a:p>
                    <a:p>
                      <a:pPr marL="342900" marR="0" lvl="0" indent="-342900">
                        <a:lnSpc>
                          <a:spcPct val="107000"/>
                        </a:lnSpc>
                        <a:spcBef>
                          <a:spcPts val="0"/>
                        </a:spcBef>
                        <a:spcAft>
                          <a:spcPts val="0"/>
                        </a:spcAft>
                        <a:buFont typeface="Symbol" panose="05050102010706020507" pitchFamily="18" charset="2"/>
                        <a:buChar char=""/>
                      </a:pPr>
                      <a:r>
                        <a:rPr lang="en-US" sz="1600" dirty="0">
                          <a:effectLst/>
                        </a:rPr>
                        <a:t>Risk Based approach to testing against requirements</a:t>
                      </a:r>
                    </a:p>
                    <a:p>
                      <a:pPr marL="342900" marR="0" lvl="0" indent="-342900">
                        <a:lnSpc>
                          <a:spcPct val="107000"/>
                        </a:lnSpc>
                        <a:spcBef>
                          <a:spcPts val="0"/>
                        </a:spcBef>
                        <a:spcAft>
                          <a:spcPts val="0"/>
                        </a:spcAft>
                        <a:buFont typeface="Symbol" panose="05050102010706020507" pitchFamily="18" charset="2"/>
                        <a:buChar char=""/>
                      </a:pPr>
                      <a:r>
                        <a:rPr lang="en-US" sz="1600" dirty="0">
                          <a:effectLst/>
                        </a:rPr>
                        <a:t>Procedures for maintaining compliance and fitness for intended use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7287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413" y="150341"/>
            <a:ext cx="10018713" cy="607541"/>
          </a:xfrm>
        </p:spPr>
        <p:txBody>
          <a:bodyPr>
            <a:normAutofit fontScale="90000"/>
          </a:bodyPr>
          <a:lstStyle/>
          <a:p>
            <a:r>
              <a:rPr lang="de-DE" dirty="0"/>
              <a:t>Purpose of this Training</a:t>
            </a:r>
            <a:endParaRPr lang="en-US" dirty="0"/>
          </a:p>
        </p:txBody>
      </p:sp>
      <p:sp>
        <p:nvSpPr>
          <p:cNvPr id="3" name="Content Placeholder 2"/>
          <p:cNvSpPr>
            <a:spLocks noGrp="1"/>
          </p:cNvSpPr>
          <p:nvPr>
            <p:ph idx="1"/>
          </p:nvPr>
        </p:nvSpPr>
        <p:spPr>
          <a:xfrm>
            <a:off x="2209800" y="1447800"/>
            <a:ext cx="5638800" cy="4724400"/>
          </a:xfrm>
        </p:spPr>
        <p:txBody>
          <a:bodyPr>
            <a:normAutofit fontScale="92500" lnSpcReduction="10000"/>
          </a:bodyPr>
          <a:lstStyle/>
          <a:p>
            <a:pPr>
              <a:lnSpc>
                <a:spcPct val="120000"/>
              </a:lnSpc>
              <a:spcBef>
                <a:spcPts val="600"/>
              </a:spcBef>
              <a:buFont typeface="Arial" panose="020B0604020202020204" pitchFamily="34" charset="0"/>
              <a:buChar char="•"/>
            </a:pPr>
            <a:r>
              <a:rPr lang="de-DE" sz="1900" dirty="0"/>
              <a:t>Help understand the GAMP5 Methodology specific to Computerised System Validation (CSV) and Infrastructure Qualification</a:t>
            </a:r>
          </a:p>
          <a:p>
            <a:pPr>
              <a:lnSpc>
                <a:spcPct val="120000"/>
              </a:lnSpc>
              <a:spcBef>
                <a:spcPts val="600"/>
              </a:spcBef>
              <a:buFont typeface="Arial" panose="020B0604020202020204" pitchFamily="34" charset="0"/>
              <a:buChar char="•"/>
            </a:pPr>
            <a:r>
              <a:rPr lang="de-DE" sz="1900" dirty="0"/>
              <a:t>Define the GAMP5 System Development Lifecycle (SDLC) as part of an overall Quality Management System (QMS) and highlight documentation and activities in each Lifecycle Phase</a:t>
            </a:r>
          </a:p>
          <a:p>
            <a:pPr>
              <a:lnSpc>
                <a:spcPct val="120000"/>
              </a:lnSpc>
              <a:spcBef>
                <a:spcPts val="600"/>
              </a:spcBef>
              <a:buFont typeface="Arial" panose="020B0604020202020204" pitchFamily="34" charset="0"/>
              <a:buChar char="•"/>
            </a:pPr>
            <a:r>
              <a:rPr lang="de-DE" sz="1900" dirty="0"/>
              <a:t>Introduce Quality Risk Management and its impact on each SDLC Phase </a:t>
            </a:r>
          </a:p>
          <a:p>
            <a:pPr>
              <a:lnSpc>
                <a:spcPct val="120000"/>
              </a:lnSpc>
              <a:spcBef>
                <a:spcPts val="600"/>
              </a:spcBef>
              <a:buFont typeface="Arial" panose="020B0604020202020204" pitchFamily="34" charset="0"/>
              <a:buChar char="•"/>
            </a:pPr>
            <a:r>
              <a:rPr lang="de-DE" sz="1900" dirty="0"/>
              <a:t>Understand the Roles and Responsibilities for delivering systems in compliance with GAMP5 practices</a:t>
            </a:r>
          </a:p>
          <a:p>
            <a:pPr>
              <a:lnSpc>
                <a:spcPct val="120000"/>
              </a:lnSpc>
              <a:spcBef>
                <a:spcPts val="600"/>
              </a:spcBef>
              <a:buFont typeface="Arial" panose="020B0604020202020204" pitchFamily="34" charset="0"/>
              <a:buChar char="•"/>
            </a:pPr>
            <a:r>
              <a:rPr lang="de-DE" sz="1900" dirty="0"/>
              <a:t>Mapping GAMP4 to GAMP5 (what changed)</a:t>
            </a:r>
          </a:p>
          <a:p>
            <a:pPr>
              <a:spcBef>
                <a:spcPts val="1800"/>
              </a:spcBef>
              <a:spcAft>
                <a:spcPts val="1800"/>
              </a:spcAft>
            </a:pPr>
            <a:endParaRPr lang="de-DE" sz="1800" dirty="0"/>
          </a:p>
          <a:p>
            <a:endParaRPr lang="de-DE" dirty="0"/>
          </a:p>
          <a:p>
            <a:endParaRPr lang="en-US" dirty="0"/>
          </a:p>
        </p:txBody>
      </p:sp>
      <p:pic>
        <p:nvPicPr>
          <p:cNvPr id="6" name="Picture 5" descr="j02925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1" y="1447801"/>
            <a:ext cx="862541" cy="108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007" t="4668" r="70994" b="50884"/>
          <a:stretch/>
        </p:blipFill>
        <p:spPr>
          <a:xfrm>
            <a:off x="8070404" y="4189307"/>
            <a:ext cx="1333332" cy="1234712"/>
          </a:xfrm>
          <a:prstGeom prst="rect">
            <a:avLst/>
          </a:prstGeom>
        </p:spPr>
      </p:pic>
      <p:pic>
        <p:nvPicPr>
          <p:cNvPr id="3076" name="Picture 4" descr="C:\Users\Michael\AppData\Local\Microsoft\Windows\Temporary Internet Files\Content.IE5\8S2NPY9U\sgi01a20141024120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2720" y="2844271"/>
            <a:ext cx="10287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340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GAMP Categories - Software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62138858"/>
              </p:ext>
            </p:extLst>
          </p:nvPr>
        </p:nvGraphicFramePr>
        <p:xfrm>
          <a:off x="1981200" y="1267091"/>
          <a:ext cx="8229599" cy="4905109"/>
        </p:xfrm>
        <a:graphic>
          <a:graphicData uri="http://schemas.openxmlformats.org/drawingml/2006/table">
            <a:tbl>
              <a:tblPr firstRow="1" firstCol="1" bandRow="1">
                <a:tableStyleId>{5C22544A-7EE6-4342-B048-85BDC9FD1C3A}</a:tableStyleId>
              </a:tblPr>
              <a:tblGrid>
                <a:gridCol w="150495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4667249">
                  <a:extLst>
                    <a:ext uri="{9D8B030D-6E8A-4147-A177-3AD203B41FA5}">
                      <a16:colId xmlns:a16="http://schemas.microsoft.com/office/drawing/2014/main" val="20002"/>
                    </a:ext>
                  </a:extLst>
                </a:gridCol>
              </a:tblGrid>
              <a:tr h="0">
                <a:tc>
                  <a:txBody>
                    <a:bodyPr/>
                    <a:lstStyle/>
                    <a:p>
                      <a:pPr marL="0" marR="0">
                        <a:lnSpc>
                          <a:spcPct val="107000"/>
                        </a:lnSpc>
                        <a:spcBef>
                          <a:spcPts val="0"/>
                        </a:spcBef>
                        <a:spcAft>
                          <a:spcPts val="0"/>
                        </a:spcAft>
                      </a:pPr>
                      <a:r>
                        <a:rPr lang="en-US" sz="1600" dirty="0">
                          <a:solidFill>
                            <a:schemeClr val="bg1"/>
                          </a:solidFill>
                          <a:effectLst/>
                        </a:rPr>
                        <a:t>Category</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chemeClr val="bg1"/>
                          </a:solidFill>
                          <a:effectLst/>
                        </a:rPr>
                        <a:t>Typical Approach</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168078">
                <a:tc>
                  <a:txBody>
                    <a:bodyPr/>
                    <a:lstStyle/>
                    <a:p>
                      <a:pPr marL="0" marR="0">
                        <a:lnSpc>
                          <a:spcPct val="107000"/>
                        </a:lnSpc>
                        <a:spcBef>
                          <a:spcPts val="0"/>
                        </a:spcBef>
                        <a:spcAft>
                          <a:spcPts val="0"/>
                        </a:spcAft>
                      </a:pPr>
                      <a:r>
                        <a:rPr lang="en-US" sz="1600" dirty="0">
                          <a:solidFill>
                            <a:schemeClr val="bg1"/>
                          </a:solidFill>
                          <a:effectLst/>
                        </a:rPr>
                        <a:t>4: Configured</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chemeClr val="tx1"/>
                          </a:solidFill>
                          <a:effectLst/>
                        </a:rPr>
                        <a:t>Software, often complex, can be configured by the user to meet specific needs of the user’s business process.  Software code is not altered.</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Life cycle approach</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Risk Based approach to supplier assessment</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Supplier has adequate QMS and supplier documentation can be leveraged</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Verify Installation</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Risk Based testing to demonstrate application works as designed within the business process</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Procedures for maintaining compliance and fitness for intended use</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Procedures in place for managing data</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487730">
                <a:tc>
                  <a:txBody>
                    <a:bodyPr/>
                    <a:lstStyle/>
                    <a:p>
                      <a:pPr marL="0" marR="0">
                        <a:lnSpc>
                          <a:spcPct val="107000"/>
                        </a:lnSpc>
                        <a:spcBef>
                          <a:spcPts val="0"/>
                        </a:spcBef>
                        <a:spcAft>
                          <a:spcPts val="0"/>
                        </a:spcAft>
                      </a:pPr>
                      <a:r>
                        <a:rPr lang="en-US" sz="1600" dirty="0">
                          <a:solidFill>
                            <a:schemeClr val="bg1"/>
                          </a:solidFill>
                          <a:effectLst/>
                        </a:rPr>
                        <a:t>5: Custom</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chemeClr val="tx1"/>
                          </a:solidFill>
                          <a:effectLst/>
                        </a:rPr>
                        <a:t>Software custom designed and coded to suit the business process</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chemeClr val="tx1"/>
                          </a:solidFill>
                          <a:effectLst/>
                        </a:rPr>
                        <a:t>Same as configurable, plus:</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More rigorous supplier assessment</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Possession of full life cycle documentation</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Design and source code review</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92005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GAMP Categories - Hardware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13774222"/>
              </p:ext>
            </p:extLst>
          </p:nvPr>
        </p:nvGraphicFramePr>
        <p:xfrm>
          <a:off x="2000251" y="1349564"/>
          <a:ext cx="8229599" cy="5029199"/>
        </p:xfrm>
        <a:graphic>
          <a:graphicData uri="http://schemas.openxmlformats.org/drawingml/2006/table">
            <a:tbl>
              <a:tblPr firstRow="1" firstCol="1" bandRow="1">
                <a:tableStyleId>{5C22544A-7EE6-4342-B048-85BDC9FD1C3A}</a:tableStyleId>
              </a:tblPr>
              <a:tblGrid>
                <a:gridCol w="1704011">
                  <a:extLst>
                    <a:ext uri="{9D8B030D-6E8A-4147-A177-3AD203B41FA5}">
                      <a16:colId xmlns:a16="http://schemas.microsoft.com/office/drawing/2014/main" val="20000"/>
                    </a:ext>
                  </a:extLst>
                </a:gridCol>
                <a:gridCol w="6525588">
                  <a:extLst>
                    <a:ext uri="{9D8B030D-6E8A-4147-A177-3AD203B41FA5}">
                      <a16:colId xmlns:a16="http://schemas.microsoft.com/office/drawing/2014/main" val="20001"/>
                    </a:ext>
                  </a:extLst>
                </a:gridCol>
              </a:tblGrid>
              <a:tr h="301817">
                <a:tc>
                  <a:txBody>
                    <a:bodyPr/>
                    <a:lstStyle/>
                    <a:p>
                      <a:pPr marL="0" marR="0">
                        <a:lnSpc>
                          <a:spcPct val="107000"/>
                        </a:lnSpc>
                        <a:spcBef>
                          <a:spcPts val="0"/>
                        </a:spcBef>
                        <a:spcAft>
                          <a:spcPts val="0"/>
                        </a:spcAft>
                      </a:pPr>
                      <a:r>
                        <a:rPr lang="en-US" sz="1600" dirty="0">
                          <a:solidFill>
                            <a:schemeClr val="bg1"/>
                          </a:solidFill>
                          <a:effectLst/>
                        </a:rPr>
                        <a:t>Category</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chemeClr val="bg1"/>
                          </a:solidFill>
                          <a:effectLst/>
                        </a:rPr>
                        <a:t>Description and Typical Approach</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885333">
                <a:tc>
                  <a:txBody>
                    <a:bodyPr/>
                    <a:lstStyle/>
                    <a:p>
                      <a:pPr marL="0" marR="0">
                        <a:lnSpc>
                          <a:spcPct val="107000"/>
                        </a:lnSpc>
                        <a:spcBef>
                          <a:spcPts val="0"/>
                        </a:spcBef>
                        <a:spcAft>
                          <a:spcPts val="0"/>
                        </a:spcAft>
                      </a:pPr>
                      <a:r>
                        <a:rPr lang="en-US" sz="1600" dirty="0">
                          <a:solidFill>
                            <a:schemeClr val="bg1"/>
                          </a:solidFill>
                          <a:effectLst/>
                        </a:rPr>
                        <a:t>1: Standard Hardware Components</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Standard hardware components should be documented including manufacturer or supplier details and version numbers. </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Correct installation and connection of components should be verified.  </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The model, version number, serial number, of pre-assembly hardware should be recorded.  </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Configuration Management and Change Control apply.</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42049">
                <a:tc>
                  <a:txBody>
                    <a:bodyPr/>
                    <a:lstStyle/>
                    <a:p>
                      <a:pPr marL="0" marR="0">
                        <a:lnSpc>
                          <a:spcPct val="107000"/>
                        </a:lnSpc>
                        <a:spcBef>
                          <a:spcPts val="0"/>
                        </a:spcBef>
                        <a:spcAft>
                          <a:spcPts val="0"/>
                        </a:spcAft>
                      </a:pPr>
                      <a:r>
                        <a:rPr lang="en-US" sz="1600" dirty="0">
                          <a:solidFill>
                            <a:schemeClr val="bg1"/>
                          </a:solidFill>
                          <a:effectLst/>
                        </a:rPr>
                        <a:t>2: Custom Built Hardware Components</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chemeClr val="tx1"/>
                          </a:solidFill>
                          <a:effectLst/>
                        </a:rPr>
                        <a:t>These requirements are in addition to Standard Hardware Components:</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Custom items of hardware should have a Design Specification and be subject to acceptance testing</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The approach of supplier assessment should be risk-based and documented.</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Assembled systems using custom hardware from different sources require verification confirming compatibility of interconnected hardware components.</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tx1"/>
                          </a:solidFill>
                          <a:effectLst/>
                        </a:rPr>
                        <a:t>Any hardware configuration should be defined in a Design Specification and verified.</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69789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270" y="129711"/>
            <a:ext cx="10018713" cy="1068859"/>
          </a:xfrm>
        </p:spPr>
        <p:txBody>
          <a:bodyPr/>
          <a:lstStyle/>
          <a:p>
            <a:r>
              <a:rPr lang="en-US" dirty="0"/>
              <a:t>Computerised System Validation</a:t>
            </a:r>
          </a:p>
        </p:txBody>
      </p:sp>
      <p:sp>
        <p:nvSpPr>
          <p:cNvPr id="3" name="Content Placeholder 2"/>
          <p:cNvSpPr>
            <a:spLocks noGrp="1"/>
          </p:cNvSpPr>
          <p:nvPr>
            <p:ph idx="1"/>
          </p:nvPr>
        </p:nvSpPr>
        <p:spPr>
          <a:xfrm>
            <a:off x="2172730" y="1447801"/>
            <a:ext cx="7784756" cy="3329333"/>
          </a:xfrm>
        </p:spPr>
        <p:txBody>
          <a:bodyPr/>
          <a:lstStyle/>
          <a:p>
            <a:r>
              <a:rPr lang="en-US" sz="1600" dirty="0"/>
              <a:t>Guided by GAMP5</a:t>
            </a:r>
          </a:p>
          <a:p>
            <a:pPr lvl="2"/>
            <a:r>
              <a:rPr lang="en-US" sz="1600" dirty="0"/>
              <a:t>Requires an understanding of how the system will be used</a:t>
            </a:r>
          </a:p>
          <a:p>
            <a:pPr lvl="2"/>
            <a:r>
              <a:rPr lang="en-US" sz="1600" dirty="0"/>
              <a:t>Follows a life-cycle approach</a:t>
            </a:r>
          </a:p>
          <a:p>
            <a:pPr lvl="2"/>
            <a:r>
              <a:rPr lang="en-US" sz="1600" dirty="0"/>
              <a:t>Utilizes a science based Quality Risk Management methodology</a:t>
            </a:r>
          </a:p>
          <a:p>
            <a:pPr lvl="2"/>
            <a:r>
              <a:rPr lang="en-US" sz="1600" dirty="0"/>
              <a:t>Leverages supplier testing and documentation</a:t>
            </a:r>
          </a:p>
          <a:p>
            <a:pPr lvl="2"/>
            <a:r>
              <a:rPr lang="en-US" sz="1600" dirty="0"/>
              <a:t>Life-cycle activities are scalable based on the risk, complexity, and novelty of individual computerised systems</a:t>
            </a:r>
          </a:p>
          <a:p>
            <a:r>
              <a:rPr lang="en-US" sz="1600" dirty="0"/>
              <a:t>Procedures, standards, and templates are available for the validation/qualification activities and deliverables described in this training </a:t>
            </a:r>
            <a:r>
              <a:rPr lang="en-US" sz="1600" i="1" dirty="0"/>
              <a:t>(more later)</a:t>
            </a:r>
          </a:p>
          <a:p>
            <a:endParaRPr lang="en-US" dirty="0"/>
          </a:p>
          <a:p>
            <a:endParaRPr lang="en-US" dirty="0"/>
          </a:p>
        </p:txBody>
      </p:sp>
      <p:sp>
        <p:nvSpPr>
          <p:cNvPr id="44" name="TextBox 43"/>
          <p:cNvSpPr txBox="1"/>
          <p:nvPr/>
        </p:nvSpPr>
        <p:spPr>
          <a:xfrm rot="20788563">
            <a:off x="3340316" y="5050717"/>
            <a:ext cx="2796581" cy="276999"/>
          </a:xfrm>
          <a:prstGeom prst="rect">
            <a:avLst/>
          </a:prstGeom>
          <a:noFill/>
        </p:spPr>
        <p:txBody>
          <a:bodyPr wrap="square" rtlCol="0">
            <a:spAutoFit/>
          </a:bodyPr>
          <a:lstStyle/>
          <a:p>
            <a:r>
              <a:rPr lang="en-US" sz="1200" b="1" i="1" dirty="0">
                <a:solidFill>
                  <a:srgbClr val="0070C0"/>
                </a:solidFill>
              </a:rPr>
              <a:t>Quality Risk Management Procedure</a:t>
            </a:r>
          </a:p>
        </p:txBody>
      </p:sp>
      <p:sp>
        <p:nvSpPr>
          <p:cNvPr id="47" name="TextBox 46"/>
          <p:cNvSpPr txBox="1"/>
          <p:nvPr/>
        </p:nvSpPr>
        <p:spPr>
          <a:xfrm rot="363258">
            <a:off x="4521281" y="4455458"/>
            <a:ext cx="2113463" cy="276999"/>
          </a:xfrm>
          <a:prstGeom prst="rect">
            <a:avLst/>
          </a:prstGeom>
          <a:noFill/>
        </p:spPr>
        <p:txBody>
          <a:bodyPr wrap="square" rtlCol="0">
            <a:spAutoFit/>
          </a:bodyPr>
          <a:lstStyle/>
          <a:p>
            <a:r>
              <a:rPr lang="en-US" sz="1200" b="1" i="1" dirty="0">
                <a:solidFill>
                  <a:srgbClr val="FF0000"/>
                </a:solidFill>
              </a:rPr>
              <a:t>Validation Plan Template</a:t>
            </a:r>
          </a:p>
        </p:txBody>
      </p:sp>
      <p:sp>
        <p:nvSpPr>
          <p:cNvPr id="48" name="TextBox 47"/>
          <p:cNvSpPr txBox="1"/>
          <p:nvPr/>
        </p:nvSpPr>
        <p:spPr>
          <a:xfrm rot="21416435">
            <a:off x="6506513" y="4326812"/>
            <a:ext cx="2113463" cy="276999"/>
          </a:xfrm>
          <a:prstGeom prst="rect">
            <a:avLst/>
          </a:prstGeom>
          <a:noFill/>
        </p:spPr>
        <p:txBody>
          <a:bodyPr wrap="square" rtlCol="0">
            <a:spAutoFit/>
          </a:bodyPr>
          <a:lstStyle/>
          <a:p>
            <a:r>
              <a:rPr lang="en-US" sz="1200" b="1" i="1" dirty="0">
                <a:solidFill>
                  <a:schemeClr val="accent5">
                    <a:lumMod val="50000"/>
                  </a:schemeClr>
                </a:solidFill>
              </a:rPr>
              <a:t>System Testing Procedure</a:t>
            </a:r>
          </a:p>
        </p:txBody>
      </p:sp>
      <p:sp>
        <p:nvSpPr>
          <p:cNvPr id="7" name="TextBox 6"/>
          <p:cNvSpPr txBox="1"/>
          <p:nvPr/>
        </p:nvSpPr>
        <p:spPr>
          <a:xfrm rot="1054232">
            <a:off x="6449361" y="5117211"/>
            <a:ext cx="2368768" cy="276999"/>
          </a:xfrm>
          <a:prstGeom prst="rect">
            <a:avLst/>
          </a:prstGeom>
          <a:noFill/>
        </p:spPr>
        <p:txBody>
          <a:bodyPr wrap="square" rtlCol="0">
            <a:spAutoFit/>
          </a:bodyPr>
          <a:lstStyle/>
          <a:p>
            <a:r>
              <a:rPr lang="en-US" sz="1200" b="1" i="1" dirty="0">
                <a:solidFill>
                  <a:srgbClr val="7030A0"/>
                </a:solidFill>
              </a:rPr>
              <a:t>Validation Report Template</a:t>
            </a:r>
          </a:p>
        </p:txBody>
      </p:sp>
      <p:sp>
        <p:nvSpPr>
          <p:cNvPr id="8" name="TextBox 7"/>
          <p:cNvSpPr txBox="1"/>
          <p:nvPr/>
        </p:nvSpPr>
        <p:spPr>
          <a:xfrm rot="21416435">
            <a:off x="3194716" y="4716919"/>
            <a:ext cx="1223267" cy="276999"/>
          </a:xfrm>
          <a:prstGeom prst="rect">
            <a:avLst/>
          </a:prstGeom>
          <a:noFill/>
        </p:spPr>
        <p:txBody>
          <a:bodyPr wrap="square" rtlCol="0">
            <a:spAutoFit/>
          </a:bodyPr>
          <a:lstStyle/>
          <a:p>
            <a:r>
              <a:rPr lang="en-US" sz="1200" b="1" i="1" dirty="0">
                <a:solidFill>
                  <a:srgbClr val="00B050"/>
                </a:solidFill>
              </a:rPr>
              <a:t>URS Template</a:t>
            </a:r>
          </a:p>
        </p:txBody>
      </p:sp>
    </p:spTree>
    <p:extLst>
      <p:ext uri="{BB962C8B-B14F-4D97-AF65-F5344CB8AC3E}">
        <p14:creationId xmlns:p14="http://schemas.microsoft.com/office/powerpoint/2010/main" val="2197847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982" y="93348"/>
            <a:ext cx="10018713" cy="1093573"/>
          </a:xfrm>
        </p:spPr>
        <p:txBody>
          <a:bodyPr/>
          <a:lstStyle/>
          <a:p>
            <a:r>
              <a:rPr lang="en-US" dirty="0"/>
              <a:t>Computerised System Validation</a:t>
            </a:r>
          </a:p>
        </p:txBody>
      </p:sp>
      <p:sp>
        <p:nvSpPr>
          <p:cNvPr id="3" name="Content Placeholder 2"/>
          <p:cNvSpPr>
            <a:spLocks noGrp="1"/>
          </p:cNvSpPr>
          <p:nvPr>
            <p:ph idx="1"/>
          </p:nvPr>
        </p:nvSpPr>
        <p:spPr>
          <a:xfrm>
            <a:off x="1911693" y="1145116"/>
            <a:ext cx="8368613" cy="1234332"/>
          </a:xfrm>
        </p:spPr>
        <p:txBody>
          <a:bodyPr>
            <a:normAutofit lnSpcReduction="10000"/>
          </a:bodyPr>
          <a:lstStyle/>
          <a:p>
            <a:pPr marL="0" indent="0"/>
            <a:r>
              <a:rPr lang="en-AU" sz="1800" dirty="0"/>
              <a:t>A computerised system consists of hardware, software, underlying infrastructure (network components), interfaces, Standard Operational Procedures, System Documentation and people. Software itself is not a computerised system, but merely a part of such a system.</a:t>
            </a:r>
            <a:endParaRPr lang="en-US" sz="1800" dirty="0"/>
          </a:p>
          <a:p>
            <a:endParaRPr lang="en-US" dirty="0"/>
          </a:p>
        </p:txBody>
      </p:sp>
      <p:sp>
        <p:nvSpPr>
          <p:cNvPr id="9" name="Content Placeholder 2"/>
          <p:cNvSpPr txBox="1">
            <a:spLocks/>
          </p:cNvSpPr>
          <p:nvPr/>
        </p:nvSpPr>
        <p:spPr>
          <a:xfrm>
            <a:off x="2172730" y="2766370"/>
            <a:ext cx="7784756" cy="2483708"/>
          </a:xfrm>
          <a:prstGeom prst="rect">
            <a:avLst/>
          </a:prstGeom>
        </p:spPr>
        <p:txBody>
          <a:bodyPr vert="horz" lIns="58444" tIns="29222" rIns="58444" bIns="29222" rtlCol="0">
            <a:noAutofit/>
          </a:bodyPr>
          <a:lstStyle>
            <a:lvl1pPr marL="304792" indent="-304792" algn="l" defTabSz="519467" rtl="0" eaLnBrk="1" latinLnBrk="0" hangingPunct="1">
              <a:spcBef>
                <a:spcPts val="800"/>
              </a:spcBef>
              <a:buClr>
                <a:srgbClr val="00B5E6"/>
              </a:buClr>
              <a:buFont typeface="Wingdings" charset="2"/>
              <a:buChar char="§"/>
              <a:defRPr sz="2133" kern="1200">
                <a:solidFill>
                  <a:schemeClr val="tx1">
                    <a:lumMod val="50000"/>
                    <a:lumOff val="50000"/>
                  </a:schemeClr>
                </a:solidFill>
                <a:latin typeface="Arial"/>
                <a:ea typeface="+mn-ea"/>
                <a:cs typeface="Arial"/>
              </a:defRPr>
            </a:lvl1pPr>
            <a:lvl2pPr marL="844132" indent="-324667" algn="l" defTabSz="519467" rtl="0" eaLnBrk="1" latinLnBrk="0" hangingPunct="1">
              <a:spcBef>
                <a:spcPct val="20000"/>
              </a:spcBef>
              <a:buFont typeface="Arial"/>
              <a:buChar char="–"/>
              <a:defRPr sz="3200" kern="1200">
                <a:solidFill>
                  <a:schemeClr val="tx1"/>
                </a:solidFill>
                <a:latin typeface="+mn-lt"/>
                <a:ea typeface="+mn-ea"/>
                <a:cs typeface="+mn-cs"/>
              </a:defRPr>
            </a:lvl2pPr>
            <a:lvl3pPr marL="1298666" indent="-259734" algn="l" defTabSz="519467" rtl="0" eaLnBrk="1" latinLnBrk="0" hangingPunct="1">
              <a:spcBef>
                <a:spcPct val="20000"/>
              </a:spcBef>
              <a:buFont typeface="Arial"/>
              <a:buChar char="•"/>
              <a:defRPr sz="2667" kern="1200">
                <a:solidFill>
                  <a:schemeClr val="tx1"/>
                </a:solidFill>
                <a:latin typeface="+mn-lt"/>
                <a:ea typeface="+mn-ea"/>
                <a:cs typeface="+mn-cs"/>
              </a:defRPr>
            </a:lvl3pPr>
            <a:lvl4pPr marL="1818131" indent="-259734" algn="l" defTabSz="519467" rtl="0" eaLnBrk="1" latinLnBrk="0" hangingPunct="1">
              <a:spcBef>
                <a:spcPct val="20000"/>
              </a:spcBef>
              <a:buFont typeface="Arial"/>
              <a:buChar char="–"/>
              <a:defRPr sz="2267" kern="1200">
                <a:solidFill>
                  <a:schemeClr val="tx1"/>
                </a:solidFill>
                <a:latin typeface="+mn-lt"/>
                <a:ea typeface="+mn-ea"/>
                <a:cs typeface="+mn-cs"/>
              </a:defRPr>
            </a:lvl4pPr>
            <a:lvl5pPr marL="2337599" indent="-259734" algn="l" defTabSz="519467" rtl="0" eaLnBrk="1" latinLnBrk="0" hangingPunct="1">
              <a:spcBef>
                <a:spcPct val="20000"/>
              </a:spcBef>
              <a:buFont typeface="Arial"/>
              <a:buChar char="»"/>
              <a:defRPr sz="2267" kern="1200">
                <a:solidFill>
                  <a:schemeClr val="tx1"/>
                </a:solidFill>
                <a:latin typeface="+mn-lt"/>
                <a:ea typeface="+mn-ea"/>
                <a:cs typeface="+mn-cs"/>
              </a:defRPr>
            </a:lvl5pPr>
            <a:lvl6pPr marL="2857066" indent="-259734" algn="l" defTabSz="519467" rtl="0" eaLnBrk="1" latinLnBrk="0" hangingPunct="1">
              <a:spcBef>
                <a:spcPct val="20000"/>
              </a:spcBef>
              <a:buFont typeface="Arial"/>
              <a:buChar char="•"/>
              <a:defRPr sz="2267" kern="1200">
                <a:solidFill>
                  <a:schemeClr val="tx1"/>
                </a:solidFill>
                <a:latin typeface="+mn-lt"/>
                <a:ea typeface="+mn-ea"/>
                <a:cs typeface="+mn-cs"/>
              </a:defRPr>
            </a:lvl6pPr>
            <a:lvl7pPr marL="3376530" indent="-259734" algn="l" defTabSz="519467" rtl="0" eaLnBrk="1" latinLnBrk="0" hangingPunct="1">
              <a:spcBef>
                <a:spcPct val="20000"/>
              </a:spcBef>
              <a:buFont typeface="Arial"/>
              <a:buChar char="•"/>
              <a:defRPr sz="2267" kern="1200">
                <a:solidFill>
                  <a:schemeClr val="tx1"/>
                </a:solidFill>
                <a:latin typeface="+mn-lt"/>
                <a:ea typeface="+mn-ea"/>
                <a:cs typeface="+mn-cs"/>
              </a:defRPr>
            </a:lvl7pPr>
            <a:lvl8pPr marL="3895999" indent="-259734" algn="l" defTabSz="519467" rtl="0" eaLnBrk="1" latinLnBrk="0" hangingPunct="1">
              <a:spcBef>
                <a:spcPct val="20000"/>
              </a:spcBef>
              <a:buFont typeface="Arial"/>
              <a:buChar char="•"/>
              <a:defRPr sz="2267" kern="1200">
                <a:solidFill>
                  <a:schemeClr val="tx1"/>
                </a:solidFill>
                <a:latin typeface="+mn-lt"/>
                <a:ea typeface="+mn-ea"/>
                <a:cs typeface="+mn-cs"/>
              </a:defRPr>
            </a:lvl8pPr>
            <a:lvl9pPr marL="4415464" indent="-259734" algn="l" defTabSz="519467" rtl="0" eaLnBrk="1" latinLnBrk="0" hangingPunct="1">
              <a:spcBef>
                <a:spcPct val="20000"/>
              </a:spcBef>
              <a:buFont typeface="Arial"/>
              <a:buChar char="•"/>
              <a:defRPr sz="2267" kern="1200">
                <a:solidFill>
                  <a:schemeClr val="tx1"/>
                </a:solidFill>
                <a:latin typeface="+mn-lt"/>
                <a:ea typeface="+mn-ea"/>
                <a:cs typeface="+mn-cs"/>
              </a:defRPr>
            </a:lvl9pPr>
          </a:lstStyle>
          <a:p>
            <a:pPr marL="0" indent="0">
              <a:buNone/>
            </a:pPr>
            <a:endParaRPr lang="en-US" sz="1600" dirty="0"/>
          </a:p>
        </p:txBody>
      </p:sp>
      <p:pic>
        <p:nvPicPr>
          <p:cNvPr id="10" name="Bild 124"/>
          <p:cNvPicPr/>
          <p:nvPr/>
        </p:nvPicPr>
        <p:blipFill>
          <a:blip r:embed="rId3">
            <a:extLst>
              <a:ext uri="{28A0092B-C50C-407E-A947-70E740481C1C}">
                <a14:useLocalDpi xmlns:a14="http://schemas.microsoft.com/office/drawing/2010/main" val="0"/>
              </a:ext>
            </a:extLst>
          </a:blip>
          <a:srcRect/>
          <a:stretch>
            <a:fillRect/>
          </a:stretch>
        </p:blipFill>
        <p:spPr bwMode="auto">
          <a:xfrm>
            <a:off x="2743201" y="2209800"/>
            <a:ext cx="6476999" cy="4191000"/>
          </a:xfrm>
          <a:prstGeom prst="rect">
            <a:avLst/>
          </a:prstGeom>
          <a:noFill/>
          <a:ln>
            <a:noFill/>
          </a:ln>
        </p:spPr>
      </p:pic>
    </p:spTree>
    <p:extLst>
      <p:ext uri="{BB962C8B-B14F-4D97-AF65-F5344CB8AC3E}">
        <p14:creationId xmlns:p14="http://schemas.microsoft.com/office/powerpoint/2010/main" val="974917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46" y="161687"/>
            <a:ext cx="10018713" cy="777448"/>
          </a:xfrm>
        </p:spPr>
        <p:txBody>
          <a:bodyPr/>
          <a:lstStyle/>
          <a:p>
            <a:r>
              <a:rPr lang="en-US" dirty="0"/>
              <a:t>Computerised System Validation</a:t>
            </a:r>
          </a:p>
        </p:txBody>
      </p:sp>
      <p:sp>
        <p:nvSpPr>
          <p:cNvPr id="3" name="Content Placeholder 2"/>
          <p:cNvSpPr>
            <a:spLocks noGrp="1"/>
          </p:cNvSpPr>
          <p:nvPr>
            <p:ph idx="1"/>
          </p:nvPr>
        </p:nvSpPr>
        <p:spPr>
          <a:xfrm>
            <a:off x="1930744" y="1039312"/>
            <a:ext cx="8368613" cy="1170488"/>
          </a:xfrm>
        </p:spPr>
        <p:txBody>
          <a:bodyPr>
            <a:normAutofit lnSpcReduction="10000"/>
          </a:bodyPr>
          <a:lstStyle/>
          <a:p>
            <a:pPr marL="0" indent="0"/>
            <a:r>
              <a:rPr lang="en-AU" sz="1800" dirty="0"/>
              <a:t>Business Application is used to refer to the top most, customer facing layer. This layer undergoes “validation” and includes both customised and ‘commercial-off-the-shelf’ systems.  Business applications are supported by the infrastructure platform layers which are “qualified”.</a:t>
            </a:r>
            <a:endParaRPr lang="en-US" sz="1800" dirty="0"/>
          </a:p>
          <a:p>
            <a:endParaRPr lang="en-US" dirty="0"/>
          </a:p>
        </p:txBody>
      </p:sp>
      <p:sp>
        <p:nvSpPr>
          <p:cNvPr id="9" name="Content Placeholder 2"/>
          <p:cNvSpPr txBox="1">
            <a:spLocks/>
          </p:cNvSpPr>
          <p:nvPr/>
        </p:nvSpPr>
        <p:spPr>
          <a:xfrm>
            <a:off x="2172730" y="2766370"/>
            <a:ext cx="7784756" cy="2483708"/>
          </a:xfrm>
          <a:prstGeom prst="rect">
            <a:avLst/>
          </a:prstGeom>
        </p:spPr>
        <p:txBody>
          <a:bodyPr vert="horz" lIns="58444" tIns="29222" rIns="58444" bIns="29222" rtlCol="0">
            <a:noAutofit/>
          </a:bodyPr>
          <a:lstStyle>
            <a:lvl1pPr marL="304792" indent="-304792" algn="l" defTabSz="519467" rtl="0" eaLnBrk="1" latinLnBrk="0" hangingPunct="1">
              <a:spcBef>
                <a:spcPts val="800"/>
              </a:spcBef>
              <a:buClr>
                <a:srgbClr val="00B5E6"/>
              </a:buClr>
              <a:buFont typeface="Wingdings" charset="2"/>
              <a:buChar char="§"/>
              <a:defRPr sz="2133" kern="1200">
                <a:solidFill>
                  <a:schemeClr val="tx1">
                    <a:lumMod val="50000"/>
                    <a:lumOff val="50000"/>
                  </a:schemeClr>
                </a:solidFill>
                <a:latin typeface="Arial"/>
                <a:ea typeface="+mn-ea"/>
                <a:cs typeface="Arial"/>
              </a:defRPr>
            </a:lvl1pPr>
            <a:lvl2pPr marL="844132" indent="-324667" algn="l" defTabSz="519467" rtl="0" eaLnBrk="1" latinLnBrk="0" hangingPunct="1">
              <a:spcBef>
                <a:spcPct val="20000"/>
              </a:spcBef>
              <a:buFont typeface="Arial"/>
              <a:buChar char="–"/>
              <a:defRPr sz="3200" kern="1200">
                <a:solidFill>
                  <a:schemeClr val="tx1"/>
                </a:solidFill>
                <a:latin typeface="+mn-lt"/>
                <a:ea typeface="+mn-ea"/>
                <a:cs typeface="+mn-cs"/>
              </a:defRPr>
            </a:lvl2pPr>
            <a:lvl3pPr marL="1298666" indent="-259734" algn="l" defTabSz="519467" rtl="0" eaLnBrk="1" latinLnBrk="0" hangingPunct="1">
              <a:spcBef>
                <a:spcPct val="20000"/>
              </a:spcBef>
              <a:buFont typeface="Arial"/>
              <a:buChar char="•"/>
              <a:defRPr sz="2667" kern="1200">
                <a:solidFill>
                  <a:schemeClr val="tx1"/>
                </a:solidFill>
                <a:latin typeface="+mn-lt"/>
                <a:ea typeface="+mn-ea"/>
                <a:cs typeface="+mn-cs"/>
              </a:defRPr>
            </a:lvl3pPr>
            <a:lvl4pPr marL="1818131" indent="-259734" algn="l" defTabSz="519467" rtl="0" eaLnBrk="1" latinLnBrk="0" hangingPunct="1">
              <a:spcBef>
                <a:spcPct val="20000"/>
              </a:spcBef>
              <a:buFont typeface="Arial"/>
              <a:buChar char="–"/>
              <a:defRPr sz="2267" kern="1200">
                <a:solidFill>
                  <a:schemeClr val="tx1"/>
                </a:solidFill>
                <a:latin typeface="+mn-lt"/>
                <a:ea typeface="+mn-ea"/>
                <a:cs typeface="+mn-cs"/>
              </a:defRPr>
            </a:lvl4pPr>
            <a:lvl5pPr marL="2337599" indent="-259734" algn="l" defTabSz="519467" rtl="0" eaLnBrk="1" latinLnBrk="0" hangingPunct="1">
              <a:spcBef>
                <a:spcPct val="20000"/>
              </a:spcBef>
              <a:buFont typeface="Arial"/>
              <a:buChar char="»"/>
              <a:defRPr sz="2267" kern="1200">
                <a:solidFill>
                  <a:schemeClr val="tx1"/>
                </a:solidFill>
                <a:latin typeface="+mn-lt"/>
                <a:ea typeface="+mn-ea"/>
                <a:cs typeface="+mn-cs"/>
              </a:defRPr>
            </a:lvl5pPr>
            <a:lvl6pPr marL="2857066" indent="-259734" algn="l" defTabSz="519467" rtl="0" eaLnBrk="1" latinLnBrk="0" hangingPunct="1">
              <a:spcBef>
                <a:spcPct val="20000"/>
              </a:spcBef>
              <a:buFont typeface="Arial"/>
              <a:buChar char="•"/>
              <a:defRPr sz="2267" kern="1200">
                <a:solidFill>
                  <a:schemeClr val="tx1"/>
                </a:solidFill>
                <a:latin typeface="+mn-lt"/>
                <a:ea typeface="+mn-ea"/>
                <a:cs typeface="+mn-cs"/>
              </a:defRPr>
            </a:lvl6pPr>
            <a:lvl7pPr marL="3376530" indent="-259734" algn="l" defTabSz="519467" rtl="0" eaLnBrk="1" latinLnBrk="0" hangingPunct="1">
              <a:spcBef>
                <a:spcPct val="20000"/>
              </a:spcBef>
              <a:buFont typeface="Arial"/>
              <a:buChar char="•"/>
              <a:defRPr sz="2267" kern="1200">
                <a:solidFill>
                  <a:schemeClr val="tx1"/>
                </a:solidFill>
                <a:latin typeface="+mn-lt"/>
                <a:ea typeface="+mn-ea"/>
                <a:cs typeface="+mn-cs"/>
              </a:defRPr>
            </a:lvl7pPr>
            <a:lvl8pPr marL="3895999" indent="-259734" algn="l" defTabSz="519467" rtl="0" eaLnBrk="1" latinLnBrk="0" hangingPunct="1">
              <a:spcBef>
                <a:spcPct val="20000"/>
              </a:spcBef>
              <a:buFont typeface="Arial"/>
              <a:buChar char="•"/>
              <a:defRPr sz="2267" kern="1200">
                <a:solidFill>
                  <a:schemeClr val="tx1"/>
                </a:solidFill>
                <a:latin typeface="+mn-lt"/>
                <a:ea typeface="+mn-ea"/>
                <a:cs typeface="+mn-cs"/>
              </a:defRPr>
            </a:lvl8pPr>
            <a:lvl9pPr marL="4415464" indent="-259734" algn="l" defTabSz="519467" rtl="0" eaLnBrk="1" latinLnBrk="0" hangingPunct="1">
              <a:spcBef>
                <a:spcPct val="20000"/>
              </a:spcBef>
              <a:buFont typeface="Arial"/>
              <a:buChar char="•"/>
              <a:defRPr sz="2267" kern="1200">
                <a:solidFill>
                  <a:schemeClr val="tx1"/>
                </a:solidFill>
                <a:latin typeface="+mn-lt"/>
                <a:ea typeface="+mn-ea"/>
                <a:cs typeface="+mn-cs"/>
              </a:defRPr>
            </a:lvl9pPr>
          </a:lstStyle>
          <a:p>
            <a:pPr marL="0" indent="0">
              <a:buNone/>
            </a:pPr>
            <a:endParaRPr lang="en-US" sz="1600" dirty="0"/>
          </a:p>
        </p:txBody>
      </p:sp>
      <p:sp>
        <p:nvSpPr>
          <p:cNvPr id="4" name="Rectangle 2"/>
          <p:cNvSpPr>
            <a:spLocks noChangeArrowheads="1"/>
          </p:cNvSpPr>
          <p:nvPr/>
        </p:nvSpPr>
        <p:spPr bwMode="auto">
          <a:xfrm>
            <a:off x="1949380" y="2419972"/>
            <a:ext cx="1247587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AU" altLang="en-US" sz="1000" b="1" dirty="0">
                <a:latin typeface="Arial" panose="020B0604020202020204" pitchFamily="34" charset="0"/>
                <a:ea typeface="Times New Roman" panose="02020603050405020304" pitchFamily="18" charset="0"/>
                <a:cs typeface="Arial" panose="020B0604020202020204" pitchFamily="34" charset="0"/>
              </a:rPr>
              <a:t>Business Application and Infrastructure layer relationship </a:t>
            </a:r>
            <a:endParaRPr lang="en-AU" altLang="en-US" dirty="0">
              <a:latin typeface="Arial" panose="020B0604020202020204" pitchFamily="34" charset="0"/>
            </a:endParaRPr>
          </a:p>
        </p:txBody>
      </p:sp>
      <p:graphicFrame>
        <p:nvGraphicFramePr>
          <p:cNvPr id="5" name="Object 4"/>
          <p:cNvGraphicFramePr>
            <a:graphicFrameLocks noChangeAspect="1"/>
          </p:cNvGraphicFramePr>
          <p:nvPr/>
        </p:nvGraphicFramePr>
        <p:xfrm>
          <a:off x="2514600" y="2777852"/>
          <a:ext cx="7162800" cy="3775348"/>
        </p:xfrm>
        <a:graphic>
          <a:graphicData uri="http://schemas.openxmlformats.org/presentationml/2006/ole">
            <mc:AlternateContent xmlns:mc="http://schemas.openxmlformats.org/markup-compatibility/2006">
              <mc:Choice xmlns:v="urn:schemas-microsoft-com:vml" Requires="v">
                <p:oleObj spid="_x0000_s2057" name="Visio" r:id="rId4" imgW="5425578" imgH="4160520" progId="Visio.Drawing.11">
                  <p:embed/>
                </p:oleObj>
              </mc:Choice>
              <mc:Fallback>
                <p:oleObj name="Visio" r:id="rId4" imgW="5425578" imgH="41605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777852"/>
                        <a:ext cx="7162800" cy="3775348"/>
                      </a:xfrm>
                      <a:prstGeom prst="rect">
                        <a:avLst/>
                      </a:prstGeom>
                      <a:noFill/>
                    </p:spPr>
                  </p:pic>
                </p:oleObj>
              </mc:Fallback>
            </mc:AlternateContent>
          </a:graphicData>
        </a:graphic>
      </p:graphicFrame>
    </p:spTree>
    <p:extLst>
      <p:ext uri="{BB962C8B-B14F-4D97-AF65-F5344CB8AC3E}">
        <p14:creationId xmlns:p14="http://schemas.microsoft.com/office/powerpoint/2010/main" val="238845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93" y="273909"/>
            <a:ext cx="10018713" cy="854676"/>
          </a:xfrm>
        </p:spPr>
        <p:txBody>
          <a:bodyPr/>
          <a:lstStyle/>
          <a:p>
            <a:r>
              <a:rPr lang="de-DE" dirty="0"/>
              <a:t>Infrastructure Scope</a:t>
            </a:r>
            <a:endParaRPr lang="en-US" dirty="0"/>
          </a:p>
        </p:txBody>
      </p:sp>
      <p:sp>
        <p:nvSpPr>
          <p:cNvPr id="3" name="Content Placeholder 2"/>
          <p:cNvSpPr>
            <a:spLocks noGrp="1"/>
          </p:cNvSpPr>
          <p:nvPr>
            <p:ph idx="1"/>
          </p:nvPr>
        </p:nvSpPr>
        <p:spPr>
          <a:xfrm>
            <a:off x="2000250" y="1295400"/>
            <a:ext cx="8229600" cy="4953000"/>
          </a:xfrm>
        </p:spPr>
        <p:txBody>
          <a:bodyPr>
            <a:normAutofit/>
          </a:bodyPr>
          <a:lstStyle/>
          <a:p>
            <a:pPr marL="0" indent="0"/>
            <a:r>
              <a:rPr lang="en-US" b="1" dirty="0">
                <a:solidFill>
                  <a:schemeClr val="tx1"/>
                </a:solidFill>
              </a:rPr>
              <a:t>Datacenters –</a:t>
            </a:r>
            <a:r>
              <a:rPr lang="en-US" sz="1800" b="1" dirty="0"/>
              <a:t> </a:t>
            </a:r>
            <a:r>
              <a:rPr lang="en-US" sz="2000" dirty="0"/>
              <a:t>Facility used to centralize IT Network Devices to include: servers, routers, switches, firewalls, load balancers, network accelerators, and storage disk arrays.</a:t>
            </a:r>
            <a:r>
              <a:rPr lang="en-US" sz="2000" i="1" dirty="0"/>
              <a:t>  </a:t>
            </a:r>
          </a:p>
          <a:p>
            <a:pPr lvl="2"/>
            <a:r>
              <a:rPr lang="en-US" sz="1650" dirty="0"/>
              <a:t>Can be client owned, 3</a:t>
            </a:r>
            <a:r>
              <a:rPr lang="en-US" sz="1650" baseline="30000" dirty="0"/>
              <a:t>rd</a:t>
            </a:r>
            <a:r>
              <a:rPr lang="en-US" sz="1650" dirty="0"/>
              <a:t> party hosted, or “Cloud” services.</a:t>
            </a:r>
          </a:p>
          <a:p>
            <a:pPr lvl="2"/>
            <a:r>
              <a:rPr lang="en-US" sz="1650" dirty="0"/>
              <a:t>Includes data closets and server rooms</a:t>
            </a:r>
          </a:p>
          <a:p>
            <a:r>
              <a:rPr lang="en-US" b="1" dirty="0">
                <a:solidFill>
                  <a:schemeClr val="tx1"/>
                </a:solidFill>
              </a:rPr>
              <a:t>Network Devices </a:t>
            </a:r>
            <a:r>
              <a:rPr lang="en-US" sz="1800" i="1" dirty="0"/>
              <a:t>– </a:t>
            </a:r>
            <a:r>
              <a:rPr lang="en-US" sz="2000" dirty="0"/>
              <a:t>routers, switches, firewalls, servers, workstations, lab instruments, PLC’s, etc…</a:t>
            </a:r>
          </a:p>
          <a:p>
            <a:r>
              <a:rPr lang="en-US" b="1" dirty="0">
                <a:solidFill>
                  <a:schemeClr val="tx1"/>
                </a:solidFill>
              </a:rPr>
              <a:t>Infrastructure Tools </a:t>
            </a:r>
            <a:r>
              <a:rPr lang="en-US" sz="1800" i="1" dirty="0"/>
              <a:t>- </a:t>
            </a:r>
            <a:r>
              <a:rPr lang="en-US" sz="2000" dirty="0"/>
              <a:t>Active Directory, SCCM, VMware, Anti-Virus, Patching, Performance Monitoring, etc…</a:t>
            </a:r>
          </a:p>
          <a:p>
            <a:r>
              <a:rPr lang="en-US" b="1" dirty="0">
                <a:solidFill>
                  <a:schemeClr val="tx1"/>
                </a:solidFill>
              </a:rPr>
              <a:t>Infrastructure Platforms </a:t>
            </a:r>
            <a:r>
              <a:rPr lang="en-US" sz="1800" b="1" dirty="0"/>
              <a:t>- </a:t>
            </a:r>
            <a:r>
              <a:rPr lang="en-US" sz="2000" dirty="0"/>
              <a:t>“shared services” that support business applications:  Backup &amp; Restore, SharePoint, Citrix, Database Farms, etc…</a:t>
            </a:r>
            <a:endParaRPr lang="de-DE" sz="2000" dirty="0"/>
          </a:p>
          <a:p>
            <a:endParaRPr lang="en-US" sz="2000" i="1" dirty="0"/>
          </a:p>
          <a:p>
            <a:endParaRPr lang="en-US" sz="1500" i="1" dirty="0"/>
          </a:p>
          <a:p>
            <a:endParaRPr lang="en-US" dirty="0"/>
          </a:p>
        </p:txBody>
      </p:sp>
    </p:spTree>
    <p:extLst>
      <p:ext uri="{BB962C8B-B14F-4D97-AF65-F5344CB8AC3E}">
        <p14:creationId xmlns:p14="http://schemas.microsoft.com/office/powerpoint/2010/main" val="3198650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14632"/>
          </a:xfrm>
          <a:effectLst/>
        </p:spPr>
        <p:txBody>
          <a:bodyPr/>
          <a:lstStyle/>
          <a:p>
            <a:r>
              <a:rPr lang="en-US" dirty="0"/>
              <a:t>QMS Hierarchy</a:t>
            </a:r>
          </a:p>
        </p:txBody>
      </p:sp>
      <p:sp>
        <p:nvSpPr>
          <p:cNvPr id="7" name="Rectangle 2"/>
          <p:cNvSpPr>
            <a:spLocks noChangeArrowheads="1"/>
          </p:cNvSpPr>
          <p:nvPr/>
        </p:nvSpPr>
        <p:spPr bwMode="auto">
          <a:xfrm>
            <a:off x="2667001" y="71875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dirty="0"/>
          </a:p>
        </p:txBody>
      </p:sp>
      <p:sp>
        <p:nvSpPr>
          <p:cNvPr id="3" name="Rectangle 28">
            <a:extLst>
              <a:ext uri="{FF2B5EF4-FFF2-40B4-BE49-F238E27FC236}">
                <a16:creationId xmlns:a16="http://schemas.microsoft.com/office/drawing/2014/main" id="{98275C4F-6D53-4B05-BBED-C96D066BF463}"/>
              </a:ext>
            </a:extLst>
          </p:cNvPr>
          <p:cNvSpPr>
            <a:spLocks noChangeArrowheads="1"/>
          </p:cNvSpPr>
          <p:nvPr/>
        </p:nvSpPr>
        <p:spPr bwMode="auto">
          <a:xfrm>
            <a:off x="3291526" y="188559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dirty="0"/>
          </a:p>
        </p:txBody>
      </p:sp>
      <p:sp>
        <p:nvSpPr>
          <p:cNvPr id="5" name="Rectangle 26"/>
          <p:cNvSpPr>
            <a:spLocks noChangeArrowheads="1"/>
          </p:cNvSpPr>
          <p:nvPr/>
        </p:nvSpPr>
        <p:spPr bwMode="auto">
          <a:xfrm flipV="1">
            <a:off x="1828800" y="2032671"/>
            <a:ext cx="99196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927807418"/>
              </p:ext>
            </p:extLst>
          </p:nvPr>
        </p:nvGraphicFramePr>
        <p:xfrm>
          <a:off x="1828800" y="1540476"/>
          <a:ext cx="8045190" cy="4562427"/>
        </p:xfrm>
        <a:graphic>
          <a:graphicData uri="http://schemas.openxmlformats.org/presentationml/2006/ole">
            <mc:AlternateContent xmlns:mc="http://schemas.openxmlformats.org/markup-compatibility/2006">
              <mc:Choice xmlns:v="urn:schemas-microsoft-com:vml" Requires="v">
                <p:oleObj spid="_x0000_s3081" name="Visio" r:id="rId4" imgW="8503851" imgH="4457700" progId="Visio.Drawing.11">
                  <p:embed/>
                </p:oleObj>
              </mc:Choice>
              <mc:Fallback>
                <p:oleObj name="Visio" r:id="rId4" imgW="8503851" imgH="445770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540476"/>
                        <a:ext cx="8045190" cy="4562427"/>
                      </a:xfrm>
                      <a:prstGeom prst="rect">
                        <a:avLst/>
                      </a:prstGeom>
                      <a:noFill/>
                    </p:spPr>
                  </p:pic>
                </p:oleObj>
              </mc:Fallback>
            </mc:AlternateContent>
          </a:graphicData>
        </a:graphic>
      </p:graphicFrame>
    </p:spTree>
    <p:extLst>
      <p:ext uri="{BB962C8B-B14F-4D97-AF65-F5344CB8AC3E}">
        <p14:creationId xmlns:p14="http://schemas.microsoft.com/office/powerpoint/2010/main" val="2066702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1"/>
            <a:ext cx="8581292" cy="512639"/>
          </a:xfrm>
        </p:spPr>
        <p:txBody>
          <a:bodyPr>
            <a:normAutofit fontScale="90000"/>
          </a:bodyPr>
          <a:lstStyle/>
          <a:p>
            <a:r>
              <a:rPr lang="en-US" dirty="0"/>
              <a:t>System Development Lifecycle Phases</a:t>
            </a:r>
          </a:p>
        </p:txBody>
      </p:sp>
      <p:pic>
        <p:nvPicPr>
          <p:cNvPr id="42" name="picture" descr="G5FullLifeCycle1"/>
          <p:cNvPicPr/>
          <p:nvPr/>
        </p:nvPicPr>
        <p:blipFill>
          <a:blip r:embed="rId3" cstate="print">
            <a:extLst>
              <a:ext uri="{28A0092B-C50C-407E-A947-70E740481C1C}">
                <a14:useLocalDpi xmlns:a14="http://schemas.microsoft.com/office/drawing/2010/main" val="0"/>
              </a:ext>
            </a:extLst>
          </a:blip>
          <a:stretch>
            <a:fillRect/>
          </a:stretch>
        </p:blipFill>
        <p:spPr>
          <a:xfrm>
            <a:off x="2133600" y="1066800"/>
            <a:ext cx="7772400" cy="4953000"/>
          </a:xfrm>
          <a:prstGeom prst="rect">
            <a:avLst/>
          </a:prstGeom>
        </p:spPr>
      </p:pic>
    </p:spTree>
    <p:extLst>
      <p:ext uri="{BB962C8B-B14F-4D97-AF65-F5344CB8AC3E}">
        <p14:creationId xmlns:p14="http://schemas.microsoft.com/office/powerpoint/2010/main" val="33555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185" y="152401"/>
            <a:ext cx="8581292" cy="512639"/>
          </a:xfrm>
        </p:spPr>
        <p:txBody>
          <a:bodyPr>
            <a:normAutofit fontScale="90000"/>
          </a:bodyPr>
          <a:lstStyle/>
          <a:p>
            <a:r>
              <a:rPr lang="en-US" dirty="0"/>
              <a:t>Quality Risk Management Applied to SDLC</a:t>
            </a:r>
          </a:p>
        </p:txBody>
      </p:sp>
      <p:pic>
        <p:nvPicPr>
          <p:cNvPr id="6" name="Picture 5" descr="G5 M33 Riskin LC"/>
          <p:cNvPicPr/>
          <p:nvPr/>
        </p:nvPicPr>
        <p:blipFill>
          <a:blip r:embed="rId3">
            <a:extLst>
              <a:ext uri="{28A0092B-C50C-407E-A947-70E740481C1C}">
                <a14:useLocalDpi xmlns:a14="http://schemas.microsoft.com/office/drawing/2010/main" val="0"/>
              </a:ext>
            </a:extLst>
          </a:blip>
          <a:srcRect/>
          <a:stretch>
            <a:fillRect/>
          </a:stretch>
        </p:blipFill>
        <p:spPr bwMode="auto">
          <a:xfrm>
            <a:off x="2057401" y="1219200"/>
            <a:ext cx="8070076" cy="4953000"/>
          </a:xfrm>
          <a:prstGeom prst="rect">
            <a:avLst/>
          </a:prstGeom>
          <a:noFill/>
          <a:ln>
            <a:noFill/>
          </a:ln>
        </p:spPr>
      </p:pic>
    </p:spTree>
    <p:extLst>
      <p:ext uri="{BB962C8B-B14F-4D97-AF65-F5344CB8AC3E}">
        <p14:creationId xmlns:p14="http://schemas.microsoft.com/office/powerpoint/2010/main" val="3452051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420" y="152401"/>
            <a:ext cx="8581292" cy="512639"/>
          </a:xfrm>
        </p:spPr>
        <p:txBody>
          <a:bodyPr>
            <a:normAutofit fontScale="90000"/>
          </a:bodyPr>
          <a:lstStyle/>
          <a:p>
            <a:r>
              <a:rPr lang="en-US" dirty="0"/>
              <a:t>Quality Risk Management Deliverables</a:t>
            </a:r>
          </a:p>
        </p:txBody>
      </p:sp>
      <p:graphicFrame>
        <p:nvGraphicFramePr>
          <p:cNvPr id="3" name="Table 2"/>
          <p:cNvGraphicFramePr>
            <a:graphicFrameLocks noGrp="1"/>
          </p:cNvGraphicFramePr>
          <p:nvPr/>
        </p:nvGraphicFramePr>
        <p:xfrm>
          <a:off x="1981203" y="1066798"/>
          <a:ext cx="8226511" cy="5183876"/>
        </p:xfrm>
        <a:graphic>
          <a:graphicData uri="http://schemas.openxmlformats.org/drawingml/2006/table">
            <a:tbl>
              <a:tblPr firstRow="1" firstCol="1" bandRow="1">
                <a:tableStyleId>{5C22544A-7EE6-4342-B048-85BDC9FD1C3A}</a:tableStyleId>
              </a:tblPr>
              <a:tblGrid>
                <a:gridCol w="990598">
                  <a:extLst>
                    <a:ext uri="{9D8B030D-6E8A-4147-A177-3AD203B41FA5}">
                      <a16:colId xmlns:a16="http://schemas.microsoft.com/office/drawing/2014/main" val="20000"/>
                    </a:ext>
                  </a:extLst>
                </a:gridCol>
                <a:gridCol w="3183769">
                  <a:extLst>
                    <a:ext uri="{9D8B030D-6E8A-4147-A177-3AD203B41FA5}">
                      <a16:colId xmlns:a16="http://schemas.microsoft.com/office/drawing/2014/main" val="20001"/>
                    </a:ext>
                  </a:extLst>
                </a:gridCol>
                <a:gridCol w="2401764">
                  <a:extLst>
                    <a:ext uri="{9D8B030D-6E8A-4147-A177-3AD203B41FA5}">
                      <a16:colId xmlns:a16="http://schemas.microsoft.com/office/drawing/2014/main" val="20002"/>
                    </a:ext>
                  </a:extLst>
                </a:gridCol>
                <a:gridCol w="1650380">
                  <a:extLst>
                    <a:ext uri="{9D8B030D-6E8A-4147-A177-3AD203B41FA5}">
                      <a16:colId xmlns:a16="http://schemas.microsoft.com/office/drawing/2014/main" val="20003"/>
                    </a:ext>
                  </a:extLst>
                </a:gridCol>
              </a:tblGrid>
              <a:tr h="636669">
                <a:tc>
                  <a:txBody>
                    <a:bodyPr/>
                    <a:lstStyle/>
                    <a:p>
                      <a:pPr marL="0" marR="27305">
                        <a:spcBef>
                          <a:spcPts val="300"/>
                        </a:spcBef>
                        <a:spcAft>
                          <a:spcPts val="300"/>
                        </a:spcAft>
                      </a:pPr>
                      <a:r>
                        <a:rPr lang="en-GB" sz="1100" dirty="0">
                          <a:solidFill>
                            <a:schemeClr val="tx1"/>
                          </a:solidFill>
                          <a:effectLst/>
                        </a:rPr>
                        <a:t>Risk Assessment</a:t>
                      </a:r>
                      <a:endParaRPr lang="en-US" sz="1100" b="1" dirty="0">
                        <a:solidFill>
                          <a:schemeClr val="tx1"/>
                        </a:solidFill>
                        <a:effectLst/>
                        <a:latin typeface="Times New Roman" panose="02020603050405020304" pitchFamily="18" charset="0"/>
                        <a:ea typeface="Times New Roman" panose="02020603050405020304" pitchFamily="18" charset="0"/>
                      </a:endParaRPr>
                    </a:p>
                  </a:txBody>
                  <a:tcPr marL="32656" marR="32656" marT="0" marB="0">
                    <a:solidFill>
                      <a:schemeClr val="tx2">
                        <a:lumMod val="40000"/>
                        <a:lumOff val="60000"/>
                      </a:schemeClr>
                    </a:solidFill>
                  </a:tcPr>
                </a:tc>
                <a:tc>
                  <a:txBody>
                    <a:bodyPr/>
                    <a:lstStyle/>
                    <a:p>
                      <a:pPr marL="0" marR="27305">
                        <a:spcBef>
                          <a:spcPts val="300"/>
                        </a:spcBef>
                        <a:spcAft>
                          <a:spcPts val="300"/>
                        </a:spcAft>
                      </a:pPr>
                      <a:r>
                        <a:rPr lang="en-GB" sz="1100" dirty="0">
                          <a:solidFill>
                            <a:schemeClr val="tx1"/>
                          </a:solidFill>
                          <a:effectLst/>
                        </a:rPr>
                        <a:t>Activity</a:t>
                      </a:r>
                      <a:endParaRPr lang="en-US" sz="1100" b="1" dirty="0">
                        <a:solidFill>
                          <a:schemeClr val="tx1"/>
                        </a:solidFill>
                        <a:effectLst/>
                        <a:latin typeface="Times New Roman" panose="02020603050405020304" pitchFamily="18" charset="0"/>
                        <a:ea typeface="Times New Roman" panose="02020603050405020304" pitchFamily="18" charset="0"/>
                      </a:endParaRPr>
                    </a:p>
                  </a:txBody>
                  <a:tcPr marL="32656" marR="32656" marT="0" marB="0">
                    <a:solidFill>
                      <a:schemeClr val="tx2">
                        <a:lumMod val="40000"/>
                        <a:lumOff val="60000"/>
                      </a:schemeClr>
                    </a:solidFill>
                  </a:tcPr>
                </a:tc>
                <a:tc>
                  <a:txBody>
                    <a:bodyPr/>
                    <a:lstStyle/>
                    <a:p>
                      <a:pPr marL="0" marR="27305">
                        <a:spcBef>
                          <a:spcPts val="300"/>
                        </a:spcBef>
                        <a:spcAft>
                          <a:spcPts val="300"/>
                        </a:spcAft>
                      </a:pPr>
                      <a:r>
                        <a:rPr lang="en-GB" sz="1100" dirty="0">
                          <a:solidFill>
                            <a:schemeClr val="tx1"/>
                          </a:solidFill>
                          <a:effectLst/>
                        </a:rPr>
                        <a:t>Applicable Procedure</a:t>
                      </a:r>
                      <a:endParaRPr lang="en-US" sz="1100" b="1" dirty="0">
                        <a:solidFill>
                          <a:schemeClr val="tx1"/>
                        </a:solidFill>
                        <a:effectLst/>
                        <a:latin typeface="Times New Roman" panose="02020603050405020304" pitchFamily="18" charset="0"/>
                        <a:ea typeface="Times New Roman" panose="02020603050405020304" pitchFamily="18" charset="0"/>
                      </a:endParaRPr>
                    </a:p>
                  </a:txBody>
                  <a:tcPr marL="32656" marR="32656" marT="0" marB="0">
                    <a:solidFill>
                      <a:schemeClr val="tx2">
                        <a:lumMod val="40000"/>
                        <a:lumOff val="60000"/>
                      </a:schemeClr>
                    </a:solidFill>
                  </a:tcPr>
                </a:tc>
                <a:tc>
                  <a:txBody>
                    <a:bodyPr/>
                    <a:lstStyle/>
                    <a:p>
                      <a:pPr marL="0" marR="27305">
                        <a:spcBef>
                          <a:spcPts val="300"/>
                        </a:spcBef>
                        <a:spcAft>
                          <a:spcPts val="300"/>
                        </a:spcAft>
                      </a:pPr>
                      <a:r>
                        <a:rPr lang="en-GB" sz="1100" dirty="0">
                          <a:solidFill>
                            <a:schemeClr val="tx1"/>
                          </a:solidFill>
                          <a:effectLst/>
                        </a:rPr>
                        <a:t>Applicable Template</a:t>
                      </a:r>
                      <a:endParaRPr lang="en-US" sz="1100" b="1" dirty="0">
                        <a:solidFill>
                          <a:schemeClr val="tx1"/>
                        </a:solidFill>
                        <a:effectLst/>
                        <a:latin typeface="Times New Roman" panose="02020603050405020304" pitchFamily="18" charset="0"/>
                        <a:ea typeface="Times New Roman" panose="02020603050405020304" pitchFamily="18" charset="0"/>
                      </a:endParaRPr>
                    </a:p>
                  </a:txBody>
                  <a:tcPr marL="32656" marR="32656" marT="0" marB="0">
                    <a:solidFill>
                      <a:schemeClr val="tx2">
                        <a:lumMod val="40000"/>
                        <a:lumOff val="60000"/>
                      </a:schemeClr>
                    </a:solidFill>
                  </a:tcPr>
                </a:tc>
                <a:extLst>
                  <a:ext uri="{0D108BD9-81ED-4DB2-BD59-A6C34878D82A}">
                    <a16:rowId xmlns:a16="http://schemas.microsoft.com/office/drawing/2014/main" val="10000"/>
                  </a:ext>
                </a:extLst>
              </a:tr>
              <a:tr h="424447">
                <a:tc>
                  <a:txBody>
                    <a:bodyPr/>
                    <a:lstStyle/>
                    <a:p>
                      <a:pPr marL="0" marR="0">
                        <a:spcBef>
                          <a:spcPts val="300"/>
                        </a:spcBef>
                        <a:spcAft>
                          <a:spcPts val="300"/>
                        </a:spcAft>
                      </a:pPr>
                      <a:r>
                        <a:rPr lang="en-GB" sz="1100" dirty="0">
                          <a:solidFill>
                            <a:schemeClr val="tx1"/>
                          </a:solidFill>
                          <a:effectLst/>
                        </a:rPr>
                        <a:t>R1</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tx2">
                        <a:lumMod val="40000"/>
                        <a:lumOff val="60000"/>
                      </a:schemeClr>
                    </a:solidFill>
                  </a:tcPr>
                </a:tc>
                <a:tc>
                  <a:txBody>
                    <a:bodyPr/>
                    <a:lstStyle/>
                    <a:p>
                      <a:pPr marL="0" marR="0">
                        <a:spcBef>
                          <a:spcPts val="300"/>
                        </a:spcBef>
                        <a:spcAft>
                          <a:spcPts val="300"/>
                        </a:spcAft>
                      </a:pPr>
                      <a:r>
                        <a:rPr lang="en-GB" sz="1100" dirty="0">
                          <a:solidFill>
                            <a:schemeClr val="tx1"/>
                          </a:solidFill>
                          <a:effectLst/>
                        </a:rPr>
                        <a:t>Initial Risk Assessment (IRA) including GxP and Regulatory Assessments</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rgbClr val="FFFF99"/>
                    </a:solidFill>
                  </a:tcPr>
                </a:tc>
                <a:tc>
                  <a:txBody>
                    <a:bodyPr/>
                    <a:lstStyle/>
                    <a:p>
                      <a:pPr marL="0" marR="0">
                        <a:spcBef>
                          <a:spcPts val="300"/>
                        </a:spcBef>
                        <a:spcAft>
                          <a:spcPts val="300"/>
                        </a:spcAft>
                      </a:pPr>
                      <a:r>
                        <a:rPr lang="en-GB" sz="1100" dirty="0">
                          <a:solidFill>
                            <a:schemeClr val="tx1"/>
                          </a:solidFill>
                          <a:effectLst/>
                          <a:latin typeface="+mn-lt"/>
                          <a:ea typeface="+mn-ea"/>
                          <a:cs typeface="+mn-cs"/>
                        </a:rPr>
                        <a:t>Quality</a:t>
                      </a:r>
                      <a:r>
                        <a:rPr lang="en-GB" sz="1100" baseline="0" dirty="0">
                          <a:solidFill>
                            <a:schemeClr val="tx1"/>
                          </a:solidFill>
                          <a:effectLst/>
                          <a:latin typeface="+mn-lt"/>
                          <a:ea typeface="+mn-ea"/>
                          <a:cs typeface="+mn-cs"/>
                        </a:rPr>
                        <a:t> Risk Management</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rgbClr val="FFFF99"/>
                    </a:solidFill>
                  </a:tcPr>
                </a:tc>
                <a:tc>
                  <a:txBody>
                    <a:bodyPr/>
                    <a:lstStyle/>
                    <a:p>
                      <a:pPr marL="0" marR="0">
                        <a:spcBef>
                          <a:spcPts val="300"/>
                        </a:spcBef>
                        <a:spcAft>
                          <a:spcPts val="300"/>
                        </a:spcAft>
                      </a:pPr>
                      <a:r>
                        <a:rPr lang="en-GB" sz="1100" dirty="0">
                          <a:solidFill>
                            <a:schemeClr val="tx1"/>
                          </a:solidFill>
                          <a:effectLst/>
                        </a:rPr>
                        <a:t>Initial Risk Assessment / Information Security Assessment</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rgbClr val="FFFF99"/>
                    </a:solidFill>
                  </a:tcPr>
                </a:tc>
                <a:extLst>
                  <a:ext uri="{0D108BD9-81ED-4DB2-BD59-A6C34878D82A}">
                    <a16:rowId xmlns:a16="http://schemas.microsoft.com/office/drawing/2014/main" val="10001"/>
                  </a:ext>
                </a:extLst>
              </a:tr>
              <a:tr h="243563">
                <a:tc>
                  <a:txBody>
                    <a:bodyPr/>
                    <a:lstStyle/>
                    <a:p>
                      <a:pPr marL="0" marR="0">
                        <a:spcBef>
                          <a:spcPts val="300"/>
                        </a:spcBef>
                        <a:spcAft>
                          <a:spcPts val="300"/>
                        </a:spcAft>
                      </a:pPr>
                      <a:r>
                        <a:rPr lang="en-GB" sz="1100" dirty="0">
                          <a:solidFill>
                            <a:schemeClr val="tx1"/>
                          </a:solidFill>
                          <a:effectLst/>
                        </a:rPr>
                        <a:t>R1</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tx2">
                        <a:lumMod val="40000"/>
                        <a:lumOff val="60000"/>
                      </a:schemeClr>
                    </a:solidFill>
                  </a:tcPr>
                </a:tc>
                <a:tc>
                  <a:txBody>
                    <a:bodyPr/>
                    <a:lstStyle/>
                    <a:p>
                      <a:pPr marL="0" marR="0">
                        <a:spcBef>
                          <a:spcPts val="300"/>
                        </a:spcBef>
                        <a:spcAft>
                          <a:spcPts val="300"/>
                        </a:spcAft>
                      </a:pPr>
                      <a:r>
                        <a:rPr lang="en-GB" sz="1100" dirty="0">
                          <a:solidFill>
                            <a:schemeClr val="tx1"/>
                          </a:solidFill>
                          <a:effectLst/>
                        </a:rPr>
                        <a:t>Architecture Impact Assessment (infrastructure only)</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accent6">
                        <a:lumMod val="20000"/>
                        <a:lumOff val="80000"/>
                      </a:schemeClr>
                    </a:solidFill>
                  </a:tcPr>
                </a:tc>
                <a:tc>
                  <a:txBody>
                    <a:bodyPr/>
                    <a:lstStyle/>
                    <a:p>
                      <a:pPr marL="0" marR="0">
                        <a:spcBef>
                          <a:spcPts val="300"/>
                        </a:spcBef>
                        <a:spcAft>
                          <a:spcPts val="300"/>
                        </a:spcAft>
                      </a:pPr>
                      <a:r>
                        <a:rPr lang="en-GB" sz="1100" dirty="0">
                          <a:solidFill>
                            <a:schemeClr val="tx1"/>
                          </a:solidFill>
                          <a:effectLst/>
                          <a:latin typeface="+mn-lt"/>
                          <a:ea typeface="+mn-ea"/>
                          <a:cs typeface="+mn-cs"/>
                        </a:rPr>
                        <a:t>Quality</a:t>
                      </a:r>
                      <a:r>
                        <a:rPr lang="en-GB" sz="1100" baseline="0" dirty="0">
                          <a:solidFill>
                            <a:schemeClr val="tx1"/>
                          </a:solidFill>
                          <a:effectLst/>
                          <a:latin typeface="+mn-lt"/>
                          <a:ea typeface="+mn-ea"/>
                          <a:cs typeface="+mn-cs"/>
                        </a:rPr>
                        <a:t> Risk Management</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accent6">
                        <a:lumMod val="20000"/>
                        <a:lumOff val="80000"/>
                      </a:schemeClr>
                    </a:solidFill>
                  </a:tcPr>
                </a:tc>
                <a:tc>
                  <a:txBody>
                    <a:bodyPr/>
                    <a:lstStyle/>
                    <a:p>
                      <a:pPr marL="0" marR="0">
                        <a:spcBef>
                          <a:spcPts val="300"/>
                        </a:spcBef>
                        <a:spcAft>
                          <a:spcPts val="300"/>
                        </a:spcAft>
                      </a:pPr>
                      <a:r>
                        <a:rPr lang="en-GB" sz="1100" dirty="0">
                          <a:solidFill>
                            <a:schemeClr val="tx1"/>
                          </a:solidFill>
                          <a:effectLst/>
                        </a:rPr>
                        <a:t>Architecture Assessment</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accent6">
                        <a:lumMod val="20000"/>
                        <a:lumOff val="80000"/>
                      </a:schemeClr>
                    </a:solidFill>
                  </a:tcPr>
                </a:tc>
                <a:extLst>
                  <a:ext uri="{0D108BD9-81ED-4DB2-BD59-A6C34878D82A}">
                    <a16:rowId xmlns:a16="http://schemas.microsoft.com/office/drawing/2014/main" val="10002"/>
                  </a:ext>
                </a:extLst>
              </a:tr>
              <a:tr h="945357">
                <a:tc>
                  <a:txBody>
                    <a:bodyPr/>
                    <a:lstStyle/>
                    <a:p>
                      <a:pPr marL="0" marR="0">
                        <a:spcBef>
                          <a:spcPts val="300"/>
                        </a:spcBef>
                        <a:spcAft>
                          <a:spcPts val="300"/>
                        </a:spcAft>
                      </a:pPr>
                      <a:r>
                        <a:rPr lang="en-GB" sz="1100" dirty="0">
                          <a:solidFill>
                            <a:schemeClr val="tx1"/>
                          </a:solidFill>
                          <a:effectLst/>
                        </a:rPr>
                        <a:t>R2</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tx2">
                        <a:lumMod val="40000"/>
                        <a:lumOff val="60000"/>
                      </a:schemeClr>
                    </a:solidFill>
                  </a:tcPr>
                </a:tc>
                <a:tc>
                  <a:txBody>
                    <a:bodyPr/>
                    <a:lstStyle/>
                    <a:p>
                      <a:pPr marL="0" marR="0">
                        <a:spcBef>
                          <a:spcPts val="300"/>
                        </a:spcBef>
                        <a:spcAft>
                          <a:spcPts val="300"/>
                        </a:spcAft>
                      </a:pPr>
                      <a:r>
                        <a:rPr lang="en-GB" sz="1100" dirty="0">
                          <a:solidFill>
                            <a:schemeClr val="tx1"/>
                          </a:solidFill>
                          <a:effectLst/>
                        </a:rPr>
                        <a:t>Validation Plan (VP) including GAMP Categorization</a:t>
                      </a:r>
                      <a:endParaRPr lang="en-US" sz="1100" dirty="0">
                        <a:solidFill>
                          <a:schemeClr val="tx1"/>
                        </a:solidFill>
                        <a:effectLst/>
                      </a:endParaRPr>
                    </a:p>
                    <a:p>
                      <a:pPr marL="0" marR="0">
                        <a:spcBef>
                          <a:spcPts val="300"/>
                        </a:spcBef>
                        <a:spcAft>
                          <a:spcPts val="300"/>
                        </a:spcAft>
                      </a:pPr>
                      <a:r>
                        <a:rPr lang="en-GB" sz="1100" dirty="0">
                          <a:solidFill>
                            <a:schemeClr val="tx1"/>
                          </a:solidFill>
                          <a:effectLst/>
                        </a:rPr>
                        <a:t>OR</a:t>
                      </a:r>
                      <a:endParaRPr lang="en-US" sz="1100" dirty="0">
                        <a:solidFill>
                          <a:schemeClr val="tx1"/>
                        </a:solidFill>
                        <a:effectLst/>
                      </a:endParaRPr>
                    </a:p>
                    <a:p>
                      <a:pPr marL="0" marR="0">
                        <a:spcBef>
                          <a:spcPts val="300"/>
                        </a:spcBef>
                        <a:spcAft>
                          <a:spcPts val="300"/>
                        </a:spcAft>
                      </a:pPr>
                      <a:r>
                        <a:rPr lang="en-GB" sz="1100" dirty="0">
                          <a:solidFill>
                            <a:schemeClr val="tx1"/>
                          </a:solidFill>
                          <a:effectLst/>
                        </a:rPr>
                        <a:t>Qualification Plan (QP)</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rgbClr val="FFFF99"/>
                    </a:solidFill>
                  </a:tcPr>
                </a:tc>
                <a:tc>
                  <a:txBody>
                    <a:bodyPr/>
                    <a:lstStyle/>
                    <a:p>
                      <a:pPr marL="0" marR="0">
                        <a:spcBef>
                          <a:spcPts val="300"/>
                        </a:spcBef>
                        <a:spcAft>
                          <a:spcPts val="300"/>
                        </a:spcAft>
                      </a:pPr>
                      <a:r>
                        <a:rPr lang="en-GB" sz="1100" dirty="0">
                          <a:solidFill>
                            <a:schemeClr val="tx1"/>
                          </a:solidFill>
                          <a:effectLst/>
                        </a:rPr>
                        <a:t>Validation Planning, Reporting and Release</a:t>
                      </a:r>
                      <a:endParaRPr lang="en-US" sz="1100" dirty="0">
                        <a:solidFill>
                          <a:schemeClr val="tx1"/>
                        </a:solidFill>
                        <a:effectLst/>
                      </a:endParaRPr>
                    </a:p>
                    <a:p>
                      <a:pPr marL="0" marR="0">
                        <a:spcBef>
                          <a:spcPts val="300"/>
                        </a:spcBef>
                        <a:spcAft>
                          <a:spcPts val="300"/>
                        </a:spcAft>
                      </a:pPr>
                      <a:r>
                        <a:rPr lang="en-GB" sz="1100" dirty="0">
                          <a:solidFill>
                            <a:schemeClr val="tx1"/>
                          </a:solidFill>
                          <a:effectLst/>
                        </a:rPr>
                        <a:t>Qualification Planning, Reporting and Release</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rgbClr val="FFFF99"/>
                    </a:solidFill>
                  </a:tcPr>
                </a:tc>
                <a:tc>
                  <a:txBody>
                    <a:bodyPr/>
                    <a:lstStyle/>
                    <a:p>
                      <a:pPr marL="0" marR="0">
                        <a:spcBef>
                          <a:spcPts val="300"/>
                        </a:spcBef>
                        <a:spcAft>
                          <a:spcPts val="300"/>
                        </a:spcAft>
                      </a:pPr>
                      <a:r>
                        <a:rPr lang="en-GB" sz="1100" dirty="0">
                          <a:solidFill>
                            <a:schemeClr val="tx1"/>
                          </a:solidFill>
                          <a:effectLst/>
                        </a:rPr>
                        <a:t>Validation Plan</a:t>
                      </a:r>
                      <a:endParaRPr lang="en-US" sz="1100" dirty="0">
                        <a:solidFill>
                          <a:schemeClr val="tx1"/>
                        </a:solidFill>
                        <a:effectLst/>
                      </a:endParaRPr>
                    </a:p>
                    <a:p>
                      <a:pPr marL="0" marR="0">
                        <a:spcBef>
                          <a:spcPts val="300"/>
                        </a:spcBef>
                        <a:spcAft>
                          <a:spcPts val="300"/>
                        </a:spcAft>
                      </a:pPr>
                      <a:r>
                        <a:rPr lang="en-GB" sz="1100" dirty="0">
                          <a:solidFill>
                            <a:schemeClr val="tx1"/>
                          </a:solidFill>
                          <a:effectLst/>
                        </a:rPr>
                        <a:t> </a:t>
                      </a:r>
                      <a:endParaRPr lang="en-US" sz="1100" dirty="0">
                        <a:solidFill>
                          <a:schemeClr val="tx1"/>
                        </a:solidFill>
                        <a:effectLst/>
                      </a:endParaRPr>
                    </a:p>
                    <a:p>
                      <a:pPr marL="0" marR="0">
                        <a:spcBef>
                          <a:spcPts val="300"/>
                        </a:spcBef>
                        <a:spcAft>
                          <a:spcPts val="300"/>
                        </a:spcAft>
                      </a:pPr>
                      <a:r>
                        <a:rPr lang="en-GB" sz="1100" dirty="0">
                          <a:solidFill>
                            <a:schemeClr val="tx1"/>
                          </a:solidFill>
                          <a:effectLst/>
                        </a:rPr>
                        <a:t> Qualification Plan</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rgbClr val="FFFF99"/>
                    </a:solidFill>
                  </a:tcPr>
                </a:tc>
                <a:extLst>
                  <a:ext uri="{0D108BD9-81ED-4DB2-BD59-A6C34878D82A}">
                    <a16:rowId xmlns:a16="http://schemas.microsoft.com/office/drawing/2014/main" val="10003"/>
                  </a:ext>
                </a:extLst>
              </a:tr>
              <a:tr h="424447">
                <a:tc>
                  <a:txBody>
                    <a:bodyPr/>
                    <a:lstStyle/>
                    <a:p>
                      <a:pPr marL="0" marR="0">
                        <a:spcBef>
                          <a:spcPts val="300"/>
                        </a:spcBef>
                        <a:spcAft>
                          <a:spcPts val="300"/>
                        </a:spcAft>
                      </a:pPr>
                      <a:r>
                        <a:rPr lang="en-GB" sz="1100" dirty="0">
                          <a:solidFill>
                            <a:schemeClr val="tx1"/>
                          </a:solidFill>
                          <a:effectLst/>
                        </a:rPr>
                        <a:t>R3</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tx2">
                        <a:lumMod val="40000"/>
                        <a:lumOff val="60000"/>
                      </a:schemeClr>
                    </a:solidFill>
                  </a:tcPr>
                </a:tc>
                <a:tc>
                  <a:txBody>
                    <a:bodyPr/>
                    <a:lstStyle/>
                    <a:p>
                      <a:pPr marL="0" marR="0">
                        <a:spcBef>
                          <a:spcPts val="300"/>
                        </a:spcBef>
                        <a:spcAft>
                          <a:spcPts val="300"/>
                        </a:spcAft>
                      </a:pPr>
                      <a:r>
                        <a:rPr lang="en-GB" sz="1100" dirty="0">
                          <a:solidFill>
                            <a:schemeClr val="tx1"/>
                          </a:solidFill>
                          <a:effectLst/>
                        </a:rPr>
                        <a:t>Functional Risk Assessments (FRA) for Critical IRA items</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accent6">
                        <a:lumMod val="20000"/>
                        <a:lumOff val="80000"/>
                      </a:schemeClr>
                    </a:solidFill>
                  </a:tcPr>
                </a:tc>
                <a:tc>
                  <a:txBody>
                    <a:bodyPr/>
                    <a:lstStyle/>
                    <a:p>
                      <a:pPr marL="0" marR="0">
                        <a:spcBef>
                          <a:spcPts val="300"/>
                        </a:spcBef>
                        <a:spcAft>
                          <a:spcPts val="300"/>
                        </a:spcAft>
                      </a:pPr>
                      <a:r>
                        <a:rPr lang="en-GB" sz="1100" dirty="0">
                          <a:solidFill>
                            <a:schemeClr val="tx1"/>
                          </a:solidFill>
                          <a:effectLst/>
                          <a:latin typeface="+mn-lt"/>
                          <a:ea typeface="+mn-ea"/>
                          <a:cs typeface="+mn-cs"/>
                        </a:rPr>
                        <a:t>Quality</a:t>
                      </a:r>
                      <a:r>
                        <a:rPr lang="en-GB" sz="1100" baseline="0" dirty="0">
                          <a:solidFill>
                            <a:schemeClr val="tx1"/>
                          </a:solidFill>
                          <a:effectLst/>
                          <a:latin typeface="+mn-lt"/>
                          <a:ea typeface="+mn-ea"/>
                          <a:cs typeface="+mn-cs"/>
                        </a:rPr>
                        <a:t> Risk Management</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accent6">
                        <a:lumMod val="20000"/>
                        <a:lumOff val="80000"/>
                      </a:schemeClr>
                    </a:solidFill>
                  </a:tcPr>
                </a:tc>
                <a:tc>
                  <a:txBody>
                    <a:bodyPr/>
                    <a:lstStyle/>
                    <a:p>
                      <a:pPr marL="0" marR="0">
                        <a:spcBef>
                          <a:spcPts val="300"/>
                        </a:spcBef>
                        <a:spcAft>
                          <a:spcPts val="300"/>
                        </a:spcAft>
                      </a:pPr>
                      <a:r>
                        <a:rPr lang="en-GB" sz="1100" dirty="0">
                          <a:solidFill>
                            <a:schemeClr val="tx1"/>
                          </a:solidFill>
                          <a:effectLst/>
                        </a:rPr>
                        <a:t>Functional Risk Assessment</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accent6">
                        <a:lumMod val="20000"/>
                        <a:lumOff val="80000"/>
                      </a:schemeClr>
                    </a:solidFill>
                  </a:tcPr>
                </a:tc>
                <a:extLst>
                  <a:ext uri="{0D108BD9-81ED-4DB2-BD59-A6C34878D82A}">
                    <a16:rowId xmlns:a16="http://schemas.microsoft.com/office/drawing/2014/main" val="10004"/>
                  </a:ext>
                </a:extLst>
              </a:tr>
              <a:tr h="424447">
                <a:tc>
                  <a:txBody>
                    <a:bodyPr/>
                    <a:lstStyle/>
                    <a:p>
                      <a:pPr marL="0" marR="0">
                        <a:spcBef>
                          <a:spcPts val="300"/>
                        </a:spcBef>
                        <a:spcAft>
                          <a:spcPts val="300"/>
                        </a:spcAft>
                      </a:pPr>
                      <a:r>
                        <a:rPr lang="en-GB" sz="1100" dirty="0">
                          <a:solidFill>
                            <a:schemeClr val="tx1"/>
                          </a:solidFill>
                          <a:effectLst/>
                        </a:rPr>
                        <a:t>R4</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tx2">
                        <a:lumMod val="40000"/>
                        <a:lumOff val="60000"/>
                      </a:schemeClr>
                    </a:solidFill>
                  </a:tcPr>
                </a:tc>
                <a:tc>
                  <a:txBody>
                    <a:bodyPr/>
                    <a:lstStyle/>
                    <a:p>
                      <a:pPr marL="0" marR="0">
                        <a:spcBef>
                          <a:spcPts val="300"/>
                        </a:spcBef>
                        <a:spcAft>
                          <a:spcPts val="300"/>
                        </a:spcAft>
                      </a:pPr>
                      <a:r>
                        <a:rPr lang="en-GB" sz="1100" dirty="0">
                          <a:solidFill>
                            <a:schemeClr val="tx1"/>
                          </a:solidFill>
                          <a:effectLst/>
                        </a:rPr>
                        <a:t>System Test Plan (STP)</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rgbClr val="FFFF99"/>
                    </a:solidFill>
                  </a:tcPr>
                </a:tc>
                <a:tc>
                  <a:txBody>
                    <a:bodyPr/>
                    <a:lstStyle/>
                    <a:p>
                      <a:pPr marL="0" marR="0">
                        <a:spcBef>
                          <a:spcPts val="300"/>
                        </a:spcBef>
                        <a:spcAft>
                          <a:spcPts val="300"/>
                        </a:spcAft>
                      </a:pPr>
                      <a:r>
                        <a:rPr lang="en-GB" sz="1100" dirty="0">
                          <a:solidFill>
                            <a:schemeClr val="tx1"/>
                          </a:solidFill>
                          <a:effectLst/>
                        </a:rPr>
                        <a:t>System Testing and Defect Management </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rgbClr val="FFFF99"/>
                    </a:solidFill>
                  </a:tcPr>
                </a:tc>
                <a:tc>
                  <a:txBody>
                    <a:bodyPr/>
                    <a:lstStyle/>
                    <a:p>
                      <a:pPr marL="0" marR="0">
                        <a:spcBef>
                          <a:spcPts val="300"/>
                        </a:spcBef>
                        <a:spcAft>
                          <a:spcPts val="300"/>
                        </a:spcAft>
                      </a:pPr>
                      <a:r>
                        <a:rPr lang="en-GB" sz="1100" dirty="0">
                          <a:solidFill>
                            <a:schemeClr val="tx1"/>
                          </a:solidFill>
                          <a:effectLst/>
                        </a:rPr>
                        <a:t>System Test Plan</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rgbClr val="FFFF99"/>
                    </a:solidFill>
                  </a:tcPr>
                </a:tc>
                <a:extLst>
                  <a:ext uri="{0D108BD9-81ED-4DB2-BD59-A6C34878D82A}">
                    <a16:rowId xmlns:a16="http://schemas.microsoft.com/office/drawing/2014/main" val="10005"/>
                  </a:ext>
                </a:extLst>
              </a:tr>
              <a:tr h="945357">
                <a:tc>
                  <a:txBody>
                    <a:bodyPr/>
                    <a:lstStyle/>
                    <a:p>
                      <a:pPr marL="0" marR="0">
                        <a:spcBef>
                          <a:spcPts val="300"/>
                        </a:spcBef>
                        <a:spcAft>
                          <a:spcPts val="300"/>
                        </a:spcAft>
                      </a:pPr>
                      <a:r>
                        <a:rPr lang="en-GB" sz="1100" dirty="0">
                          <a:solidFill>
                            <a:schemeClr val="tx1"/>
                          </a:solidFill>
                          <a:effectLst/>
                        </a:rPr>
                        <a:t>R5</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tx2">
                        <a:lumMod val="40000"/>
                        <a:lumOff val="60000"/>
                      </a:schemeClr>
                    </a:solidFill>
                  </a:tcPr>
                </a:tc>
                <a:tc>
                  <a:txBody>
                    <a:bodyPr/>
                    <a:lstStyle/>
                    <a:p>
                      <a:pPr marL="0" marR="0">
                        <a:spcBef>
                          <a:spcPts val="300"/>
                        </a:spcBef>
                        <a:spcAft>
                          <a:spcPts val="300"/>
                        </a:spcAft>
                      </a:pPr>
                      <a:r>
                        <a:rPr lang="en-GB" sz="1100" dirty="0">
                          <a:solidFill>
                            <a:schemeClr val="tx1"/>
                          </a:solidFill>
                          <a:effectLst/>
                        </a:rPr>
                        <a:t>Risk-based decisions during planning of operational activities as documented in the Validation Report (VR)</a:t>
                      </a:r>
                      <a:endParaRPr lang="en-US" sz="1100" dirty="0">
                        <a:solidFill>
                          <a:schemeClr val="tx1"/>
                        </a:solidFill>
                        <a:effectLst/>
                      </a:endParaRPr>
                    </a:p>
                    <a:p>
                      <a:pPr marL="0" marR="0">
                        <a:spcBef>
                          <a:spcPts val="300"/>
                        </a:spcBef>
                        <a:spcAft>
                          <a:spcPts val="300"/>
                        </a:spcAft>
                      </a:pPr>
                      <a:r>
                        <a:rPr lang="en-GB" sz="1100" dirty="0">
                          <a:solidFill>
                            <a:schemeClr val="tx1"/>
                          </a:solidFill>
                          <a:effectLst/>
                        </a:rPr>
                        <a:t>OR Qualification Report (QR)</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accent6">
                        <a:lumMod val="20000"/>
                        <a:lumOff val="80000"/>
                      </a:schemeClr>
                    </a:solidFill>
                  </a:tcPr>
                </a:tc>
                <a:tc>
                  <a:txBody>
                    <a:bodyPr/>
                    <a:lstStyle/>
                    <a:p>
                      <a:pPr marL="0" marR="0">
                        <a:spcBef>
                          <a:spcPts val="300"/>
                        </a:spcBef>
                        <a:spcAft>
                          <a:spcPts val="300"/>
                        </a:spcAft>
                      </a:pPr>
                      <a:r>
                        <a:rPr lang="en-GB" sz="1100" dirty="0">
                          <a:solidFill>
                            <a:schemeClr val="tx1"/>
                          </a:solidFill>
                          <a:effectLst/>
                        </a:rPr>
                        <a:t>Validation Planning, Reporting and Release</a:t>
                      </a:r>
                      <a:endParaRPr lang="en-US" sz="1100" dirty="0">
                        <a:solidFill>
                          <a:schemeClr val="tx1"/>
                        </a:solidFill>
                        <a:effectLst/>
                      </a:endParaRPr>
                    </a:p>
                    <a:p>
                      <a:pPr marL="0" marR="0">
                        <a:spcBef>
                          <a:spcPts val="300"/>
                        </a:spcBef>
                        <a:spcAft>
                          <a:spcPts val="300"/>
                        </a:spcAft>
                      </a:pPr>
                      <a:r>
                        <a:rPr lang="en-GB" sz="1100" dirty="0">
                          <a:solidFill>
                            <a:schemeClr val="tx1"/>
                          </a:solidFill>
                          <a:effectLst/>
                        </a:rPr>
                        <a:t>Qualification Planning, Reporting and Release</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accent6">
                        <a:lumMod val="20000"/>
                        <a:lumOff val="80000"/>
                      </a:schemeClr>
                    </a:solidFill>
                  </a:tcPr>
                </a:tc>
                <a:tc>
                  <a:txBody>
                    <a:bodyPr/>
                    <a:lstStyle/>
                    <a:p>
                      <a:pPr marL="0" marR="0">
                        <a:spcBef>
                          <a:spcPts val="300"/>
                        </a:spcBef>
                        <a:spcAft>
                          <a:spcPts val="300"/>
                        </a:spcAft>
                      </a:pPr>
                      <a:r>
                        <a:rPr lang="en-GB" sz="1100" dirty="0">
                          <a:solidFill>
                            <a:schemeClr val="tx1"/>
                          </a:solidFill>
                          <a:effectLst/>
                        </a:rPr>
                        <a:t>Validation Report</a:t>
                      </a:r>
                      <a:endParaRPr lang="en-US" sz="1100" dirty="0">
                        <a:solidFill>
                          <a:schemeClr val="tx1"/>
                        </a:solidFill>
                        <a:effectLst/>
                      </a:endParaRPr>
                    </a:p>
                    <a:p>
                      <a:pPr marL="0" marR="0">
                        <a:spcBef>
                          <a:spcPts val="300"/>
                        </a:spcBef>
                        <a:spcAft>
                          <a:spcPts val="300"/>
                        </a:spcAft>
                      </a:pPr>
                      <a:r>
                        <a:rPr lang="en-GB" sz="1100" dirty="0">
                          <a:solidFill>
                            <a:schemeClr val="tx1"/>
                          </a:solidFill>
                          <a:effectLst/>
                        </a:rPr>
                        <a:t> </a:t>
                      </a:r>
                      <a:endParaRPr lang="en-US" sz="1100" dirty="0">
                        <a:solidFill>
                          <a:schemeClr val="tx1"/>
                        </a:solidFill>
                        <a:effectLst/>
                      </a:endParaRPr>
                    </a:p>
                    <a:p>
                      <a:pPr marL="0" marR="0">
                        <a:spcBef>
                          <a:spcPts val="300"/>
                        </a:spcBef>
                        <a:spcAft>
                          <a:spcPts val="300"/>
                        </a:spcAft>
                      </a:pPr>
                      <a:r>
                        <a:rPr lang="en-GB" sz="1100" dirty="0">
                          <a:solidFill>
                            <a:schemeClr val="tx1"/>
                          </a:solidFill>
                          <a:effectLst/>
                        </a:rPr>
                        <a:t> Qualification Report</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accent6">
                        <a:lumMod val="20000"/>
                        <a:lumOff val="80000"/>
                      </a:schemeClr>
                    </a:solidFill>
                  </a:tcPr>
                </a:tc>
                <a:extLst>
                  <a:ext uri="{0D108BD9-81ED-4DB2-BD59-A6C34878D82A}">
                    <a16:rowId xmlns:a16="http://schemas.microsoft.com/office/drawing/2014/main" val="10006"/>
                  </a:ext>
                </a:extLst>
              </a:tr>
              <a:tr h="424447">
                <a:tc>
                  <a:txBody>
                    <a:bodyPr/>
                    <a:lstStyle/>
                    <a:p>
                      <a:pPr marL="0" marR="0">
                        <a:spcBef>
                          <a:spcPts val="300"/>
                        </a:spcBef>
                        <a:spcAft>
                          <a:spcPts val="300"/>
                        </a:spcAft>
                      </a:pPr>
                      <a:r>
                        <a:rPr lang="en-GB" sz="1100" dirty="0">
                          <a:solidFill>
                            <a:schemeClr val="tx1"/>
                          </a:solidFill>
                          <a:effectLst/>
                        </a:rPr>
                        <a:t>R6</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tx2">
                        <a:lumMod val="40000"/>
                        <a:lumOff val="60000"/>
                      </a:schemeClr>
                    </a:solidFill>
                  </a:tcPr>
                </a:tc>
                <a:tc>
                  <a:txBody>
                    <a:bodyPr/>
                    <a:lstStyle/>
                    <a:p>
                      <a:pPr marL="0" marR="0">
                        <a:spcBef>
                          <a:spcPts val="300"/>
                        </a:spcBef>
                        <a:spcAft>
                          <a:spcPts val="300"/>
                        </a:spcAft>
                      </a:pPr>
                      <a:r>
                        <a:rPr lang="en-GB" sz="1100" dirty="0">
                          <a:solidFill>
                            <a:schemeClr val="tx1"/>
                          </a:solidFill>
                          <a:effectLst/>
                        </a:rPr>
                        <a:t>Functional risk assessments in change control (business and/or technical)</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rgbClr val="FFFF99"/>
                    </a:solidFill>
                  </a:tcPr>
                </a:tc>
                <a:tc>
                  <a:txBody>
                    <a:bodyPr/>
                    <a:lstStyle/>
                    <a:p>
                      <a:pPr marL="0" marR="0">
                        <a:spcBef>
                          <a:spcPts val="300"/>
                        </a:spcBef>
                        <a:spcAft>
                          <a:spcPts val="300"/>
                        </a:spcAft>
                      </a:pPr>
                      <a:r>
                        <a:rPr lang="en-GB" sz="1100" dirty="0">
                          <a:solidFill>
                            <a:schemeClr val="tx1"/>
                          </a:solidFill>
                          <a:effectLst/>
                        </a:rPr>
                        <a:t>IT Change Management</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rgbClr val="FFFF99"/>
                    </a:solidFill>
                  </a:tcPr>
                </a:tc>
                <a:tc>
                  <a:txBody>
                    <a:bodyPr/>
                    <a:lstStyle/>
                    <a:p>
                      <a:pPr marL="0" marR="0">
                        <a:spcBef>
                          <a:spcPts val="300"/>
                        </a:spcBef>
                        <a:spcAft>
                          <a:spcPts val="300"/>
                        </a:spcAft>
                      </a:pPr>
                      <a:r>
                        <a:rPr lang="en-GB" dirty="0"/>
                        <a:t>N/A</a:t>
                      </a:r>
                      <a:endParaRPr lang="en-US" dirty="0"/>
                    </a:p>
                  </a:txBody>
                  <a:tcPr marL="32656" marR="32656" marT="0" marB="0">
                    <a:solidFill>
                      <a:srgbClr val="FFFF99"/>
                    </a:solidFill>
                  </a:tcPr>
                </a:tc>
                <a:extLst>
                  <a:ext uri="{0D108BD9-81ED-4DB2-BD59-A6C34878D82A}">
                    <a16:rowId xmlns:a16="http://schemas.microsoft.com/office/drawing/2014/main" val="10007"/>
                  </a:ext>
                </a:extLst>
              </a:tr>
              <a:tr h="636669">
                <a:tc>
                  <a:txBody>
                    <a:bodyPr/>
                    <a:lstStyle/>
                    <a:p>
                      <a:pPr marL="0" marR="0">
                        <a:spcBef>
                          <a:spcPts val="300"/>
                        </a:spcBef>
                        <a:spcAft>
                          <a:spcPts val="300"/>
                        </a:spcAft>
                      </a:pPr>
                      <a:r>
                        <a:rPr lang="en-GB" sz="1100" dirty="0">
                          <a:solidFill>
                            <a:schemeClr val="tx1"/>
                          </a:solidFill>
                          <a:effectLst/>
                        </a:rPr>
                        <a:t>R7</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tx2">
                        <a:lumMod val="40000"/>
                        <a:lumOff val="60000"/>
                      </a:schemeClr>
                    </a:solidFill>
                  </a:tcPr>
                </a:tc>
                <a:tc>
                  <a:txBody>
                    <a:bodyPr/>
                    <a:lstStyle/>
                    <a:p>
                      <a:pPr marL="0" marR="0">
                        <a:spcBef>
                          <a:spcPts val="300"/>
                        </a:spcBef>
                        <a:spcAft>
                          <a:spcPts val="300"/>
                        </a:spcAft>
                      </a:pPr>
                      <a:r>
                        <a:rPr lang="en-GB" sz="1100" dirty="0">
                          <a:solidFill>
                            <a:schemeClr val="tx1"/>
                          </a:solidFill>
                          <a:effectLst/>
                        </a:rPr>
                        <a:t>Risk-based decisions when planning system retirement</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accent6">
                        <a:lumMod val="20000"/>
                        <a:lumOff val="80000"/>
                      </a:schemeClr>
                    </a:solidFill>
                  </a:tcPr>
                </a:tc>
                <a:tc>
                  <a:txBody>
                    <a:bodyPr/>
                    <a:lstStyle/>
                    <a:p>
                      <a:pPr marL="0" marR="0">
                        <a:spcBef>
                          <a:spcPts val="300"/>
                        </a:spcBef>
                        <a:spcAft>
                          <a:spcPts val="300"/>
                        </a:spcAft>
                      </a:pPr>
                      <a:r>
                        <a:rPr lang="en-GB" sz="1100" dirty="0">
                          <a:solidFill>
                            <a:schemeClr val="tx1"/>
                          </a:solidFill>
                          <a:effectLst/>
                        </a:rPr>
                        <a:t>System Retirement, Decommissioning, and Disposal</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accent6">
                        <a:lumMod val="20000"/>
                        <a:lumOff val="80000"/>
                      </a:schemeClr>
                    </a:solidFill>
                  </a:tcPr>
                </a:tc>
                <a:tc>
                  <a:txBody>
                    <a:bodyPr/>
                    <a:lstStyle/>
                    <a:p>
                      <a:pPr marL="0" marR="0">
                        <a:spcBef>
                          <a:spcPts val="300"/>
                        </a:spcBef>
                        <a:spcAft>
                          <a:spcPts val="300"/>
                        </a:spcAft>
                      </a:pPr>
                      <a:r>
                        <a:rPr lang="en-GB" sz="1100" dirty="0">
                          <a:solidFill>
                            <a:schemeClr val="tx1"/>
                          </a:solidFill>
                          <a:effectLst/>
                        </a:rPr>
                        <a:t>System Retirement / Decommissioning / Disposal Plan</a:t>
                      </a:r>
                      <a:endParaRPr lang="en-US" sz="1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32656" marR="32656" marT="0" marB="0">
                    <a:solidFill>
                      <a:schemeClr val="accent6">
                        <a:lumMod val="20000"/>
                        <a:lumOff val="80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0400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952" y="330605"/>
            <a:ext cx="8581292" cy="508110"/>
          </a:xfrm>
        </p:spPr>
        <p:txBody>
          <a:bodyPr>
            <a:normAutofit fontScale="90000"/>
          </a:bodyPr>
          <a:lstStyle/>
          <a:p>
            <a:r>
              <a:rPr lang="en-US" dirty="0"/>
              <a:t>Presentation Index</a:t>
            </a:r>
          </a:p>
        </p:txBody>
      </p:sp>
      <p:sp>
        <p:nvSpPr>
          <p:cNvPr id="3" name="Content Placeholder 2"/>
          <p:cNvSpPr>
            <a:spLocks noGrp="1"/>
          </p:cNvSpPr>
          <p:nvPr>
            <p:ph idx="1"/>
          </p:nvPr>
        </p:nvSpPr>
        <p:spPr>
          <a:xfrm>
            <a:off x="2229970" y="1072008"/>
            <a:ext cx="3751730" cy="5481192"/>
          </a:xfrm>
          <a:noFill/>
        </p:spPr>
        <p:txBody>
          <a:bodyPr>
            <a:normAutofit fontScale="92500" lnSpcReduction="20000"/>
          </a:bodyPr>
          <a:lstStyle/>
          <a:p>
            <a:r>
              <a:rPr lang="en-US" sz="1800" u="sng" dirty="0"/>
              <a:t>Background</a:t>
            </a:r>
            <a:endParaRPr lang="en-US" sz="1800" u="sng" dirty="0">
              <a:latin typeface="+mj-lt"/>
            </a:endParaRPr>
          </a:p>
          <a:p>
            <a:pPr marL="457200" indent="-396875">
              <a:buFont typeface="Arial" panose="020B0604020202020204" pitchFamily="34" charset="0"/>
              <a:buChar char="•"/>
            </a:pPr>
            <a:r>
              <a:rPr lang="en-US" sz="1600" dirty="0"/>
              <a:t>GAMP5 Hierarchy</a:t>
            </a:r>
          </a:p>
          <a:p>
            <a:pPr marL="457200" indent="-396875">
              <a:buFont typeface="Arial" panose="020B0604020202020204" pitchFamily="34" charset="0"/>
              <a:buChar char="•"/>
            </a:pPr>
            <a:r>
              <a:rPr lang="en-US" sz="1600" dirty="0"/>
              <a:t>GAMP5 Structure</a:t>
            </a:r>
          </a:p>
          <a:p>
            <a:pPr marL="457200" indent="-396875">
              <a:buFont typeface="Arial" panose="020B0604020202020204" pitchFamily="34" charset="0"/>
              <a:buChar char="•"/>
            </a:pPr>
            <a:r>
              <a:rPr lang="en-US" sz="1600" dirty="0"/>
              <a:t>Key Concepts</a:t>
            </a:r>
          </a:p>
          <a:p>
            <a:pPr marL="457200" indent="-396875">
              <a:buFont typeface="Arial" panose="020B0604020202020204" pitchFamily="34" charset="0"/>
              <a:buChar char="•"/>
            </a:pPr>
            <a:r>
              <a:rPr lang="en-US" sz="1600" dirty="0"/>
              <a:t>Categories – Software</a:t>
            </a:r>
          </a:p>
          <a:p>
            <a:pPr marL="457200" indent="-396875">
              <a:buFont typeface="Arial" panose="020B0604020202020204" pitchFamily="34" charset="0"/>
              <a:buChar char="•"/>
            </a:pPr>
            <a:r>
              <a:rPr lang="en-US" sz="1600" dirty="0"/>
              <a:t>Categories – Hardware</a:t>
            </a:r>
          </a:p>
          <a:p>
            <a:pPr>
              <a:lnSpc>
                <a:spcPct val="100000"/>
              </a:lnSpc>
            </a:pPr>
            <a:endParaRPr lang="en-US" sz="1800" dirty="0">
              <a:latin typeface="+mj-lt"/>
            </a:endParaRPr>
          </a:p>
          <a:p>
            <a:pPr>
              <a:lnSpc>
                <a:spcPct val="100000"/>
              </a:lnSpc>
            </a:pPr>
            <a:r>
              <a:rPr lang="en-US" sz="1800" u="sng" dirty="0"/>
              <a:t>CSV / Qualification Methodology</a:t>
            </a:r>
          </a:p>
          <a:p>
            <a:pPr marL="346075" lvl="1"/>
            <a:r>
              <a:rPr lang="en-US" sz="1600" dirty="0"/>
              <a:t>System Development Lifecycle Phases</a:t>
            </a:r>
          </a:p>
          <a:p>
            <a:pPr marL="346075" lvl="1"/>
            <a:r>
              <a:rPr lang="en-US" sz="1600" dirty="0"/>
              <a:t>Quality Risk Management </a:t>
            </a:r>
          </a:p>
          <a:p>
            <a:pPr lvl="1">
              <a:lnSpc>
                <a:spcPct val="100000"/>
              </a:lnSpc>
              <a:buFont typeface="Arial" panose="020B0604020202020204" pitchFamily="34" charset="0"/>
              <a:buChar char="•"/>
            </a:pPr>
            <a:endParaRPr lang="en-US" sz="1500" dirty="0"/>
          </a:p>
          <a:p>
            <a:pPr>
              <a:lnSpc>
                <a:spcPct val="100000"/>
              </a:lnSpc>
            </a:pPr>
            <a:r>
              <a:rPr lang="en-US" sz="1800" u="sng" dirty="0"/>
              <a:t>Concept Phase</a:t>
            </a:r>
          </a:p>
          <a:p>
            <a:pPr lvl="1">
              <a:lnSpc>
                <a:spcPct val="100000"/>
              </a:lnSpc>
              <a:buFont typeface="Arial" panose="020B0604020202020204" pitchFamily="34" charset="0"/>
              <a:buChar char="•"/>
            </a:pPr>
            <a:r>
              <a:rPr lang="en-US" sz="1600" dirty="0"/>
              <a:t>Business Process Development/CPPs</a:t>
            </a:r>
          </a:p>
          <a:p>
            <a:pPr lvl="1">
              <a:lnSpc>
                <a:spcPct val="100000"/>
              </a:lnSpc>
              <a:buFont typeface="Arial" panose="020B0604020202020204" pitchFamily="34" charset="0"/>
              <a:buChar char="•"/>
            </a:pPr>
            <a:r>
              <a:rPr lang="en-US" sz="1600" dirty="0"/>
              <a:t>Assessments</a:t>
            </a:r>
          </a:p>
          <a:p>
            <a:pPr lvl="1">
              <a:lnSpc>
                <a:spcPct val="100000"/>
              </a:lnSpc>
              <a:buFont typeface="Arial" panose="020B0604020202020204" pitchFamily="34" charset="0"/>
              <a:buChar char="•"/>
            </a:pPr>
            <a:r>
              <a:rPr lang="en-US" sz="1600" dirty="0"/>
              <a:t>Supplier Evaluation / Quality Agreements</a:t>
            </a:r>
          </a:p>
          <a:p>
            <a:pPr lvl="1">
              <a:lnSpc>
                <a:spcPct val="100000"/>
              </a:lnSpc>
            </a:pPr>
            <a:endParaRPr lang="en-US" sz="1500" dirty="0"/>
          </a:p>
        </p:txBody>
      </p:sp>
      <p:sp>
        <p:nvSpPr>
          <p:cNvPr id="4" name="Content Placeholder 2"/>
          <p:cNvSpPr txBox="1">
            <a:spLocks/>
          </p:cNvSpPr>
          <p:nvPr/>
        </p:nvSpPr>
        <p:spPr>
          <a:xfrm>
            <a:off x="6210300" y="1072009"/>
            <a:ext cx="3855944" cy="5100190"/>
          </a:xfrm>
          <a:prstGeom prst="rect">
            <a:avLst/>
          </a:prstGeom>
          <a:noFill/>
        </p:spPr>
        <p:txBody>
          <a:bodyPr lIns="0" rIns="0"/>
          <a:lstStyle>
            <a:lvl1pPr marL="166688" indent="-166688" algn="l" defTabSz="914400" rtl="0" eaLnBrk="1" latinLnBrk="0" hangingPunct="1">
              <a:lnSpc>
                <a:spcPct val="110000"/>
              </a:lnSpc>
              <a:spcBef>
                <a:spcPts val="0"/>
              </a:spcBef>
              <a:buFont typeface="Arial" panose="020B0604020202020204" pitchFamily="34" charset="0"/>
              <a:buChar char="•"/>
              <a:defRPr lang="en-US" sz="1600" kern="1200">
                <a:solidFill>
                  <a:schemeClr val="tx1">
                    <a:lumMod val="50000"/>
                  </a:schemeClr>
                </a:solidFill>
                <a:latin typeface="+mn-lt"/>
                <a:ea typeface="+mn-ea"/>
                <a:cs typeface="+mn-cs"/>
              </a:defRPr>
            </a:lvl1pPr>
            <a:lvl2pPr marL="403225" indent="-236538" algn="l" defTabSz="914400" rtl="0" eaLnBrk="1" latinLnBrk="0" hangingPunct="1">
              <a:lnSpc>
                <a:spcPct val="110000"/>
              </a:lnSpc>
              <a:spcBef>
                <a:spcPts val="0"/>
              </a:spcBef>
              <a:buFont typeface="Arial" panose="020B0604020202020204" pitchFamily="34" charset="0"/>
              <a:buChar char="–"/>
              <a:defRPr lang="en-US" sz="1400" kern="1200">
                <a:solidFill>
                  <a:schemeClr val="tx1">
                    <a:lumMod val="50000"/>
                  </a:schemeClr>
                </a:solidFill>
                <a:latin typeface="+mn-lt"/>
                <a:ea typeface="+mn-ea"/>
                <a:cs typeface="+mn-cs"/>
              </a:defRPr>
            </a:lvl2pPr>
            <a:lvl3pPr marL="631825" indent="-228600" algn="l" defTabSz="914400" rtl="0" eaLnBrk="1" latinLnBrk="0" hangingPunct="1">
              <a:lnSpc>
                <a:spcPct val="110000"/>
              </a:lnSpc>
              <a:spcBef>
                <a:spcPts val="0"/>
              </a:spcBef>
              <a:buFont typeface="Arial" panose="020B0604020202020204" pitchFamily="34" charset="0"/>
              <a:buChar char="•"/>
              <a:tabLst/>
              <a:defRPr lang="en-US" sz="1400" kern="1200">
                <a:solidFill>
                  <a:schemeClr val="tx1">
                    <a:lumMod val="50000"/>
                  </a:schemeClr>
                </a:solidFill>
                <a:latin typeface="+mn-lt"/>
                <a:ea typeface="+mn-ea"/>
                <a:cs typeface="+mn-cs"/>
              </a:defRPr>
            </a:lvl3pPr>
            <a:lvl4pPr marL="858838" indent="-228600" algn="l" defTabSz="914400" rtl="0" eaLnBrk="1" latinLnBrk="0" hangingPunct="1">
              <a:lnSpc>
                <a:spcPct val="110000"/>
              </a:lnSpc>
              <a:spcBef>
                <a:spcPts val="0"/>
              </a:spcBef>
              <a:buFont typeface="Arial" panose="020B0604020202020204" pitchFamily="34" charset="0"/>
              <a:buChar char="–"/>
              <a:defRPr lang="en-US" sz="1400" kern="1200">
                <a:solidFill>
                  <a:schemeClr val="tx1">
                    <a:lumMod val="50000"/>
                  </a:schemeClr>
                </a:solidFill>
                <a:latin typeface="+mn-lt"/>
                <a:ea typeface="+mn-ea"/>
                <a:cs typeface="+mn-cs"/>
              </a:defRPr>
            </a:lvl4pPr>
            <a:lvl5pPr marL="1084263" indent="-228600" algn="l" defTabSz="914400" rtl="0" eaLnBrk="1" latinLnBrk="0" hangingPunct="1">
              <a:lnSpc>
                <a:spcPct val="110000"/>
              </a:lnSpc>
              <a:spcBef>
                <a:spcPts val="0"/>
              </a:spcBef>
              <a:buFont typeface="Arial" panose="020B0604020202020204" pitchFamily="34" charset="0"/>
              <a:buChar char="»"/>
              <a:defRPr lang="en-US" sz="1400" kern="1200">
                <a:solidFill>
                  <a:schemeClr val="tx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800" u="sng" dirty="0"/>
              <a:t>Project Phase</a:t>
            </a:r>
          </a:p>
          <a:p>
            <a:pPr lvl="1">
              <a:lnSpc>
                <a:spcPct val="100000"/>
              </a:lnSpc>
              <a:buFont typeface="Arial" panose="020B0604020202020204" pitchFamily="34" charset="0"/>
              <a:buChar char="•"/>
            </a:pPr>
            <a:r>
              <a:rPr lang="en-US" sz="1600" dirty="0"/>
              <a:t>Planning Stage</a:t>
            </a:r>
          </a:p>
          <a:p>
            <a:pPr lvl="1">
              <a:lnSpc>
                <a:spcPct val="100000"/>
              </a:lnSpc>
              <a:buFont typeface="Arial" panose="020B0604020202020204" pitchFamily="34" charset="0"/>
              <a:buChar char="•"/>
            </a:pPr>
            <a:r>
              <a:rPr lang="en-US" sz="1600" dirty="0"/>
              <a:t>Specification Stage</a:t>
            </a:r>
          </a:p>
          <a:p>
            <a:pPr lvl="1">
              <a:lnSpc>
                <a:spcPct val="100000"/>
              </a:lnSpc>
              <a:buFont typeface="Arial" panose="020B0604020202020204" pitchFamily="34" charset="0"/>
              <a:buChar char="•"/>
            </a:pPr>
            <a:r>
              <a:rPr lang="en-US" sz="1600" dirty="0"/>
              <a:t>Configuration/Coding Stage</a:t>
            </a:r>
          </a:p>
          <a:p>
            <a:pPr lvl="1">
              <a:lnSpc>
                <a:spcPct val="100000"/>
              </a:lnSpc>
              <a:buFont typeface="Arial" panose="020B0604020202020204" pitchFamily="34" charset="0"/>
              <a:buChar char="•"/>
            </a:pPr>
            <a:r>
              <a:rPr lang="en-US" sz="1600" dirty="0"/>
              <a:t>Verification Stage</a:t>
            </a:r>
          </a:p>
          <a:p>
            <a:pPr lvl="1">
              <a:lnSpc>
                <a:spcPct val="100000"/>
              </a:lnSpc>
              <a:buFont typeface="Arial" panose="020B0604020202020204" pitchFamily="34" charset="0"/>
              <a:buChar char="•"/>
            </a:pPr>
            <a:r>
              <a:rPr lang="en-US" sz="1600" dirty="0"/>
              <a:t>Reporting/Release Stage</a:t>
            </a:r>
          </a:p>
          <a:p>
            <a:pPr>
              <a:lnSpc>
                <a:spcPct val="100000"/>
              </a:lnSpc>
            </a:pPr>
            <a:endParaRPr lang="en-US" sz="1800" dirty="0"/>
          </a:p>
          <a:p>
            <a:pPr marL="0" indent="0">
              <a:lnSpc>
                <a:spcPct val="100000"/>
              </a:lnSpc>
              <a:buNone/>
            </a:pPr>
            <a:r>
              <a:rPr lang="en-US" sz="1800" u="sng" dirty="0"/>
              <a:t>Operation Phase</a:t>
            </a:r>
          </a:p>
          <a:p>
            <a:pPr lvl="1">
              <a:lnSpc>
                <a:spcPct val="100000"/>
              </a:lnSpc>
              <a:buFont typeface="Arial" panose="020B0604020202020204" pitchFamily="34" charset="0"/>
              <a:buChar char="•"/>
            </a:pPr>
            <a:r>
              <a:rPr lang="en-US" sz="1600" dirty="0">
                <a:solidFill>
                  <a:schemeClr val="tx1"/>
                </a:solidFill>
              </a:rPr>
              <a:t>System Operational Procedures</a:t>
            </a:r>
          </a:p>
          <a:p>
            <a:pPr lvl="1">
              <a:lnSpc>
                <a:spcPct val="100000"/>
              </a:lnSpc>
              <a:buFont typeface="Arial" panose="020B0604020202020204" pitchFamily="34" charset="0"/>
              <a:buChar char="•"/>
            </a:pPr>
            <a:r>
              <a:rPr lang="en-US" sz="1600" dirty="0"/>
              <a:t>Training</a:t>
            </a:r>
          </a:p>
          <a:p>
            <a:pPr lvl="1">
              <a:lnSpc>
                <a:spcPct val="100000"/>
              </a:lnSpc>
              <a:buFont typeface="Arial" panose="020B0604020202020204" pitchFamily="34" charset="0"/>
              <a:buChar char="•"/>
            </a:pPr>
            <a:r>
              <a:rPr lang="en-US" sz="1600" dirty="0"/>
              <a:t>Change Management</a:t>
            </a:r>
          </a:p>
          <a:p>
            <a:pPr lvl="1">
              <a:lnSpc>
                <a:spcPct val="100000"/>
              </a:lnSpc>
              <a:buFont typeface="Arial" panose="020B0604020202020204" pitchFamily="34" charset="0"/>
              <a:buChar char="•"/>
            </a:pPr>
            <a:r>
              <a:rPr lang="en-US" sz="1600" dirty="0"/>
              <a:t>Periodic Review</a:t>
            </a:r>
          </a:p>
          <a:p>
            <a:pPr>
              <a:lnSpc>
                <a:spcPct val="100000"/>
              </a:lnSpc>
            </a:pPr>
            <a:endParaRPr lang="en-US" sz="1800" dirty="0"/>
          </a:p>
          <a:p>
            <a:pPr marL="0" indent="0">
              <a:lnSpc>
                <a:spcPct val="100000"/>
              </a:lnSpc>
              <a:buNone/>
            </a:pPr>
            <a:r>
              <a:rPr lang="en-US" sz="1800" u="sng" dirty="0"/>
              <a:t>Retirement Phase</a:t>
            </a:r>
          </a:p>
          <a:p>
            <a:pPr marL="0" indent="0">
              <a:lnSpc>
                <a:spcPct val="100000"/>
              </a:lnSpc>
              <a:buNone/>
            </a:pPr>
            <a:endParaRPr lang="en-US" sz="1800" u="sng" dirty="0"/>
          </a:p>
          <a:p>
            <a:pPr marL="0" indent="0">
              <a:lnSpc>
                <a:spcPct val="100000"/>
              </a:lnSpc>
              <a:buNone/>
            </a:pPr>
            <a:r>
              <a:rPr lang="en-US" sz="1800" u="sng" dirty="0"/>
              <a:t>Approvals Matrix (RACI)</a:t>
            </a:r>
          </a:p>
          <a:p>
            <a:pPr>
              <a:buFont typeface="Arial" panose="020B0604020202020204" pitchFamily="34" charset="0"/>
              <a:buNone/>
            </a:pPr>
            <a:endParaRPr lang="en-US" sz="1500" dirty="0"/>
          </a:p>
        </p:txBody>
      </p:sp>
    </p:spTree>
    <p:extLst>
      <p:ext uri="{BB962C8B-B14F-4D97-AF65-F5344CB8AC3E}">
        <p14:creationId xmlns:p14="http://schemas.microsoft.com/office/powerpoint/2010/main" val="4284398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4"/>
          <p:cNvSpPr>
            <a:spLocks noGrp="1"/>
          </p:cNvSpPr>
          <p:nvPr>
            <p:ph type="title"/>
          </p:nvPr>
        </p:nvSpPr>
        <p:spPr>
          <a:xfrm>
            <a:off x="2991302" y="3000375"/>
            <a:ext cx="6286500" cy="571500"/>
          </a:xfrm>
        </p:spPr>
        <p:txBody>
          <a:bodyPr>
            <a:normAutofit fontScale="90000"/>
          </a:bodyPr>
          <a:lstStyle/>
          <a:p>
            <a:pPr algn="ctr"/>
            <a:r>
              <a:rPr lang="en-US" dirty="0">
                <a:solidFill>
                  <a:schemeClr val="tx1"/>
                </a:solidFill>
              </a:rPr>
              <a:t>Concept Phase</a:t>
            </a:r>
          </a:p>
        </p:txBody>
      </p:sp>
      <p:pic>
        <p:nvPicPr>
          <p:cNvPr id="4" name="Picture 2"/>
          <p:cNvPicPr>
            <a:picLocks noChangeAspect="1" noChangeArrowheads="1"/>
          </p:cNvPicPr>
          <p:nvPr/>
        </p:nvPicPr>
        <p:blipFill>
          <a:blip r:embed="rId3" cstate="print"/>
          <a:srcRect/>
          <a:stretch>
            <a:fillRect/>
          </a:stretch>
        </p:blipFill>
        <p:spPr bwMode="auto">
          <a:xfrm>
            <a:off x="5642975" y="955123"/>
            <a:ext cx="3715333" cy="1615081"/>
          </a:xfrm>
          <a:prstGeom prst="rect">
            <a:avLst/>
          </a:prstGeom>
          <a:noFill/>
          <a:ln w="9525">
            <a:noFill/>
            <a:miter lim="800000"/>
            <a:headEnd/>
            <a:tailEnd/>
          </a:ln>
          <a:effectLst/>
        </p:spPr>
      </p:pic>
    </p:spTree>
    <p:extLst>
      <p:ext uri="{BB962C8B-B14F-4D97-AF65-F5344CB8AC3E}">
        <p14:creationId xmlns:p14="http://schemas.microsoft.com/office/powerpoint/2010/main" val="3196936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4"/>
          <p:cNvSpPr>
            <a:spLocks noGrp="1"/>
          </p:cNvSpPr>
          <p:nvPr>
            <p:ph type="title"/>
          </p:nvPr>
        </p:nvSpPr>
        <p:spPr>
          <a:xfrm>
            <a:off x="1905000" y="87928"/>
            <a:ext cx="6286500" cy="571500"/>
          </a:xfrm>
        </p:spPr>
        <p:txBody>
          <a:bodyPr>
            <a:normAutofit fontScale="90000"/>
          </a:bodyPr>
          <a:lstStyle/>
          <a:p>
            <a:r>
              <a:rPr lang="en-US" dirty="0"/>
              <a:t>Concept Phase</a:t>
            </a:r>
          </a:p>
        </p:txBody>
      </p:sp>
      <p:sp>
        <p:nvSpPr>
          <p:cNvPr id="7" name="Content Placeholder 2"/>
          <p:cNvSpPr txBox="1">
            <a:spLocks/>
          </p:cNvSpPr>
          <p:nvPr/>
        </p:nvSpPr>
        <p:spPr>
          <a:xfrm>
            <a:off x="2057400" y="2133600"/>
            <a:ext cx="7924800" cy="3810000"/>
          </a:xfrm>
          <a:prstGeom prst="rect">
            <a:avLst/>
          </a:prstGeom>
        </p:spPr>
        <p:txBody>
          <a:bodyPr/>
          <a:lstStyle>
            <a:lvl1pPr marL="188913" indent="-188913" algn="l" rtl="0" eaLnBrk="0" fontAlgn="base" hangingPunct="0">
              <a:lnSpc>
                <a:spcPct val="120000"/>
              </a:lnSpc>
              <a:spcBef>
                <a:spcPct val="20000"/>
              </a:spcBef>
              <a:spcAft>
                <a:spcPct val="0"/>
              </a:spcAft>
              <a:buClr>
                <a:srgbClr val="FC1921"/>
              </a:buClr>
              <a:buFont typeface="Times"/>
              <a:buChar char="•"/>
              <a:tabLst>
                <a:tab pos="100013" algn="l"/>
              </a:tabLst>
              <a:defRPr sz="2600">
                <a:solidFill>
                  <a:schemeClr val="tx1"/>
                </a:solidFill>
                <a:latin typeface="+mn-lt"/>
                <a:ea typeface="+mn-ea"/>
                <a:cs typeface="+mn-cs"/>
              </a:defRPr>
            </a:lvl1pPr>
            <a:lvl2pPr marL="554038" indent="-188913" algn="l" rtl="0" eaLnBrk="0" fontAlgn="base" hangingPunct="0">
              <a:lnSpc>
                <a:spcPct val="120000"/>
              </a:lnSpc>
              <a:spcBef>
                <a:spcPct val="20000"/>
              </a:spcBef>
              <a:spcAft>
                <a:spcPct val="0"/>
              </a:spcAft>
              <a:buClr>
                <a:srgbClr val="FC1921"/>
              </a:buClr>
              <a:buFont typeface="Times"/>
              <a:buChar char="•"/>
              <a:tabLst>
                <a:tab pos="100013" algn="l"/>
              </a:tabLst>
              <a:defRPr sz="2600">
                <a:solidFill>
                  <a:schemeClr val="tx1"/>
                </a:solidFill>
                <a:latin typeface="+mn-lt"/>
              </a:defRPr>
            </a:lvl2pPr>
            <a:lvl3pPr marL="652463" indent="150813" algn="l" rtl="0" eaLnBrk="0" fontAlgn="base" hangingPunct="0">
              <a:lnSpc>
                <a:spcPct val="120000"/>
              </a:lnSpc>
              <a:spcBef>
                <a:spcPct val="20000"/>
              </a:spcBef>
              <a:spcAft>
                <a:spcPct val="0"/>
              </a:spcAft>
              <a:buClr>
                <a:srgbClr val="FC1921"/>
              </a:buClr>
              <a:buFont typeface="Times"/>
              <a:buChar char="•"/>
              <a:tabLst>
                <a:tab pos="100013" algn="l"/>
              </a:tabLst>
              <a:defRPr sz="2400">
                <a:solidFill>
                  <a:schemeClr val="tx1"/>
                </a:solidFill>
                <a:latin typeface="+mn-lt"/>
              </a:defRPr>
            </a:lvl3pPr>
            <a:lvl4pPr marL="804863" indent="188913" algn="l" rtl="0" eaLnBrk="0" fontAlgn="base" hangingPunct="0">
              <a:lnSpc>
                <a:spcPct val="120000"/>
              </a:lnSpc>
              <a:spcBef>
                <a:spcPct val="20000"/>
              </a:spcBef>
              <a:spcAft>
                <a:spcPct val="0"/>
              </a:spcAft>
              <a:buClr>
                <a:srgbClr val="FC1921"/>
              </a:buClr>
              <a:buFont typeface="Times"/>
              <a:buChar char="•"/>
              <a:tabLst>
                <a:tab pos="100013" algn="l"/>
              </a:tabLst>
              <a:defRPr sz="2000">
                <a:solidFill>
                  <a:schemeClr val="tx1"/>
                </a:solidFill>
                <a:latin typeface="+mn-lt"/>
              </a:defRPr>
            </a:lvl4pPr>
            <a:lvl5pPr marL="1833563" indent="581025" algn="l" rtl="0" eaLnBrk="0" fontAlgn="base" hangingPunct="0">
              <a:lnSpc>
                <a:spcPct val="120000"/>
              </a:lnSpc>
              <a:spcBef>
                <a:spcPct val="20000"/>
              </a:spcBef>
              <a:spcAft>
                <a:spcPct val="0"/>
              </a:spcAft>
              <a:buClr>
                <a:srgbClr val="FC1921"/>
              </a:buClr>
              <a:buFont typeface="Times"/>
              <a:buChar char="»"/>
              <a:tabLst>
                <a:tab pos="100013" algn="l"/>
              </a:tabLst>
              <a:defRPr sz="2000">
                <a:solidFill>
                  <a:schemeClr val="tx1"/>
                </a:solidFill>
                <a:latin typeface="+mn-lt"/>
              </a:defRPr>
            </a:lvl5pPr>
            <a:lvl6pPr marL="22907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6pPr>
            <a:lvl7pPr marL="27479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7pPr>
            <a:lvl8pPr marL="32051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8pPr>
            <a:lvl9pPr marL="36623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9pPr>
          </a:lstStyle>
          <a:p>
            <a:pPr>
              <a:buClrTx/>
            </a:pPr>
            <a:r>
              <a:rPr lang="en-US" sz="1800" b="1" kern="0" dirty="0"/>
              <a:t>Business Process / Critical Process Parameter Development</a:t>
            </a:r>
          </a:p>
          <a:p>
            <a:pPr>
              <a:buClrTx/>
            </a:pPr>
            <a:r>
              <a:rPr lang="en-US" sz="1800" b="1" dirty="0"/>
              <a:t>Initial Risk Assessment</a:t>
            </a:r>
          </a:p>
          <a:p>
            <a:pPr lvl="1">
              <a:buClrTx/>
            </a:pPr>
            <a:r>
              <a:rPr lang="en-US" sz="1800" b="1" dirty="0"/>
              <a:t>GxP Assessment </a:t>
            </a:r>
          </a:p>
          <a:p>
            <a:pPr lvl="1">
              <a:buClrTx/>
            </a:pPr>
            <a:r>
              <a:rPr lang="en-US" sz="1800" b="1" dirty="0"/>
              <a:t>System Impact (patient safety, product quality, and data integrity) </a:t>
            </a:r>
          </a:p>
          <a:p>
            <a:pPr lvl="1">
              <a:buClrTx/>
            </a:pPr>
            <a:r>
              <a:rPr lang="en-US" sz="1800" b="1" dirty="0"/>
              <a:t>Information Security Assessment</a:t>
            </a:r>
          </a:p>
          <a:p>
            <a:pPr lvl="1">
              <a:buClrTx/>
            </a:pPr>
            <a:r>
              <a:rPr lang="en-US" sz="1800" b="1" dirty="0"/>
              <a:t>Architecture Impact Assessment</a:t>
            </a:r>
          </a:p>
          <a:p>
            <a:pPr>
              <a:buClrTx/>
            </a:pPr>
            <a:r>
              <a:rPr lang="en-US" sz="1800" b="1" dirty="0"/>
              <a:t>Supplier/Vendor Request For Proposal (RFP) and Quality Agreement </a:t>
            </a:r>
            <a:endParaRPr lang="en-US" sz="1500" b="1" kern="0" dirty="0"/>
          </a:p>
        </p:txBody>
      </p:sp>
      <p:pic>
        <p:nvPicPr>
          <p:cNvPr id="5" name="Picture 2"/>
          <p:cNvPicPr>
            <a:picLocks noChangeAspect="1" noChangeArrowheads="1"/>
          </p:cNvPicPr>
          <p:nvPr/>
        </p:nvPicPr>
        <p:blipFill>
          <a:blip r:embed="rId3" cstate="print"/>
          <a:srcRect/>
          <a:stretch>
            <a:fillRect/>
          </a:stretch>
        </p:blipFill>
        <p:spPr bwMode="auto">
          <a:xfrm>
            <a:off x="6874745" y="955124"/>
            <a:ext cx="2483563" cy="1079622"/>
          </a:xfrm>
          <a:prstGeom prst="rect">
            <a:avLst/>
          </a:prstGeom>
          <a:noFill/>
          <a:ln w="9525">
            <a:noFill/>
            <a:miter lim="800000"/>
            <a:headEnd/>
            <a:tailEnd/>
          </a:ln>
          <a:effectLst/>
        </p:spPr>
      </p:pic>
    </p:spTree>
    <p:extLst>
      <p:ext uri="{BB962C8B-B14F-4D97-AF65-F5344CB8AC3E}">
        <p14:creationId xmlns:p14="http://schemas.microsoft.com/office/powerpoint/2010/main" val="2430268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4"/>
          <p:cNvSpPr>
            <a:spLocks noGrp="1"/>
          </p:cNvSpPr>
          <p:nvPr>
            <p:ph type="title"/>
          </p:nvPr>
        </p:nvSpPr>
        <p:spPr>
          <a:xfrm>
            <a:off x="1885437" y="-152400"/>
            <a:ext cx="5489391" cy="1107524"/>
          </a:xfrm>
        </p:spPr>
        <p:txBody>
          <a:bodyPr>
            <a:normAutofit fontScale="90000"/>
          </a:bodyPr>
          <a:lstStyle/>
          <a:p>
            <a:r>
              <a:rPr lang="en-US" dirty="0"/>
              <a:t>Business Process / Critical Process Parameter </a:t>
            </a:r>
          </a:p>
        </p:txBody>
      </p:sp>
      <p:sp>
        <p:nvSpPr>
          <p:cNvPr id="7" name="Content Placeholder 2"/>
          <p:cNvSpPr txBox="1">
            <a:spLocks/>
          </p:cNvSpPr>
          <p:nvPr/>
        </p:nvSpPr>
        <p:spPr>
          <a:xfrm>
            <a:off x="1885437" y="1905000"/>
            <a:ext cx="8368613" cy="4191000"/>
          </a:xfrm>
          <a:prstGeom prst="rect">
            <a:avLst/>
          </a:prstGeom>
        </p:spPr>
        <p:txBody>
          <a:bodyPr/>
          <a:lstStyle>
            <a:lvl1pPr marL="188913" indent="-188913" algn="l" rtl="0" eaLnBrk="0" fontAlgn="base" hangingPunct="0">
              <a:lnSpc>
                <a:spcPct val="120000"/>
              </a:lnSpc>
              <a:spcBef>
                <a:spcPct val="20000"/>
              </a:spcBef>
              <a:spcAft>
                <a:spcPct val="0"/>
              </a:spcAft>
              <a:buClr>
                <a:srgbClr val="FC1921"/>
              </a:buClr>
              <a:buFont typeface="Times"/>
              <a:buChar char="•"/>
              <a:tabLst>
                <a:tab pos="100013" algn="l"/>
              </a:tabLst>
              <a:defRPr sz="2600">
                <a:solidFill>
                  <a:schemeClr val="tx1"/>
                </a:solidFill>
                <a:latin typeface="+mn-lt"/>
                <a:ea typeface="+mn-ea"/>
                <a:cs typeface="+mn-cs"/>
              </a:defRPr>
            </a:lvl1pPr>
            <a:lvl2pPr marL="554038" indent="-188913" algn="l" rtl="0" eaLnBrk="0" fontAlgn="base" hangingPunct="0">
              <a:lnSpc>
                <a:spcPct val="120000"/>
              </a:lnSpc>
              <a:spcBef>
                <a:spcPct val="20000"/>
              </a:spcBef>
              <a:spcAft>
                <a:spcPct val="0"/>
              </a:spcAft>
              <a:buClr>
                <a:srgbClr val="FC1921"/>
              </a:buClr>
              <a:buFont typeface="Times"/>
              <a:buChar char="•"/>
              <a:tabLst>
                <a:tab pos="100013" algn="l"/>
              </a:tabLst>
              <a:defRPr sz="2600">
                <a:solidFill>
                  <a:schemeClr val="tx1"/>
                </a:solidFill>
                <a:latin typeface="+mn-lt"/>
              </a:defRPr>
            </a:lvl2pPr>
            <a:lvl3pPr marL="652463" indent="150813" algn="l" rtl="0" eaLnBrk="0" fontAlgn="base" hangingPunct="0">
              <a:lnSpc>
                <a:spcPct val="120000"/>
              </a:lnSpc>
              <a:spcBef>
                <a:spcPct val="20000"/>
              </a:spcBef>
              <a:spcAft>
                <a:spcPct val="0"/>
              </a:spcAft>
              <a:buClr>
                <a:srgbClr val="FC1921"/>
              </a:buClr>
              <a:buFont typeface="Times"/>
              <a:buChar char="•"/>
              <a:tabLst>
                <a:tab pos="100013" algn="l"/>
              </a:tabLst>
              <a:defRPr sz="2400">
                <a:solidFill>
                  <a:schemeClr val="tx1"/>
                </a:solidFill>
                <a:latin typeface="+mn-lt"/>
              </a:defRPr>
            </a:lvl3pPr>
            <a:lvl4pPr marL="804863" indent="188913" algn="l" rtl="0" eaLnBrk="0" fontAlgn="base" hangingPunct="0">
              <a:lnSpc>
                <a:spcPct val="120000"/>
              </a:lnSpc>
              <a:spcBef>
                <a:spcPct val="20000"/>
              </a:spcBef>
              <a:spcAft>
                <a:spcPct val="0"/>
              </a:spcAft>
              <a:buClr>
                <a:srgbClr val="FC1921"/>
              </a:buClr>
              <a:buFont typeface="Times"/>
              <a:buChar char="•"/>
              <a:tabLst>
                <a:tab pos="100013" algn="l"/>
              </a:tabLst>
              <a:defRPr sz="2000">
                <a:solidFill>
                  <a:schemeClr val="tx1"/>
                </a:solidFill>
                <a:latin typeface="+mn-lt"/>
              </a:defRPr>
            </a:lvl4pPr>
            <a:lvl5pPr marL="1833563" indent="581025" algn="l" rtl="0" eaLnBrk="0" fontAlgn="base" hangingPunct="0">
              <a:lnSpc>
                <a:spcPct val="120000"/>
              </a:lnSpc>
              <a:spcBef>
                <a:spcPct val="20000"/>
              </a:spcBef>
              <a:spcAft>
                <a:spcPct val="0"/>
              </a:spcAft>
              <a:buClr>
                <a:srgbClr val="FC1921"/>
              </a:buClr>
              <a:buFont typeface="Times"/>
              <a:buChar char="»"/>
              <a:tabLst>
                <a:tab pos="100013" algn="l"/>
              </a:tabLst>
              <a:defRPr sz="2000">
                <a:solidFill>
                  <a:schemeClr val="tx1"/>
                </a:solidFill>
                <a:latin typeface="+mn-lt"/>
              </a:defRPr>
            </a:lvl5pPr>
            <a:lvl6pPr marL="22907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6pPr>
            <a:lvl7pPr marL="27479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7pPr>
            <a:lvl8pPr marL="32051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8pPr>
            <a:lvl9pPr marL="36623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9pPr>
          </a:lstStyle>
          <a:p>
            <a:pPr>
              <a:buClrTx/>
            </a:pPr>
            <a:r>
              <a:rPr lang="en-US" sz="1800" kern="0" dirty="0">
                <a:solidFill>
                  <a:schemeClr val="tx1">
                    <a:lumMod val="50000"/>
                  </a:schemeClr>
                </a:solidFill>
              </a:rPr>
              <a:t>A business process is a</a:t>
            </a:r>
            <a:r>
              <a:rPr lang="en-US" sz="1800" dirty="0"/>
              <a:t> collection of related, structured activities or tasks that produce a specific business related goal</a:t>
            </a:r>
            <a:endParaRPr lang="en-US" sz="1800" kern="0" dirty="0">
              <a:solidFill>
                <a:schemeClr val="tx1">
                  <a:lumMod val="50000"/>
                </a:schemeClr>
              </a:solidFill>
            </a:endParaRPr>
          </a:p>
          <a:p>
            <a:pPr>
              <a:buClrTx/>
            </a:pPr>
            <a:r>
              <a:rPr lang="en-US" sz="1800" dirty="0">
                <a:solidFill>
                  <a:schemeClr val="tx1">
                    <a:lumMod val="50000"/>
                  </a:schemeClr>
                </a:solidFill>
              </a:rPr>
              <a:t>A Critical Process Parameter (CPP) is a</a:t>
            </a:r>
            <a:r>
              <a:rPr lang="en-US" sz="1800" dirty="0"/>
              <a:t> process parameter whose variability impacts a quality attribute and therefore needs to be controlled to ensure the process produces the desired quality. A critical process parameter remains critical even if it is controlled. </a:t>
            </a:r>
            <a:endParaRPr lang="en-US" sz="1800" dirty="0">
              <a:solidFill>
                <a:schemeClr val="tx1">
                  <a:lumMod val="50000"/>
                </a:schemeClr>
              </a:solidFill>
            </a:endParaRPr>
          </a:p>
          <a:p>
            <a:pPr>
              <a:buClrTx/>
            </a:pPr>
            <a:r>
              <a:rPr lang="en-US" sz="1800" dirty="0">
                <a:solidFill>
                  <a:schemeClr val="tx1">
                    <a:lumMod val="50000"/>
                  </a:schemeClr>
                </a:solidFill>
              </a:rPr>
              <a:t>Business processes are decomposed into sub-processes and documented following an established process and template</a:t>
            </a:r>
          </a:p>
          <a:p>
            <a:pPr>
              <a:buClrTx/>
            </a:pPr>
            <a:r>
              <a:rPr lang="en-US" sz="1800" dirty="0">
                <a:solidFill>
                  <a:schemeClr val="tx1">
                    <a:lumMod val="50000"/>
                  </a:schemeClr>
                </a:solidFill>
              </a:rPr>
              <a:t>The Business Process documentation includes:</a:t>
            </a:r>
          </a:p>
          <a:p>
            <a:pPr lvl="1">
              <a:buClrTx/>
            </a:pPr>
            <a:r>
              <a:rPr lang="en-US" sz="1800" kern="0" dirty="0">
                <a:solidFill>
                  <a:schemeClr val="tx1">
                    <a:lumMod val="50000"/>
                  </a:schemeClr>
                </a:solidFill>
              </a:rPr>
              <a:t>Process Flow Diagram</a:t>
            </a:r>
          </a:p>
          <a:p>
            <a:pPr lvl="1">
              <a:buClrTx/>
            </a:pPr>
            <a:r>
              <a:rPr lang="en-US" sz="1800" kern="0" dirty="0">
                <a:solidFill>
                  <a:schemeClr val="tx1">
                    <a:lumMod val="50000"/>
                  </a:schemeClr>
                </a:solidFill>
              </a:rPr>
              <a:t>Workflow Description</a:t>
            </a:r>
            <a:endParaRPr lang="en-US" sz="1800" dirty="0">
              <a:solidFill>
                <a:schemeClr val="tx1">
                  <a:lumMod val="50000"/>
                </a:schemeClr>
              </a:solidFill>
            </a:endParaRPr>
          </a:p>
          <a:p>
            <a:endParaRPr lang="en-US" sz="1500" kern="0" dirty="0"/>
          </a:p>
        </p:txBody>
      </p:sp>
      <p:pic>
        <p:nvPicPr>
          <p:cNvPr id="5" name="Picture 2"/>
          <p:cNvPicPr>
            <a:picLocks noChangeAspect="1" noChangeArrowheads="1"/>
          </p:cNvPicPr>
          <p:nvPr/>
        </p:nvPicPr>
        <p:blipFill>
          <a:blip r:embed="rId3" cstate="print"/>
          <a:srcRect/>
          <a:stretch>
            <a:fillRect/>
          </a:stretch>
        </p:blipFill>
        <p:spPr bwMode="auto">
          <a:xfrm>
            <a:off x="7634319" y="955124"/>
            <a:ext cx="1723989" cy="749430"/>
          </a:xfrm>
          <a:prstGeom prst="rect">
            <a:avLst/>
          </a:prstGeom>
          <a:noFill/>
          <a:ln w="9525">
            <a:noFill/>
            <a:miter lim="800000"/>
            <a:headEnd/>
            <a:tailEnd/>
          </a:ln>
          <a:effectLst/>
        </p:spPr>
      </p:pic>
    </p:spTree>
    <p:extLst>
      <p:ext uri="{BB962C8B-B14F-4D97-AF65-F5344CB8AC3E}">
        <p14:creationId xmlns:p14="http://schemas.microsoft.com/office/powerpoint/2010/main" val="787496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554" y="208006"/>
            <a:ext cx="10018713" cy="846438"/>
          </a:xfrm>
        </p:spPr>
        <p:txBody>
          <a:bodyPr/>
          <a:lstStyle/>
          <a:p>
            <a:r>
              <a:rPr lang="en-US" dirty="0"/>
              <a:t>Initial Risk Assessment</a:t>
            </a:r>
          </a:p>
        </p:txBody>
      </p:sp>
      <p:sp>
        <p:nvSpPr>
          <p:cNvPr id="3" name="Content Placeholder 2"/>
          <p:cNvSpPr>
            <a:spLocks noGrp="1"/>
          </p:cNvSpPr>
          <p:nvPr>
            <p:ph idx="1"/>
          </p:nvPr>
        </p:nvSpPr>
        <p:spPr>
          <a:xfrm>
            <a:off x="2155518" y="2735095"/>
            <a:ext cx="8346783" cy="3543300"/>
          </a:xfrm>
        </p:spPr>
        <p:txBody>
          <a:bodyPr>
            <a:normAutofit fontScale="92500" lnSpcReduction="10000"/>
          </a:bodyPr>
          <a:lstStyle/>
          <a:p>
            <a:r>
              <a:rPr lang="en-US" sz="1500" dirty="0"/>
              <a:t>An Initial Risk Assessment (“R1”) is conducted against the business process or critical process parameter in order to determine criticality and GxP applicability.  The outcome will be used as an input into the Validation Planning process (R2). The Validation Planning process will scale the project accordingly based on the results of the Initial Risk Assessment.</a:t>
            </a:r>
          </a:p>
          <a:p>
            <a:pPr lvl="1"/>
            <a:r>
              <a:rPr lang="en-AU" sz="2100" b="1" dirty="0"/>
              <a:t>Critical</a:t>
            </a:r>
            <a:endParaRPr lang="en-US" sz="2100" b="1" dirty="0"/>
          </a:p>
          <a:p>
            <a:pPr lvl="2"/>
            <a:r>
              <a:rPr lang="en-AU" dirty="0"/>
              <a:t>Business Critical – the process is critical to business objectives.  Issues could cause business operations to be compromised, disrupted, or discontinued.</a:t>
            </a:r>
            <a:endParaRPr lang="en-US" dirty="0"/>
          </a:p>
          <a:p>
            <a:pPr lvl="2"/>
            <a:r>
              <a:rPr lang="en-AU" dirty="0"/>
              <a:t>Quality Critical – the process is directly related to product quality, patient safety or data integrity.</a:t>
            </a:r>
            <a:endParaRPr lang="en-US" dirty="0"/>
          </a:p>
          <a:p>
            <a:pPr lvl="1"/>
            <a:r>
              <a:rPr lang="en-AU" sz="2100" b="1" dirty="0"/>
              <a:t>Non-Critical</a:t>
            </a:r>
            <a:endParaRPr lang="en-US" sz="2100" b="1" dirty="0"/>
          </a:p>
          <a:p>
            <a:pPr lvl="2"/>
            <a:r>
              <a:rPr lang="en-AU" dirty="0"/>
              <a:t>Those items that have not been designated at business or quality critical.</a:t>
            </a:r>
            <a:endParaRPr lang="en-US" dirty="0"/>
          </a:p>
          <a:p>
            <a:pPr lvl="1"/>
            <a:endParaRPr lang="en-US" sz="2600" dirty="0"/>
          </a:p>
          <a:p>
            <a:endParaRPr lang="en-US" sz="1800" dirty="0"/>
          </a:p>
          <a:p>
            <a:endParaRPr lang="en-US" sz="1800" dirty="0"/>
          </a:p>
          <a:p>
            <a:endParaRPr lang="en-US" sz="1800" dirty="0"/>
          </a:p>
          <a:p>
            <a:endParaRPr lang="en-US" sz="1800" dirty="0"/>
          </a:p>
          <a:p>
            <a:endParaRPr lang="en-US" sz="1800" dirty="0"/>
          </a:p>
        </p:txBody>
      </p:sp>
      <p:pic>
        <p:nvPicPr>
          <p:cNvPr id="6" name="Picture 2"/>
          <p:cNvPicPr>
            <a:picLocks noChangeAspect="1" noChangeArrowheads="1"/>
          </p:cNvPicPr>
          <p:nvPr/>
        </p:nvPicPr>
        <p:blipFill>
          <a:blip r:embed="rId3" cstate="print"/>
          <a:srcRect/>
          <a:stretch>
            <a:fillRect/>
          </a:stretch>
        </p:blipFill>
        <p:spPr bwMode="auto">
          <a:xfrm>
            <a:off x="8461320" y="945365"/>
            <a:ext cx="1723989" cy="749430"/>
          </a:xfrm>
          <a:prstGeom prst="rect">
            <a:avLst/>
          </a:prstGeom>
          <a:noFill/>
          <a:ln w="9525">
            <a:noFill/>
            <a:miter lim="800000"/>
            <a:headEnd/>
            <a:tailEnd/>
          </a:ln>
          <a:effectLst/>
        </p:spPr>
      </p:pic>
    </p:spTree>
    <p:extLst>
      <p:ext uri="{BB962C8B-B14F-4D97-AF65-F5344CB8AC3E}">
        <p14:creationId xmlns:p14="http://schemas.microsoft.com/office/powerpoint/2010/main" val="3931368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Security Assessment</a:t>
            </a:r>
          </a:p>
        </p:txBody>
      </p:sp>
      <p:sp>
        <p:nvSpPr>
          <p:cNvPr id="3" name="Content Placeholder 2"/>
          <p:cNvSpPr>
            <a:spLocks noGrp="1"/>
          </p:cNvSpPr>
          <p:nvPr>
            <p:ph idx="1"/>
          </p:nvPr>
        </p:nvSpPr>
        <p:spPr>
          <a:xfrm>
            <a:off x="1999942" y="1828800"/>
            <a:ext cx="8346783" cy="3543300"/>
          </a:xfrm>
        </p:spPr>
        <p:txBody>
          <a:bodyPr/>
          <a:lstStyle/>
          <a:p>
            <a:pPr lvl="1"/>
            <a:endParaRPr lang="en-US" sz="2600" dirty="0"/>
          </a:p>
          <a:p>
            <a:endParaRPr lang="en-US" sz="1800" dirty="0"/>
          </a:p>
          <a:p>
            <a:endParaRPr lang="en-US" sz="1800" dirty="0"/>
          </a:p>
          <a:p>
            <a:endParaRPr lang="en-US" sz="1800" dirty="0"/>
          </a:p>
          <a:p>
            <a:endParaRPr lang="en-US" sz="1800" dirty="0"/>
          </a:p>
          <a:p>
            <a:endParaRPr lang="en-US" sz="1800" dirty="0"/>
          </a:p>
        </p:txBody>
      </p:sp>
      <p:pic>
        <p:nvPicPr>
          <p:cNvPr id="6" name="Picture 2"/>
          <p:cNvPicPr>
            <a:picLocks noChangeAspect="1" noChangeArrowheads="1"/>
          </p:cNvPicPr>
          <p:nvPr/>
        </p:nvPicPr>
        <p:blipFill>
          <a:blip r:embed="rId3" cstate="print"/>
          <a:srcRect/>
          <a:stretch>
            <a:fillRect/>
          </a:stretch>
        </p:blipFill>
        <p:spPr bwMode="auto">
          <a:xfrm>
            <a:off x="8622736" y="394951"/>
            <a:ext cx="1723989" cy="749430"/>
          </a:xfrm>
          <a:prstGeom prst="rect">
            <a:avLst/>
          </a:prstGeom>
          <a:noFill/>
          <a:ln w="9525">
            <a:noFill/>
            <a:miter lim="800000"/>
            <a:headEnd/>
            <a:tailEnd/>
          </a:ln>
          <a:effectLst/>
        </p:spPr>
      </p:pic>
      <p:sp>
        <p:nvSpPr>
          <p:cNvPr id="4" name="Rectangle 3"/>
          <p:cNvSpPr/>
          <p:nvPr/>
        </p:nvSpPr>
        <p:spPr>
          <a:xfrm>
            <a:off x="1999942" y="1981201"/>
            <a:ext cx="7525059" cy="4247317"/>
          </a:xfrm>
          <a:prstGeom prst="rect">
            <a:avLst/>
          </a:prstGeom>
        </p:spPr>
        <p:txBody>
          <a:bodyPr wrap="square">
            <a:spAutoFit/>
          </a:bodyPr>
          <a:lstStyle/>
          <a:p>
            <a:r>
              <a:rPr lang="en-US" dirty="0"/>
              <a:t>An Information Security Assessment should be performed to ensure adequate controls are in place to ensure compliance with all Information security policies and regulations. Areas to consider include:</a:t>
            </a:r>
          </a:p>
          <a:p>
            <a:pPr marL="285750" indent="-285750">
              <a:buFont typeface="Arial" panose="020B0604020202020204" pitchFamily="34" charset="0"/>
              <a:buChar char="•"/>
            </a:pPr>
            <a:r>
              <a:rPr lang="en-US" dirty="0"/>
              <a:t>Physical Security</a:t>
            </a:r>
          </a:p>
          <a:p>
            <a:pPr marL="285750" indent="-285750">
              <a:buFont typeface="Arial" panose="020B0604020202020204" pitchFamily="34" charset="0"/>
              <a:buChar char="•"/>
            </a:pPr>
            <a:r>
              <a:rPr lang="en-US" dirty="0"/>
              <a:t>System Access Management and Password Control</a:t>
            </a:r>
          </a:p>
          <a:p>
            <a:pPr marL="285750" indent="-285750">
              <a:buFont typeface="Arial" panose="020B0604020202020204" pitchFamily="34" charset="0"/>
              <a:buChar char="•"/>
            </a:pPr>
            <a:r>
              <a:rPr lang="en-US" dirty="0"/>
              <a:t>Third Party Access</a:t>
            </a:r>
          </a:p>
          <a:p>
            <a:pPr marL="285750" indent="-285750">
              <a:buFont typeface="Arial" panose="020B0604020202020204" pitchFamily="34" charset="0"/>
              <a:buChar char="•"/>
            </a:pPr>
            <a:r>
              <a:rPr lang="en-US" dirty="0"/>
              <a:t>Privacy Laws</a:t>
            </a:r>
          </a:p>
          <a:p>
            <a:pPr marL="285750" indent="-285750">
              <a:buFont typeface="Arial" panose="020B0604020202020204" pitchFamily="34" charset="0"/>
              <a:buChar char="•"/>
            </a:pPr>
            <a:r>
              <a:rPr lang="en-US" dirty="0"/>
              <a:t>Electronic Messaging Systems</a:t>
            </a:r>
          </a:p>
          <a:p>
            <a:pPr marL="285750" indent="-285750">
              <a:buFont typeface="Arial" panose="020B0604020202020204" pitchFamily="34" charset="0"/>
              <a:buChar char="•"/>
            </a:pPr>
            <a:r>
              <a:rPr lang="en-US" dirty="0"/>
              <a:t>Shared Network Resources</a:t>
            </a:r>
          </a:p>
          <a:p>
            <a:pPr marL="285750" indent="-285750">
              <a:buFont typeface="Arial" panose="020B0604020202020204" pitchFamily="34" charset="0"/>
              <a:buChar char="•"/>
            </a:pPr>
            <a:r>
              <a:rPr lang="en-US" dirty="0"/>
              <a:t>Internet Access and Use</a:t>
            </a:r>
          </a:p>
          <a:p>
            <a:pPr marL="285750" indent="-285750">
              <a:buFont typeface="Arial" panose="020B0604020202020204" pitchFamily="34" charset="0"/>
              <a:buChar char="•"/>
            </a:pPr>
            <a:r>
              <a:rPr lang="en-US" dirty="0"/>
              <a:t>Mobile Computing Resources</a:t>
            </a:r>
          </a:p>
          <a:p>
            <a:pPr marL="285750" indent="-285750">
              <a:buFont typeface="Arial" panose="020B0604020202020204" pitchFamily="34" charset="0"/>
              <a:buChar char="•"/>
            </a:pPr>
            <a:r>
              <a:rPr lang="en-US" dirty="0"/>
              <a:t>Connectivity</a:t>
            </a:r>
          </a:p>
          <a:p>
            <a:pPr marL="285750" indent="-285750">
              <a:buFont typeface="Arial" panose="020B0604020202020204" pitchFamily="34" charset="0"/>
              <a:buChar char="•"/>
            </a:pPr>
            <a:r>
              <a:rPr lang="en-US" dirty="0"/>
              <a:t>Anti-virus Protection </a:t>
            </a:r>
          </a:p>
          <a:p>
            <a:pPr marL="285750" indent="-285750">
              <a:buFont typeface="Arial" panose="020B0604020202020204" pitchFamily="34" charset="0"/>
              <a:buChar char="•"/>
            </a:pPr>
            <a:r>
              <a:rPr lang="en-US" dirty="0"/>
              <a:t>Intrusion Detection</a:t>
            </a:r>
          </a:p>
          <a:p>
            <a:pPr marL="285750" indent="-285750">
              <a:buFont typeface="Arial" panose="020B0604020202020204" pitchFamily="34" charset="0"/>
              <a:buChar char="•"/>
            </a:pPr>
            <a:r>
              <a:rPr lang="en-US" dirty="0"/>
              <a:t>Patch and Update Management </a:t>
            </a:r>
          </a:p>
        </p:txBody>
      </p:sp>
    </p:spTree>
    <p:extLst>
      <p:ext uri="{BB962C8B-B14F-4D97-AF65-F5344CB8AC3E}">
        <p14:creationId xmlns:p14="http://schemas.microsoft.com/office/powerpoint/2010/main" val="1467511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06680"/>
            <a:ext cx="10018713" cy="1752599"/>
          </a:xfrm>
        </p:spPr>
        <p:txBody>
          <a:bodyPr/>
          <a:lstStyle/>
          <a:p>
            <a:r>
              <a:rPr lang="en-US" dirty="0"/>
              <a:t>Architecture Impact Assessment</a:t>
            </a:r>
          </a:p>
        </p:txBody>
      </p:sp>
      <p:sp>
        <p:nvSpPr>
          <p:cNvPr id="3" name="Content Placeholder 2"/>
          <p:cNvSpPr>
            <a:spLocks noGrp="1"/>
          </p:cNvSpPr>
          <p:nvPr>
            <p:ph idx="1"/>
          </p:nvPr>
        </p:nvSpPr>
        <p:spPr>
          <a:xfrm>
            <a:off x="1999942" y="1828800"/>
            <a:ext cx="8346783" cy="3543300"/>
          </a:xfrm>
        </p:spPr>
        <p:txBody>
          <a:bodyPr/>
          <a:lstStyle/>
          <a:p>
            <a:pPr lvl="1"/>
            <a:endParaRPr lang="en-US" sz="2600" dirty="0"/>
          </a:p>
          <a:p>
            <a:endParaRPr lang="en-US" sz="1800" dirty="0"/>
          </a:p>
          <a:p>
            <a:endParaRPr lang="en-US" sz="1800" dirty="0"/>
          </a:p>
          <a:p>
            <a:endParaRPr lang="en-US" sz="1800" dirty="0"/>
          </a:p>
          <a:p>
            <a:endParaRPr lang="en-US" sz="1800" dirty="0"/>
          </a:p>
          <a:p>
            <a:endParaRPr lang="en-US" sz="1800" dirty="0"/>
          </a:p>
        </p:txBody>
      </p:sp>
      <p:pic>
        <p:nvPicPr>
          <p:cNvPr id="6" name="Picture 2"/>
          <p:cNvPicPr>
            <a:picLocks noChangeAspect="1" noChangeArrowheads="1"/>
          </p:cNvPicPr>
          <p:nvPr/>
        </p:nvPicPr>
        <p:blipFill>
          <a:blip r:embed="rId3" cstate="print"/>
          <a:srcRect/>
          <a:stretch>
            <a:fillRect/>
          </a:stretch>
        </p:blipFill>
        <p:spPr bwMode="auto">
          <a:xfrm>
            <a:off x="7634319" y="1186772"/>
            <a:ext cx="1723989" cy="749430"/>
          </a:xfrm>
          <a:prstGeom prst="rect">
            <a:avLst/>
          </a:prstGeom>
          <a:noFill/>
          <a:ln w="9525">
            <a:noFill/>
            <a:miter lim="800000"/>
            <a:headEnd/>
            <a:tailEnd/>
          </a:ln>
          <a:effectLst/>
        </p:spPr>
      </p:pic>
      <p:sp>
        <p:nvSpPr>
          <p:cNvPr id="4" name="Rectangle 3"/>
          <p:cNvSpPr/>
          <p:nvPr/>
        </p:nvSpPr>
        <p:spPr>
          <a:xfrm>
            <a:off x="2209800" y="2057401"/>
            <a:ext cx="7620000" cy="3293209"/>
          </a:xfrm>
          <a:prstGeom prst="rect">
            <a:avLst/>
          </a:prstGeom>
        </p:spPr>
        <p:txBody>
          <a:bodyPr wrap="square">
            <a:spAutoFit/>
          </a:bodyPr>
          <a:lstStyle/>
          <a:p>
            <a:r>
              <a:rPr lang="en-GB" dirty="0">
                <a:latin typeface="Arial" panose="020B0604020202020204" pitchFamily="34" charset="0"/>
                <a:ea typeface="Times New Roman" panose="02020603050405020304" pitchFamily="18" charset="0"/>
                <a:cs typeface="Times New Roman" panose="02020603050405020304" pitchFamily="18" charset="0"/>
              </a:rPr>
              <a:t>The Architecture Impact Assessment is performed on all systems, including infrastructure.  The servers, clients, devices and other software and hardware are listed in the Initial Risk Assessment.  All software required for the system will be listed along with the data storage location and a rating of the complexity of the software/implementation.  The information is provided by IT.</a:t>
            </a:r>
          </a:p>
          <a:p>
            <a:endParaRPr lang="en-GB" dirty="0">
              <a:latin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r>
              <a:rPr lang="en-US" sz="1600" dirty="0"/>
              <a:t>All IT Infrastructure are considered GAMP Category 1 systems</a:t>
            </a:r>
          </a:p>
          <a:p>
            <a:pPr marL="285750" indent="-285750">
              <a:buFont typeface="Arial" panose="020B0604020202020204" pitchFamily="34" charset="0"/>
              <a:buChar char="•"/>
            </a:pPr>
            <a:r>
              <a:rPr lang="en-US" sz="1600" dirty="0"/>
              <a:t>No GxP Assessment is performed, ALL Infrastructure components are qualified</a:t>
            </a:r>
          </a:p>
          <a:p>
            <a:pPr marL="285750" indent="-285750">
              <a:buFont typeface="Arial" panose="020B0604020202020204" pitchFamily="34" charset="0"/>
              <a:buChar char="•"/>
            </a:pPr>
            <a:r>
              <a:rPr lang="en-US" sz="1600" dirty="0"/>
              <a:t>Service Provider Assessments/Vendor Evaluations apply to Hosted datacenters, Enterprise Tools and Shared Services.</a:t>
            </a:r>
          </a:p>
          <a:p>
            <a:endParaRPr lang="en-US" dirty="0"/>
          </a:p>
        </p:txBody>
      </p:sp>
    </p:spTree>
    <p:extLst>
      <p:ext uri="{BB962C8B-B14F-4D97-AF65-F5344CB8AC3E}">
        <p14:creationId xmlns:p14="http://schemas.microsoft.com/office/powerpoint/2010/main" val="723493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8872"/>
            <a:ext cx="10018713" cy="1752599"/>
          </a:xfrm>
        </p:spPr>
        <p:txBody>
          <a:bodyPr/>
          <a:lstStyle/>
          <a:p>
            <a:r>
              <a:rPr lang="en-US" dirty="0"/>
              <a:t>Supplier RFQ / Quality Agreements</a:t>
            </a:r>
          </a:p>
        </p:txBody>
      </p:sp>
      <p:sp>
        <p:nvSpPr>
          <p:cNvPr id="3" name="Content Placeholder 2"/>
          <p:cNvSpPr>
            <a:spLocks noGrp="1"/>
          </p:cNvSpPr>
          <p:nvPr>
            <p:ph idx="1"/>
          </p:nvPr>
        </p:nvSpPr>
        <p:spPr>
          <a:xfrm>
            <a:off x="1999942" y="1828800"/>
            <a:ext cx="8346783" cy="3543300"/>
          </a:xfrm>
        </p:spPr>
        <p:txBody>
          <a:bodyPr/>
          <a:lstStyle/>
          <a:p>
            <a:pPr lvl="1"/>
            <a:endParaRPr lang="en-US" sz="2600" dirty="0"/>
          </a:p>
          <a:p>
            <a:endParaRPr lang="en-US" sz="1800" dirty="0"/>
          </a:p>
          <a:p>
            <a:endParaRPr lang="en-US" sz="1800" dirty="0"/>
          </a:p>
          <a:p>
            <a:endParaRPr lang="en-US" sz="1800" dirty="0"/>
          </a:p>
          <a:p>
            <a:endParaRPr lang="en-US" sz="1800" dirty="0"/>
          </a:p>
          <a:p>
            <a:endParaRPr lang="en-US" sz="1800" dirty="0"/>
          </a:p>
        </p:txBody>
      </p:sp>
      <p:pic>
        <p:nvPicPr>
          <p:cNvPr id="6" name="Picture 2"/>
          <p:cNvPicPr>
            <a:picLocks noChangeAspect="1" noChangeArrowheads="1"/>
          </p:cNvPicPr>
          <p:nvPr/>
        </p:nvPicPr>
        <p:blipFill>
          <a:blip r:embed="rId3" cstate="print"/>
          <a:srcRect/>
          <a:stretch>
            <a:fillRect/>
          </a:stretch>
        </p:blipFill>
        <p:spPr bwMode="auto">
          <a:xfrm>
            <a:off x="7955595" y="1154046"/>
            <a:ext cx="1723989" cy="749430"/>
          </a:xfrm>
          <a:prstGeom prst="rect">
            <a:avLst/>
          </a:prstGeom>
          <a:noFill/>
          <a:ln w="9525">
            <a:noFill/>
            <a:miter lim="800000"/>
            <a:headEnd/>
            <a:tailEnd/>
          </a:ln>
          <a:effectLst/>
        </p:spPr>
      </p:pic>
      <p:sp>
        <p:nvSpPr>
          <p:cNvPr id="4" name="Rectangle 3"/>
          <p:cNvSpPr/>
          <p:nvPr/>
        </p:nvSpPr>
        <p:spPr>
          <a:xfrm>
            <a:off x="1999942" y="1950721"/>
            <a:ext cx="7592925" cy="4524315"/>
          </a:xfrm>
          <a:prstGeom prst="rect">
            <a:avLst/>
          </a:prstGeom>
        </p:spPr>
        <p:txBody>
          <a:bodyPr wrap="square">
            <a:spAutoFit/>
          </a:bodyPr>
          <a:lstStyle/>
          <a:p>
            <a:r>
              <a:rPr lang="en-US" dirty="0">
                <a:latin typeface="Arial" panose="020B0604020202020204" pitchFamily="34" charset="0"/>
                <a:ea typeface="Times New Roman" panose="02020603050405020304" pitchFamily="18" charset="0"/>
                <a:cs typeface="Times New Roman" panose="02020603050405020304" pitchFamily="18" charset="0"/>
              </a:rPr>
              <a:t>Ensure that all initial business requirements and Quality Agreement requirements are built into the RFP that will be sent out to vendors/Suppliers. At a minimum these shall include the processes for the following:</a:t>
            </a:r>
          </a:p>
          <a:p>
            <a:pPr marL="257175" indent="-257175">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Documentation Control</a:t>
            </a:r>
          </a:p>
          <a:p>
            <a:pPr marL="257175" indent="-257175">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Training</a:t>
            </a:r>
          </a:p>
          <a:p>
            <a:pPr marL="257175" indent="-257175">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Supplier Evaluations</a:t>
            </a:r>
          </a:p>
          <a:p>
            <a:pPr marL="257175" indent="-257175">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Internal and External Audits</a:t>
            </a:r>
          </a:p>
          <a:p>
            <a:pPr marL="257175" indent="-257175">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Sub-contracting controls</a:t>
            </a:r>
          </a:p>
          <a:p>
            <a:pPr marL="257175" indent="-257175">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Change Management</a:t>
            </a:r>
          </a:p>
          <a:p>
            <a:pPr marL="257175" indent="-257175">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Deviation Management</a:t>
            </a:r>
          </a:p>
          <a:p>
            <a:pPr marL="257175" indent="-257175">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Incident Management</a:t>
            </a:r>
          </a:p>
          <a:p>
            <a:pPr marL="257175" indent="-257175">
              <a:buFont typeface="Arial" panose="020B0604020202020204" pitchFamily="34" charset="0"/>
              <a:buChar char="•"/>
            </a:pPr>
            <a:r>
              <a:rPr lang="en-US" dirty="0">
                <a:latin typeface="Arial" panose="020B0604020202020204" pitchFamily="34" charset="0"/>
                <a:ea typeface="Times New Roman" panose="02020603050405020304" pitchFamily="18" charset="0"/>
                <a:cs typeface="Times New Roman" panose="02020603050405020304" pitchFamily="18" charset="0"/>
              </a:rPr>
              <a:t>Regulatory Controls (Security, Audit Trails, Backup and Restore, Business Continuity Management and Disaster Recovery).</a:t>
            </a:r>
          </a:p>
          <a:p>
            <a:pPr marL="257175" indent="-257175">
              <a:buFont typeface="Arial" panose="020B0604020202020204" pitchFamily="34" charset="0"/>
              <a:buChar char="•"/>
            </a:pPr>
            <a:endParaRPr lang="en-US" dirty="0">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80486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4"/>
          <p:cNvSpPr>
            <a:spLocks noGrp="1"/>
          </p:cNvSpPr>
          <p:nvPr>
            <p:ph type="title"/>
          </p:nvPr>
        </p:nvSpPr>
        <p:spPr>
          <a:xfrm>
            <a:off x="2988469" y="3000375"/>
            <a:ext cx="6286500" cy="571500"/>
          </a:xfrm>
        </p:spPr>
        <p:txBody>
          <a:bodyPr>
            <a:normAutofit fontScale="90000"/>
          </a:bodyPr>
          <a:lstStyle/>
          <a:p>
            <a:pPr algn="ctr"/>
            <a:r>
              <a:rPr lang="en-US" dirty="0">
                <a:solidFill>
                  <a:schemeClr val="tx1"/>
                </a:solidFill>
              </a:rPr>
              <a:t>Project Phase</a:t>
            </a:r>
          </a:p>
        </p:txBody>
      </p:sp>
    </p:spTree>
    <p:extLst>
      <p:ext uri="{BB962C8B-B14F-4D97-AF65-F5344CB8AC3E}">
        <p14:creationId xmlns:p14="http://schemas.microsoft.com/office/powerpoint/2010/main" val="3672916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83180"/>
          </a:xfrm>
        </p:spPr>
        <p:txBody>
          <a:bodyPr/>
          <a:lstStyle/>
          <a:p>
            <a:r>
              <a:rPr lang="en-US" dirty="0"/>
              <a:t>Stages in the Project Phase</a:t>
            </a:r>
          </a:p>
        </p:txBody>
      </p:sp>
      <p:sp>
        <p:nvSpPr>
          <p:cNvPr id="3" name="Content Placeholder 2"/>
          <p:cNvSpPr>
            <a:spLocks noGrp="1"/>
          </p:cNvSpPr>
          <p:nvPr>
            <p:ph idx="1"/>
          </p:nvPr>
        </p:nvSpPr>
        <p:spPr>
          <a:xfrm>
            <a:off x="2969437" y="1868980"/>
            <a:ext cx="6373070" cy="2740975"/>
          </a:xfrm>
        </p:spPr>
        <p:txBody>
          <a:bodyPr/>
          <a:lstStyle/>
          <a:p>
            <a:pPr>
              <a:spcBef>
                <a:spcPts val="0"/>
              </a:spcBef>
              <a:spcAft>
                <a:spcPts val="1800"/>
              </a:spcAft>
            </a:pPr>
            <a:r>
              <a:rPr lang="en-US" sz="1800" b="1" dirty="0"/>
              <a:t>Planning</a:t>
            </a:r>
          </a:p>
          <a:p>
            <a:pPr>
              <a:spcBef>
                <a:spcPts val="0"/>
              </a:spcBef>
              <a:spcAft>
                <a:spcPts val="1800"/>
              </a:spcAft>
            </a:pPr>
            <a:r>
              <a:rPr lang="en-US" sz="1800" b="1" dirty="0"/>
              <a:t>Specification</a:t>
            </a:r>
          </a:p>
          <a:p>
            <a:pPr>
              <a:spcBef>
                <a:spcPts val="0"/>
              </a:spcBef>
              <a:spcAft>
                <a:spcPts val="1800"/>
              </a:spcAft>
            </a:pPr>
            <a:r>
              <a:rPr lang="en-US" sz="1800" b="1" dirty="0"/>
              <a:t>Configuration &amp; Coding</a:t>
            </a:r>
          </a:p>
          <a:p>
            <a:pPr>
              <a:spcBef>
                <a:spcPts val="0"/>
              </a:spcBef>
              <a:spcAft>
                <a:spcPts val="1800"/>
              </a:spcAft>
            </a:pPr>
            <a:r>
              <a:rPr lang="en-US" sz="1800" b="1" dirty="0"/>
              <a:t>Verification</a:t>
            </a:r>
          </a:p>
          <a:p>
            <a:pPr>
              <a:spcBef>
                <a:spcPts val="0"/>
              </a:spcBef>
              <a:spcAft>
                <a:spcPts val="1800"/>
              </a:spcAft>
            </a:pPr>
            <a:r>
              <a:rPr lang="en-US" sz="1800" b="1" dirty="0"/>
              <a:t>Reporting &amp; Release</a:t>
            </a:r>
          </a:p>
          <a:p>
            <a:pPr lvl="1">
              <a:buNone/>
            </a:pPr>
            <a:endParaRPr lang="en-US" dirty="0"/>
          </a:p>
        </p:txBody>
      </p:sp>
      <p:sp>
        <p:nvSpPr>
          <p:cNvPr id="7" name="TextBox 6"/>
          <p:cNvSpPr txBox="1"/>
          <p:nvPr/>
        </p:nvSpPr>
        <p:spPr>
          <a:xfrm>
            <a:off x="3124200" y="4609955"/>
            <a:ext cx="5638800" cy="646331"/>
          </a:xfrm>
          <a:prstGeom prst="rect">
            <a:avLst/>
          </a:prstGeom>
          <a:noFill/>
        </p:spPr>
        <p:txBody>
          <a:bodyPr wrap="square" rtlCol="0">
            <a:spAutoFit/>
          </a:bodyPr>
          <a:lstStyle/>
          <a:p>
            <a:pPr algn="ctr"/>
            <a:r>
              <a:rPr lang="en-US" dirty="0">
                <a:solidFill>
                  <a:srgbClr val="FF0000"/>
                </a:solidFill>
              </a:rPr>
              <a:t>Each stage and associated</a:t>
            </a:r>
          </a:p>
          <a:p>
            <a:pPr algn="ctr"/>
            <a:r>
              <a:rPr lang="en-US" dirty="0">
                <a:solidFill>
                  <a:srgbClr val="FF0000"/>
                </a:solidFill>
              </a:rPr>
              <a:t>activities are covered in subsequent slides</a:t>
            </a:r>
          </a:p>
        </p:txBody>
      </p:sp>
    </p:spTree>
    <p:extLst>
      <p:ext uri="{BB962C8B-B14F-4D97-AF65-F5344CB8AC3E}">
        <p14:creationId xmlns:p14="http://schemas.microsoft.com/office/powerpoint/2010/main" val="966791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4"/>
          <p:cNvSpPr>
            <a:spLocks noGrp="1"/>
          </p:cNvSpPr>
          <p:nvPr>
            <p:ph type="title"/>
          </p:nvPr>
        </p:nvSpPr>
        <p:spPr>
          <a:xfrm>
            <a:off x="2988469" y="3000375"/>
            <a:ext cx="6286500" cy="571500"/>
          </a:xfrm>
        </p:spPr>
        <p:txBody>
          <a:bodyPr>
            <a:normAutofit fontScale="90000"/>
          </a:bodyPr>
          <a:lstStyle/>
          <a:p>
            <a:pPr algn="ctr"/>
            <a:r>
              <a:rPr lang="en-US" dirty="0">
                <a:solidFill>
                  <a:schemeClr val="tx1"/>
                </a:solidFill>
              </a:rPr>
              <a:t>Planning Stage</a:t>
            </a:r>
          </a:p>
        </p:txBody>
      </p:sp>
      <p:pic>
        <p:nvPicPr>
          <p:cNvPr id="5" name="Picture 2"/>
          <p:cNvPicPr>
            <a:picLocks noChangeAspect="1" noChangeArrowheads="1"/>
          </p:cNvPicPr>
          <p:nvPr/>
        </p:nvPicPr>
        <p:blipFill>
          <a:blip r:embed="rId3" cstate="print"/>
          <a:srcRect/>
          <a:stretch>
            <a:fillRect/>
          </a:stretch>
        </p:blipFill>
        <p:spPr bwMode="auto">
          <a:xfrm>
            <a:off x="6324566" y="951879"/>
            <a:ext cx="3037217" cy="1453570"/>
          </a:xfrm>
          <a:prstGeom prst="rect">
            <a:avLst/>
          </a:prstGeom>
          <a:noFill/>
          <a:ln w="9525">
            <a:noFill/>
            <a:miter lim="800000"/>
            <a:headEnd/>
            <a:tailEnd/>
          </a:ln>
          <a:effectLst/>
        </p:spPr>
      </p:pic>
    </p:spTree>
    <p:extLst>
      <p:ext uri="{BB962C8B-B14F-4D97-AF65-F5344CB8AC3E}">
        <p14:creationId xmlns:p14="http://schemas.microsoft.com/office/powerpoint/2010/main" val="312120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91309"/>
          </a:xfrm>
        </p:spPr>
        <p:txBody>
          <a:bodyPr/>
          <a:lstStyle/>
          <a:p>
            <a:r>
              <a:rPr lang="en-US" dirty="0"/>
              <a:t>Background</a:t>
            </a:r>
          </a:p>
        </p:txBody>
      </p:sp>
      <p:sp>
        <p:nvSpPr>
          <p:cNvPr id="3" name="Content Placeholder 2"/>
          <p:cNvSpPr>
            <a:spLocks noGrp="1"/>
          </p:cNvSpPr>
          <p:nvPr>
            <p:ph idx="1"/>
          </p:nvPr>
        </p:nvSpPr>
        <p:spPr>
          <a:xfrm>
            <a:off x="1892068" y="1371601"/>
            <a:ext cx="7143198" cy="2702949"/>
          </a:xfrm>
        </p:spPr>
        <p:txBody>
          <a:bodyPr>
            <a:normAutofit/>
          </a:bodyPr>
          <a:lstStyle/>
          <a:p>
            <a:pPr marL="0" lvl="1" indent="0">
              <a:buNone/>
            </a:pPr>
            <a:r>
              <a:rPr lang="en-US" sz="2100" dirty="0"/>
              <a:t>GAMP Guidance aims to achieve computerised systems that are fit for their intended use and meet current regulatory requirements, by building upon existing industry good practices in an efficient and effective manner.</a:t>
            </a:r>
            <a:endParaRPr lang="en-US" sz="1500" dirty="0"/>
          </a:p>
          <a:p>
            <a:pPr lvl="1"/>
            <a:endParaRPr lang="en-US" sz="1650" dirty="0"/>
          </a:p>
          <a:p>
            <a:endParaRPr lang="en-US" dirty="0"/>
          </a:p>
        </p:txBody>
      </p:sp>
      <p:pic>
        <p:nvPicPr>
          <p:cNvPr id="5" name="Picture 24" descr="C:\Users\Kate\AppData\Local\Microsoft\Windows\Temporary Internet Files\Content.IE5\B4W390YD\MP900410081[1].jpg"/>
          <p:cNvPicPr>
            <a:picLocks noChangeAspect="1" noChangeArrowheads="1"/>
          </p:cNvPicPr>
          <p:nvPr/>
        </p:nvPicPr>
        <p:blipFill>
          <a:blip r:embed="rId3" cstate="print"/>
          <a:srcRect/>
          <a:stretch>
            <a:fillRect/>
          </a:stretch>
        </p:blipFill>
        <p:spPr bwMode="auto">
          <a:xfrm>
            <a:off x="9035266" y="1477109"/>
            <a:ext cx="1365336" cy="1682435"/>
          </a:xfrm>
          <a:prstGeom prst="rect">
            <a:avLst/>
          </a:prstGeom>
          <a:noFill/>
        </p:spPr>
      </p:pic>
      <p:sp>
        <p:nvSpPr>
          <p:cNvPr id="6" name="TextBox 5"/>
          <p:cNvSpPr txBox="1"/>
          <p:nvPr/>
        </p:nvSpPr>
        <p:spPr>
          <a:xfrm>
            <a:off x="7680209" y="4552346"/>
            <a:ext cx="1584047" cy="300082"/>
          </a:xfrm>
          <a:prstGeom prst="rect">
            <a:avLst/>
          </a:prstGeom>
          <a:noFill/>
        </p:spPr>
        <p:txBody>
          <a:bodyPr wrap="square" rtlCol="0">
            <a:spAutoFit/>
          </a:bodyPr>
          <a:lstStyle/>
          <a:p>
            <a:endParaRPr lang="en-US" sz="1350" dirty="0"/>
          </a:p>
        </p:txBody>
      </p:sp>
      <p:sp>
        <p:nvSpPr>
          <p:cNvPr id="9" name="Content Placeholder 2"/>
          <p:cNvSpPr txBox="1">
            <a:spLocks/>
          </p:cNvSpPr>
          <p:nvPr/>
        </p:nvSpPr>
        <p:spPr bwMode="auto">
          <a:xfrm>
            <a:off x="2986042" y="3657601"/>
            <a:ext cx="7243808" cy="266700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pPr marL="415529" lvl="1" indent="-141685" eaLnBrk="0" fontAlgn="base" hangingPunct="0">
              <a:spcBef>
                <a:spcPct val="20000"/>
              </a:spcBef>
              <a:spcAft>
                <a:spcPct val="0"/>
              </a:spcAft>
              <a:buFont typeface="Times"/>
              <a:buChar char="•"/>
              <a:tabLst>
                <a:tab pos="75010" algn="l"/>
              </a:tabLst>
              <a:defRPr/>
            </a:pPr>
            <a:r>
              <a:rPr lang="en-US" sz="1650" kern="0" dirty="0">
                <a:solidFill>
                  <a:schemeClr val="tx1">
                    <a:lumMod val="50000"/>
                  </a:schemeClr>
                </a:solidFill>
              </a:rPr>
              <a:t>Facilitate the interpretation of regulatory requirements</a:t>
            </a:r>
          </a:p>
          <a:p>
            <a:pPr marL="872729" lvl="2" indent="-141685" eaLnBrk="0" fontAlgn="base" hangingPunct="0">
              <a:spcBef>
                <a:spcPct val="20000"/>
              </a:spcBef>
              <a:spcAft>
                <a:spcPct val="0"/>
              </a:spcAft>
              <a:buFont typeface="Times"/>
              <a:buChar char="•"/>
              <a:tabLst>
                <a:tab pos="75010" algn="l"/>
              </a:tabLst>
              <a:defRPr/>
            </a:pPr>
            <a:r>
              <a:rPr lang="en-US" sz="1650" kern="0" dirty="0">
                <a:solidFill>
                  <a:schemeClr val="tx1">
                    <a:lumMod val="50000"/>
                  </a:schemeClr>
                </a:solidFill>
              </a:rPr>
              <a:t>ICH Q7,Q8, Q9, and Q10</a:t>
            </a:r>
          </a:p>
          <a:p>
            <a:pPr marL="872729" lvl="2" indent="-141685" eaLnBrk="0" fontAlgn="base" hangingPunct="0">
              <a:spcBef>
                <a:spcPct val="20000"/>
              </a:spcBef>
              <a:spcAft>
                <a:spcPct val="0"/>
              </a:spcAft>
              <a:buFont typeface="Times"/>
              <a:buChar char="•"/>
              <a:tabLst>
                <a:tab pos="75010" algn="l"/>
              </a:tabLst>
              <a:defRPr/>
            </a:pPr>
            <a:r>
              <a:rPr lang="en-US" sz="1650" kern="0" dirty="0">
                <a:solidFill>
                  <a:schemeClr val="tx1">
                    <a:lumMod val="50000"/>
                  </a:schemeClr>
                </a:solidFill>
              </a:rPr>
              <a:t>US FDA GMPs (21 CFR Parts 11, 210 and 211)</a:t>
            </a:r>
          </a:p>
          <a:p>
            <a:pPr marL="872729" lvl="2" indent="-141685" eaLnBrk="0" fontAlgn="base" hangingPunct="0">
              <a:spcBef>
                <a:spcPct val="20000"/>
              </a:spcBef>
              <a:spcAft>
                <a:spcPct val="0"/>
              </a:spcAft>
              <a:buFont typeface="Times"/>
              <a:buChar char="•"/>
              <a:tabLst>
                <a:tab pos="75010" algn="l"/>
              </a:tabLst>
              <a:defRPr/>
            </a:pPr>
            <a:r>
              <a:rPr lang="en-US" sz="1600" dirty="0"/>
              <a:t>EudraLex Volume 4 Annex 11 </a:t>
            </a:r>
          </a:p>
          <a:p>
            <a:pPr marL="872729" lvl="2" indent="-141685" eaLnBrk="0" fontAlgn="base" hangingPunct="0">
              <a:spcBef>
                <a:spcPct val="20000"/>
              </a:spcBef>
              <a:spcAft>
                <a:spcPct val="0"/>
              </a:spcAft>
              <a:buFont typeface="Times"/>
              <a:buChar char="•"/>
              <a:tabLst>
                <a:tab pos="75010" algn="l"/>
              </a:tabLst>
              <a:defRPr/>
            </a:pPr>
            <a:r>
              <a:rPr lang="en-US" sz="1600" kern="0" dirty="0">
                <a:solidFill>
                  <a:schemeClr val="tx1">
                    <a:lumMod val="50000"/>
                  </a:schemeClr>
                </a:solidFill>
              </a:rPr>
              <a:t>Pharmaceutical Inspection Cooperation Scheme (PIC/S)</a:t>
            </a:r>
            <a:endParaRPr lang="en-US" sz="1650" kern="0" dirty="0">
              <a:solidFill>
                <a:schemeClr val="tx1">
                  <a:lumMod val="50000"/>
                </a:schemeClr>
              </a:solidFill>
            </a:endParaRPr>
          </a:p>
          <a:p>
            <a:pPr marL="415529" lvl="1" indent="-141685" eaLnBrk="0" fontAlgn="base" hangingPunct="0">
              <a:spcBef>
                <a:spcPct val="20000"/>
              </a:spcBef>
              <a:spcAft>
                <a:spcPct val="0"/>
              </a:spcAft>
              <a:buFont typeface="Times"/>
              <a:buChar char="•"/>
              <a:tabLst>
                <a:tab pos="75010" algn="l"/>
              </a:tabLst>
              <a:defRPr/>
            </a:pPr>
            <a:r>
              <a:rPr lang="en-US" sz="1650" kern="0" dirty="0">
                <a:solidFill>
                  <a:schemeClr val="tx1">
                    <a:lumMod val="50000"/>
                  </a:schemeClr>
                </a:solidFill>
              </a:rPr>
              <a:t>Establishes a common language and terminology</a:t>
            </a:r>
          </a:p>
          <a:p>
            <a:pPr marL="415529" lvl="1" indent="-141685" eaLnBrk="0" fontAlgn="base" hangingPunct="0">
              <a:spcBef>
                <a:spcPct val="20000"/>
              </a:spcBef>
              <a:spcAft>
                <a:spcPct val="0"/>
              </a:spcAft>
              <a:buFont typeface="Times"/>
              <a:buChar char="•"/>
              <a:tabLst>
                <a:tab pos="75010" algn="l"/>
              </a:tabLst>
              <a:defRPr/>
            </a:pPr>
            <a:r>
              <a:rPr lang="en-US" sz="1650" kern="0" dirty="0">
                <a:solidFill>
                  <a:schemeClr val="tx1">
                    <a:lumMod val="50000"/>
                  </a:schemeClr>
                </a:solidFill>
              </a:rPr>
              <a:t>Promotes a system life cycle approach based on good practices</a:t>
            </a:r>
          </a:p>
          <a:p>
            <a:pPr marL="415529" lvl="1" indent="-141685" eaLnBrk="0" fontAlgn="base" hangingPunct="0">
              <a:spcBef>
                <a:spcPct val="20000"/>
              </a:spcBef>
              <a:spcAft>
                <a:spcPct val="0"/>
              </a:spcAft>
              <a:buFont typeface="Times"/>
              <a:buChar char="•"/>
              <a:tabLst>
                <a:tab pos="75010" algn="l"/>
              </a:tabLst>
              <a:defRPr/>
            </a:pPr>
            <a:r>
              <a:rPr lang="en-US" sz="1650" kern="0" dirty="0">
                <a:solidFill>
                  <a:schemeClr val="tx1">
                    <a:lumMod val="50000"/>
                  </a:schemeClr>
                </a:solidFill>
              </a:rPr>
              <a:t>Clarifies roles and responsibilities</a:t>
            </a:r>
          </a:p>
          <a:p>
            <a:pPr marL="415529" lvl="1" indent="-141685" eaLnBrk="0" fontAlgn="base" hangingPunct="0">
              <a:spcBef>
                <a:spcPct val="20000"/>
              </a:spcBef>
              <a:spcAft>
                <a:spcPct val="0"/>
              </a:spcAft>
              <a:buFont typeface="Times"/>
              <a:buChar char="•"/>
              <a:tabLst>
                <a:tab pos="75010" algn="l"/>
              </a:tabLst>
              <a:defRPr/>
            </a:pPr>
            <a:endParaRPr lang="en-US" sz="1650" kern="0" dirty="0">
              <a:solidFill>
                <a:schemeClr val="tx1">
                  <a:lumMod val="50000"/>
                </a:schemeClr>
              </a:solidFill>
            </a:endParaRPr>
          </a:p>
          <a:p>
            <a:pPr marL="415529" lvl="1" indent="-141685" eaLnBrk="0" fontAlgn="base" hangingPunct="0">
              <a:spcBef>
                <a:spcPct val="20000"/>
              </a:spcBef>
              <a:spcAft>
                <a:spcPct val="0"/>
              </a:spcAft>
              <a:buFont typeface="Times"/>
              <a:buChar char="•"/>
              <a:tabLst>
                <a:tab pos="75010" algn="l"/>
              </a:tabLst>
              <a:defRPr/>
            </a:pPr>
            <a:endParaRPr lang="en-US" sz="1650" kern="0" dirty="0">
              <a:solidFill>
                <a:schemeClr val="tx1">
                  <a:lumMod val="50000"/>
                </a:schemeClr>
              </a:solidFill>
            </a:endParaRPr>
          </a:p>
          <a:p>
            <a:pPr marL="415529" lvl="1" indent="-141685" eaLnBrk="0" fontAlgn="base" hangingPunct="0">
              <a:lnSpc>
                <a:spcPct val="120000"/>
              </a:lnSpc>
              <a:spcBef>
                <a:spcPct val="20000"/>
              </a:spcBef>
              <a:spcAft>
                <a:spcPct val="0"/>
              </a:spcAft>
              <a:buClr>
                <a:srgbClr val="FC1921"/>
              </a:buClr>
              <a:tabLst>
                <a:tab pos="75010" algn="l"/>
              </a:tabLst>
              <a:defRPr/>
            </a:pPr>
            <a:endParaRPr lang="en-US" sz="1650" kern="0" dirty="0">
              <a:solidFill>
                <a:schemeClr val="tx1">
                  <a:lumMod val="50000"/>
                </a:schemeClr>
              </a:solidFill>
            </a:endParaRPr>
          </a:p>
        </p:txBody>
      </p:sp>
      <p:pic>
        <p:nvPicPr>
          <p:cNvPr id="11" name="Picture 9"/>
          <p:cNvPicPr>
            <a:picLocks noChangeAspect="1" noChangeArrowheads="1"/>
          </p:cNvPicPr>
          <p:nvPr/>
        </p:nvPicPr>
        <p:blipFill>
          <a:blip r:embed="rId4" cstate="print"/>
          <a:srcRect/>
          <a:stretch>
            <a:fillRect/>
          </a:stretch>
        </p:blipFill>
        <p:spPr bwMode="auto">
          <a:xfrm>
            <a:off x="2123310" y="3873751"/>
            <a:ext cx="1152150" cy="1072824"/>
          </a:xfrm>
          <a:prstGeom prst="rect">
            <a:avLst/>
          </a:prstGeom>
          <a:noFill/>
          <a:ln w="9525">
            <a:noFill/>
            <a:miter lim="800000"/>
            <a:headEnd/>
            <a:tailEnd/>
          </a:ln>
        </p:spPr>
      </p:pic>
    </p:spTree>
    <p:extLst>
      <p:ext uri="{BB962C8B-B14F-4D97-AF65-F5344CB8AC3E}">
        <p14:creationId xmlns:p14="http://schemas.microsoft.com/office/powerpoint/2010/main" val="1439052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560833"/>
            <a:ext cx="10018713" cy="838200"/>
          </a:xfrm>
        </p:spPr>
        <p:txBody>
          <a:bodyPr/>
          <a:lstStyle/>
          <a:p>
            <a:r>
              <a:rPr lang="en-US" dirty="0"/>
              <a:t>Planning Stage Activities</a:t>
            </a:r>
          </a:p>
        </p:txBody>
      </p:sp>
      <p:sp>
        <p:nvSpPr>
          <p:cNvPr id="3" name="Content Placeholder 2"/>
          <p:cNvSpPr>
            <a:spLocks noGrp="1"/>
          </p:cNvSpPr>
          <p:nvPr>
            <p:ph idx="1"/>
          </p:nvPr>
        </p:nvSpPr>
        <p:spPr>
          <a:xfrm>
            <a:off x="2000250" y="1524000"/>
            <a:ext cx="8229600" cy="4800600"/>
          </a:xfrm>
        </p:spPr>
        <p:txBody>
          <a:bodyPr>
            <a:normAutofit fontScale="92500" lnSpcReduction="20000"/>
          </a:bodyPr>
          <a:lstStyle/>
          <a:p>
            <a:pPr>
              <a:lnSpc>
                <a:spcPct val="100000"/>
              </a:lnSpc>
            </a:pPr>
            <a:r>
              <a:rPr lang="en-US" sz="1800" b="1" dirty="0"/>
              <a:t>Risk Assessments Completed</a:t>
            </a:r>
            <a:r>
              <a:rPr lang="en-US" sz="1800" dirty="0"/>
              <a:t> </a:t>
            </a:r>
          </a:p>
          <a:p>
            <a:pPr lvl="2">
              <a:lnSpc>
                <a:spcPct val="100000"/>
              </a:lnSpc>
            </a:pPr>
            <a:r>
              <a:rPr lang="en-US" dirty="0">
                <a:solidFill>
                  <a:schemeClr val="tx1"/>
                </a:solidFill>
              </a:rPr>
              <a:t>Required for all GxP computerised systems</a:t>
            </a:r>
          </a:p>
          <a:p>
            <a:pPr lvl="2">
              <a:lnSpc>
                <a:spcPct val="100000"/>
              </a:lnSpc>
            </a:pPr>
            <a:r>
              <a:rPr lang="en-US" dirty="0">
                <a:solidFill>
                  <a:schemeClr val="tx1"/>
                </a:solidFill>
              </a:rPr>
              <a:t>Used to determine effort to be applied to the validation/qualification activities</a:t>
            </a:r>
          </a:p>
          <a:p>
            <a:pPr lvl="2"/>
            <a:r>
              <a:rPr lang="en-US" dirty="0">
                <a:solidFill>
                  <a:schemeClr val="tx1">
                    <a:lumMod val="50000"/>
                  </a:schemeClr>
                </a:solidFill>
              </a:rPr>
              <a:t>IT Infrastructure </a:t>
            </a:r>
            <a:r>
              <a:rPr lang="en-US" i="1" dirty="0">
                <a:solidFill>
                  <a:schemeClr val="tx1">
                    <a:lumMod val="50000"/>
                  </a:schemeClr>
                </a:solidFill>
              </a:rPr>
              <a:t>(GAMP Cat 1) </a:t>
            </a:r>
            <a:r>
              <a:rPr lang="en-US" dirty="0">
                <a:solidFill>
                  <a:schemeClr val="tx1">
                    <a:lumMod val="50000"/>
                  </a:schemeClr>
                </a:solidFill>
              </a:rPr>
              <a:t>has a lower risk than the Business Applications that they support</a:t>
            </a:r>
          </a:p>
          <a:p>
            <a:pPr>
              <a:spcBef>
                <a:spcPts val="1200"/>
              </a:spcBef>
            </a:pPr>
            <a:r>
              <a:rPr lang="en-US" sz="1800" b="1" dirty="0"/>
              <a:t>User Requirements</a:t>
            </a:r>
          </a:p>
          <a:p>
            <a:pPr lvl="2">
              <a:lnSpc>
                <a:spcPct val="100000"/>
              </a:lnSpc>
            </a:pPr>
            <a:r>
              <a:rPr lang="en-US" dirty="0">
                <a:solidFill>
                  <a:schemeClr val="tx1"/>
                </a:solidFill>
              </a:rPr>
              <a:t>Required for all GxP computerised systems</a:t>
            </a:r>
          </a:p>
          <a:p>
            <a:pPr lvl="2"/>
            <a:r>
              <a:rPr lang="en-US" dirty="0">
                <a:solidFill>
                  <a:schemeClr val="tx1">
                    <a:lumMod val="50000"/>
                  </a:schemeClr>
                </a:solidFill>
              </a:rPr>
              <a:t>Infrastructure Requirements (IR) – Lists the installation and functional requirements of the infrastructure component.</a:t>
            </a:r>
          </a:p>
          <a:p>
            <a:pPr>
              <a:spcBef>
                <a:spcPts val="1200"/>
              </a:spcBef>
            </a:pPr>
            <a:r>
              <a:rPr lang="en-US" sz="1800" b="1" dirty="0"/>
              <a:t>Supplier Assessment</a:t>
            </a:r>
          </a:p>
          <a:p>
            <a:pPr lvl="2"/>
            <a:r>
              <a:rPr lang="en-US" dirty="0">
                <a:solidFill>
                  <a:schemeClr val="tx1"/>
                </a:solidFill>
              </a:rPr>
              <a:t>Required for all GxP computerised systems</a:t>
            </a:r>
          </a:p>
          <a:p>
            <a:pPr>
              <a:spcBef>
                <a:spcPts val="1200"/>
              </a:spcBef>
            </a:pPr>
            <a:r>
              <a:rPr lang="en-US" sz="1800" b="1" dirty="0"/>
              <a:t>Validation or Qualification Plan</a:t>
            </a:r>
          </a:p>
          <a:p>
            <a:pPr lvl="2">
              <a:lnSpc>
                <a:spcPct val="100000"/>
              </a:lnSpc>
            </a:pPr>
            <a:r>
              <a:rPr lang="en-US" dirty="0">
                <a:solidFill>
                  <a:schemeClr val="tx1"/>
                </a:solidFill>
              </a:rPr>
              <a:t>Required for all GxP computerised systems</a:t>
            </a:r>
          </a:p>
        </p:txBody>
      </p:sp>
      <p:pic>
        <p:nvPicPr>
          <p:cNvPr id="6" name="Picture 2"/>
          <p:cNvPicPr>
            <a:picLocks noChangeAspect="1" noChangeArrowheads="1"/>
          </p:cNvPicPr>
          <p:nvPr/>
        </p:nvPicPr>
        <p:blipFill>
          <a:blip r:embed="rId3" cstate="print"/>
          <a:srcRect/>
          <a:stretch>
            <a:fillRect/>
          </a:stretch>
        </p:blipFill>
        <p:spPr bwMode="auto">
          <a:xfrm>
            <a:off x="8839201" y="685801"/>
            <a:ext cx="2096095" cy="1003162"/>
          </a:xfrm>
          <a:prstGeom prst="rect">
            <a:avLst/>
          </a:prstGeom>
          <a:noFill/>
          <a:ln w="9525">
            <a:noFill/>
            <a:miter lim="800000"/>
            <a:headEnd/>
            <a:tailEnd/>
          </a:ln>
          <a:effectLst/>
        </p:spPr>
      </p:pic>
    </p:spTree>
    <p:extLst>
      <p:ext uri="{BB962C8B-B14F-4D97-AF65-F5344CB8AC3E}">
        <p14:creationId xmlns:p14="http://schemas.microsoft.com/office/powerpoint/2010/main" val="954750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008" y="609600"/>
            <a:ext cx="10018713" cy="1752599"/>
          </a:xfrm>
        </p:spPr>
        <p:txBody>
          <a:bodyPr/>
          <a:lstStyle/>
          <a:p>
            <a:r>
              <a:rPr lang="en-US" dirty="0"/>
              <a:t>User Requirements</a:t>
            </a:r>
          </a:p>
        </p:txBody>
      </p:sp>
      <p:sp>
        <p:nvSpPr>
          <p:cNvPr id="3" name="Content Placeholder 2"/>
          <p:cNvSpPr>
            <a:spLocks noGrp="1"/>
          </p:cNvSpPr>
          <p:nvPr>
            <p:ph idx="1"/>
          </p:nvPr>
        </p:nvSpPr>
        <p:spPr>
          <a:xfrm>
            <a:off x="2172730" y="1828800"/>
            <a:ext cx="7733270" cy="4419600"/>
          </a:xfrm>
        </p:spPr>
        <p:txBody>
          <a:bodyPr>
            <a:normAutofit lnSpcReduction="10000"/>
          </a:bodyPr>
          <a:lstStyle/>
          <a:p>
            <a:pPr>
              <a:lnSpc>
                <a:spcPct val="100000"/>
              </a:lnSpc>
            </a:pPr>
            <a:r>
              <a:rPr lang="en-US" sz="1800" dirty="0"/>
              <a:t>Gathering requirements starts with the clear understanding of what the system will need to accomplish. The Requirements Specification (RS) document defines “what” the system will do, therefore, it must be developed starting with the business processes, critical process parameters, and data flow diagrams</a:t>
            </a:r>
          </a:p>
          <a:p>
            <a:pPr fontAlgn="base"/>
            <a:r>
              <a:rPr lang="en-US" sz="1800" dirty="0"/>
              <a:t>The requirements can be documented in the following ways: </a:t>
            </a:r>
          </a:p>
          <a:p>
            <a:pPr lvl="1"/>
            <a:r>
              <a:rPr lang="en-US" sz="1600" dirty="0"/>
              <a:t>A single document containing business and functional requirements traceable to business process flows. </a:t>
            </a:r>
          </a:p>
          <a:p>
            <a:pPr lvl="1"/>
            <a:r>
              <a:rPr lang="en-US" sz="1600" dirty="0"/>
              <a:t>A phased approach where user requirements are defined and later revised to include the functional requirements. </a:t>
            </a:r>
          </a:p>
          <a:p>
            <a:pPr lvl="1"/>
            <a:r>
              <a:rPr lang="en-US" sz="1600" dirty="0"/>
              <a:t>Separate User Requirements and Functional Requirements documents </a:t>
            </a:r>
          </a:p>
          <a:p>
            <a:pPr lvl="1"/>
            <a:r>
              <a:rPr lang="en-US" sz="1600" dirty="0"/>
              <a:t>Requirements combined with other deliverable documents where the complexity of the system does not warrant a separate document. </a:t>
            </a:r>
          </a:p>
          <a:p>
            <a:pPr lvl="1"/>
            <a:r>
              <a:rPr lang="en-US" sz="1600" dirty="0"/>
              <a:t>For complex or modular systems, multiple requirement specifications may be required to adequately identify user needs. </a:t>
            </a:r>
          </a:p>
        </p:txBody>
      </p:sp>
      <p:pic>
        <p:nvPicPr>
          <p:cNvPr id="6" name="Picture 2"/>
          <p:cNvPicPr>
            <a:picLocks noChangeAspect="1" noChangeArrowheads="1"/>
          </p:cNvPicPr>
          <p:nvPr/>
        </p:nvPicPr>
        <p:blipFill>
          <a:blip r:embed="rId3" cstate="print"/>
          <a:srcRect/>
          <a:stretch>
            <a:fillRect/>
          </a:stretch>
        </p:blipFill>
        <p:spPr bwMode="auto">
          <a:xfrm>
            <a:off x="8634686" y="950271"/>
            <a:ext cx="1595165" cy="763424"/>
          </a:xfrm>
          <a:prstGeom prst="rect">
            <a:avLst/>
          </a:prstGeom>
          <a:noFill/>
          <a:ln w="9525">
            <a:noFill/>
            <a:miter lim="800000"/>
            <a:headEnd/>
            <a:tailEnd/>
          </a:ln>
          <a:effectLst/>
        </p:spPr>
      </p:pic>
    </p:spTree>
    <p:extLst>
      <p:ext uri="{BB962C8B-B14F-4D97-AF65-F5344CB8AC3E}">
        <p14:creationId xmlns:p14="http://schemas.microsoft.com/office/powerpoint/2010/main" val="1181184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531749"/>
            <a:ext cx="10018713" cy="1752599"/>
          </a:xfrm>
        </p:spPr>
        <p:txBody>
          <a:bodyPr/>
          <a:lstStyle/>
          <a:p>
            <a:r>
              <a:rPr lang="en-US" dirty="0"/>
              <a:t>User Requirements</a:t>
            </a:r>
          </a:p>
        </p:txBody>
      </p:sp>
      <p:sp>
        <p:nvSpPr>
          <p:cNvPr id="3" name="Content Placeholder 2"/>
          <p:cNvSpPr>
            <a:spLocks noGrp="1"/>
          </p:cNvSpPr>
          <p:nvPr>
            <p:ph idx="1"/>
          </p:nvPr>
        </p:nvSpPr>
        <p:spPr>
          <a:xfrm>
            <a:off x="1999942" y="2067966"/>
            <a:ext cx="7574995" cy="3875634"/>
          </a:xfrm>
        </p:spPr>
        <p:txBody>
          <a:bodyPr>
            <a:normAutofit lnSpcReduction="10000"/>
          </a:bodyPr>
          <a:lstStyle/>
          <a:p>
            <a:pPr>
              <a:lnSpc>
                <a:spcPct val="100000"/>
              </a:lnSpc>
            </a:pPr>
            <a:r>
              <a:rPr lang="en-US" sz="1800" dirty="0"/>
              <a:t>Requirements must be written to follow the SMART concept, </a:t>
            </a:r>
            <a:r>
              <a:rPr lang="en-US" sz="1800" b="1" u="sng" dirty="0"/>
              <a:t>S</a:t>
            </a:r>
            <a:r>
              <a:rPr lang="en-US" sz="1800" dirty="0"/>
              <a:t>pecific, </a:t>
            </a:r>
            <a:r>
              <a:rPr lang="en-US" sz="1800" b="1" u="sng" dirty="0"/>
              <a:t>M</a:t>
            </a:r>
            <a:r>
              <a:rPr lang="en-US" sz="1800" dirty="0"/>
              <a:t>easurable, </a:t>
            </a:r>
            <a:r>
              <a:rPr lang="en-US" sz="1800" b="1" u="sng" dirty="0"/>
              <a:t>A</a:t>
            </a:r>
            <a:r>
              <a:rPr lang="en-US" sz="1800" dirty="0"/>
              <a:t>chievable, </a:t>
            </a:r>
            <a:r>
              <a:rPr lang="en-US" sz="1800" b="1" u="sng" dirty="0"/>
              <a:t>R</a:t>
            </a:r>
            <a:r>
              <a:rPr lang="en-US" sz="1800" dirty="0"/>
              <a:t>ealistic and </a:t>
            </a:r>
            <a:r>
              <a:rPr lang="en-US" sz="1800" b="1" u="sng" dirty="0"/>
              <a:t>T</a:t>
            </a:r>
            <a:r>
              <a:rPr lang="en-US" sz="1800" dirty="0"/>
              <a:t>estable.  There needs to be a clear distinction between requirements that are critical versus non-critical which is an output from the Initial Risk Assessment</a:t>
            </a:r>
          </a:p>
          <a:p>
            <a:pPr>
              <a:lnSpc>
                <a:spcPct val="100000"/>
              </a:lnSpc>
            </a:pPr>
            <a:r>
              <a:rPr lang="en-US" sz="1800" dirty="0"/>
              <a:t>The following types of requirements must be considered: </a:t>
            </a:r>
          </a:p>
          <a:p>
            <a:pPr lvl="1"/>
            <a:r>
              <a:rPr lang="en-US" sz="1600" dirty="0"/>
              <a:t>Business Requirements</a:t>
            </a:r>
          </a:p>
          <a:p>
            <a:pPr lvl="1"/>
            <a:r>
              <a:rPr lang="en-US" sz="1600" dirty="0"/>
              <a:t>Data Requirements</a:t>
            </a:r>
          </a:p>
          <a:p>
            <a:pPr lvl="1"/>
            <a:r>
              <a:rPr lang="en-US" sz="1600" dirty="0"/>
              <a:t>Regulatory Requirements</a:t>
            </a:r>
          </a:p>
          <a:p>
            <a:pPr lvl="1"/>
            <a:r>
              <a:rPr lang="en-US" sz="1600" dirty="0"/>
              <a:t>Architecture / Technology (Infrastructure) Requirements</a:t>
            </a:r>
          </a:p>
          <a:p>
            <a:pPr lvl="1"/>
            <a:r>
              <a:rPr lang="en-US" sz="1600" dirty="0"/>
              <a:t>Performance Requirement</a:t>
            </a:r>
          </a:p>
          <a:p>
            <a:pPr lvl="1"/>
            <a:r>
              <a:rPr lang="en-US" sz="1600" dirty="0"/>
              <a:t>Interface Requirements</a:t>
            </a:r>
          </a:p>
          <a:p>
            <a:pPr lvl="1"/>
            <a:endParaRPr lang="en-US" sz="1350" dirty="0"/>
          </a:p>
          <a:p>
            <a:pPr lvl="1"/>
            <a:endParaRPr lang="en-US" sz="1350" dirty="0"/>
          </a:p>
        </p:txBody>
      </p:sp>
      <p:pic>
        <p:nvPicPr>
          <p:cNvPr id="6" name="Picture 2"/>
          <p:cNvPicPr>
            <a:picLocks noChangeAspect="1" noChangeArrowheads="1"/>
          </p:cNvPicPr>
          <p:nvPr/>
        </p:nvPicPr>
        <p:blipFill>
          <a:blip r:embed="rId3" cstate="print"/>
          <a:srcRect/>
          <a:stretch>
            <a:fillRect/>
          </a:stretch>
        </p:blipFill>
        <p:spPr bwMode="auto">
          <a:xfrm>
            <a:off x="8582164" y="531749"/>
            <a:ext cx="1595165" cy="763424"/>
          </a:xfrm>
          <a:prstGeom prst="rect">
            <a:avLst/>
          </a:prstGeom>
          <a:noFill/>
          <a:ln w="9525">
            <a:noFill/>
            <a:miter lim="800000"/>
            <a:headEnd/>
            <a:tailEnd/>
          </a:ln>
          <a:effectLst/>
        </p:spPr>
      </p:pic>
    </p:spTree>
    <p:extLst>
      <p:ext uri="{BB962C8B-B14F-4D97-AF65-F5344CB8AC3E}">
        <p14:creationId xmlns:p14="http://schemas.microsoft.com/office/powerpoint/2010/main" val="466309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Assessments</a:t>
            </a:r>
          </a:p>
        </p:txBody>
      </p:sp>
      <p:sp>
        <p:nvSpPr>
          <p:cNvPr id="8" name="Rectangle 7"/>
          <p:cNvSpPr/>
          <p:nvPr/>
        </p:nvSpPr>
        <p:spPr bwMode="auto">
          <a:xfrm>
            <a:off x="4139178" y="2139709"/>
            <a:ext cx="3222439" cy="3041891"/>
          </a:xfrm>
          <a:prstGeom prst="rect">
            <a:avLst/>
          </a:prstGeom>
          <a:gradFill flip="none" rotWithShape="1">
            <a:gsLst>
              <a:gs pos="0">
                <a:schemeClr val="bg1"/>
              </a:gs>
              <a:gs pos="50000">
                <a:srgbClr val="E8E8F8">
                  <a:shade val="67500"/>
                  <a:satMod val="115000"/>
                </a:srgbClr>
              </a:gs>
              <a:gs pos="100000">
                <a:srgbClr val="E8E8F8">
                  <a:shade val="100000"/>
                  <a:satMod val="115000"/>
                </a:srgbClr>
              </a:gs>
            </a:gsLst>
            <a:path path="circle">
              <a:fillToRect l="100000" t="100000"/>
            </a:path>
            <a:tileRect r="-100000" b="-100000"/>
          </a:gradFill>
          <a:ln w="2857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endParaRPr lang="en-US" sz="900" dirty="0">
              <a:solidFill>
                <a:schemeClr val="bg1"/>
              </a:solidFill>
              <a:latin typeface="Arial" charset="0"/>
            </a:endParaRPr>
          </a:p>
        </p:txBody>
      </p:sp>
      <p:cxnSp>
        <p:nvCxnSpPr>
          <p:cNvPr id="10" name="Straight Arrow Connector 9"/>
          <p:cNvCxnSpPr/>
          <p:nvPr/>
        </p:nvCxnSpPr>
        <p:spPr bwMode="auto">
          <a:xfrm>
            <a:off x="3685704" y="4285137"/>
            <a:ext cx="432056" cy="1191"/>
          </a:xfrm>
          <a:prstGeom prst="straightConnector1">
            <a:avLst/>
          </a:prstGeom>
          <a:solidFill>
            <a:schemeClr val="hlink"/>
          </a:solidFill>
          <a:ln w="57150"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a:off x="4606883" y="4288350"/>
            <a:ext cx="2754732" cy="1191"/>
          </a:xfrm>
          <a:prstGeom prst="straightConnector1">
            <a:avLst/>
          </a:prstGeom>
          <a:solidFill>
            <a:schemeClr val="hlink"/>
          </a:solidFill>
          <a:ln w="57150" cap="flat" cmpd="sng" algn="ctr">
            <a:solidFill>
              <a:schemeClr val="tx1"/>
            </a:solidFill>
            <a:prstDash val="solid"/>
            <a:round/>
            <a:headEnd type="none" w="med" len="med"/>
            <a:tailEnd type="arrow"/>
          </a:ln>
          <a:effectLst/>
        </p:spPr>
      </p:cxnSp>
      <p:sp>
        <p:nvSpPr>
          <p:cNvPr id="14" name="TextBox 13"/>
          <p:cNvSpPr txBox="1"/>
          <p:nvPr/>
        </p:nvSpPr>
        <p:spPr>
          <a:xfrm>
            <a:off x="3193233" y="1844795"/>
            <a:ext cx="758541" cy="323165"/>
          </a:xfrm>
          <a:prstGeom prst="rect">
            <a:avLst/>
          </a:prstGeom>
          <a:noFill/>
        </p:spPr>
        <p:txBody>
          <a:bodyPr wrap="none" rtlCol="0">
            <a:spAutoFit/>
          </a:bodyPr>
          <a:lstStyle/>
          <a:p>
            <a:r>
              <a:rPr lang="en-US" sz="1500" b="1" i="1" dirty="0">
                <a:solidFill>
                  <a:srgbClr val="0070C0"/>
                </a:solidFill>
              </a:rPr>
              <a:t>Phases</a:t>
            </a:r>
          </a:p>
        </p:txBody>
      </p:sp>
      <p:sp>
        <p:nvSpPr>
          <p:cNvPr id="15" name="TextBox 14"/>
          <p:cNvSpPr txBox="1"/>
          <p:nvPr/>
        </p:nvSpPr>
        <p:spPr>
          <a:xfrm>
            <a:off x="3395857" y="2143587"/>
            <a:ext cx="711413" cy="276999"/>
          </a:xfrm>
          <a:prstGeom prst="rect">
            <a:avLst/>
          </a:prstGeom>
          <a:noFill/>
        </p:spPr>
        <p:txBody>
          <a:bodyPr wrap="none" rtlCol="0">
            <a:spAutoFit/>
          </a:bodyPr>
          <a:lstStyle/>
          <a:p>
            <a:r>
              <a:rPr lang="en-US" sz="1200" b="1" i="1" dirty="0">
                <a:solidFill>
                  <a:srgbClr val="0070C0"/>
                </a:solidFill>
              </a:rPr>
              <a:t>Concept</a:t>
            </a:r>
          </a:p>
        </p:txBody>
      </p:sp>
      <p:sp>
        <p:nvSpPr>
          <p:cNvPr id="16" name="TextBox 15"/>
          <p:cNvSpPr txBox="1"/>
          <p:nvPr/>
        </p:nvSpPr>
        <p:spPr>
          <a:xfrm>
            <a:off x="5608547" y="2157536"/>
            <a:ext cx="646331" cy="276999"/>
          </a:xfrm>
          <a:prstGeom prst="rect">
            <a:avLst/>
          </a:prstGeom>
          <a:noFill/>
        </p:spPr>
        <p:txBody>
          <a:bodyPr wrap="none" rtlCol="0">
            <a:spAutoFit/>
          </a:bodyPr>
          <a:lstStyle/>
          <a:p>
            <a:r>
              <a:rPr lang="en-US" sz="1200" b="1" i="1" dirty="0">
                <a:solidFill>
                  <a:srgbClr val="0070C0"/>
                </a:solidFill>
              </a:rPr>
              <a:t>Project</a:t>
            </a:r>
          </a:p>
        </p:txBody>
      </p:sp>
      <p:sp>
        <p:nvSpPr>
          <p:cNvPr id="30" name="TextBox 29"/>
          <p:cNvSpPr txBox="1"/>
          <p:nvPr/>
        </p:nvSpPr>
        <p:spPr>
          <a:xfrm>
            <a:off x="2766349" y="4032511"/>
            <a:ext cx="838691" cy="507831"/>
          </a:xfrm>
          <a:prstGeom prst="rect">
            <a:avLst/>
          </a:prstGeom>
          <a:solidFill>
            <a:schemeClr val="bg1"/>
          </a:solidFill>
          <a:ln>
            <a:solidFill>
              <a:schemeClr val="tx1"/>
            </a:solidFill>
          </a:ln>
        </p:spPr>
        <p:txBody>
          <a:bodyPr wrap="none" rtlCol="0">
            <a:spAutoFit/>
          </a:bodyPr>
          <a:lstStyle/>
          <a:p>
            <a:r>
              <a:rPr lang="en-US" sz="1350" b="1" dirty="0">
                <a:solidFill>
                  <a:schemeClr val="tx1">
                    <a:lumMod val="50000"/>
                  </a:schemeClr>
                </a:solidFill>
              </a:rPr>
              <a:t>System</a:t>
            </a:r>
          </a:p>
          <a:p>
            <a:r>
              <a:rPr lang="en-US" sz="1350" b="1" dirty="0">
                <a:solidFill>
                  <a:schemeClr val="tx1">
                    <a:lumMod val="50000"/>
                  </a:schemeClr>
                </a:solidFill>
              </a:rPr>
              <a:t>Lifecycle</a:t>
            </a:r>
          </a:p>
        </p:txBody>
      </p:sp>
      <p:cxnSp>
        <p:nvCxnSpPr>
          <p:cNvPr id="31" name="Straight Connector 30"/>
          <p:cNvCxnSpPr/>
          <p:nvPr/>
        </p:nvCxnSpPr>
        <p:spPr bwMode="auto">
          <a:xfrm rot="5400000" flipH="1" flipV="1">
            <a:off x="6038212" y="3459373"/>
            <a:ext cx="2643068" cy="3740"/>
          </a:xfrm>
          <a:prstGeom prst="line">
            <a:avLst/>
          </a:prstGeom>
          <a:solidFill>
            <a:schemeClr val="hlink"/>
          </a:solidFill>
          <a:ln w="12700" cap="flat" cmpd="sng" algn="ctr">
            <a:solidFill>
              <a:schemeClr val="tx1"/>
            </a:solidFill>
            <a:prstDash val="lgDash"/>
            <a:round/>
            <a:headEnd type="none" w="med" len="med"/>
            <a:tailEnd type="none" w="med" len="med"/>
          </a:ln>
          <a:effectLst/>
        </p:spPr>
      </p:cxnSp>
      <p:cxnSp>
        <p:nvCxnSpPr>
          <p:cNvPr id="33" name="Straight Connector 32"/>
          <p:cNvCxnSpPr/>
          <p:nvPr/>
        </p:nvCxnSpPr>
        <p:spPr bwMode="auto">
          <a:xfrm rot="16200000" flipV="1">
            <a:off x="3198636" y="3463828"/>
            <a:ext cx="2637900" cy="1"/>
          </a:xfrm>
          <a:prstGeom prst="line">
            <a:avLst/>
          </a:prstGeom>
          <a:solidFill>
            <a:schemeClr val="hlink"/>
          </a:solidFill>
          <a:ln w="12700" cap="flat" cmpd="sng" algn="ctr">
            <a:solidFill>
              <a:schemeClr val="tx1"/>
            </a:solidFill>
            <a:prstDash val="lgDash"/>
            <a:round/>
            <a:headEnd type="none" w="med" len="med"/>
            <a:tailEnd type="none" w="med" len="med"/>
          </a:ln>
          <a:effectLst/>
        </p:spPr>
      </p:cxnSp>
      <p:sp>
        <p:nvSpPr>
          <p:cNvPr id="35" name="TextBox 34"/>
          <p:cNvSpPr txBox="1"/>
          <p:nvPr/>
        </p:nvSpPr>
        <p:spPr>
          <a:xfrm>
            <a:off x="7361617" y="2157536"/>
            <a:ext cx="841897" cy="276999"/>
          </a:xfrm>
          <a:prstGeom prst="rect">
            <a:avLst/>
          </a:prstGeom>
          <a:noFill/>
        </p:spPr>
        <p:txBody>
          <a:bodyPr wrap="none" rtlCol="0">
            <a:spAutoFit/>
          </a:bodyPr>
          <a:lstStyle/>
          <a:p>
            <a:r>
              <a:rPr lang="en-US" sz="1200" b="1" i="1" dirty="0">
                <a:solidFill>
                  <a:srgbClr val="0070C0"/>
                </a:solidFill>
              </a:rPr>
              <a:t>Operation</a:t>
            </a:r>
          </a:p>
        </p:txBody>
      </p:sp>
      <p:sp>
        <p:nvSpPr>
          <p:cNvPr id="36" name="TextBox 35"/>
          <p:cNvSpPr txBox="1"/>
          <p:nvPr/>
        </p:nvSpPr>
        <p:spPr>
          <a:xfrm>
            <a:off x="8227479" y="2157536"/>
            <a:ext cx="912429" cy="276999"/>
          </a:xfrm>
          <a:prstGeom prst="rect">
            <a:avLst/>
          </a:prstGeom>
          <a:noFill/>
        </p:spPr>
        <p:txBody>
          <a:bodyPr wrap="none" rtlCol="0">
            <a:spAutoFit/>
          </a:bodyPr>
          <a:lstStyle/>
          <a:p>
            <a:r>
              <a:rPr lang="en-US" sz="1200" b="1" i="1" dirty="0">
                <a:solidFill>
                  <a:srgbClr val="0070C0"/>
                </a:solidFill>
              </a:rPr>
              <a:t>Retirement</a:t>
            </a:r>
          </a:p>
        </p:txBody>
      </p:sp>
      <p:cxnSp>
        <p:nvCxnSpPr>
          <p:cNvPr id="37" name="Straight Connector 36"/>
          <p:cNvCxnSpPr/>
          <p:nvPr/>
        </p:nvCxnSpPr>
        <p:spPr bwMode="auto">
          <a:xfrm rot="5400000" flipH="1" flipV="1">
            <a:off x="6908530" y="3463827"/>
            <a:ext cx="2637900" cy="0"/>
          </a:xfrm>
          <a:prstGeom prst="line">
            <a:avLst/>
          </a:prstGeom>
          <a:solidFill>
            <a:schemeClr val="hlink"/>
          </a:solidFill>
          <a:ln w="12700" cap="flat" cmpd="sng" algn="ctr">
            <a:solidFill>
              <a:schemeClr val="tx1"/>
            </a:solidFill>
            <a:prstDash val="lgDash"/>
            <a:round/>
            <a:headEnd type="none" w="med" len="med"/>
            <a:tailEnd type="none" w="med" len="med"/>
          </a:ln>
          <a:effectLst/>
        </p:spPr>
      </p:cxnSp>
      <p:sp>
        <p:nvSpPr>
          <p:cNvPr id="39" name="Rectangle 38"/>
          <p:cNvSpPr/>
          <p:nvPr/>
        </p:nvSpPr>
        <p:spPr bwMode="auto">
          <a:xfrm>
            <a:off x="6268825" y="2632558"/>
            <a:ext cx="979327" cy="344730"/>
          </a:xfrm>
          <a:prstGeom prst="rect">
            <a:avLst/>
          </a:prstGeom>
          <a:solidFill>
            <a:schemeClr val="accent6"/>
          </a:solidFill>
          <a:ln w="2857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r>
              <a:rPr lang="en-US" sz="825" dirty="0">
                <a:solidFill>
                  <a:schemeClr val="tx1">
                    <a:lumMod val="50000"/>
                  </a:schemeClr>
                </a:solidFill>
                <a:latin typeface="Arial" charset="0"/>
              </a:rPr>
              <a:t>Reporting</a:t>
            </a:r>
          </a:p>
        </p:txBody>
      </p:sp>
      <p:sp>
        <p:nvSpPr>
          <p:cNvPr id="40" name="Rectangle 39"/>
          <p:cNvSpPr/>
          <p:nvPr/>
        </p:nvSpPr>
        <p:spPr bwMode="auto">
          <a:xfrm>
            <a:off x="4795249" y="3237438"/>
            <a:ext cx="1041518" cy="345645"/>
          </a:xfrm>
          <a:prstGeom prst="rect">
            <a:avLst/>
          </a:prstGeom>
          <a:solidFill>
            <a:srgbClr val="00D1CC"/>
          </a:solidFill>
          <a:ln w="2857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r>
              <a:rPr lang="en-US" sz="825" dirty="0">
                <a:solidFill>
                  <a:schemeClr val="tx1">
                    <a:lumMod val="50000"/>
                  </a:schemeClr>
                </a:solidFill>
                <a:latin typeface="Arial" charset="0"/>
              </a:rPr>
              <a:t>Specification</a:t>
            </a:r>
          </a:p>
        </p:txBody>
      </p:sp>
      <p:sp>
        <p:nvSpPr>
          <p:cNvPr id="41" name="Rectangle 40"/>
          <p:cNvSpPr/>
          <p:nvPr/>
        </p:nvSpPr>
        <p:spPr bwMode="auto">
          <a:xfrm>
            <a:off x="6075877" y="3237438"/>
            <a:ext cx="970649" cy="345645"/>
          </a:xfrm>
          <a:prstGeom prst="rect">
            <a:avLst/>
          </a:prstGeom>
          <a:solidFill>
            <a:srgbClr val="00D1CC"/>
          </a:solidFill>
          <a:ln w="2857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spcBef>
                <a:spcPct val="30000"/>
              </a:spcBef>
            </a:pPr>
            <a:r>
              <a:rPr lang="en-US" sz="825" dirty="0">
                <a:solidFill>
                  <a:schemeClr val="tx1">
                    <a:lumMod val="50000"/>
                  </a:schemeClr>
                </a:solidFill>
              </a:rPr>
              <a:t>Verification</a:t>
            </a:r>
          </a:p>
        </p:txBody>
      </p:sp>
      <p:sp>
        <p:nvSpPr>
          <p:cNvPr id="42" name="Rectangle 41"/>
          <p:cNvSpPr/>
          <p:nvPr/>
        </p:nvSpPr>
        <p:spPr bwMode="auto">
          <a:xfrm>
            <a:off x="5513479" y="3832254"/>
            <a:ext cx="1009121" cy="345645"/>
          </a:xfrm>
          <a:prstGeom prst="rect">
            <a:avLst/>
          </a:prstGeom>
          <a:solidFill>
            <a:srgbClr val="AFFFFF"/>
          </a:solidFill>
          <a:ln w="2857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r>
              <a:rPr lang="en-US" sz="750" dirty="0">
                <a:solidFill>
                  <a:schemeClr val="tx1">
                    <a:lumMod val="50000"/>
                  </a:schemeClr>
                </a:solidFill>
                <a:latin typeface="Arial" charset="0"/>
              </a:rPr>
              <a:t>Configuration/ Coding</a:t>
            </a:r>
          </a:p>
        </p:txBody>
      </p:sp>
      <p:sp>
        <p:nvSpPr>
          <p:cNvPr id="45" name="Oval 44"/>
          <p:cNvSpPr/>
          <p:nvPr/>
        </p:nvSpPr>
        <p:spPr bwMode="auto">
          <a:xfrm>
            <a:off x="5921793" y="3044488"/>
            <a:ext cx="347030" cy="347030"/>
          </a:xfrm>
          <a:prstGeom prst="ellipse">
            <a:avLst/>
          </a:prstGeom>
          <a:solidFill>
            <a:srgbClr val="FFC000"/>
          </a:solidFill>
          <a:ln w="2857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endParaRPr lang="en-US" sz="900" dirty="0">
              <a:solidFill>
                <a:schemeClr val="bg1"/>
              </a:solidFill>
              <a:latin typeface="Arial" charset="0"/>
            </a:endParaRPr>
          </a:p>
        </p:txBody>
      </p:sp>
      <p:sp>
        <p:nvSpPr>
          <p:cNvPr id="46" name="Oval 45"/>
          <p:cNvSpPr/>
          <p:nvPr/>
        </p:nvSpPr>
        <p:spPr bwMode="auto">
          <a:xfrm>
            <a:off x="4606883" y="3047591"/>
            <a:ext cx="369960" cy="343928"/>
          </a:xfrm>
          <a:prstGeom prst="ellipse">
            <a:avLst/>
          </a:prstGeom>
          <a:solidFill>
            <a:srgbClr val="FFC000"/>
          </a:solidFill>
          <a:ln w="2857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endParaRPr lang="en-US" sz="900" dirty="0">
              <a:solidFill>
                <a:schemeClr val="bg1"/>
              </a:solidFill>
              <a:latin typeface="Arial" charset="0"/>
            </a:endParaRPr>
          </a:p>
        </p:txBody>
      </p:sp>
      <p:cxnSp>
        <p:nvCxnSpPr>
          <p:cNvPr id="51" name="Straight Arrow Connector 50"/>
          <p:cNvCxnSpPr/>
          <p:nvPr/>
        </p:nvCxnSpPr>
        <p:spPr bwMode="auto">
          <a:xfrm>
            <a:off x="7449776" y="4287159"/>
            <a:ext cx="691290" cy="1191"/>
          </a:xfrm>
          <a:prstGeom prst="straightConnector1">
            <a:avLst/>
          </a:prstGeom>
          <a:solidFill>
            <a:schemeClr val="hlink"/>
          </a:solidFill>
          <a:ln w="57150" cap="flat" cmpd="sng" algn="ctr">
            <a:solidFill>
              <a:schemeClr val="tx1"/>
            </a:solidFill>
            <a:prstDash val="solid"/>
            <a:round/>
            <a:headEnd type="none" w="med" len="med"/>
            <a:tailEnd type="arrow"/>
          </a:ln>
          <a:effectLst/>
        </p:spPr>
      </p:cxnSp>
      <p:cxnSp>
        <p:nvCxnSpPr>
          <p:cNvPr id="53" name="Straight Arrow Connector 52"/>
          <p:cNvCxnSpPr/>
          <p:nvPr/>
        </p:nvCxnSpPr>
        <p:spPr bwMode="auto">
          <a:xfrm>
            <a:off x="8255366" y="4285969"/>
            <a:ext cx="576990" cy="203857"/>
          </a:xfrm>
          <a:prstGeom prst="straightConnector1">
            <a:avLst/>
          </a:prstGeom>
          <a:solidFill>
            <a:schemeClr val="hlink"/>
          </a:solidFill>
          <a:ln w="57150" cap="flat" cmpd="sng" algn="ctr">
            <a:solidFill>
              <a:schemeClr val="tx1"/>
            </a:solidFill>
            <a:prstDash val="solid"/>
            <a:round/>
            <a:headEnd type="none" w="med" len="med"/>
            <a:tailEnd type="arrow"/>
          </a:ln>
          <a:effectLst/>
        </p:spPr>
      </p:cxnSp>
      <p:sp>
        <p:nvSpPr>
          <p:cNvPr id="56" name="Rectangle 55"/>
          <p:cNvSpPr/>
          <p:nvPr/>
        </p:nvSpPr>
        <p:spPr bwMode="auto">
          <a:xfrm>
            <a:off x="4606885" y="2632558"/>
            <a:ext cx="979327" cy="344730"/>
          </a:xfrm>
          <a:prstGeom prst="rect">
            <a:avLst/>
          </a:prstGeom>
          <a:solidFill>
            <a:schemeClr val="accent6"/>
          </a:solidFill>
          <a:ln w="2857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r>
              <a:rPr lang="en-US" sz="825" dirty="0">
                <a:solidFill>
                  <a:schemeClr val="tx1">
                    <a:lumMod val="50000"/>
                  </a:schemeClr>
                </a:solidFill>
              </a:rPr>
              <a:t>Planning</a:t>
            </a:r>
            <a:endParaRPr lang="en-US" sz="825" dirty="0">
              <a:solidFill>
                <a:schemeClr val="tx1">
                  <a:lumMod val="50000"/>
                </a:schemeClr>
              </a:solidFill>
              <a:latin typeface="Arial" charset="0"/>
            </a:endParaRPr>
          </a:p>
        </p:txBody>
      </p:sp>
      <p:sp>
        <p:nvSpPr>
          <p:cNvPr id="58" name="Oval 57"/>
          <p:cNvSpPr/>
          <p:nvPr/>
        </p:nvSpPr>
        <p:spPr bwMode="auto">
          <a:xfrm>
            <a:off x="4555439" y="2411451"/>
            <a:ext cx="331488" cy="308163"/>
          </a:xfrm>
          <a:prstGeom prst="ellipse">
            <a:avLst/>
          </a:prstGeom>
          <a:solidFill>
            <a:srgbClr val="FFC000"/>
          </a:solidFill>
          <a:ln w="2857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endParaRPr lang="en-US" sz="600" dirty="0">
              <a:solidFill>
                <a:schemeClr val="bg1"/>
              </a:solidFill>
              <a:latin typeface="Arial" charset="0"/>
            </a:endParaRPr>
          </a:p>
        </p:txBody>
      </p:sp>
      <p:cxnSp>
        <p:nvCxnSpPr>
          <p:cNvPr id="60" name="Straight Arrow Connector 59"/>
          <p:cNvCxnSpPr/>
          <p:nvPr/>
        </p:nvCxnSpPr>
        <p:spPr bwMode="auto">
          <a:xfrm rot="5400000">
            <a:off x="5073011" y="3107363"/>
            <a:ext cx="260148" cy="1191"/>
          </a:xfrm>
          <a:prstGeom prst="straightConnector1">
            <a:avLst/>
          </a:prstGeom>
          <a:solidFill>
            <a:schemeClr val="hlink"/>
          </a:solidFill>
          <a:ln w="28575" cap="flat" cmpd="sng" algn="ctr">
            <a:solidFill>
              <a:schemeClr val="tx1"/>
            </a:solidFill>
            <a:prstDash val="solid"/>
            <a:round/>
            <a:headEnd type="none" w="med" len="med"/>
            <a:tailEnd type="arrow"/>
          </a:ln>
          <a:effectLst/>
        </p:spPr>
      </p:cxnSp>
      <p:cxnSp>
        <p:nvCxnSpPr>
          <p:cNvPr id="62" name="Straight Arrow Connector 61"/>
          <p:cNvCxnSpPr/>
          <p:nvPr/>
        </p:nvCxnSpPr>
        <p:spPr bwMode="auto">
          <a:xfrm rot="5400000">
            <a:off x="5568462" y="3707371"/>
            <a:ext cx="248576" cy="1192"/>
          </a:xfrm>
          <a:prstGeom prst="straightConnector1">
            <a:avLst/>
          </a:prstGeom>
          <a:solidFill>
            <a:schemeClr val="hlink"/>
          </a:solidFill>
          <a:ln w="28575"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rot="16200000" flipV="1">
            <a:off x="6231244" y="3707073"/>
            <a:ext cx="249170" cy="1191"/>
          </a:xfrm>
          <a:prstGeom prst="straightConnector1">
            <a:avLst/>
          </a:prstGeom>
          <a:solidFill>
            <a:schemeClr val="hlink"/>
          </a:solidFill>
          <a:ln w="28575" cap="flat" cmpd="sng" algn="ctr">
            <a:solidFill>
              <a:schemeClr val="tx1"/>
            </a:solidFill>
            <a:prstDash val="solid"/>
            <a:round/>
            <a:headEnd type="none" w="med" len="med"/>
            <a:tailEnd type="arrow"/>
          </a:ln>
          <a:effectLst/>
        </p:spPr>
      </p:cxnSp>
      <p:cxnSp>
        <p:nvCxnSpPr>
          <p:cNvPr id="64" name="Straight Arrow Connector 63"/>
          <p:cNvCxnSpPr/>
          <p:nvPr/>
        </p:nvCxnSpPr>
        <p:spPr bwMode="auto">
          <a:xfrm rot="16200000" flipV="1">
            <a:off x="6542597" y="3107364"/>
            <a:ext cx="260148" cy="1191"/>
          </a:xfrm>
          <a:prstGeom prst="straightConnector1">
            <a:avLst/>
          </a:prstGeom>
          <a:solidFill>
            <a:schemeClr val="hlink"/>
          </a:solidFill>
          <a:ln w="28575" cap="flat" cmpd="sng" algn="ctr">
            <a:solidFill>
              <a:schemeClr val="tx1"/>
            </a:solidFill>
            <a:prstDash val="solid"/>
            <a:round/>
            <a:headEnd type="none" w="med" len="med"/>
            <a:tailEnd type="arrow"/>
          </a:ln>
          <a:effectLst/>
        </p:spPr>
      </p:cxnSp>
      <p:cxnSp>
        <p:nvCxnSpPr>
          <p:cNvPr id="74" name="Straight Arrow Connector 73"/>
          <p:cNvCxnSpPr/>
          <p:nvPr/>
        </p:nvCxnSpPr>
        <p:spPr bwMode="auto">
          <a:xfrm flipV="1">
            <a:off x="6672075" y="3083355"/>
            <a:ext cx="685800" cy="685800"/>
          </a:xfrm>
          <a:prstGeom prst="straightConnector1">
            <a:avLst/>
          </a:prstGeom>
          <a:solidFill>
            <a:schemeClr val="hlink"/>
          </a:solidFill>
          <a:ln w="28575" cap="flat" cmpd="sng" algn="ctr">
            <a:noFill/>
            <a:prstDash val="solid"/>
            <a:round/>
            <a:headEnd type="none" w="med" len="med"/>
            <a:tailEnd type="arrow"/>
          </a:ln>
          <a:effectLst>
            <a:prstShdw prst="shdw17" dist="17961" dir="2700000">
              <a:schemeClr val="hlink">
                <a:gamma/>
                <a:shade val="60000"/>
                <a:invGamma/>
              </a:schemeClr>
            </a:prstShdw>
          </a:effectLst>
        </p:spPr>
      </p:cxnSp>
      <p:sp>
        <p:nvSpPr>
          <p:cNvPr id="77" name="TextBox 76"/>
          <p:cNvSpPr txBox="1"/>
          <p:nvPr/>
        </p:nvSpPr>
        <p:spPr>
          <a:xfrm>
            <a:off x="4550056" y="2424809"/>
            <a:ext cx="455574" cy="300082"/>
          </a:xfrm>
          <a:prstGeom prst="rect">
            <a:avLst/>
          </a:prstGeom>
          <a:noFill/>
          <a:effectLst/>
        </p:spPr>
        <p:txBody>
          <a:bodyPr wrap="none" rtlCol="0">
            <a:spAutoFit/>
          </a:bodyPr>
          <a:lstStyle/>
          <a:p>
            <a:r>
              <a:rPr lang="en-US" sz="1350" b="1" dirty="0"/>
              <a:t>IRA</a:t>
            </a:r>
          </a:p>
        </p:txBody>
      </p:sp>
      <p:sp>
        <p:nvSpPr>
          <p:cNvPr id="78" name="TextBox 77"/>
          <p:cNvSpPr txBox="1"/>
          <p:nvPr/>
        </p:nvSpPr>
        <p:spPr>
          <a:xfrm>
            <a:off x="4607577" y="3083356"/>
            <a:ext cx="497252" cy="300082"/>
          </a:xfrm>
          <a:prstGeom prst="rect">
            <a:avLst/>
          </a:prstGeom>
          <a:noFill/>
        </p:spPr>
        <p:txBody>
          <a:bodyPr wrap="none" rtlCol="0">
            <a:spAutoFit/>
          </a:bodyPr>
          <a:lstStyle/>
          <a:p>
            <a:r>
              <a:rPr lang="en-US" sz="1350" b="1" dirty="0"/>
              <a:t>FRA</a:t>
            </a:r>
          </a:p>
        </p:txBody>
      </p:sp>
      <p:sp>
        <p:nvSpPr>
          <p:cNvPr id="80" name="TextBox 79"/>
          <p:cNvSpPr txBox="1"/>
          <p:nvPr/>
        </p:nvSpPr>
        <p:spPr>
          <a:xfrm>
            <a:off x="5874330" y="3093016"/>
            <a:ext cx="514885" cy="253916"/>
          </a:xfrm>
          <a:prstGeom prst="rect">
            <a:avLst/>
          </a:prstGeom>
          <a:noFill/>
        </p:spPr>
        <p:txBody>
          <a:bodyPr wrap="none" rtlCol="0">
            <a:spAutoFit/>
          </a:bodyPr>
          <a:lstStyle/>
          <a:p>
            <a:r>
              <a:rPr lang="en-US" sz="1050" b="1" dirty="0"/>
              <a:t>TPRA</a:t>
            </a:r>
          </a:p>
        </p:txBody>
      </p:sp>
      <p:sp>
        <p:nvSpPr>
          <p:cNvPr id="86" name="TextBox 85"/>
          <p:cNvSpPr txBox="1"/>
          <p:nvPr/>
        </p:nvSpPr>
        <p:spPr>
          <a:xfrm>
            <a:off x="3039707" y="5540159"/>
            <a:ext cx="6965784" cy="646331"/>
          </a:xfrm>
          <a:prstGeom prst="rect">
            <a:avLst/>
          </a:prstGeom>
          <a:solidFill>
            <a:schemeClr val="bg1"/>
          </a:solidFill>
        </p:spPr>
        <p:txBody>
          <a:bodyPr wrap="square" rtlCol="0">
            <a:spAutoFit/>
          </a:bodyPr>
          <a:lstStyle/>
          <a:p>
            <a:r>
              <a:rPr lang="en-US" sz="1200" b="1" dirty="0">
                <a:solidFill>
                  <a:schemeClr val="tx1">
                    <a:lumMod val="50000"/>
                  </a:schemeClr>
                </a:solidFill>
              </a:rPr>
              <a:t>IRA (R1) = Results from Initial Risk Assessment feed Validation Plan/Qualification Plan (R2)</a:t>
            </a:r>
          </a:p>
          <a:p>
            <a:r>
              <a:rPr lang="en-US" sz="1200" b="1" dirty="0">
                <a:solidFill>
                  <a:schemeClr val="tx1">
                    <a:lumMod val="50000"/>
                  </a:schemeClr>
                </a:solidFill>
              </a:rPr>
              <a:t>FRA = Functional Risk Assessment (R3)</a:t>
            </a:r>
          </a:p>
          <a:p>
            <a:r>
              <a:rPr lang="en-US" sz="1200" b="1" dirty="0">
                <a:solidFill>
                  <a:schemeClr val="tx1">
                    <a:lumMod val="50000"/>
                  </a:schemeClr>
                </a:solidFill>
              </a:rPr>
              <a:t>TPRA = Test Planning Risk Assessment (R4)</a:t>
            </a:r>
          </a:p>
        </p:txBody>
      </p:sp>
      <p:cxnSp>
        <p:nvCxnSpPr>
          <p:cNvPr id="38" name="Straight Arrow Connector 37"/>
          <p:cNvCxnSpPr/>
          <p:nvPr/>
        </p:nvCxnSpPr>
        <p:spPr bwMode="auto">
          <a:xfrm rot="10800000">
            <a:off x="5586211" y="2804924"/>
            <a:ext cx="682613" cy="1191"/>
          </a:xfrm>
          <a:prstGeom prst="straightConnector1">
            <a:avLst/>
          </a:prstGeom>
          <a:solidFill>
            <a:schemeClr val="hlink"/>
          </a:solidFill>
          <a:ln w="12700" cap="flat" cmpd="sng" algn="ctr">
            <a:solidFill>
              <a:schemeClr val="tx1"/>
            </a:solidFill>
            <a:prstDash val="dash"/>
            <a:round/>
            <a:headEnd type="none" w="med" len="med"/>
            <a:tailEnd type="arrow"/>
          </a:ln>
          <a:effectLst/>
        </p:spPr>
      </p:cxnSp>
      <p:cxnSp>
        <p:nvCxnSpPr>
          <p:cNvPr id="43" name="Straight Arrow Connector 42"/>
          <p:cNvCxnSpPr/>
          <p:nvPr/>
        </p:nvCxnSpPr>
        <p:spPr bwMode="auto">
          <a:xfrm rot="10800000" flipV="1">
            <a:off x="5836767" y="3410260"/>
            <a:ext cx="239109" cy="8872"/>
          </a:xfrm>
          <a:prstGeom prst="straightConnector1">
            <a:avLst/>
          </a:prstGeom>
          <a:solidFill>
            <a:schemeClr val="hlink"/>
          </a:solidFill>
          <a:ln w="12700" cap="flat" cmpd="sng" algn="ctr">
            <a:solidFill>
              <a:schemeClr val="tx1"/>
            </a:solidFill>
            <a:prstDash val="dash"/>
            <a:round/>
            <a:headEnd type="none" w="med" len="med"/>
            <a:tailEnd type="arrow"/>
          </a:ln>
          <a:effectLst/>
        </p:spPr>
      </p:cxnSp>
      <p:pic>
        <p:nvPicPr>
          <p:cNvPr id="48" name="Picture 2"/>
          <p:cNvPicPr>
            <a:picLocks noChangeAspect="1" noChangeArrowheads="1"/>
          </p:cNvPicPr>
          <p:nvPr/>
        </p:nvPicPr>
        <p:blipFill>
          <a:blip r:embed="rId3" cstate="print"/>
          <a:srcRect/>
          <a:stretch>
            <a:fillRect/>
          </a:stretch>
        </p:blipFill>
        <p:spPr bwMode="auto">
          <a:xfrm>
            <a:off x="8141066" y="563424"/>
            <a:ext cx="1595165" cy="763424"/>
          </a:xfrm>
          <a:prstGeom prst="rect">
            <a:avLst/>
          </a:prstGeom>
          <a:noFill/>
          <a:ln w="9525">
            <a:noFill/>
            <a:miter lim="800000"/>
            <a:headEnd/>
            <a:tailEnd/>
          </a:ln>
          <a:effectLst/>
        </p:spPr>
      </p:pic>
    </p:spTree>
    <p:extLst>
      <p:ext uri="{BB962C8B-B14F-4D97-AF65-F5344CB8AC3E}">
        <p14:creationId xmlns:p14="http://schemas.microsoft.com/office/powerpoint/2010/main" val="1354124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Types</a:t>
            </a:r>
          </a:p>
        </p:txBody>
      </p:sp>
      <p:sp>
        <p:nvSpPr>
          <p:cNvPr id="5" name="TextBox 4"/>
          <p:cNvSpPr txBox="1"/>
          <p:nvPr/>
        </p:nvSpPr>
        <p:spPr>
          <a:xfrm>
            <a:off x="2346960" y="6020269"/>
            <a:ext cx="6965212" cy="369332"/>
          </a:xfrm>
          <a:prstGeom prst="rect">
            <a:avLst/>
          </a:prstGeom>
          <a:solidFill>
            <a:srgbClr val="C9E9FF"/>
          </a:solidFill>
        </p:spPr>
        <p:txBody>
          <a:bodyPr wrap="square" rtlCol="0">
            <a:spAutoFit/>
          </a:bodyPr>
          <a:lstStyle/>
          <a:p>
            <a:pPr algn="ctr">
              <a:buNone/>
            </a:pPr>
            <a:r>
              <a:rPr lang="en-US" b="1" i="1" dirty="0"/>
              <a:t>Risk Assessments focus effort in the areas of highest risk</a:t>
            </a:r>
          </a:p>
        </p:txBody>
      </p:sp>
      <p:graphicFrame>
        <p:nvGraphicFramePr>
          <p:cNvPr id="6" name="Table 5"/>
          <p:cNvGraphicFramePr>
            <a:graphicFrameLocks noGrp="1"/>
          </p:cNvGraphicFramePr>
          <p:nvPr/>
        </p:nvGraphicFramePr>
        <p:xfrm>
          <a:off x="2362201" y="1931205"/>
          <a:ext cx="7391401" cy="3936197"/>
        </p:xfrm>
        <a:graphic>
          <a:graphicData uri="http://schemas.openxmlformats.org/drawingml/2006/table">
            <a:tbl>
              <a:tblPr firstRow="1" bandRow="1">
                <a:tableStyleId>{21E4AEA4-8DFA-4A89-87EB-49C32662AFE0}</a:tableStyleId>
              </a:tblPr>
              <a:tblGrid>
                <a:gridCol w="3172143">
                  <a:extLst>
                    <a:ext uri="{9D8B030D-6E8A-4147-A177-3AD203B41FA5}">
                      <a16:colId xmlns:a16="http://schemas.microsoft.com/office/drawing/2014/main" val="20000"/>
                    </a:ext>
                  </a:extLst>
                </a:gridCol>
                <a:gridCol w="4219258">
                  <a:extLst>
                    <a:ext uri="{9D8B030D-6E8A-4147-A177-3AD203B41FA5}">
                      <a16:colId xmlns:a16="http://schemas.microsoft.com/office/drawing/2014/main" val="20001"/>
                    </a:ext>
                  </a:extLst>
                </a:gridCol>
              </a:tblGrid>
              <a:tr h="591539">
                <a:tc>
                  <a:txBody>
                    <a:bodyPr/>
                    <a:lstStyle/>
                    <a:p>
                      <a:pPr algn="ctr"/>
                      <a:r>
                        <a:rPr lang="en-US" sz="1400" dirty="0">
                          <a:solidFill>
                            <a:schemeClr val="tx1">
                              <a:lumMod val="50000"/>
                            </a:schemeClr>
                          </a:solidFill>
                        </a:rPr>
                        <a:t>Type of Risk Assessment</a:t>
                      </a:r>
                    </a:p>
                  </a:txBody>
                  <a:tcPr marL="68580" marR="68580" marT="34290" marB="3429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E9FF"/>
                    </a:solidFill>
                  </a:tcPr>
                </a:tc>
                <a:tc>
                  <a:txBody>
                    <a:bodyPr/>
                    <a:lstStyle/>
                    <a:p>
                      <a:pPr algn="ctr"/>
                      <a:r>
                        <a:rPr lang="en-US" sz="1400" dirty="0">
                          <a:solidFill>
                            <a:schemeClr val="tx1">
                              <a:lumMod val="50000"/>
                            </a:schemeClr>
                          </a:solidFill>
                        </a:rPr>
                        <a:t>Purpose and</a:t>
                      </a:r>
                      <a:r>
                        <a:rPr lang="en-US" sz="1400" baseline="0" dirty="0">
                          <a:solidFill>
                            <a:schemeClr val="tx1">
                              <a:lumMod val="50000"/>
                            </a:schemeClr>
                          </a:solidFill>
                        </a:rPr>
                        <a:t> Timing</a:t>
                      </a:r>
                      <a:endParaRPr lang="en-US" sz="1400" dirty="0">
                        <a:solidFill>
                          <a:schemeClr val="tx1">
                            <a:lumMod val="50000"/>
                          </a:schemeClr>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E9FF"/>
                    </a:solidFill>
                  </a:tcPr>
                </a:tc>
                <a:extLst>
                  <a:ext uri="{0D108BD9-81ED-4DB2-BD59-A6C34878D82A}">
                    <a16:rowId xmlns:a16="http://schemas.microsoft.com/office/drawing/2014/main" val="10000"/>
                  </a:ext>
                </a:extLst>
              </a:tr>
              <a:tr h="1012906">
                <a:tc>
                  <a:txBody>
                    <a:bodyPr/>
                    <a:lstStyle/>
                    <a:p>
                      <a:r>
                        <a:rPr lang="en-US" sz="1400" dirty="0">
                          <a:solidFill>
                            <a:schemeClr val="tx1">
                              <a:lumMod val="50000"/>
                            </a:schemeClr>
                          </a:solidFill>
                        </a:rPr>
                        <a:t>Initial (IRA)</a:t>
                      </a:r>
                    </a:p>
                  </a:txBody>
                  <a:tcPr marL="68580" marR="68580" marT="34290" marB="3429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1" indent="-228600">
                        <a:buFont typeface="Arial" pitchFamily="34" charset="0"/>
                        <a:buChar char="•"/>
                      </a:pPr>
                      <a:r>
                        <a:rPr lang="en-US" sz="1400" dirty="0">
                          <a:solidFill>
                            <a:schemeClr val="tx1">
                              <a:lumMod val="50000"/>
                            </a:schemeClr>
                          </a:solidFill>
                        </a:rPr>
                        <a:t>Determines</a:t>
                      </a:r>
                      <a:r>
                        <a:rPr lang="en-US" sz="1400" baseline="0" dirty="0">
                          <a:solidFill>
                            <a:schemeClr val="tx1">
                              <a:lumMod val="50000"/>
                            </a:schemeClr>
                          </a:solidFill>
                        </a:rPr>
                        <a:t> the overall validation strategy</a:t>
                      </a:r>
                    </a:p>
                    <a:p>
                      <a:pPr marL="228600" lvl="1" indent="-228600">
                        <a:buFont typeface="Arial" pitchFamily="34" charset="0"/>
                        <a:buChar char="•"/>
                      </a:pPr>
                      <a:r>
                        <a:rPr lang="en-US" sz="1400" baseline="0" dirty="0">
                          <a:solidFill>
                            <a:schemeClr val="tx1">
                              <a:lumMod val="50000"/>
                            </a:schemeClr>
                          </a:solidFill>
                        </a:rPr>
                        <a:t>Risk control and mitigation exercise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46299">
                <a:tc>
                  <a:txBody>
                    <a:bodyPr/>
                    <a:lstStyle/>
                    <a:p>
                      <a:r>
                        <a:rPr lang="en-US" sz="1400" dirty="0">
                          <a:solidFill>
                            <a:schemeClr val="tx1">
                              <a:lumMod val="50000"/>
                            </a:schemeClr>
                          </a:solidFill>
                        </a:rPr>
                        <a:t>Functional (FRA)</a:t>
                      </a:r>
                    </a:p>
                  </a:txBody>
                  <a:tcPr marL="68580" marR="68580" marT="34290" marB="3429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kern="1200" dirty="0">
                          <a:solidFill>
                            <a:schemeClr val="tx1">
                              <a:lumMod val="50000"/>
                            </a:schemeClr>
                          </a:solidFill>
                          <a:latin typeface="+mn-lt"/>
                          <a:ea typeface="+mn-ea"/>
                          <a:cs typeface="+mn-cs"/>
                        </a:rPr>
                        <a:t>Determines</a:t>
                      </a:r>
                      <a:r>
                        <a:rPr lang="en-US" sz="1400" kern="1200" baseline="0" dirty="0">
                          <a:solidFill>
                            <a:schemeClr val="tx1">
                              <a:lumMod val="50000"/>
                            </a:schemeClr>
                          </a:solidFill>
                          <a:latin typeface="+mn-lt"/>
                          <a:ea typeface="+mn-ea"/>
                          <a:cs typeface="+mn-cs"/>
                        </a:rPr>
                        <a:t> </a:t>
                      </a:r>
                      <a:r>
                        <a:rPr lang="en-US" sz="1400" kern="1200" dirty="0">
                          <a:solidFill>
                            <a:schemeClr val="tx1">
                              <a:lumMod val="50000"/>
                            </a:schemeClr>
                          </a:solidFill>
                          <a:latin typeface="+mn-lt"/>
                          <a:ea typeface="+mn-ea"/>
                          <a:cs typeface="+mn-cs"/>
                        </a:rPr>
                        <a:t>the rigor of functional testing and documentation based on risk</a:t>
                      </a:r>
                    </a:p>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a:solidFill>
                            <a:schemeClr val="tx1">
                              <a:lumMod val="50000"/>
                            </a:schemeClr>
                          </a:solidFill>
                        </a:rPr>
                        <a:t>Performed at the requirements level after URS is approved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85453">
                <a:tc>
                  <a:txBody>
                    <a:bodyPr/>
                    <a:lstStyle/>
                    <a:p>
                      <a:r>
                        <a:rPr lang="en-US" sz="1400" dirty="0">
                          <a:solidFill>
                            <a:schemeClr val="tx1">
                              <a:lumMod val="50000"/>
                            </a:schemeClr>
                          </a:solidFill>
                        </a:rPr>
                        <a:t>Test Planning (TPRA)</a:t>
                      </a:r>
                    </a:p>
                  </a:txBody>
                  <a:tcPr marL="68580" marR="68580" marT="34290" marB="3429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kern="1200" dirty="0">
                          <a:solidFill>
                            <a:schemeClr val="tx1">
                              <a:lumMod val="50000"/>
                            </a:schemeClr>
                          </a:solidFill>
                          <a:latin typeface="+mn-lt"/>
                          <a:ea typeface="+mn-ea"/>
                          <a:cs typeface="+mn-cs"/>
                        </a:rPr>
                        <a:t>Determines</a:t>
                      </a:r>
                      <a:r>
                        <a:rPr lang="en-US" sz="1400" kern="1200" baseline="0" dirty="0">
                          <a:solidFill>
                            <a:schemeClr val="tx1">
                              <a:lumMod val="50000"/>
                            </a:schemeClr>
                          </a:solidFill>
                          <a:latin typeface="+mn-lt"/>
                          <a:ea typeface="+mn-ea"/>
                          <a:cs typeface="+mn-cs"/>
                        </a:rPr>
                        <a:t> level of testing based on risk</a:t>
                      </a:r>
                      <a:endParaRPr lang="en-US" sz="1400" kern="1200" dirty="0">
                        <a:solidFill>
                          <a:schemeClr val="tx1">
                            <a:lumMod val="50000"/>
                          </a:schemeClr>
                        </a:solidFill>
                        <a:latin typeface="+mn-lt"/>
                        <a:ea typeface="+mn-ea"/>
                        <a:cs typeface="+mn-cs"/>
                      </a:endParaRPr>
                    </a:p>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kern="1200" dirty="0">
                          <a:solidFill>
                            <a:schemeClr val="tx1">
                              <a:lumMod val="50000"/>
                            </a:schemeClr>
                          </a:solidFill>
                          <a:latin typeface="+mn-lt"/>
                          <a:ea typeface="+mn-ea"/>
                          <a:cs typeface="+mn-cs"/>
                        </a:rPr>
                        <a:t>Engages users in</a:t>
                      </a:r>
                      <a:r>
                        <a:rPr lang="en-US" sz="1400" kern="1200" baseline="0" dirty="0">
                          <a:solidFill>
                            <a:schemeClr val="tx1">
                              <a:lumMod val="50000"/>
                            </a:schemeClr>
                          </a:solidFill>
                          <a:latin typeface="+mn-lt"/>
                          <a:ea typeface="+mn-ea"/>
                          <a:cs typeface="+mn-cs"/>
                        </a:rPr>
                        <a:t> determining the scope and rigor of UAT</a:t>
                      </a:r>
                    </a:p>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kern="1200" baseline="0" dirty="0">
                          <a:solidFill>
                            <a:schemeClr val="tx1">
                              <a:lumMod val="50000"/>
                            </a:schemeClr>
                          </a:solidFill>
                          <a:latin typeface="+mn-lt"/>
                          <a:ea typeface="+mn-ea"/>
                          <a:cs typeface="+mn-cs"/>
                        </a:rPr>
                        <a:t>Performed as part of test planning</a:t>
                      </a:r>
                    </a:p>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400" dirty="0">
                        <a:solidFill>
                          <a:schemeClr val="tx1">
                            <a:lumMod val="50000"/>
                          </a:schemeClr>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8" name="Picture 12" descr="C:\Users\Kate\AppData\Local\Microsoft\Windows\Temporary Internet Files\Content.IE5\B4W390YD\MC900065197[1].wmf"/>
          <p:cNvPicPr>
            <a:picLocks noChangeAspect="1" noChangeArrowheads="1"/>
          </p:cNvPicPr>
          <p:nvPr/>
        </p:nvPicPr>
        <p:blipFill>
          <a:blip r:embed="rId3" cstate="print"/>
          <a:srcRect/>
          <a:stretch>
            <a:fillRect/>
          </a:stretch>
        </p:blipFill>
        <p:spPr bwMode="auto">
          <a:xfrm>
            <a:off x="4439334" y="4961561"/>
            <a:ext cx="897495" cy="721169"/>
          </a:xfrm>
          <a:prstGeom prst="rect">
            <a:avLst/>
          </a:prstGeom>
          <a:noFill/>
        </p:spPr>
      </p:pic>
      <p:pic>
        <p:nvPicPr>
          <p:cNvPr id="10" name="Picture 18" descr="C:\Users\Kate\AppData\Local\Microsoft\Windows\Temporary Internet Files\Content.IE5\RWMMLKE2\MP900442889[1].jpg"/>
          <p:cNvPicPr>
            <a:picLocks noChangeAspect="1" noChangeArrowheads="1"/>
          </p:cNvPicPr>
          <p:nvPr/>
        </p:nvPicPr>
        <p:blipFill>
          <a:blip r:embed="rId4" cstate="print"/>
          <a:srcRect/>
          <a:stretch>
            <a:fillRect/>
          </a:stretch>
        </p:blipFill>
        <p:spPr bwMode="auto">
          <a:xfrm>
            <a:off x="4360321" y="2674064"/>
            <a:ext cx="925681" cy="604879"/>
          </a:xfrm>
          <a:prstGeom prst="rect">
            <a:avLst/>
          </a:prstGeom>
          <a:noFill/>
        </p:spPr>
      </p:pic>
      <p:pic>
        <p:nvPicPr>
          <p:cNvPr id="11" name="Picture 13" descr="C:\Users\Kate\AppData\Local\Microsoft\Windows\Temporary Internet Files\Content.IE5\NXCQLTWG\MC900060132[1].wmf"/>
          <p:cNvPicPr>
            <a:picLocks noChangeAspect="1" noChangeArrowheads="1"/>
          </p:cNvPicPr>
          <p:nvPr/>
        </p:nvPicPr>
        <p:blipFill>
          <a:blip r:embed="rId5" cstate="print"/>
          <a:srcRect/>
          <a:stretch>
            <a:fillRect/>
          </a:stretch>
        </p:blipFill>
        <p:spPr bwMode="auto">
          <a:xfrm>
            <a:off x="4386308" y="3657816"/>
            <a:ext cx="925681" cy="737399"/>
          </a:xfrm>
          <a:prstGeom prst="rect">
            <a:avLst/>
          </a:prstGeom>
          <a:noFill/>
        </p:spPr>
      </p:pic>
      <p:pic>
        <p:nvPicPr>
          <p:cNvPr id="12" name="Picture 2"/>
          <p:cNvPicPr>
            <a:picLocks noChangeAspect="1" noChangeArrowheads="1"/>
          </p:cNvPicPr>
          <p:nvPr/>
        </p:nvPicPr>
        <p:blipFill>
          <a:blip r:embed="rId6" cstate="print"/>
          <a:srcRect/>
          <a:stretch>
            <a:fillRect/>
          </a:stretch>
        </p:blipFill>
        <p:spPr bwMode="auto">
          <a:xfrm>
            <a:off x="8400932" y="545079"/>
            <a:ext cx="1595165" cy="763424"/>
          </a:xfrm>
          <a:prstGeom prst="rect">
            <a:avLst/>
          </a:prstGeom>
          <a:noFill/>
          <a:ln w="9525">
            <a:noFill/>
            <a:miter lim="800000"/>
            <a:headEnd/>
            <a:tailEnd/>
          </a:ln>
          <a:effectLst/>
        </p:spPr>
      </p:pic>
    </p:spTree>
    <p:extLst>
      <p:ext uri="{BB962C8B-B14F-4D97-AF65-F5344CB8AC3E}">
        <p14:creationId xmlns:p14="http://schemas.microsoft.com/office/powerpoint/2010/main" val="1135264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945116" y="-50984"/>
            <a:ext cx="10018713" cy="1752599"/>
          </a:xfrm>
        </p:spPr>
        <p:txBody>
          <a:bodyPr/>
          <a:lstStyle/>
          <a:p>
            <a:r>
              <a:rPr lang="en-GB" dirty="0"/>
              <a:t>Supplier Evaluation Process</a:t>
            </a:r>
          </a:p>
        </p:txBody>
      </p:sp>
      <p:sp>
        <p:nvSpPr>
          <p:cNvPr id="643077" name="Rectangle 5"/>
          <p:cNvSpPr>
            <a:spLocks noChangeArrowheads="1"/>
          </p:cNvSpPr>
          <p:nvPr/>
        </p:nvSpPr>
        <p:spPr bwMode="auto">
          <a:xfrm>
            <a:off x="3407854" y="2592259"/>
            <a:ext cx="1774794" cy="507831"/>
          </a:xfrm>
          <a:prstGeom prst="rect">
            <a:avLst/>
          </a:prstGeom>
          <a:solidFill>
            <a:srgbClr val="A7DBFF"/>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buFontTx/>
              <a:buNone/>
            </a:pPr>
            <a:r>
              <a:rPr lang="en-GB" sz="1350" b="1" dirty="0">
                <a:solidFill>
                  <a:schemeClr val="tx2"/>
                </a:solidFill>
              </a:rPr>
              <a:t>Public Information Assessment</a:t>
            </a:r>
          </a:p>
        </p:txBody>
      </p:sp>
      <p:sp>
        <p:nvSpPr>
          <p:cNvPr id="643078" name="Rectangle 6"/>
          <p:cNvSpPr>
            <a:spLocks noChangeArrowheads="1"/>
          </p:cNvSpPr>
          <p:nvPr/>
        </p:nvSpPr>
        <p:spPr bwMode="auto">
          <a:xfrm>
            <a:off x="5434812" y="2633807"/>
            <a:ext cx="1308757" cy="424732"/>
          </a:xfrm>
          <a:prstGeom prst="rect">
            <a:avLst/>
          </a:prstGeom>
          <a:solidFill>
            <a:srgbClr val="FFC000"/>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lnSpc>
                <a:spcPct val="80000"/>
              </a:lnSpc>
              <a:spcBef>
                <a:spcPct val="20000"/>
              </a:spcBef>
              <a:buFontTx/>
              <a:buNone/>
            </a:pPr>
            <a:r>
              <a:rPr lang="en-GB" sz="1350" b="1" dirty="0">
                <a:solidFill>
                  <a:schemeClr val="tx2"/>
                </a:solidFill>
              </a:rPr>
              <a:t>Postal Assessment  </a:t>
            </a:r>
          </a:p>
        </p:txBody>
      </p:sp>
      <p:sp>
        <p:nvSpPr>
          <p:cNvPr id="643079" name="Rectangle 7"/>
          <p:cNvSpPr>
            <a:spLocks noChangeArrowheads="1"/>
          </p:cNvSpPr>
          <p:nvPr/>
        </p:nvSpPr>
        <p:spPr bwMode="auto">
          <a:xfrm>
            <a:off x="6916275" y="2633807"/>
            <a:ext cx="1353852" cy="424732"/>
          </a:xfrm>
          <a:prstGeom prst="rect">
            <a:avLst/>
          </a:prstGeom>
          <a:solidFill>
            <a:srgbClr val="92D050"/>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lnSpc>
                <a:spcPct val="80000"/>
              </a:lnSpc>
              <a:spcBef>
                <a:spcPct val="20000"/>
              </a:spcBef>
              <a:buFontTx/>
              <a:buNone/>
            </a:pPr>
            <a:r>
              <a:rPr lang="en-GB" sz="1350" b="1" dirty="0">
                <a:solidFill>
                  <a:schemeClr val="tx2"/>
                </a:solidFill>
              </a:rPr>
              <a:t>On-Site Audit Assessment</a:t>
            </a:r>
          </a:p>
        </p:txBody>
      </p:sp>
      <p:sp>
        <p:nvSpPr>
          <p:cNvPr id="643081" name="Rectangle 9"/>
          <p:cNvSpPr>
            <a:spLocks noChangeArrowheads="1"/>
          </p:cNvSpPr>
          <p:nvPr/>
        </p:nvSpPr>
        <p:spPr bwMode="auto">
          <a:xfrm>
            <a:off x="3841635" y="3830006"/>
            <a:ext cx="4158462" cy="258532"/>
          </a:xfrm>
          <a:prstGeom prst="rect">
            <a:avLst/>
          </a:prstGeom>
          <a:noFill/>
          <a:ln w="9525">
            <a:noFill/>
            <a:miter lim="800000"/>
            <a:headEnd/>
            <a:tailEnd/>
          </a:ln>
          <a:effectLst/>
        </p:spPr>
        <p:txBody>
          <a:bodyPr wrap="square">
            <a:spAutoFit/>
          </a:bodyPr>
          <a:lstStyle/>
          <a:p>
            <a:pPr algn="ctr">
              <a:lnSpc>
                <a:spcPct val="80000"/>
              </a:lnSpc>
              <a:spcBef>
                <a:spcPct val="20000"/>
              </a:spcBef>
              <a:buFontTx/>
              <a:buNone/>
            </a:pPr>
            <a:r>
              <a:rPr lang="en-GB" sz="1350" b="1" dirty="0"/>
              <a:t>Document Assessment or Produce Audit Report</a:t>
            </a:r>
          </a:p>
        </p:txBody>
      </p:sp>
      <p:sp>
        <p:nvSpPr>
          <p:cNvPr id="643083" name="Rectangle 11"/>
          <p:cNvSpPr>
            <a:spLocks noChangeArrowheads="1"/>
          </p:cNvSpPr>
          <p:nvPr/>
        </p:nvSpPr>
        <p:spPr bwMode="auto">
          <a:xfrm>
            <a:off x="3884424" y="4333109"/>
            <a:ext cx="4082764" cy="549381"/>
          </a:xfrm>
          <a:prstGeom prst="rect">
            <a:avLst/>
          </a:prstGeom>
          <a:noFill/>
          <a:ln w="9525">
            <a:noFill/>
            <a:miter lim="800000"/>
            <a:headEnd/>
            <a:tailEnd/>
          </a:ln>
          <a:effectLst/>
        </p:spPr>
        <p:txBody>
          <a:bodyPr wrap="square">
            <a:spAutoFit/>
          </a:bodyPr>
          <a:lstStyle/>
          <a:p>
            <a:pPr algn="ctr">
              <a:spcBef>
                <a:spcPct val="20000"/>
              </a:spcBef>
              <a:buFontTx/>
              <a:buNone/>
            </a:pPr>
            <a:r>
              <a:rPr lang="en-GB" sz="1350" b="1" dirty="0"/>
              <a:t>Accept or Reject</a:t>
            </a:r>
          </a:p>
          <a:p>
            <a:pPr algn="ctr">
              <a:spcBef>
                <a:spcPct val="20000"/>
              </a:spcBef>
              <a:buFontTx/>
              <a:buNone/>
            </a:pPr>
            <a:r>
              <a:rPr lang="en-GB" sz="1350" b="1" dirty="0"/>
              <a:t> Leverage Supplier Testing and Documentation</a:t>
            </a:r>
          </a:p>
        </p:txBody>
      </p:sp>
      <p:sp>
        <p:nvSpPr>
          <p:cNvPr id="643084" name="Rectangle 12"/>
          <p:cNvSpPr>
            <a:spLocks noChangeArrowheads="1"/>
          </p:cNvSpPr>
          <p:nvPr/>
        </p:nvSpPr>
        <p:spPr bwMode="auto">
          <a:xfrm>
            <a:off x="4831579" y="5345892"/>
            <a:ext cx="2188452" cy="300082"/>
          </a:xfrm>
          <a:prstGeom prst="rect">
            <a:avLst/>
          </a:prstGeom>
          <a:solidFill>
            <a:schemeClr val="bg1"/>
          </a:solidFill>
          <a:ln w="9525">
            <a:noFill/>
            <a:miter lim="800000"/>
            <a:headEnd/>
            <a:tailEnd/>
          </a:ln>
          <a:effectLst/>
        </p:spPr>
        <p:txBody>
          <a:bodyPr wrap="square">
            <a:spAutoFit/>
          </a:bodyPr>
          <a:lstStyle/>
          <a:p>
            <a:pPr>
              <a:buFontTx/>
              <a:buNone/>
            </a:pPr>
            <a:r>
              <a:rPr lang="en-GB" sz="1350" b="1" dirty="0"/>
              <a:t>Periodic Re-Evaluation?</a:t>
            </a:r>
          </a:p>
        </p:txBody>
      </p:sp>
      <p:sp>
        <p:nvSpPr>
          <p:cNvPr id="643086" name="Line 14"/>
          <p:cNvSpPr>
            <a:spLocks noChangeShapeType="1"/>
          </p:cNvSpPr>
          <p:nvPr/>
        </p:nvSpPr>
        <p:spPr bwMode="auto">
          <a:xfrm flipH="1">
            <a:off x="4295250" y="2198135"/>
            <a:ext cx="734517" cy="292519"/>
          </a:xfrm>
          <a:prstGeom prst="line">
            <a:avLst/>
          </a:prstGeom>
          <a:noFill/>
          <a:ln w="57150">
            <a:solidFill>
              <a:schemeClr val="tx1"/>
            </a:solidFill>
            <a:round/>
            <a:headEnd/>
            <a:tailEnd type="triangle" w="med" len="med"/>
          </a:ln>
          <a:effectLst/>
        </p:spPr>
        <p:txBody>
          <a:bodyPr/>
          <a:lstStyle/>
          <a:p>
            <a:r>
              <a:rPr lang="en-US" sz="1350" dirty="0"/>
              <a:t> </a:t>
            </a:r>
          </a:p>
        </p:txBody>
      </p:sp>
      <p:sp>
        <p:nvSpPr>
          <p:cNvPr id="643087" name="Line 15"/>
          <p:cNvSpPr>
            <a:spLocks noChangeShapeType="1"/>
          </p:cNvSpPr>
          <p:nvPr/>
        </p:nvSpPr>
        <p:spPr bwMode="auto">
          <a:xfrm flipH="1">
            <a:off x="5965868" y="2272402"/>
            <a:ext cx="0" cy="274320"/>
          </a:xfrm>
          <a:prstGeom prst="line">
            <a:avLst/>
          </a:prstGeom>
          <a:noFill/>
          <a:ln w="57150">
            <a:solidFill>
              <a:schemeClr val="tx1"/>
            </a:solidFill>
            <a:round/>
            <a:headEnd/>
            <a:tailEnd type="triangle" w="med" len="med"/>
          </a:ln>
          <a:effectLst/>
        </p:spPr>
        <p:txBody>
          <a:bodyPr/>
          <a:lstStyle/>
          <a:p>
            <a:endParaRPr lang="en-US" sz="1350" dirty="0"/>
          </a:p>
        </p:txBody>
      </p:sp>
      <p:sp>
        <p:nvSpPr>
          <p:cNvPr id="643088" name="Line 16"/>
          <p:cNvSpPr>
            <a:spLocks noChangeShapeType="1"/>
          </p:cNvSpPr>
          <p:nvPr/>
        </p:nvSpPr>
        <p:spPr bwMode="auto">
          <a:xfrm>
            <a:off x="6743569" y="2198133"/>
            <a:ext cx="878486" cy="359544"/>
          </a:xfrm>
          <a:prstGeom prst="line">
            <a:avLst/>
          </a:prstGeom>
          <a:noFill/>
          <a:ln w="57150">
            <a:solidFill>
              <a:schemeClr val="tx1"/>
            </a:solidFill>
            <a:round/>
            <a:headEnd/>
            <a:tailEnd type="triangle" w="med" len="med"/>
          </a:ln>
          <a:effectLst/>
        </p:spPr>
        <p:txBody>
          <a:bodyPr/>
          <a:lstStyle/>
          <a:p>
            <a:endParaRPr lang="en-US" sz="1350" dirty="0"/>
          </a:p>
        </p:txBody>
      </p:sp>
      <p:sp>
        <p:nvSpPr>
          <p:cNvPr id="643089" name="Line 17"/>
          <p:cNvSpPr>
            <a:spLocks noChangeShapeType="1"/>
          </p:cNvSpPr>
          <p:nvPr/>
        </p:nvSpPr>
        <p:spPr bwMode="auto">
          <a:xfrm flipH="1">
            <a:off x="4295249" y="3077006"/>
            <a:ext cx="0" cy="788670"/>
          </a:xfrm>
          <a:prstGeom prst="line">
            <a:avLst/>
          </a:prstGeom>
          <a:noFill/>
          <a:ln w="57150">
            <a:solidFill>
              <a:schemeClr val="tx1"/>
            </a:solidFill>
            <a:round/>
            <a:headEnd/>
            <a:tailEnd type="triangle" w="med" len="med"/>
          </a:ln>
          <a:effectLst/>
        </p:spPr>
        <p:txBody>
          <a:bodyPr/>
          <a:lstStyle/>
          <a:p>
            <a:endParaRPr lang="en-US" sz="1350" dirty="0"/>
          </a:p>
        </p:txBody>
      </p:sp>
      <p:sp>
        <p:nvSpPr>
          <p:cNvPr id="643093" name="Line 21"/>
          <p:cNvSpPr>
            <a:spLocks noChangeShapeType="1"/>
          </p:cNvSpPr>
          <p:nvPr/>
        </p:nvSpPr>
        <p:spPr bwMode="auto">
          <a:xfrm flipH="1">
            <a:off x="5925805" y="4065455"/>
            <a:ext cx="0" cy="274320"/>
          </a:xfrm>
          <a:prstGeom prst="line">
            <a:avLst/>
          </a:prstGeom>
          <a:noFill/>
          <a:ln w="57150">
            <a:solidFill>
              <a:schemeClr val="tx1"/>
            </a:solidFill>
            <a:round/>
            <a:headEnd/>
            <a:tailEnd type="triangle" w="med" len="med"/>
          </a:ln>
          <a:effectLst/>
        </p:spPr>
        <p:txBody>
          <a:bodyPr/>
          <a:lstStyle/>
          <a:p>
            <a:endParaRPr lang="en-US" sz="1350" dirty="0"/>
          </a:p>
        </p:txBody>
      </p:sp>
      <p:sp>
        <p:nvSpPr>
          <p:cNvPr id="643094" name="Line 22"/>
          <p:cNvSpPr>
            <a:spLocks noChangeShapeType="1"/>
          </p:cNvSpPr>
          <p:nvPr/>
        </p:nvSpPr>
        <p:spPr bwMode="auto">
          <a:xfrm flipH="1">
            <a:off x="5925805" y="4869521"/>
            <a:ext cx="0" cy="274320"/>
          </a:xfrm>
          <a:prstGeom prst="line">
            <a:avLst/>
          </a:prstGeom>
          <a:noFill/>
          <a:ln w="57150">
            <a:solidFill>
              <a:schemeClr val="tx1"/>
            </a:solidFill>
            <a:round/>
            <a:headEnd/>
            <a:tailEnd type="triangle" w="med" len="med"/>
          </a:ln>
          <a:effectLst/>
        </p:spPr>
        <p:txBody>
          <a:bodyPr/>
          <a:lstStyle/>
          <a:p>
            <a:endParaRPr lang="en-US" sz="1350" dirty="0"/>
          </a:p>
        </p:txBody>
      </p:sp>
      <p:sp>
        <p:nvSpPr>
          <p:cNvPr id="643095" name="Line 23"/>
          <p:cNvSpPr>
            <a:spLocks noChangeShapeType="1"/>
          </p:cNvSpPr>
          <p:nvPr/>
        </p:nvSpPr>
        <p:spPr bwMode="auto">
          <a:xfrm flipH="1">
            <a:off x="7608422" y="3035456"/>
            <a:ext cx="0" cy="788670"/>
          </a:xfrm>
          <a:prstGeom prst="line">
            <a:avLst/>
          </a:prstGeom>
          <a:noFill/>
          <a:ln w="57150">
            <a:solidFill>
              <a:schemeClr val="tx1"/>
            </a:solidFill>
            <a:round/>
            <a:headEnd/>
            <a:tailEnd type="triangle" w="med" len="med"/>
          </a:ln>
          <a:effectLst/>
        </p:spPr>
        <p:txBody>
          <a:bodyPr/>
          <a:lstStyle/>
          <a:p>
            <a:endParaRPr lang="en-US" sz="1350" dirty="0"/>
          </a:p>
        </p:txBody>
      </p:sp>
      <p:sp>
        <p:nvSpPr>
          <p:cNvPr id="643096" name="Line 24"/>
          <p:cNvSpPr>
            <a:spLocks noChangeShapeType="1"/>
          </p:cNvSpPr>
          <p:nvPr/>
        </p:nvSpPr>
        <p:spPr bwMode="auto">
          <a:xfrm flipH="1">
            <a:off x="5954473" y="3041336"/>
            <a:ext cx="0" cy="788670"/>
          </a:xfrm>
          <a:prstGeom prst="line">
            <a:avLst/>
          </a:prstGeom>
          <a:noFill/>
          <a:ln w="57150">
            <a:solidFill>
              <a:schemeClr val="tx1"/>
            </a:solidFill>
            <a:round/>
            <a:headEnd/>
            <a:tailEnd type="triangle" w="med" len="med"/>
          </a:ln>
          <a:effectLst/>
        </p:spPr>
        <p:txBody>
          <a:bodyPr/>
          <a:lstStyle/>
          <a:p>
            <a:endParaRPr lang="en-US" sz="1350" dirty="0"/>
          </a:p>
        </p:txBody>
      </p:sp>
      <p:pic>
        <p:nvPicPr>
          <p:cNvPr id="23" name="Picture 43" descr="C:\Users\Kate\AppData\Local\Microsoft\Windows\Temporary Internet Files\Content.IE5\B4W390YD\MC900332614[1].wmf"/>
          <p:cNvPicPr>
            <a:picLocks noChangeAspect="1" noChangeArrowheads="1"/>
          </p:cNvPicPr>
          <p:nvPr/>
        </p:nvPicPr>
        <p:blipFill>
          <a:blip r:embed="rId3" cstate="print"/>
          <a:srcRect/>
          <a:stretch>
            <a:fillRect/>
          </a:stretch>
        </p:blipFill>
        <p:spPr bwMode="auto">
          <a:xfrm>
            <a:off x="8154953" y="3148111"/>
            <a:ext cx="1115138" cy="1106438"/>
          </a:xfrm>
          <a:prstGeom prst="rect">
            <a:avLst/>
          </a:prstGeom>
          <a:noFill/>
        </p:spPr>
      </p:pic>
      <p:sp>
        <p:nvSpPr>
          <p:cNvPr id="26" name="Rectangle 4"/>
          <p:cNvSpPr>
            <a:spLocks noChangeArrowheads="1"/>
          </p:cNvSpPr>
          <p:nvPr/>
        </p:nvSpPr>
        <p:spPr bwMode="auto">
          <a:xfrm>
            <a:off x="4864047" y="1704555"/>
            <a:ext cx="2052228" cy="590931"/>
          </a:xfrm>
          <a:prstGeom prst="rect">
            <a:avLst/>
          </a:prstGeom>
          <a:solidFill>
            <a:schemeClr val="tx1"/>
          </a:solidFill>
          <a:ln w="9525">
            <a:solidFill>
              <a:schemeClr val="tx1"/>
            </a:solidFill>
            <a:miter lim="800000"/>
            <a:headEnd/>
            <a:tailEnd/>
          </a:ln>
          <a:effectLst/>
        </p:spPr>
        <p:txBody>
          <a:bodyPr wrap="square">
            <a:spAutoFit/>
          </a:bodyPr>
          <a:lstStyle/>
          <a:p>
            <a:pPr algn="ctr">
              <a:lnSpc>
                <a:spcPct val="80000"/>
              </a:lnSpc>
              <a:spcBef>
                <a:spcPct val="20000"/>
              </a:spcBef>
              <a:buFontTx/>
              <a:buNone/>
            </a:pPr>
            <a:r>
              <a:rPr lang="en-GB" sz="1350" b="1" dirty="0">
                <a:solidFill>
                  <a:schemeClr val="bg1"/>
                </a:solidFill>
              </a:rPr>
              <a:t>Risk Based Decision</a:t>
            </a:r>
          </a:p>
          <a:p>
            <a:pPr algn="ctr">
              <a:lnSpc>
                <a:spcPct val="80000"/>
              </a:lnSpc>
              <a:spcBef>
                <a:spcPct val="20000"/>
              </a:spcBef>
              <a:buFontTx/>
              <a:buNone/>
            </a:pPr>
            <a:r>
              <a:rPr lang="en-GB" sz="1200" dirty="0">
                <a:solidFill>
                  <a:schemeClr val="bg1"/>
                </a:solidFill>
              </a:rPr>
              <a:t>- Based on Initial Risk Assessment</a:t>
            </a:r>
          </a:p>
        </p:txBody>
      </p:sp>
      <p:pic>
        <p:nvPicPr>
          <p:cNvPr id="30" name="Picture 2"/>
          <p:cNvPicPr>
            <a:picLocks noChangeAspect="1" noChangeArrowheads="1"/>
          </p:cNvPicPr>
          <p:nvPr/>
        </p:nvPicPr>
        <p:blipFill>
          <a:blip r:embed="rId4" cstate="print"/>
          <a:srcRect/>
          <a:stretch>
            <a:fillRect/>
          </a:stretch>
        </p:blipFill>
        <p:spPr bwMode="auto">
          <a:xfrm>
            <a:off x="8578410" y="1186450"/>
            <a:ext cx="1595165" cy="763424"/>
          </a:xfrm>
          <a:prstGeom prst="rect">
            <a:avLst/>
          </a:prstGeom>
          <a:noFill/>
          <a:ln w="9525">
            <a:noFill/>
            <a:miter lim="800000"/>
            <a:headEnd/>
            <a:tailEnd/>
          </a:ln>
          <a:effectLst/>
        </p:spPr>
      </p:pic>
    </p:spTree>
    <p:extLst>
      <p:ext uri="{BB962C8B-B14F-4D97-AF65-F5344CB8AC3E}">
        <p14:creationId xmlns:p14="http://schemas.microsoft.com/office/powerpoint/2010/main" val="1696528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614" y="685800"/>
            <a:ext cx="10018713" cy="1029501"/>
          </a:xfrm>
        </p:spPr>
        <p:txBody>
          <a:bodyPr/>
          <a:lstStyle/>
          <a:p>
            <a:r>
              <a:rPr lang="en-US" dirty="0"/>
              <a:t>Validation Planning</a:t>
            </a:r>
          </a:p>
        </p:txBody>
      </p:sp>
      <p:sp>
        <p:nvSpPr>
          <p:cNvPr id="3" name="Content Placeholder 2"/>
          <p:cNvSpPr>
            <a:spLocks noGrp="1"/>
          </p:cNvSpPr>
          <p:nvPr>
            <p:ph idx="1"/>
          </p:nvPr>
        </p:nvSpPr>
        <p:spPr>
          <a:xfrm>
            <a:off x="2514600" y="1715302"/>
            <a:ext cx="6346560" cy="4533098"/>
          </a:xfrm>
          <a:solidFill>
            <a:schemeClr val="bg1"/>
          </a:solidFill>
        </p:spPr>
        <p:txBody>
          <a:bodyPr/>
          <a:lstStyle/>
          <a:p>
            <a:pPr>
              <a:lnSpc>
                <a:spcPct val="100000"/>
              </a:lnSpc>
            </a:pPr>
            <a:endParaRPr lang="en-US" sz="1650" dirty="0"/>
          </a:p>
          <a:p>
            <a:pPr>
              <a:lnSpc>
                <a:spcPct val="100000"/>
              </a:lnSpc>
            </a:pPr>
            <a:r>
              <a:rPr lang="en-US" sz="1650" dirty="0"/>
              <a:t>Determine the activities that need to be performed and documentation required to ensure that the computerised system is fit for its intended use.</a:t>
            </a:r>
          </a:p>
          <a:p>
            <a:pPr>
              <a:lnSpc>
                <a:spcPct val="200000"/>
              </a:lnSpc>
            </a:pPr>
            <a:endParaRPr lang="en-US" sz="1650" dirty="0"/>
          </a:p>
          <a:p>
            <a:pPr>
              <a:lnSpc>
                <a:spcPct val="100000"/>
              </a:lnSpc>
            </a:pPr>
            <a:r>
              <a:rPr lang="en-US" sz="1800" dirty="0"/>
              <a:t>D</a:t>
            </a:r>
            <a:r>
              <a:rPr lang="en-US" sz="1650" dirty="0"/>
              <a:t>efine the Validation Planning, Reporting and Release process:</a:t>
            </a:r>
          </a:p>
          <a:p>
            <a:pPr lvl="2">
              <a:lnSpc>
                <a:spcPct val="100000"/>
              </a:lnSpc>
            </a:pPr>
            <a:r>
              <a:rPr lang="en-US" sz="1650" dirty="0"/>
              <a:t>GxP systems require all of the deliverables defined in the SDLC Procedure based on GAMP Category.</a:t>
            </a:r>
          </a:p>
          <a:p>
            <a:endParaRPr lang="en-US" dirty="0"/>
          </a:p>
        </p:txBody>
      </p:sp>
      <p:pic>
        <p:nvPicPr>
          <p:cNvPr id="130049" name="Picture 1" descr="C:\Documents and Settings\townsk\Local Settings\Temporary Internet Files\Content.IE5\WN0HUV47\dglxasset[1].aspx"/>
          <p:cNvPicPr>
            <a:picLocks noChangeAspect="1" noChangeArrowheads="1"/>
          </p:cNvPicPr>
          <p:nvPr/>
        </p:nvPicPr>
        <p:blipFill>
          <a:blip r:embed="rId3" cstate="print"/>
          <a:srcRect/>
          <a:stretch>
            <a:fillRect/>
          </a:stretch>
        </p:blipFill>
        <p:spPr bwMode="auto">
          <a:xfrm>
            <a:off x="8684058" y="2452975"/>
            <a:ext cx="1201316" cy="1119302"/>
          </a:xfrm>
          <a:prstGeom prst="rect">
            <a:avLst/>
          </a:prstGeom>
          <a:noFill/>
        </p:spPr>
      </p:pic>
      <p:pic>
        <p:nvPicPr>
          <p:cNvPr id="6" name="Picture 2"/>
          <p:cNvPicPr>
            <a:picLocks noChangeAspect="1" noChangeArrowheads="1"/>
          </p:cNvPicPr>
          <p:nvPr/>
        </p:nvPicPr>
        <p:blipFill>
          <a:blip r:embed="rId4" cstate="print"/>
          <a:srcRect/>
          <a:stretch>
            <a:fillRect/>
          </a:stretch>
        </p:blipFill>
        <p:spPr bwMode="auto">
          <a:xfrm>
            <a:off x="8487133" y="567992"/>
            <a:ext cx="1595165" cy="763424"/>
          </a:xfrm>
          <a:prstGeom prst="rect">
            <a:avLst/>
          </a:prstGeom>
          <a:noFill/>
          <a:ln w="9525">
            <a:noFill/>
            <a:miter lim="800000"/>
            <a:headEnd/>
            <a:tailEnd/>
          </a:ln>
          <a:effectLst/>
        </p:spPr>
      </p:pic>
    </p:spTree>
    <p:extLst>
      <p:ext uri="{BB962C8B-B14F-4D97-AF65-F5344CB8AC3E}">
        <p14:creationId xmlns:p14="http://schemas.microsoft.com/office/powerpoint/2010/main" val="2714799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899" y="190500"/>
            <a:ext cx="10018713" cy="1752599"/>
          </a:xfrm>
        </p:spPr>
        <p:txBody>
          <a:bodyPr/>
          <a:lstStyle/>
          <a:p>
            <a:r>
              <a:rPr lang="en-US" dirty="0"/>
              <a:t>Validation Planning</a:t>
            </a:r>
          </a:p>
        </p:txBody>
      </p:sp>
      <p:sp>
        <p:nvSpPr>
          <p:cNvPr id="3" name="Content Placeholder 2"/>
          <p:cNvSpPr>
            <a:spLocks noGrp="1"/>
          </p:cNvSpPr>
          <p:nvPr>
            <p:ph idx="1"/>
          </p:nvPr>
        </p:nvSpPr>
        <p:spPr>
          <a:xfrm>
            <a:off x="2172730" y="1828800"/>
            <a:ext cx="7189052" cy="3962400"/>
          </a:xfrm>
        </p:spPr>
        <p:txBody>
          <a:bodyPr/>
          <a:lstStyle/>
          <a:p>
            <a:pPr>
              <a:lnSpc>
                <a:spcPct val="100000"/>
              </a:lnSpc>
            </a:pPr>
            <a:r>
              <a:rPr lang="en-US" sz="1800" dirty="0"/>
              <a:t>Validation Plan </a:t>
            </a:r>
            <a:r>
              <a:rPr lang="en-AU" sz="1800" dirty="0"/>
              <a:t>must be developed for all Projects that deliver or significantly modify a Computerised System</a:t>
            </a:r>
            <a:endParaRPr lang="en-US" sz="1800" dirty="0"/>
          </a:p>
          <a:p>
            <a:pPr>
              <a:spcBef>
                <a:spcPts val="1800"/>
              </a:spcBef>
            </a:pPr>
            <a:r>
              <a:rPr lang="en-US" sz="1800" dirty="0"/>
              <a:t>The Validation Plan can be scaled according to:</a:t>
            </a:r>
          </a:p>
          <a:p>
            <a:pPr lvl="1">
              <a:lnSpc>
                <a:spcPct val="100000"/>
              </a:lnSpc>
              <a:buFont typeface="Arial" panose="020B0604020202020204" pitchFamily="34" charset="0"/>
              <a:buChar char="•"/>
            </a:pPr>
            <a:r>
              <a:rPr lang="en-US" sz="1650" dirty="0"/>
              <a:t>GAMP5 Categorization </a:t>
            </a:r>
          </a:p>
          <a:p>
            <a:pPr lvl="2">
              <a:buFont typeface="Arial" panose="020B0604020202020204" pitchFamily="34" charset="0"/>
              <a:buChar char="•"/>
            </a:pPr>
            <a:r>
              <a:rPr lang="en-US" sz="1600" dirty="0"/>
              <a:t>GAMP Category 3, 4, or 5 (non-configurable, configurable, custom) </a:t>
            </a:r>
          </a:p>
          <a:p>
            <a:pPr lvl="1">
              <a:lnSpc>
                <a:spcPct val="100000"/>
              </a:lnSpc>
              <a:buFont typeface="Arial" panose="020B0604020202020204" pitchFamily="34" charset="0"/>
              <a:buChar char="•"/>
            </a:pPr>
            <a:r>
              <a:rPr lang="en-US" sz="1650" dirty="0"/>
              <a:t>Results of the Initial Risk Assessment</a:t>
            </a:r>
          </a:p>
          <a:p>
            <a:pPr marL="1012031" lvl="4" indent="-214313">
              <a:buFont typeface="Arial" panose="020B0604020202020204" pitchFamily="34" charset="0"/>
              <a:buChar char="•"/>
              <a:tabLst>
                <a:tab pos="75010" algn="l"/>
                <a:tab pos="775097" algn="l"/>
              </a:tabLst>
            </a:pPr>
            <a:r>
              <a:rPr lang="en-US" sz="1600" dirty="0"/>
              <a:t>System impact on patient safety, product quality and data integrity</a:t>
            </a:r>
          </a:p>
          <a:p>
            <a:pPr marL="622430" lvl="3" indent="-214313">
              <a:spcBef>
                <a:spcPts val="450"/>
              </a:spcBef>
              <a:buFont typeface="Arial" panose="020B0604020202020204" pitchFamily="34" charset="0"/>
              <a:buChar char="•"/>
              <a:tabLst>
                <a:tab pos="75010" algn="l"/>
                <a:tab pos="775097" algn="l"/>
              </a:tabLst>
            </a:pPr>
            <a:r>
              <a:rPr lang="en-US" sz="1650" dirty="0"/>
              <a:t>Architecture Impact Assessment</a:t>
            </a:r>
          </a:p>
          <a:p>
            <a:pPr marL="622430" lvl="3" indent="-214313">
              <a:spcBef>
                <a:spcPts val="450"/>
              </a:spcBef>
              <a:buFont typeface="Arial" panose="020B0604020202020204" pitchFamily="34" charset="0"/>
              <a:buChar char="•"/>
              <a:tabLst>
                <a:tab pos="75010" algn="l"/>
                <a:tab pos="775097" algn="l"/>
              </a:tabLst>
            </a:pPr>
            <a:r>
              <a:rPr lang="en-US" sz="1650" dirty="0"/>
              <a:t>Information Security Assessment</a:t>
            </a:r>
          </a:p>
          <a:p>
            <a:pPr lvl="1">
              <a:spcBef>
                <a:spcPts val="450"/>
              </a:spcBef>
              <a:buFont typeface="Arial" panose="020B0604020202020204" pitchFamily="34" charset="0"/>
              <a:buChar char="•"/>
            </a:pPr>
            <a:r>
              <a:rPr lang="en-US" sz="1650" dirty="0"/>
              <a:t>Outcome of the supplier assessment</a:t>
            </a:r>
          </a:p>
        </p:txBody>
      </p:sp>
      <p:pic>
        <p:nvPicPr>
          <p:cNvPr id="129025" name="Picture 1" descr="C:\Documents and Settings\townsk\Local Settings\Temporary Internet Files\Content.IE5\09KK5ANZ\dglxasset[1].aspx"/>
          <p:cNvPicPr>
            <a:picLocks noChangeAspect="1" noChangeArrowheads="1"/>
          </p:cNvPicPr>
          <p:nvPr/>
        </p:nvPicPr>
        <p:blipFill>
          <a:blip r:embed="rId3" cstate="print"/>
          <a:srcRect/>
          <a:stretch>
            <a:fillRect/>
          </a:stretch>
        </p:blipFill>
        <p:spPr bwMode="auto">
          <a:xfrm>
            <a:off x="7766618" y="4777200"/>
            <a:ext cx="750970" cy="1245648"/>
          </a:xfrm>
          <a:prstGeom prst="rect">
            <a:avLst/>
          </a:prstGeom>
          <a:noFill/>
        </p:spPr>
      </p:pic>
      <p:pic>
        <p:nvPicPr>
          <p:cNvPr id="6" name="Picture 2"/>
          <p:cNvPicPr>
            <a:picLocks noChangeAspect="1" noChangeArrowheads="1"/>
          </p:cNvPicPr>
          <p:nvPr/>
        </p:nvPicPr>
        <p:blipFill>
          <a:blip r:embed="rId4" cstate="print"/>
          <a:srcRect/>
          <a:stretch>
            <a:fillRect/>
          </a:stretch>
        </p:blipFill>
        <p:spPr bwMode="auto">
          <a:xfrm>
            <a:off x="7766618" y="951879"/>
            <a:ext cx="1595165" cy="763424"/>
          </a:xfrm>
          <a:prstGeom prst="rect">
            <a:avLst/>
          </a:prstGeom>
          <a:noFill/>
          <a:ln w="9525">
            <a:noFill/>
            <a:miter lim="800000"/>
            <a:headEnd/>
            <a:tailEnd/>
          </a:ln>
          <a:effectLst/>
        </p:spPr>
      </p:pic>
    </p:spTree>
    <p:extLst>
      <p:ext uri="{BB962C8B-B14F-4D97-AF65-F5344CB8AC3E}">
        <p14:creationId xmlns:p14="http://schemas.microsoft.com/office/powerpoint/2010/main" val="1268352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4"/>
          <p:cNvSpPr>
            <a:spLocks noGrp="1"/>
          </p:cNvSpPr>
          <p:nvPr>
            <p:ph type="title"/>
          </p:nvPr>
        </p:nvSpPr>
        <p:spPr>
          <a:xfrm>
            <a:off x="1828800" y="247665"/>
            <a:ext cx="6286500" cy="571500"/>
          </a:xfrm>
        </p:spPr>
        <p:txBody>
          <a:bodyPr>
            <a:normAutofit fontScale="90000"/>
          </a:bodyPr>
          <a:lstStyle/>
          <a:p>
            <a:r>
              <a:rPr lang="en-US" dirty="0"/>
              <a:t>Qualification Planning  </a:t>
            </a:r>
            <a:br>
              <a:rPr lang="en-US" dirty="0"/>
            </a:br>
            <a:endParaRPr lang="en-US" sz="1200" i="1" dirty="0"/>
          </a:p>
        </p:txBody>
      </p:sp>
      <p:sp>
        <p:nvSpPr>
          <p:cNvPr id="7" name="Content Placeholder 2"/>
          <p:cNvSpPr txBox="1">
            <a:spLocks/>
          </p:cNvSpPr>
          <p:nvPr/>
        </p:nvSpPr>
        <p:spPr>
          <a:xfrm>
            <a:off x="2428668" y="1976132"/>
            <a:ext cx="7477332" cy="3891269"/>
          </a:xfrm>
          <a:prstGeom prst="rect">
            <a:avLst/>
          </a:prstGeom>
        </p:spPr>
        <p:txBody>
          <a:bodyPr/>
          <a:lstStyle>
            <a:lvl1pPr marL="188913" indent="-188913" algn="l" rtl="0" eaLnBrk="0" fontAlgn="base" hangingPunct="0">
              <a:lnSpc>
                <a:spcPct val="120000"/>
              </a:lnSpc>
              <a:spcBef>
                <a:spcPct val="20000"/>
              </a:spcBef>
              <a:spcAft>
                <a:spcPct val="0"/>
              </a:spcAft>
              <a:buClr>
                <a:srgbClr val="FC1921"/>
              </a:buClr>
              <a:buFont typeface="Times"/>
              <a:buChar char="•"/>
              <a:tabLst>
                <a:tab pos="100013" algn="l"/>
              </a:tabLst>
              <a:defRPr sz="2600">
                <a:solidFill>
                  <a:schemeClr val="tx1"/>
                </a:solidFill>
                <a:latin typeface="+mn-lt"/>
                <a:ea typeface="+mn-ea"/>
                <a:cs typeface="+mn-cs"/>
              </a:defRPr>
            </a:lvl1pPr>
            <a:lvl2pPr marL="554038" indent="-188913" algn="l" rtl="0" eaLnBrk="0" fontAlgn="base" hangingPunct="0">
              <a:lnSpc>
                <a:spcPct val="120000"/>
              </a:lnSpc>
              <a:spcBef>
                <a:spcPct val="20000"/>
              </a:spcBef>
              <a:spcAft>
                <a:spcPct val="0"/>
              </a:spcAft>
              <a:buClr>
                <a:srgbClr val="FC1921"/>
              </a:buClr>
              <a:buFont typeface="Times"/>
              <a:buChar char="•"/>
              <a:tabLst>
                <a:tab pos="100013" algn="l"/>
              </a:tabLst>
              <a:defRPr sz="2600">
                <a:solidFill>
                  <a:schemeClr val="tx1"/>
                </a:solidFill>
                <a:latin typeface="+mn-lt"/>
              </a:defRPr>
            </a:lvl2pPr>
            <a:lvl3pPr marL="652463" indent="150813" algn="l" rtl="0" eaLnBrk="0" fontAlgn="base" hangingPunct="0">
              <a:lnSpc>
                <a:spcPct val="120000"/>
              </a:lnSpc>
              <a:spcBef>
                <a:spcPct val="20000"/>
              </a:spcBef>
              <a:spcAft>
                <a:spcPct val="0"/>
              </a:spcAft>
              <a:buClr>
                <a:srgbClr val="FC1921"/>
              </a:buClr>
              <a:buFont typeface="Times"/>
              <a:buChar char="•"/>
              <a:tabLst>
                <a:tab pos="100013" algn="l"/>
              </a:tabLst>
              <a:defRPr sz="2400">
                <a:solidFill>
                  <a:schemeClr val="tx1"/>
                </a:solidFill>
                <a:latin typeface="+mn-lt"/>
              </a:defRPr>
            </a:lvl3pPr>
            <a:lvl4pPr marL="804863" indent="188913" algn="l" rtl="0" eaLnBrk="0" fontAlgn="base" hangingPunct="0">
              <a:lnSpc>
                <a:spcPct val="120000"/>
              </a:lnSpc>
              <a:spcBef>
                <a:spcPct val="20000"/>
              </a:spcBef>
              <a:spcAft>
                <a:spcPct val="0"/>
              </a:spcAft>
              <a:buClr>
                <a:srgbClr val="FC1921"/>
              </a:buClr>
              <a:buFont typeface="Times"/>
              <a:buChar char="•"/>
              <a:tabLst>
                <a:tab pos="100013" algn="l"/>
              </a:tabLst>
              <a:defRPr sz="2000">
                <a:solidFill>
                  <a:schemeClr val="tx1"/>
                </a:solidFill>
                <a:latin typeface="+mn-lt"/>
              </a:defRPr>
            </a:lvl4pPr>
            <a:lvl5pPr marL="1833563" indent="581025" algn="l" rtl="0" eaLnBrk="0" fontAlgn="base" hangingPunct="0">
              <a:lnSpc>
                <a:spcPct val="120000"/>
              </a:lnSpc>
              <a:spcBef>
                <a:spcPct val="20000"/>
              </a:spcBef>
              <a:spcAft>
                <a:spcPct val="0"/>
              </a:spcAft>
              <a:buClr>
                <a:srgbClr val="FC1921"/>
              </a:buClr>
              <a:buFont typeface="Times"/>
              <a:buChar char="»"/>
              <a:tabLst>
                <a:tab pos="100013" algn="l"/>
              </a:tabLst>
              <a:defRPr sz="2000">
                <a:solidFill>
                  <a:schemeClr val="tx1"/>
                </a:solidFill>
                <a:latin typeface="+mn-lt"/>
              </a:defRPr>
            </a:lvl5pPr>
            <a:lvl6pPr marL="22907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6pPr>
            <a:lvl7pPr marL="27479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7pPr>
            <a:lvl8pPr marL="32051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8pPr>
            <a:lvl9pPr marL="36623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9pPr>
          </a:lstStyle>
          <a:p>
            <a:pPr marL="0" indent="0">
              <a:buClrTx/>
              <a:buNone/>
            </a:pPr>
            <a:r>
              <a:rPr lang="en-US" sz="2000" b="1" dirty="0">
                <a:solidFill>
                  <a:schemeClr val="tx1">
                    <a:lumMod val="50000"/>
                  </a:schemeClr>
                </a:solidFill>
              </a:rPr>
              <a:t>A Qualification Plan is used to define:</a:t>
            </a:r>
          </a:p>
          <a:p>
            <a:pPr lvl="1">
              <a:buClrTx/>
            </a:pPr>
            <a:r>
              <a:rPr lang="en-US" sz="2000" dirty="0">
                <a:solidFill>
                  <a:schemeClr val="tx1">
                    <a:lumMod val="50000"/>
                  </a:schemeClr>
                </a:solidFill>
              </a:rPr>
              <a:t>The purpose and scope of the qualification activities</a:t>
            </a:r>
          </a:p>
          <a:p>
            <a:pPr lvl="1">
              <a:buClrTx/>
            </a:pPr>
            <a:r>
              <a:rPr lang="en-US" sz="2000" dirty="0">
                <a:solidFill>
                  <a:schemeClr val="tx1">
                    <a:lumMod val="50000"/>
                  </a:schemeClr>
                </a:solidFill>
              </a:rPr>
              <a:t>The roles and responsible parties of the qualification activities</a:t>
            </a:r>
          </a:p>
          <a:p>
            <a:pPr lvl="1">
              <a:buClrTx/>
            </a:pPr>
            <a:r>
              <a:rPr lang="en-US" sz="2000" dirty="0">
                <a:solidFill>
                  <a:schemeClr val="tx1">
                    <a:lumMod val="50000"/>
                  </a:schemeClr>
                </a:solidFill>
              </a:rPr>
              <a:t>The deliverables required for the qualification</a:t>
            </a:r>
          </a:p>
          <a:p>
            <a:pPr lvl="1">
              <a:buClrTx/>
            </a:pPr>
            <a:r>
              <a:rPr lang="en-US" sz="2000" dirty="0">
                <a:solidFill>
                  <a:schemeClr val="tx1">
                    <a:lumMod val="50000"/>
                  </a:schemeClr>
                </a:solidFill>
              </a:rPr>
              <a:t>How the qualification documentation will be managed</a:t>
            </a:r>
          </a:p>
          <a:p>
            <a:pPr lvl="1">
              <a:buClrTx/>
            </a:pPr>
            <a:r>
              <a:rPr lang="en-US" sz="2000" dirty="0">
                <a:solidFill>
                  <a:schemeClr val="tx1">
                    <a:lumMod val="50000"/>
                  </a:schemeClr>
                </a:solidFill>
              </a:rPr>
              <a:t>The approvers of the qualification documentation</a:t>
            </a:r>
          </a:p>
          <a:p>
            <a:pPr lvl="1">
              <a:buClrTx/>
            </a:pPr>
            <a:r>
              <a:rPr lang="en-US" sz="2000" dirty="0">
                <a:solidFill>
                  <a:schemeClr val="tx1">
                    <a:lumMod val="50000"/>
                  </a:schemeClr>
                </a:solidFill>
              </a:rPr>
              <a:t>The training required for the qualification participants</a:t>
            </a:r>
          </a:p>
          <a:p>
            <a:pPr lvl="1">
              <a:buClrTx/>
            </a:pPr>
            <a:r>
              <a:rPr lang="en-US" sz="2000" dirty="0">
                <a:solidFill>
                  <a:schemeClr val="tx1">
                    <a:lumMod val="50000"/>
                  </a:schemeClr>
                </a:solidFill>
              </a:rPr>
              <a:t>The acceptance criteria of the testing activities</a:t>
            </a:r>
          </a:p>
          <a:p>
            <a:pPr>
              <a:buClrTx/>
            </a:pPr>
            <a:endParaRPr lang="en-US" sz="1500" kern="0" dirty="0">
              <a:solidFill>
                <a:schemeClr val="tx1">
                  <a:lumMod val="50000"/>
                </a:schemeClr>
              </a:solidFill>
            </a:endParaRPr>
          </a:p>
        </p:txBody>
      </p:sp>
      <p:pic>
        <p:nvPicPr>
          <p:cNvPr id="11" name="Picture 10"/>
          <p:cNvPicPr>
            <a:picLocks noChangeAspect="1" noChangeArrowheads="1"/>
          </p:cNvPicPr>
          <p:nvPr/>
        </p:nvPicPr>
        <p:blipFill>
          <a:blip r:embed="rId3" cstate="print"/>
          <a:srcRect/>
          <a:stretch>
            <a:fillRect/>
          </a:stretch>
        </p:blipFill>
        <p:spPr bwMode="auto">
          <a:xfrm>
            <a:off x="7499672" y="951878"/>
            <a:ext cx="1862861" cy="891540"/>
          </a:xfrm>
          <a:prstGeom prst="rect">
            <a:avLst/>
          </a:prstGeom>
          <a:noFill/>
          <a:ln w="9525">
            <a:noFill/>
            <a:miter lim="800000"/>
            <a:headEnd/>
            <a:tailEnd/>
          </a:ln>
          <a:effectLst/>
        </p:spPr>
      </p:pic>
    </p:spTree>
    <p:extLst>
      <p:ext uri="{BB962C8B-B14F-4D97-AF65-F5344CB8AC3E}">
        <p14:creationId xmlns:p14="http://schemas.microsoft.com/office/powerpoint/2010/main" val="4128418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61003"/>
            <a:ext cx="6172200" cy="1008769"/>
          </a:xfrm>
        </p:spPr>
        <p:txBody>
          <a:bodyPr>
            <a:normAutofit fontScale="90000"/>
          </a:bodyPr>
          <a:lstStyle/>
          <a:p>
            <a:r>
              <a:rPr lang="en-US" dirty="0"/>
              <a:t>Qualification Planning:  </a:t>
            </a:r>
            <a:r>
              <a:rPr lang="de-DE" dirty="0"/>
              <a:t>Datacenters</a:t>
            </a:r>
          </a:p>
        </p:txBody>
      </p:sp>
      <p:sp>
        <p:nvSpPr>
          <p:cNvPr id="3" name="Content Placeholder 2"/>
          <p:cNvSpPr>
            <a:spLocks noGrp="1"/>
          </p:cNvSpPr>
          <p:nvPr>
            <p:ph idx="1"/>
          </p:nvPr>
        </p:nvSpPr>
        <p:spPr>
          <a:xfrm>
            <a:off x="2078461" y="2009864"/>
            <a:ext cx="7254380" cy="514350"/>
          </a:xfrm>
        </p:spPr>
        <p:txBody>
          <a:bodyPr>
            <a:noAutofit/>
          </a:bodyPr>
          <a:lstStyle/>
          <a:p>
            <a:pPr marL="0" indent="0"/>
            <a:r>
              <a:rPr lang="en-US" sz="1800" b="1" dirty="0"/>
              <a:t>Datacenters that contain/host infrastructure components must be qualified.   </a:t>
            </a:r>
            <a:endParaRPr lang="de-DE" sz="1800" b="1" dirty="0"/>
          </a:p>
        </p:txBody>
      </p:sp>
      <p:sp>
        <p:nvSpPr>
          <p:cNvPr id="28674" name="Rectangle 2"/>
          <p:cNvSpPr>
            <a:spLocks noChangeArrowheads="1"/>
          </p:cNvSpPr>
          <p:nvPr/>
        </p:nvSpPr>
        <p:spPr bwMode="auto">
          <a:xfrm>
            <a:off x="2667001" y="718752"/>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endParaRPr lang="de-DE" sz="1350"/>
          </a:p>
        </p:txBody>
      </p:sp>
      <p:sp>
        <p:nvSpPr>
          <p:cNvPr id="4" name="Rectangle 3"/>
          <p:cNvSpPr/>
          <p:nvPr/>
        </p:nvSpPr>
        <p:spPr>
          <a:xfrm>
            <a:off x="3810000" y="2819401"/>
            <a:ext cx="5715000" cy="3028521"/>
          </a:xfrm>
          <a:prstGeom prst="rect">
            <a:avLst/>
          </a:prstGeom>
        </p:spPr>
        <p:txBody>
          <a:bodyPr wrap="square">
            <a:spAutoFit/>
          </a:bodyPr>
          <a:lstStyle/>
          <a:p>
            <a:pPr lvl="0">
              <a:spcBef>
                <a:spcPct val="20000"/>
              </a:spcBef>
              <a:buClr>
                <a:srgbClr val="FC1921"/>
              </a:buClr>
            </a:pPr>
            <a:r>
              <a:rPr lang="de-DE" b="1" dirty="0">
                <a:solidFill>
                  <a:schemeClr val="tx1">
                    <a:lumMod val="50000"/>
                  </a:schemeClr>
                </a:solidFill>
                <a:latin typeface="Arial" pitchFamily="34" charset="0"/>
                <a:cs typeface="Arial" pitchFamily="34" charset="0"/>
              </a:rPr>
              <a:t>Qualification verifies:</a:t>
            </a:r>
          </a:p>
          <a:p>
            <a:pPr marL="600075" lvl="1" indent="-257175">
              <a:spcBef>
                <a:spcPct val="20000"/>
              </a:spcBef>
              <a:buFont typeface="Arial" pitchFamily="34" charset="0"/>
              <a:buChar char="•"/>
            </a:pPr>
            <a:r>
              <a:rPr lang="de-DE" dirty="0">
                <a:solidFill>
                  <a:schemeClr val="tx1">
                    <a:lumMod val="50000"/>
                  </a:schemeClr>
                </a:solidFill>
                <a:latin typeface="Arial" pitchFamily="34" charset="0"/>
                <a:cs typeface="Arial" pitchFamily="34" charset="0"/>
              </a:rPr>
              <a:t>Physical layout and labeling</a:t>
            </a:r>
          </a:p>
          <a:p>
            <a:pPr marL="600075" lvl="1" indent="-257175">
              <a:spcBef>
                <a:spcPct val="20000"/>
              </a:spcBef>
              <a:buFont typeface="Arial" pitchFamily="34" charset="0"/>
              <a:buChar char="•"/>
            </a:pPr>
            <a:r>
              <a:rPr lang="de-DE" dirty="0">
                <a:solidFill>
                  <a:schemeClr val="tx1">
                    <a:lumMod val="50000"/>
                  </a:schemeClr>
                </a:solidFill>
                <a:latin typeface="Arial" pitchFamily="34" charset="0"/>
                <a:cs typeface="Arial" pitchFamily="34" charset="0"/>
              </a:rPr>
              <a:t>Fire Supression systems</a:t>
            </a:r>
          </a:p>
          <a:p>
            <a:pPr marL="600075" lvl="1" indent="-257175">
              <a:spcBef>
                <a:spcPct val="20000"/>
              </a:spcBef>
              <a:buFont typeface="Arial" pitchFamily="34" charset="0"/>
              <a:buChar char="•"/>
            </a:pPr>
            <a:r>
              <a:rPr lang="de-DE" dirty="0">
                <a:solidFill>
                  <a:schemeClr val="tx1">
                    <a:lumMod val="50000"/>
                  </a:schemeClr>
                </a:solidFill>
                <a:latin typeface="Arial" pitchFamily="34" charset="0"/>
                <a:cs typeface="Arial" pitchFamily="34" charset="0"/>
              </a:rPr>
              <a:t>Power distribution and emergency power</a:t>
            </a:r>
          </a:p>
          <a:p>
            <a:pPr marL="600075" lvl="1" indent="-257175">
              <a:spcBef>
                <a:spcPct val="20000"/>
              </a:spcBef>
              <a:buFont typeface="Arial" pitchFamily="34" charset="0"/>
              <a:buChar char="•"/>
            </a:pPr>
            <a:r>
              <a:rPr lang="de-DE" dirty="0">
                <a:solidFill>
                  <a:schemeClr val="tx1">
                    <a:lumMod val="50000"/>
                  </a:schemeClr>
                </a:solidFill>
                <a:latin typeface="Arial" pitchFamily="34" charset="0"/>
                <a:cs typeface="Arial" pitchFamily="34" charset="0"/>
              </a:rPr>
              <a:t>Environmental Monitoring </a:t>
            </a:r>
          </a:p>
          <a:p>
            <a:pPr marL="942975" lvl="2" indent="-257175">
              <a:spcBef>
                <a:spcPct val="20000"/>
              </a:spcBef>
              <a:buFont typeface="Arial" pitchFamily="34" charset="0"/>
              <a:buChar char="•"/>
            </a:pPr>
            <a:r>
              <a:rPr lang="de-DE" dirty="0">
                <a:solidFill>
                  <a:schemeClr val="tx1">
                    <a:lumMod val="50000"/>
                  </a:schemeClr>
                </a:solidFill>
                <a:latin typeface="Arial" pitchFamily="34" charset="0"/>
                <a:cs typeface="Arial" pitchFamily="34" charset="0"/>
              </a:rPr>
              <a:t>Temperature and Humidity ranges</a:t>
            </a:r>
          </a:p>
          <a:p>
            <a:pPr marL="942975" lvl="2" indent="-257175">
              <a:spcBef>
                <a:spcPct val="20000"/>
              </a:spcBef>
              <a:buFont typeface="Arial" pitchFamily="34" charset="0"/>
              <a:buChar char="•"/>
            </a:pPr>
            <a:r>
              <a:rPr lang="de-DE" dirty="0">
                <a:solidFill>
                  <a:schemeClr val="tx1">
                    <a:lumMod val="50000"/>
                  </a:schemeClr>
                </a:solidFill>
                <a:latin typeface="Arial" pitchFamily="34" charset="0"/>
                <a:cs typeface="Arial" pitchFamily="34" charset="0"/>
              </a:rPr>
              <a:t>Flood </a:t>
            </a:r>
          </a:p>
          <a:p>
            <a:pPr marL="600075" lvl="1" indent="-257175">
              <a:spcBef>
                <a:spcPct val="20000"/>
              </a:spcBef>
              <a:buFont typeface="Arial" pitchFamily="34" charset="0"/>
              <a:buChar char="•"/>
            </a:pPr>
            <a:r>
              <a:rPr lang="de-DE" dirty="0">
                <a:solidFill>
                  <a:schemeClr val="tx1">
                    <a:lumMod val="50000"/>
                  </a:schemeClr>
                </a:solidFill>
                <a:latin typeface="Arial" pitchFamily="34" charset="0"/>
                <a:cs typeface="Arial" pitchFamily="34" charset="0"/>
              </a:rPr>
              <a:t>Physical Security </a:t>
            </a:r>
          </a:p>
          <a:p>
            <a:pPr marL="942975" lvl="2" indent="-257175">
              <a:spcBef>
                <a:spcPct val="20000"/>
              </a:spcBef>
              <a:buFont typeface="Arial" pitchFamily="34" charset="0"/>
              <a:buChar char="•"/>
            </a:pPr>
            <a:r>
              <a:rPr lang="de-DE" dirty="0">
                <a:solidFill>
                  <a:schemeClr val="tx1">
                    <a:lumMod val="50000"/>
                  </a:schemeClr>
                </a:solidFill>
                <a:latin typeface="Arial" pitchFamily="34" charset="0"/>
                <a:cs typeface="Arial" pitchFamily="34" charset="0"/>
              </a:rPr>
              <a:t>Badging, access lists, access logs</a:t>
            </a:r>
          </a:p>
        </p:txBody>
      </p:sp>
      <p:pic>
        <p:nvPicPr>
          <p:cNvPr id="9" name="Picture 8"/>
          <p:cNvPicPr>
            <a:picLocks noChangeAspect="1" noChangeArrowheads="1"/>
          </p:cNvPicPr>
          <p:nvPr/>
        </p:nvPicPr>
        <p:blipFill>
          <a:blip r:embed="rId3" cstate="print"/>
          <a:srcRect/>
          <a:stretch>
            <a:fillRect/>
          </a:stretch>
        </p:blipFill>
        <p:spPr bwMode="auto">
          <a:xfrm>
            <a:off x="8191650" y="549981"/>
            <a:ext cx="1862861" cy="891540"/>
          </a:xfrm>
          <a:prstGeom prst="rect">
            <a:avLst/>
          </a:prstGeom>
          <a:noFill/>
          <a:ln w="9525">
            <a:noFill/>
            <a:miter lim="800000"/>
            <a:headEnd/>
            <a:tailEnd/>
          </a:ln>
          <a:effectLst/>
        </p:spPr>
      </p:pic>
    </p:spTree>
    <p:extLst>
      <p:ext uri="{BB962C8B-B14F-4D97-AF65-F5344CB8AC3E}">
        <p14:creationId xmlns:p14="http://schemas.microsoft.com/office/powerpoint/2010/main" val="386544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666406"/>
          </a:xfrm>
        </p:spPr>
        <p:txBody>
          <a:bodyPr>
            <a:normAutofit fontScale="90000"/>
          </a:bodyPr>
          <a:lstStyle/>
          <a:p>
            <a:r>
              <a:rPr lang="en-US" dirty="0"/>
              <a:t>Background</a:t>
            </a:r>
          </a:p>
        </p:txBody>
      </p:sp>
      <p:sp>
        <p:nvSpPr>
          <p:cNvPr id="3" name="Content Placeholder 2"/>
          <p:cNvSpPr>
            <a:spLocks noGrp="1"/>
          </p:cNvSpPr>
          <p:nvPr>
            <p:ph idx="1"/>
          </p:nvPr>
        </p:nvSpPr>
        <p:spPr>
          <a:xfrm>
            <a:off x="1999942" y="1543051"/>
            <a:ext cx="6395413" cy="4705349"/>
          </a:xfrm>
        </p:spPr>
        <p:txBody>
          <a:bodyPr>
            <a:normAutofit fontScale="70000" lnSpcReduction="20000"/>
          </a:bodyPr>
          <a:lstStyle/>
          <a:p>
            <a:pPr marL="0" lvl="1" indent="0">
              <a:buNone/>
            </a:pPr>
            <a:r>
              <a:rPr lang="en-US" sz="2100" dirty="0"/>
              <a:t>Why do we need it?</a:t>
            </a:r>
          </a:p>
          <a:p>
            <a:pPr marL="221456" lvl="1" indent="-257175"/>
            <a:endParaRPr lang="en-US" sz="900" dirty="0"/>
          </a:p>
          <a:p>
            <a:pPr lvl="2">
              <a:lnSpc>
                <a:spcPct val="100000"/>
              </a:lnSpc>
            </a:pPr>
            <a:r>
              <a:rPr lang="en-US" dirty="0">
                <a:solidFill>
                  <a:schemeClr val="tx1"/>
                </a:solidFill>
              </a:rPr>
              <a:t>Need a consistent approach across sites, especially for Global Systems</a:t>
            </a:r>
          </a:p>
          <a:p>
            <a:pPr lvl="4">
              <a:lnSpc>
                <a:spcPct val="100000"/>
              </a:lnSpc>
              <a:buFont typeface="Arial" panose="020B0604020202020204" pitchFamily="34" charset="0"/>
              <a:buChar char="•"/>
            </a:pPr>
            <a:r>
              <a:rPr lang="en-US" sz="1500" dirty="0"/>
              <a:t>Need consistent terminology and approach</a:t>
            </a:r>
          </a:p>
          <a:p>
            <a:pPr lvl="2">
              <a:spcBef>
                <a:spcPts val="1800"/>
              </a:spcBef>
            </a:pPr>
            <a:r>
              <a:rPr lang="en-US" dirty="0">
                <a:solidFill>
                  <a:schemeClr val="tx1"/>
                </a:solidFill>
              </a:rPr>
              <a:t>Need to be more efficient</a:t>
            </a:r>
          </a:p>
          <a:p>
            <a:pPr lvl="4">
              <a:buFont typeface="Arial" panose="020B0604020202020204" pitchFamily="34" charset="0"/>
              <a:buChar char="•"/>
            </a:pPr>
            <a:r>
              <a:rPr lang="en-US" sz="1500" dirty="0"/>
              <a:t>“Right-size” testing and documentation based on system novelty, complexity, and risk (Qualification vs. Validation)</a:t>
            </a:r>
          </a:p>
          <a:p>
            <a:pPr lvl="4">
              <a:buFont typeface="Arial" panose="020B0604020202020204" pitchFamily="34" charset="0"/>
              <a:buChar char="•"/>
            </a:pPr>
            <a:r>
              <a:rPr lang="en-US" sz="1500" dirty="0"/>
              <a:t>“Right-skill” IT compliance oversight for technical testing activities vs Quality oversight for processes, specifications, plans, reports, and procedures.</a:t>
            </a:r>
          </a:p>
          <a:p>
            <a:pPr lvl="4">
              <a:buFont typeface="Arial" panose="020B0604020202020204" pitchFamily="34" charset="0"/>
              <a:buChar char="•"/>
            </a:pPr>
            <a:r>
              <a:rPr lang="en-US" sz="1500" dirty="0"/>
              <a:t>Leverage Supplier Activities based on Supplier Audit</a:t>
            </a:r>
          </a:p>
          <a:p>
            <a:pPr lvl="2">
              <a:spcBef>
                <a:spcPts val="1800"/>
              </a:spcBef>
            </a:pPr>
            <a:r>
              <a:rPr lang="en-US" dirty="0">
                <a:solidFill>
                  <a:schemeClr val="tx1"/>
                </a:solidFill>
              </a:rPr>
              <a:t>Need to leverage best practices</a:t>
            </a:r>
          </a:p>
          <a:p>
            <a:pPr lvl="4">
              <a:lnSpc>
                <a:spcPct val="100000"/>
              </a:lnSpc>
              <a:buFont typeface="Arial" panose="020B0604020202020204" pitchFamily="34" charset="0"/>
              <a:buChar char="•"/>
            </a:pPr>
            <a:r>
              <a:rPr lang="en-US" sz="1500" dirty="0"/>
              <a:t>Industry best practices</a:t>
            </a:r>
          </a:p>
          <a:p>
            <a:pPr lvl="4">
              <a:lnSpc>
                <a:spcPct val="100000"/>
              </a:lnSpc>
              <a:buFont typeface="Arial" panose="020B0604020202020204" pitchFamily="34" charset="0"/>
              <a:buChar char="•"/>
            </a:pPr>
            <a:r>
              <a:rPr lang="en-US" sz="1500" dirty="0"/>
              <a:t>Client IT and Quality best practices</a:t>
            </a:r>
          </a:p>
          <a:p>
            <a:pPr lvl="4">
              <a:lnSpc>
                <a:spcPct val="100000"/>
              </a:lnSpc>
              <a:buFont typeface="Arial" panose="020B0604020202020204" pitchFamily="34" charset="0"/>
              <a:buChar char="•"/>
            </a:pPr>
            <a:endParaRPr lang="en-US" sz="1500" dirty="0"/>
          </a:p>
          <a:p>
            <a:pPr lvl="4">
              <a:lnSpc>
                <a:spcPct val="100000"/>
              </a:lnSpc>
              <a:buFont typeface="Arial" panose="020B0604020202020204" pitchFamily="34" charset="0"/>
              <a:buChar char="•"/>
            </a:pPr>
            <a:endParaRPr lang="en-US" sz="1500" dirty="0"/>
          </a:p>
          <a:p>
            <a:pPr marL="231775" lvl="4" indent="0">
              <a:buNone/>
            </a:pPr>
            <a:r>
              <a:rPr lang="en-US" sz="3000" dirty="0"/>
              <a:t>Remember GAMP5 is a GUIDELINE!</a:t>
            </a:r>
          </a:p>
          <a:p>
            <a:pPr lvl="1"/>
            <a:endParaRPr lang="en-US" sz="1650" dirty="0"/>
          </a:p>
          <a:p>
            <a:endParaRPr lang="en-US" dirty="0"/>
          </a:p>
        </p:txBody>
      </p:sp>
      <p:pic>
        <p:nvPicPr>
          <p:cNvPr id="6" name="Picture 14" descr="C:\Users\Kate\AppData\Local\Microsoft\Windows\Temporary Internet Files\Content.IE5\SRYYSKKF\MC900055138[1].wmf"/>
          <p:cNvPicPr>
            <a:picLocks noChangeAspect="1" noChangeArrowheads="1"/>
          </p:cNvPicPr>
          <p:nvPr/>
        </p:nvPicPr>
        <p:blipFill>
          <a:blip r:embed="rId3" cstate="print"/>
          <a:srcRect/>
          <a:stretch>
            <a:fillRect/>
          </a:stretch>
        </p:blipFill>
        <p:spPr bwMode="auto">
          <a:xfrm>
            <a:off x="8611713" y="1477687"/>
            <a:ext cx="1498710" cy="1058912"/>
          </a:xfrm>
          <a:prstGeom prst="rect">
            <a:avLst/>
          </a:prstGeom>
          <a:noFill/>
        </p:spPr>
      </p:pic>
      <p:pic>
        <p:nvPicPr>
          <p:cNvPr id="9" name="Picture 2" descr="C:\Users\Kate\AppData\Local\Microsoft\Windows\Temporary Internet Files\Content.IE5\B4W390YD\MC900078837[1].wmf"/>
          <p:cNvPicPr>
            <a:picLocks noChangeAspect="1" noChangeArrowheads="1"/>
          </p:cNvPicPr>
          <p:nvPr/>
        </p:nvPicPr>
        <p:blipFill>
          <a:blip r:embed="rId4" cstate="print"/>
          <a:srcRect/>
          <a:stretch>
            <a:fillRect/>
          </a:stretch>
        </p:blipFill>
        <p:spPr bwMode="auto">
          <a:xfrm>
            <a:off x="8806671" y="4670332"/>
            <a:ext cx="1108793" cy="1045558"/>
          </a:xfrm>
          <a:prstGeom prst="rect">
            <a:avLst/>
          </a:prstGeom>
          <a:noFill/>
        </p:spPr>
      </p:pic>
      <p:pic>
        <p:nvPicPr>
          <p:cNvPr id="7" name="Picture 18" descr="C:\Users\Kate\AppData\Local\Microsoft\Windows\Temporary Internet Files\Content.IE5\B4W390YD\MC900078705[1].wmf"/>
          <p:cNvPicPr>
            <a:picLocks noChangeAspect="1" noChangeArrowheads="1"/>
          </p:cNvPicPr>
          <p:nvPr/>
        </p:nvPicPr>
        <p:blipFill>
          <a:blip r:embed="rId5" cstate="print"/>
          <a:srcRect/>
          <a:stretch>
            <a:fillRect/>
          </a:stretch>
        </p:blipFill>
        <p:spPr bwMode="auto">
          <a:xfrm>
            <a:off x="8967904" y="3330965"/>
            <a:ext cx="861830" cy="1058650"/>
          </a:xfrm>
          <a:prstGeom prst="rect">
            <a:avLst/>
          </a:prstGeom>
          <a:noFill/>
        </p:spPr>
      </p:pic>
      <p:pic>
        <p:nvPicPr>
          <p:cNvPr id="8" name="Picture 6" descr="C:\Users\Kate\AppData\Local\Microsoft\Windows\Temporary Internet Files\Content.IE5\RWMMLKE2\MC900303675[1].wmf"/>
          <p:cNvPicPr>
            <a:picLocks noChangeAspect="1" noChangeArrowheads="1"/>
          </p:cNvPicPr>
          <p:nvPr/>
        </p:nvPicPr>
        <p:blipFill>
          <a:blip r:embed="rId6" cstate="print"/>
          <a:srcRect/>
          <a:stretch>
            <a:fillRect/>
          </a:stretch>
        </p:blipFill>
        <p:spPr bwMode="auto">
          <a:xfrm>
            <a:off x="8694814" y="2859403"/>
            <a:ext cx="1332509" cy="1339367"/>
          </a:xfrm>
          <a:prstGeom prst="rect">
            <a:avLst/>
          </a:prstGeom>
          <a:noFill/>
        </p:spPr>
      </p:pic>
    </p:spTree>
    <p:extLst>
      <p:ext uri="{BB962C8B-B14F-4D97-AF65-F5344CB8AC3E}">
        <p14:creationId xmlns:p14="http://schemas.microsoft.com/office/powerpoint/2010/main" val="15648188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448" y="1064713"/>
            <a:ext cx="10018713" cy="650789"/>
          </a:xfrm>
        </p:spPr>
        <p:txBody>
          <a:bodyPr>
            <a:normAutofit fontScale="90000"/>
          </a:bodyPr>
          <a:lstStyle/>
          <a:p>
            <a:r>
              <a:rPr lang="en-US" dirty="0"/>
              <a:t>Qualification Planning:  Network Devices</a:t>
            </a:r>
            <a:endParaRPr lang="de-DE" dirty="0"/>
          </a:p>
        </p:txBody>
      </p:sp>
      <p:sp>
        <p:nvSpPr>
          <p:cNvPr id="5" name="Rectangle 4"/>
          <p:cNvSpPr/>
          <p:nvPr/>
        </p:nvSpPr>
        <p:spPr>
          <a:xfrm>
            <a:off x="2224010" y="2155459"/>
            <a:ext cx="7529591" cy="4431983"/>
          </a:xfrm>
          <a:prstGeom prst="rect">
            <a:avLst/>
          </a:prstGeom>
        </p:spPr>
        <p:txBody>
          <a:bodyPr wrap="square">
            <a:spAutoFit/>
          </a:bodyPr>
          <a:lstStyle/>
          <a:p>
            <a:pPr lvl="0">
              <a:spcBef>
                <a:spcPct val="20000"/>
              </a:spcBef>
              <a:buClr>
                <a:srgbClr val="FC1921"/>
              </a:buClr>
            </a:pPr>
            <a:r>
              <a:rPr lang="de-DE" b="1" dirty="0">
                <a:latin typeface="Arial" pitchFamily="34" charset="0"/>
                <a:cs typeface="Arial" pitchFamily="34" charset="0"/>
              </a:rPr>
              <a:t>Qualification of devices verifies:</a:t>
            </a:r>
          </a:p>
          <a:p>
            <a:pPr marL="600075" lvl="1" indent="-257175">
              <a:spcBef>
                <a:spcPct val="20000"/>
              </a:spcBef>
              <a:buFont typeface="Arial" pitchFamily="34" charset="0"/>
              <a:buChar char="•"/>
            </a:pPr>
            <a:r>
              <a:rPr lang="de-DE" dirty="0">
                <a:latin typeface="Arial" pitchFamily="34" charset="0"/>
                <a:cs typeface="Arial" pitchFamily="34" charset="0"/>
              </a:rPr>
              <a:t>An approved design specification for the device</a:t>
            </a:r>
          </a:p>
          <a:p>
            <a:pPr marL="600075" lvl="1" indent="-257175">
              <a:spcBef>
                <a:spcPct val="20000"/>
              </a:spcBef>
              <a:buFont typeface="Arial" pitchFamily="34" charset="0"/>
              <a:buChar char="•"/>
            </a:pPr>
            <a:r>
              <a:rPr lang="de-DE" dirty="0">
                <a:latin typeface="Arial" pitchFamily="34" charset="0"/>
                <a:cs typeface="Arial" pitchFamily="34" charset="0"/>
              </a:rPr>
              <a:t>The installation of each device via a standard IQ</a:t>
            </a:r>
          </a:p>
          <a:p>
            <a:pPr marL="600075" lvl="1" indent="-257175">
              <a:spcBef>
                <a:spcPct val="20000"/>
              </a:spcBef>
              <a:buFont typeface="Arial" pitchFamily="34" charset="0"/>
              <a:buChar char="•"/>
            </a:pPr>
            <a:r>
              <a:rPr lang="de-DE" dirty="0">
                <a:latin typeface="Arial" pitchFamily="34" charset="0"/>
                <a:cs typeface="Arial" pitchFamily="34" charset="0"/>
              </a:rPr>
              <a:t>The general operation of </a:t>
            </a:r>
            <a:r>
              <a:rPr lang="de-DE" dirty="0">
                <a:solidFill>
                  <a:schemeClr val="tx1">
                    <a:lumMod val="50000"/>
                  </a:schemeClr>
                </a:solidFill>
                <a:latin typeface="Arial" pitchFamily="34" charset="0"/>
                <a:cs typeface="Arial" pitchFamily="34" charset="0"/>
              </a:rPr>
              <a:t>each </a:t>
            </a:r>
            <a:r>
              <a:rPr lang="de-DE" dirty="0">
                <a:solidFill>
                  <a:schemeClr val="tx1">
                    <a:lumMod val="75000"/>
                  </a:schemeClr>
                </a:solidFill>
                <a:latin typeface="Arial" pitchFamily="34" charset="0"/>
                <a:cs typeface="Arial" pitchFamily="34" charset="0"/>
              </a:rPr>
              <a:t>device via a standard OQ</a:t>
            </a:r>
          </a:p>
          <a:p>
            <a:pPr lvl="1">
              <a:spcBef>
                <a:spcPct val="20000"/>
              </a:spcBef>
            </a:pPr>
            <a:endParaRPr lang="de-DE" b="1" dirty="0">
              <a:solidFill>
                <a:schemeClr val="tx1">
                  <a:lumMod val="75000"/>
                </a:schemeClr>
              </a:solidFill>
              <a:latin typeface="Arial" pitchFamily="34" charset="0"/>
              <a:cs typeface="Arial" pitchFamily="34" charset="0"/>
            </a:endParaRPr>
          </a:p>
          <a:p>
            <a:pPr>
              <a:spcBef>
                <a:spcPct val="20000"/>
              </a:spcBef>
            </a:pPr>
            <a:r>
              <a:rPr lang="de-DE" b="1" dirty="0">
                <a:latin typeface="Arial" pitchFamily="34" charset="0"/>
                <a:cs typeface="Arial" pitchFamily="34" charset="0"/>
              </a:rPr>
              <a:t>Qualification of devices captures:</a:t>
            </a:r>
          </a:p>
          <a:p>
            <a:pPr marL="600075" lvl="1" indent="-257175">
              <a:spcBef>
                <a:spcPct val="20000"/>
              </a:spcBef>
              <a:buFont typeface="Arial" pitchFamily="34" charset="0"/>
              <a:buChar char="•"/>
            </a:pPr>
            <a:r>
              <a:rPr lang="de-DE" dirty="0">
                <a:solidFill>
                  <a:schemeClr val="tx1">
                    <a:lumMod val="75000"/>
                  </a:schemeClr>
                </a:solidFill>
                <a:latin typeface="Arial" pitchFamily="34" charset="0"/>
                <a:cs typeface="Arial" pitchFamily="34" charset="0"/>
              </a:rPr>
              <a:t>An initial design specificaiton</a:t>
            </a:r>
          </a:p>
          <a:p>
            <a:pPr marL="600075" lvl="1" indent="-257175">
              <a:spcBef>
                <a:spcPct val="20000"/>
              </a:spcBef>
              <a:buFont typeface="Arial" pitchFamily="34" charset="0"/>
              <a:buChar char="•"/>
            </a:pPr>
            <a:r>
              <a:rPr lang="de-DE" dirty="0">
                <a:solidFill>
                  <a:schemeClr val="tx1">
                    <a:lumMod val="75000"/>
                  </a:schemeClr>
                </a:solidFill>
                <a:latin typeface="Arial" pitchFamily="34" charset="0"/>
                <a:cs typeface="Arial" pitchFamily="34" charset="0"/>
              </a:rPr>
              <a:t>Installation instrucutions</a:t>
            </a:r>
          </a:p>
          <a:p>
            <a:pPr marL="600075" lvl="1" indent="-257175">
              <a:spcBef>
                <a:spcPct val="20000"/>
              </a:spcBef>
              <a:buFont typeface="Arial" pitchFamily="34" charset="0"/>
              <a:buChar char="•"/>
            </a:pPr>
            <a:r>
              <a:rPr lang="de-DE" dirty="0">
                <a:solidFill>
                  <a:schemeClr val="tx1">
                    <a:lumMod val="75000"/>
                  </a:schemeClr>
                </a:solidFill>
                <a:latin typeface="Arial" pitchFamily="34" charset="0"/>
                <a:cs typeface="Arial" pitchFamily="34" charset="0"/>
              </a:rPr>
              <a:t>Initial Configuration </a:t>
            </a:r>
          </a:p>
          <a:p>
            <a:pPr marL="600075" lvl="1" indent="-257175">
              <a:spcBef>
                <a:spcPct val="20000"/>
              </a:spcBef>
              <a:buFont typeface="Arial" pitchFamily="34" charset="0"/>
              <a:buChar char="•"/>
            </a:pPr>
            <a:endParaRPr lang="de-DE" sz="1600" b="1" dirty="0">
              <a:solidFill>
                <a:schemeClr val="tx1">
                  <a:lumMod val="75000"/>
                </a:schemeClr>
              </a:solidFill>
              <a:latin typeface="Arial" pitchFamily="34" charset="0"/>
              <a:cs typeface="Arial" pitchFamily="34" charset="0"/>
            </a:endParaRPr>
          </a:p>
          <a:p>
            <a:pPr lvl="1">
              <a:spcBef>
                <a:spcPct val="20000"/>
              </a:spcBef>
            </a:pPr>
            <a:r>
              <a:rPr lang="de-DE" b="1" i="1" dirty="0">
                <a:solidFill>
                  <a:schemeClr val="tx1">
                    <a:lumMod val="75000"/>
                  </a:schemeClr>
                </a:solidFill>
                <a:latin typeface="Arial" pitchFamily="34" charset="0"/>
                <a:cs typeface="Arial" pitchFamily="34" charset="0"/>
              </a:rPr>
              <a:t>Repetative Network Device qualifications are candidates for “Standard“ Changes. </a:t>
            </a:r>
          </a:p>
          <a:p>
            <a:pPr lvl="1">
              <a:spcBef>
                <a:spcPct val="20000"/>
              </a:spcBef>
            </a:pPr>
            <a:endParaRPr lang="de-DE" sz="1350" b="1" dirty="0">
              <a:solidFill>
                <a:schemeClr val="tx1">
                  <a:lumMod val="75000"/>
                </a:schemeClr>
              </a:solidFill>
              <a:latin typeface="Arial" pitchFamily="34" charset="0"/>
              <a:cs typeface="Arial" pitchFamily="34" charset="0"/>
            </a:endParaRPr>
          </a:p>
          <a:p>
            <a:pPr lvl="1">
              <a:spcBef>
                <a:spcPct val="20000"/>
              </a:spcBef>
            </a:pPr>
            <a:endParaRPr lang="de-DE" sz="1350" b="1" dirty="0">
              <a:solidFill>
                <a:schemeClr val="tx1">
                  <a:lumMod val="75000"/>
                </a:schemeClr>
              </a:solidFill>
              <a:latin typeface="Arial" pitchFamily="34" charset="0"/>
              <a:cs typeface="Arial" pitchFamily="34" charset="0"/>
            </a:endParaRPr>
          </a:p>
        </p:txBody>
      </p:sp>
      <p:pic>
        <p:nvPicPr>
          <p:cNvPr id="9" name="Picture 8"/>
          <p:cNvPicPr>
            <a:picLocks noChangeAspect="1" noChangeArrowheads="1"/>
          </p:cNvPicPr>
          <p:nvPr/>
        </p:nvPicPr>
        <p:blipFill>
          <a:blip r:embed="rId3" cstate="print"/>
          <a:srcRect/>
          <a:stretch>
            <a:fillRect/>
          </a:stretch>
        </p:blipFill>
        <p:spPr bwMode="auto">
          <a:xfrm>
            <a:off x="8916580" y="102858"/>
            <a:ext cx="1862861" cy="891540"/>
          </a:xfrm>
          <a:prstGeom prst="rect">
            <a:avLst/>
          </a:prstGeom>
          <a:noFill/>
          <a:ln w="9525">
            <a:noFill/>
            <a:miter lim="800000"/>
            <a:headEnd/>
            <a:tailEnd/>
          </a:ln>
          <a:effectLst/>
        </p:spPr>
      </p:pic>
      <p:sp>
        <p:nvSpPr>
          <p:cNvPr id="10" name="Title 1"/>
          <p:cNvSpPr txBox="1">
            <a:spLocks/>
          </p:cNvSpPr>
          <p:nvPr/>
        </p:nvSpPr>
        <p:spPr>
          <a:xfrm>
            <a:off x="2347784" y="1603507"/>
            <a:ext cx="6286500" cy="479822"/>
          </a:xfrm>
          <a:prstGeom prst="rect">
            <a:avLst/>
          </a:prstGeom>
        </p:spPr>
        <p:txBody>
          <a:bodyPr vert="horz" lIns="0" tIns="34290" rIns="0" bIns="34290" rtlCol="0" anchor="ctr">
            <a:normAutofit fontScale="82500" lnSpcReduction="20000"/>
          </a:bodyPr>
          <a:lstStyle>
            <a:lvl1pPr algn="l" defTabSz="914400" rtl="0" eaLnBrk="1" latinLnBrk="0" hangingPunct="1">
              <a:spcBef>
                <a:spcPct val="0"/>
              </a:spcBef>
              <a:buNone/>
              <a:defRPr lang="en-US" sz="2400" b="1" kern="1200">
                <a:solidFill>
                  <a:schemeClr val="tx1">
                    <a:lumMod val="75000"/>
                  </a:schemeClr>
                </a:solidFill>
                <a:latin typeface="Century Gothic" panose="020B0502020202020204" pitchFamily="34" charset="0"/>
                <a:ea typeface="+mj-ea"/>
                <a:cs typeface="+mj-cs"/>
              </a:defRPr>
            </a:lvl1pPr>
          </a:lstStyle>
          <a:p>
            <a:br>
              <a:rPr lang="fr-FR" sz="1800" dirty="0"/>
            </a:br>
            <a:r>
              <a:rPr lang="fr-FR" sz="2200" dirty="0">
                <a:solidFill>
                  <a:schemeClr val="tx1">
                    <a:lumMod val="50000"/>
                  </a:schemeClr>
                </a:solidFill>
                <a:latin typeface="Arial" pitchFamily="34" charset="0"/>
                <a:ea typeface="+mn-ea"/>
                <a:cs typeface="Arial" pitchFamily="34" charset="0"/>
              </a:rPr>
              <a:t>Network Devices must </a:t>
            </a:r>
            <a:r>
              <a:rPr lang="en-US" sz="2200" dirty="0">
                <a:solidFill>
                  <a:schemeClr val="tx1">
                    <a:lumMod val="50000"/>
                  </a:schemeClr>
                </a:solidFill>
                <a:latin typeface="Arial" pitchFamily="34" charset="0"/>
                <a:ea typeface="+mn-ea"/>
                <a:cs typeface="Arial" pitchFamily="34" charset="0"/>
              </a:rPr>
              <a:t>be</a:t>
            </a:r>
            <a:r>
              <a:rPr lang="fr-FR" sz="2200" dirty="0">
                <a:solidFill>
                  <a:schemeClr val="tx1">
                    <a:lumMod val="50000"/>
                  </a:schemeClr>
                </a:solidFill>
                <a:latin typeface="Arial" pitchFamily="34" charset="0"/>
                <a:ea typeface="+mn-ea"/>
                <a:cs typeface="Arial" pitchFamily="34" charset="0"/>
              </a:rPr>
              <a:t> </a:t>
            </a:r>
            <a:r>
              <a:rPr lang="en-US" sz="2200" dirty="0">
                <a:solidFill>
                  <a:schemeClr val="tx1">
                    <a:lumMod val="50000"/>
                  </a:schemeClr>
                </a:solidFill>
                <a:latin typeface="Arial" pitchFamily="34" charset="0"/>
                <a:ea typeface="+mn-ea"/>
                <a:cs typeface="Arial" pitchFamily="34" charset="0"/>
              </a:rPr>
              <a:t>qualified</a:t>
            </a:r>
            <a:r>
              <a:rPr lang="fr-FR" sz="2200" dirty="0">
                <a:solidFill>
                  <a:schemeClr val="tx1">
                    <a:lumMod val="50000"/>
                  </a:schemeClr>
                </a:solidFill>
                <a:latin typeface="Arial" pitchFamily="34" charset="0"/>
                <a:ea typeface="+mn-ea"/>
                <a:cs typeface="Arial" pitchFamily="34" charset="0"/>
              </a:rPr>
              <a:t> </a:t>
            </a:r>
          </a:p>
        </p:txBody>
      </p:sp>
    </p:spTree>
    <p:extLst>
      <p:ext uri="{BB962C8B-B14F-4D97-AF65-F5344CB8AC3E}">
        <p14:creationId xmlns:p14="http://schemas.microsoft.com/office/powerpoint/2010/main" val="511090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28800" y="583975"/>
            <a:ext cx="6286500" cy="651272"/>
          </a:xfrm>
        </p:spPr>
        <p:txBody>
          <a:bodyPr>
            <a:normAutofit fontScale="90000"/>
          </a:bodyPr>
          <a:lstStyle/>
          <a:p>
            <a:r>
              <a:rPr lang="en-US" dirty="0"/>
              <a:t>Qualification Planning:  </a:t>
            </a:r>
            <a:r>
              <a:rPr lang="de-DE" dirty="0"/>
              <a:t>IT Tools and Platforms</a:t>
            </a:r>
            <a:endParaRPr lang="en-US" dirty="0"/>
          </a:p>
        </p:txBody>
      </p:sp>
      <p:sp>
        <p:nvSpPr>
          <p:cNvPr id="3" name="Inhaltsplatzhalter 2"/>
          <p:cNvSpPr>
            <a:spLocks noGrp="1"/>
          </p:cNvSpPr>
          <p:nvPr>
            <p:ph idx="1"/>
          </p:nvPr>
        </p:nvSpPr>
        <p:spPr>
          <a:xfrm>
            <a:off x="1828800" y="2108624"/>
            <a:ext cx="7396174" cy="4075768"/>
          </a:xfrm>
        </p:spPr>
        <p:txBody>
          <a:bodyPr>
            <a:normAutofit fontScale="77500" lnSpcReduction="20000"/>
          </a:bodyPr>
          <a:lstStyle/>
          <a:p>
            <a:pPr marL="0" indent="0"/>
            <a:r>
              <a:rPr lang="de-DE" sz="2550" b="1" dirty="0"/>
              <a:t>IT Tools and Platforms will be independently qualified</a:t>
            </a:r>
          </a:p>
          <a:p>
            <a:pPr lvl="2"/>
            <a:endParaRPr lang="de-DE" dirty="0"/>
          </a:p>
          <a:p>
            <a:pPr lvl="2"/>
            <a:r>
              <a:rPr lang="de-DE" sz="2300" dirty="0"/>
              <a:t>Each Tool and/or Platform will have an associated design specification</a:t>
            </a:r>
          </a:p>
          <a:p>
            <a:pPr lvl="2"/>
            <a:r>
              <a:rPr lang="de-DE" sz="2300" dirty="0"/>
              <a:t>Each Infrastructure Tool and/or Platform will have a unique set of requirements that will be recorded, approved, then verified.</a:t>
            </a:r>
          </a:p>
          <a:p>
            <a:pPr lvl="2"/>
            <a:r>
              <a:rPr lang="de-DE" sz="2300" dirty="0"/>
              <a:t>Installation requirements will not be less than the manufacturer‘s recommended minimums.</a:t>
            </a:r>
          </a:p>
          <a:p>
            <a:pPr lvl="2"/>
            <a:r>
              <a:rPr lang="de-DE" sz="2300" dirty="0"/>
              <a:t>Operational requiremenrts will focus on the “high-level“ functionality and/or reporting of the associated Tool or Platform.</a:t>
            </a:r>
          </a:p>
          <a:p>
            <a:pPr lvl="2"/>
            <a:r>
              <a:rPr lang="de-DE" sz="2300" dirty="0"/>
              <a:t>Going forward, each time changes are made to the Tool or Platform, the design and requirements are updated and approved to accomodate the change.</a:t>
            </a:r>
          </a:p>
          <a:p>
            <a:pPr lvl="1">
              <a:buFont typeface="Arial" panose="020B0604020202020204" pitchFamily="34" charset="0"/>
              <a:buChar char="•"/>
            </a:pPr>
            <a:endParaRPr lang="de-DE" sz="1500" dirty="0"/>
          </a:p>
        </p:txBody>
      </p:sp>
      <p:sp>
        <p:nvSpPr>
          <p:cNvPr id="4" name="Footer Placeholder 3"/>
          <p:cNvSpPr txBox="1">
            <a:spLocks/>
          </p:cNvSpPr>
          <p:nvPr/>
        </p:nvSpPr>
        <p:spPr>
          <a:xfrm>
            <a:off x="4038600" y="5695806"/>
            <a:ext cx="22860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b="1" dirty="0">
              <a:solidFill>
                <a:schemeClr val="bg2"/>
              </a:solidFill>
              <a:latin typeface="Century Gothic" panose="020B0502020202020204" pitchFamily="34" charset="0"/>
            </a:endParaRPr>
          </a:p>
        </p:txBody>
      </p:sp>
      <p:pic>
        <p:nvPicPr>
          <p:cNvPr id="6" name="Picture 5"/>
          <p:cNvPicPr>
            <a:picLocks noChangeAspect="1" noChangeArrowheads="1"/>
          </p:cNvPicPr>
          <p:nvPr/>
        </p:nvPicPr>
        <p:blipFill>
          <a:blip r:embed="rId2" cstate="print"/>
          <a:srcRect/>
          <a:stretch>
            <a:fillRect/>
          </a:stretch>
        </p:blipFill>
        <p:spPr bwMode="auto">
          <a:xfrm>
            <a:off x="9089575" y="121601"/>
            <a:ext cx="1862861" cy="891540"/>
          </a:xfrm>
          <a:prstGeom prst="rect">
            <a:avLst/>
          </a:prstGeom>
          <a:noFill/>
          <a:ln w="9525">
            <a:noFill/>
            <a:miter lim="800000"/>
            <a:headEnd/>
            <a:tailEnd/>
          </a:ln>
          <a:effectLst/>
        </p:spPr>
      </p:pic>
    </p:spTree>
    <p:extLst>
      <p:ext uri="{BB962C8B-B14F-4D97-AF65-F5344CB8AC3E}">
        <p14:creationId xmlns:p14="http://schemas.microsoft.com/office/powerpoint/2010/main" val="698005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
            <a:ext cx="8581292" cy="804503"/>
          </a:xfrm>
        </p:spPr>
        <p:txBody>
          <a:bodyPr>
            <a:normAutofit/>
          </a:bodyPr>
          <a:lstStyle/>
          <a:p>
            <a:r>
              <a:rPr lang="en-US" dirty="0"/>
              <a:t>Qualification Planning:  “Cloud”</a:t>
            </a:r>
            <a:endParaRPr lang="de-DE" i="1"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33601" y="2189666"/>
            <a:ext cx="8200291" cy="4211134"/>
          </a:xfrm>
          <a:prstGeom prst="rect">
            <a:avLst/>
          </a:prstGeom>
        </p:spPr>
      </p:pic>
      <p:pic>
        <p:nvPicPr>
          <p:cNvPr id="8" name="Picture 7"/>
          <p:cNvPicPr>
            <a:picLocks noChangeAspect="1" noChangeArrowheads="1"/>
          </p:cNvPicPr>
          <p:nvPr/>
        </p:nvPicPr>
        <p:blipFill>
          <a:blip r:embed="rId3" cstate="print"/>
          <a:srcRect/>
          <a:stretch>
            <a:fillRect/>
          </a:stretch>
        </p:blipFill>
        <p:spPr bwMode="auto">
          <a:xfrm>
            <a:off x="9501467" y="62191"/>
            <a:ext cx="1862861" cy="89154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213DBCA0-79CA-43B0-B10E-1E9DD728F39F}"/>
              </a:ext>
            </a:extLst>
          </p:cNvPr>
          <p:cNvSpPr txBox="1"/>
          <p:nvPr/>
        </p:nvSpPr>
        <p:spPr>
          <a:xfrm>
            <a:off x="1864328" y="1843418"/>
            <a:ext cx="7853432"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Infrastructure “as a Service” has the same qualification requirements </a:t>
            </a:r>
          </a:p>
        </p:txBody>
      </p:sp>
    </p:spTree>
    <p:extLst>
      <p:ext uri="{BB962C8B-B14F-4D97-AF65-F5344CB8AC3E}">
        <p14:creationId xmlns:p14="http://schemas.microsoft.com/office/powerpoint/2010/main" val="10044044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4"/>
          <p:cNvSpPr>
            <a:spLocks noGrp="1"/>
          </p:cNvSpPr>
          <p:nvPr>
            <p:ph type="title"/>
          </p:nvPr>
        </p:nvSpPr>
        <p:spPr>
          <a:xfrm>
            <a:off x="2988469" y="3000375"/>
            <a:ext cx="6286500" cy="571500"/>
          </a:xfrm>
        </p:spPr>
        <p:txBody>
          <a:bodyPr>
            <a:normAutofit fontScale="90000"/>
          </a:bodyPr>
          <a:lstStyle/>
          <a:p>
            <a:pPr algn="ctr"/>
            <a:r>
              <a:rPr lang="en-US" dirty="0">
                <a:solidFill>
                  <a:schemeClr val="tx1"/>
                </a:solidFill>
              </a:rPr>
              <a:t>Specification Stage</a:t>
            </a:r>
          </a:p>
        </p:txBody>
      </p:sp>
      <p:pic>
        <p:nvPicPr>
          <p:cNvPr id="5" name="Picture 3"/>
          <p:cNvPicPr>
            <a:picLocks noChangeAspect="1" noChangeArrowheads="1"/>
          </p:cNvPicPr>
          <p:nvPr/>
        </p:nvPicPr>
        <p:blipFill>
          <a:blip r:embed="rId3" cstate="print"/>
          <a:srcRect/>
          <a:stretch>
            <a:fillRect/>
          </a:stretch>
        </p:blipFill>
        <p:spPr bwMode="auto">
          <a:xfrm>
            <a:off x="7766618" y="951879"/>
            <a:ext cx="1600782" cy="766112"/>
          </a:xfrm>
          <a:prstGeom prst="rect">
            <a:avLst/>
          </a:prstGeom>
          <a:noFill/>
          <a:ln w="9525">
            <a:noFill/>
            <a:miter lim="800000"/>
            <a:headEnd/>
            <a:tailEnd/>
          </a:ln>
          <a:effectLst/>
        </p:spPr>
      </p:pic>
    </p:spTree>
    <p:extLst>
      <p:ext uri="{BB962C8B-B14F-4D97-AF65-F5344CB8AC3E}">
        <p14:creationId xmlns:p14="http://schemas.microsoft.com/office/powerpoint/2010/main" val="378958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212" y="484784"/>
            <a:ext cx="10018713" cy="1752599"/>
          </a:xfrm>
        </p:spPr>
        <p:txBody>
          <a:bodyPr/>
          <a:lstStyle/>
          <a:p>
            <a:r>
              <a:rPr lang="en-US" dirty="0"/>
              <a:t>Specification Stage Activities</a:t>
            </a:r>
          </a:p>
        </p:txBody>
      </p:sp>
      <p:sp>
        <p:nvSpPr>
          <p:cNvPr id="3" name="Content Placeholder 2"/>
          <p:cNvSpPr>
            <a:spLocks noGrp="1"/>
          </p:cNvSpPr>
          <p:nvPr>
            <p:ph idx="1"/>
          </p:nvPr>
        </p:nvSpPr>
        <p:spPr>
          <a:xfrm>
            <a:off x="2514601" y="1815992"/>
            <a:ext cx="6821937" cy="4280009"/>
          </a:xfrm>
        </p:spPr>
        <p:txBody>
          <a:bodyPr>
            <a:normAutofit fontScale="92500" lnSpcReduction="10000"/>
          </a:bodyPr>
          <a:lstStyle/>
          <a:p>
            <a:pPr>
              <a:lnSpc>
                <a:spcPct val="100000"/>
              </a:lnSpc>
            </a:pPr>
            <a:r>
              <a:rPr lang="en-US" sz="1600" b="1" dirty="0"/>
              <a:t>Functional Specification</a:t>
            </a:r>
          </a:p>
          <a:p>
            <a:pPr lvl="2">
              <a:lnSpc>
                <a:spcPct val="100000"/>
              </a:lnSpc>
            </a:pPr>
            <a:r>
              <a:rPr lang="en-US" sz="1600" dirty="0"/>
              <a:t>Required for all Category 4 &amp; 5 systems</a:t>
            </a:r>
          </a:p>
          <a:p>
            <a:pPr lvl="2">
              <a:lnSpc>
                <a:spcPct val="100000"/>
              </a:lnSpc>
            </a:pPr>
            <a:r>
              <a:rPr lang="en-US" sz="1600" dirty="0"/>
              <a:t>May be combined with Requirements Specification for smaller systems</a:t>
            </a:r>
          </a:p>
          <a:p>
            <a:pPr>
              <a:spcBef>
                <a:spcPts val="1800"/>
              </a:spcBef>
            </a:pPr>
            <a:r>
              <a:rPr lang="en-US" sz="1600" b="1" dirty="0"/>
              <a:t>Configuration Specification</a:t>
            </a:r>
          </a:p>
          <a:p>
            <a:pPr lvl="2">
              <a:lnSpc>
                <a:spcPct val="100000"/>
              </a:lnSpc>
            </a:pPr>
            <a:r>
              <a:rPr lang="en-US" sz="1600" dirty="0"/>
              <a:t>Required for all Category 4 &amp; 5 computerised systems</a:t>
            </a:r>
          </a:p>
          <a:p>
            <a:pPr>
              <a:spcBef>
                <a:spcPts val="1800"/>
              </a:spcBef>
            </a:pPr>
            <a:r>
              <a:rPr lang="en-US" sz="1600" b="1" dirty="0"/>
              <a:t>Design Specification</a:t>
            </a:r>
          </a:p>
          <a:p>
            <a:pPr lvl="2">
              <a:lnSpc>
                <a:spcPct val="100000"/>
              </a:lnSpc>
            </a:pPr>
            <a:r>
              <a:rPr lang="en-US" sz="1600" dirty="0"/>
              <a:t>Required for custom components of Category 4 &amp; 5 systems</a:t>
            </a:r>
          </a:p>
          <a:p>
            <a:pPr lvl="2">
              <a:lnSpc>
                <a:spcPct val="100000"/>
              </a:lnSpc>
            </a:pPr>
            <a:r>
              <a:rPr lang="en-US" sz="1600" dirty="0"/>
              <a:t>Required for all Infrastructure Qualification Projects (Technical Design Specification)</a:t>
            </a:r>
          </a:p>
          <a:p>
            <a:pPr>
              <a:spcBef>
                <a:spcPts val="1800"/>
              </a:spcBef>
            </a:pPr>
            <a:r>
              <a:rPr lang="en-US" sz="1600" b="1" dirty="0"/>
              <a:t>Infrastructure Requirements</a:t>
            </a:r>
          </a:p>
          <a:p>
            <a:pPr lvl="2">
              <a:lnSpc>
                <a:spcPct val="100000"/>
              </a:lnSpc>
            </a:pPr>
            <a:r>
              <a:rPr lang="en-US" sz="1600" dirty="0"/>
              <a:t>Required for all GxP computerised systems</a:t>
            </a:r>
          </a:p>
        </p:txBody>
      </p:sp>
      <p:pic>
        <p:nvPicPr>
          <p:cNvPr id="5" name="Picture 3"/>
          <p:cNvPicPr>
            <a:picLocks noChangeAspect="1" noChangeArrowheads="1"/>
          </p:cNvPicPr>
          <p:nvPr/>
        </p:nvPicPr>
        <p:blipFill>
          <a:blip r:embed="rId3" cstate="print"/>
          <a:srcRect/>
          <a:stretch>
            <a:fillRect/>
          </a:stretch>
        </p:blipFill>
        <p:spPr bwMode="auto">
          <a:xfrm>
            <a:off x="8658067" y="378943"/>
            <a:ext cx="1600782" cy="766112"/>
          </a:xfrm>
          <a:prstGeom prst="rect">
            <a:avLst/>
          </a:prstGeom>
          <a:noFill/>
          <a:ln w="9525">
            <a:noFill/>
            <a:miter lim="800000"/>
            <a:headEnd/>
            <a:tailEnd/>
          </a:ln>
          <a:effectLst/>
        </p:spPr>
      </p:pic>
    </p:spTree>
    <p:extLst>
      <p:ext uri="{BB962C8B-B14F-4D97-AF65-F5344CB8AC3E}">
        <p14:creationId xmlns:p14="http://schemas.microsoft.com/office/powerpoint/2010/main" val="2789072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Specifications</a:t>
            </a:r>
          </a:p>
        </p:txBody>
      </p:sp>
      <p:graphicFrame>
        <p:nvGraphicFramePr>
          <p:cNvPr id="6" name="Table 5"/>
          <p:cNvGraphicFramePr>
            <a:graphicFrameLocks noGrp="1"/>
          </p:cNvGraphicFramePr>
          <p:nvPr/>
        </p:nvGraphicFramePr>
        <p:xfrm>
          <a:off x="2133601" y="1860113"/>
          <a:ext cx="7620000" cy="4388286"/>
        </p:xfrm>
        <a:graphic>
          <a:graphicData uri="http://schemas.openxmlformats.org/drawingml/2006/table">
            <a:tbl>
              <a:tblPr firstRow="1" bandRow="1">
                <a:tableStyleId>{21E4AEA4-8DFA-4A89-87EB-49C32662AFE0}</a:tableStyleId>
              </a:tblPr>
              <a:tblGrid>
                <a:gridCol w="1850574">
                  <a:extLst>
                    <a:ext uri="{9D8B030D-6E8A-4147-A177-3AD203B41FA5}">
                      <a16:colId xmlns:a16="http://schemas.microsoft.com/office/drawing/2014/main" val="20000"/>
                    </a:ext>
                  </a:extLst>
                </a:gridCol>
                <a:gridCol w="2939142">
                  <a:extLst>
                    <a:ext uri="{9D8B030D-6E8A-4147-A177-3AD203B41FA5}">
                      <a16:colId xmlns:a16="http://schemas.microsoft.com/office/drawing/2014/main" val="20001"/>
                    </a:ext>
                  </a:extLst>
                </a:gridCol>
                <a:gridCol w="2830284">
                  <a:extLst>
                    <a:ext uri="{9D8B030D-6E8A-4147-A177-3AD203B41FA5}">
                      <a16:colId xmlns:a16="http://schemas.microsoft.com/office/drawing/2014/main" val="20002"/>
                    </a:ext>
                  </a:extLst>
                </a:gridCol>
              </a:tblGrid>
              <a:tr h="700020">
                <a:tc>
                  <a:txBody>
                    <a:bodyPr/>
                    <a:lstStyle/>
                    <a:p>
                      <a:pPr algn="ctr"/>
                      <a:r>
                        <a:rPr lang="en-US" sz="1400" dirty="0">
                          <a:solidFill>
                            <a:schemeClr val="tx1">
                              <a:lumMod val="50000"/>
                            </a:schemeClr>
                          </a:solidFill>
                        </a:rPr>
                        <a:t>Types</a:t>
                      </a:r>
                      <a:r>
                        <a:rPr lang="en-US" sz="1400" baseline="0" dirty="0">
                          <a:solidFill>
                            <a:schemeClr val="tx1">
                              <a:lumMod val="50000"/>
                            </a:schemeClr>
                          </a:solidFill>
                        </a:rPr>
                        <a:t> of Specifications</a:t>
                      </a:r>
                      <a:endParaRPr lang="en-US" sz="1400" dirty="0">
                        <a:solidFill>
                          <a:schemeClr val="tx1">
                            <a:lumMod val="50000"/>
                          </a:schemeClr>
                        </a:solidFill>
                      </a:endParaRPr>
                    </a:p>
                  </a:txBody>
                  <a:tcPr marL="68580" marR="68580" marT="34290" marB="3429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400" dirty="0">
                          <a:solidFill>
                            <a:schemeClr val="tx1">
                              <a:lumMod val="50000"/>
                            </a:schemeClr>
                          </a:solidFill>
                        </a:rPr>
                        <a:t>Purpose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400" dirty="0">
                          <a:solidFill>
                            <a:schemeClr val="tx1">
                              <a:lumMod val="50000"/>
                            </a:schemeClr>
                          </a:solidFill>
                        </a:rPr>
                        <a:t>Required for GAMP S/W Category</a:t>
                      </a:r>
                      <a:r>
                        <a:rPr lang="en-US" sz="1400" baseline="0" dirty="0">
                          <a:solidFill>
                            <a:schemeClr val="tx1">
                              <a:lumMod val="50000"/>
                            </a:schemeClr>
                          </a:solidFill>
                        </a:rPr>
                        <a:t> Components</a:t>
                      </a:r>
                      <a:endParaRPr lang="en-US" sz="1400" dirty="0">
                        <a:solidFill>
                          <a:schemeClr val="tx1">
                            <a:lumMod val="50000"/>
                          </a:schemeClr>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812798">
                <a:tc>
                  <a:txBody>
                    <a:bodyPr/>
                    <a:lstStyle/>
                    <a:p>
                      <a:r>
                        <a:rPr lang="en-US" sz="1200" dirty="0">
                          <a:solidFill>
                            <a:schemeClr val="tx1">
                              <a:lumMod val="50000"/>
                            </a:schemeClr>
                          </a:solidFill>
                        </a:rPr>
                        <a:t>Functional</a:t>
                      </a:r>
                      <a:r>
                        <a:rPr lang="en-US" sz="1200" baseline="0" dirty="0">
                          <a:solidFill>
                            <a:schemeClr val="tx1">
                              <a:lumMod val="50000"/>
                            </a:schemeClr>
                          </a:solidFill>
                        </a:rPr>
                        <a:t> Specifications (FS)</a:t>
                      </a:r>
                      <a:endParaRPr lang="en-US" sz="1200" dirty="0">
                        <a:solidFill>
                          <a:schemeClr val="tx1">
                            <a:lumMod val="50000"/>
                          </a:schemeClr>
                        </a:solidFill>
                      </a:endParaRPr>
                    </a:p>
                  </a:txBody>
                  <a:tcPr marL="68580" marR="68580" marT="34290" marB="3429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lumMod val="50000"/>
                            </a:schemeClr>
                          </a:solidFill>
                          <a:latin typeface="+mn-lt"/>
                          <a:ea typeface="+mn-ea"/>
                          <a:cs typeface="+mn-cs"/>
                        </a:rPr>
                        <a:t>Translates</a:t>
                      </a:r>
                      <a:r>
                        <a:rPr lang="en-US" sz="1200" kern="1200" baseline="0" dirty="0">
                          <a:solidFill>
                            <a:schemeClr val="tx1">
                              <a:lumMod val="50000"/>
                            </a:schemeClr>
                          </a:solidFill>
                          <a:latin typeface="+mn-lt"/>
                          <a:ea typeface="+mn-ea"/>
                          <a:cs typeface="+mn-cs"/>
                        </a:rPr>
                        <a:t> RS into technical language for development</a:t>
                      </a:r>
                      <a:endParaRPr lang="en-US" sz="1200" kern="1200" dirty="0">
                        <a:solidFill>
                          <a:schemeClr val="tx1">
                            <a:lumMod val="50000"/>
                          </a:schemeClr>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solidFill>
                            <a:schemeClr val="tx1">
                              <a:lumMod val="50000"/>
                            </a:schemeClr>
                          </a:solidFill>
                        </a:rPr>
                        <a:t>Category 4, 5 </a:t>
                      </a:r>
                      <a:r>
                        <a:rPr lang="en-US" sz="1200" kern="1200" dirty="0">
                          <a:solidFill>
                            <a:schemeClr val="tx1">
                              <a:lumMod val="50000"/>
                            </a:schemeClr>
                          </a:solidFill>
                          <a:latin typeface="+mn-lt"/>
                          <a:ea typeface="+mn-ea"/>
                          <a:cs typeface="+mn-cs"/>
                        </a:rPr>
                        <a:t>(configurable, </a:t>
                      </a:r>
                      <a:r>
                        <a:rPr lang="en-US" sz="1200" dirty="0">
                          <a:solidFill>
                            <a:schemeClr val="tx1">
                              <a:lumMod val="50000"/>
                            </a:schemeClr>
                          </a:solidFill>
                        </a:rPr>
                        <a:t>custom)</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72333">
                <a:tc>
                  <a:txBody>
                    <a:bodyPr/>
                    <a:lstStyle/>
                    <a:p>
                      <a:r>
                        <a:rPr lang="en-US" sz="1200" dirty="0">
                          <a:solidFill>
                            <a:schemeClr val="tx1">
                              <a:lumMod val="50000"/>
                            </a:schemeClr>
                          </a:solidFill>
                        </a:rPr>
                        <a:t>Configuration</a:t>
                      </a:r>
                      <a:r>
                        <a:rPr lang="en-US" sz="1200" baseline="0" dirty="0">
                          <a:solidFill>
                            <a:schemeClr val="tx1">
                              <a:lumMod val="50000"/>
                            </a:schemeClr>
                          </a:solidFill>
                        </a:rPr>
                        <a:t> Specifications (CS)</a:t>
                      </a:r>
                      <a:endParaRPr lang="en-US" sz="1200" dirty="0">
                        <a:solidFill>
                          <a:schemeClr val="tx1">
                            <a:lumMod val="50000"/>
                          </a:schemeClr>
                        </a:solidFill>
                      </a:endParaRPr>
                    </a:p>
                  </a:txBody>
                  <a:tcPr marL="68580" marR="68580" marT="34290" marB="3429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lumMod val="50000"/>
                            </a:schemeClr>
                          </a:solidFill>
                          <a:latin typeface="+mn-lt"/>
                          <a:ea typeface="+mn-ea"/>
                          <a:cs typeface="+mn-cs"/>
                        </a:rPr>
                        <a:t>Translates RS</a:t>
                      </a:r>
                      <a:r>
                        <a:rPr lang="en-US" sz="1200" kern="1200" baseline="0" dirty="0">
                          <a:solidFill>
                            <a:schemeClr val="tx1">
                              <a:lumMod val="50000"/>
                            </a:schemeClr>
                          </a:solidFill>
                          <a:latin typeface="+mn-lt"/>
                          <a:ea typeface="+mn-ea"/>
                          <a:cs typeface="+mn-cs"/>
                        </a:rPr>
                        <a:t> </a:t>
                      </a:r>
                      <a:r>
                        <a:rPr lang="en-US" sz="1200" kern="1200" dirty="0">
                          <a:solidFill>
                            <a:schemeClr val="tx1">
                              <a:lumMod val="50000"/>
                            </a:schemeClr>
                          </a:solidFill>
                          <a:latin typeface="+mn-lt"/>
                          <a:ea typeface="+mn-ea"/>
                          <a:cs typeface="+mn-cs"/>
                        </a:rPr>
                        <a:t>into technical options to allow the configuration of the software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solidFill>
                            <a:schemeClr val="tx1">
                              <a:lumMod val="50000"/>
                            </a:schemeClr>
                          </a:solidFill>
                        </a:rPr>
                        <a:t>Category 4, 5 </a:t>
                      </a:r>
                      <a:r>
                        <a:rPr lang="en-US" sz="1200" kern="1200" dirty="0">
                          <a:solidFill>
                            <a:schemeClr val="tx1">
                              <a:lumMod val="50000"/>
                            </a:schemeClr>
                          </a:solidFill>
                          <a:latin typeface="+mn-lt"/>
                          <a:ea typeface="+mn-ea"/>
                          <a:cs typeface="+mn-cs"/>
                        </a:rPr>
                        <a:t>(configurable, </a:t>
                      </a:r>
                      <a:r>
                        <a:rPr lang="en-US" sz="1200" dirty="0">
                          <a:solidFill>
                            <a:schemeClr val="tx1">
                              <a:lumMod val="50000"/>
                            </a:schemeClr>
                          </a:solidFill>
                        </a:rPr>
                        <a:t>custom)</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13864">
                <a:tc>
                  <a:txBody>
                    <a:bodyPr/>
                    <a:lstStyle/>
                    <a:p>
                      <a:r>
                        <a:rPr lang="en-US" sz="1200" dirty="0">
                          <a:solidFill>
                            <a:schemeClr val="tx1">
                              <a:lumMod val="50000"/>
                            </a:schemeClr>
                          </a:solidFill>
                        </a:rPr>
                        <a:t>Technical Design Specification (DS)</a:t>
                      </a:r>
                    </a:p>
                  </a:txBody>
                  <a:tcPr marL="68580" marR="68580" marT="34290" marB="3429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lumMod val="50000"/>
                            </a:schemeClr>
                          </a:solidFill>
                          <a:latin typeface="+mn-lt"/>
                          <a:ea typeface="+mn-ea"/>
                          <a:cs typeface="+mn-cs"/>
                        </a:rPr>
                        <a:t>Translates FS into detailed design for coding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solidFill>
                            <a:schemeClr val="tx1">
                              <a:lumMod val="50000"/>
                            </a:schemeClr>
                          </a:solidFill>
                        </a:rPr>
                        <a:t>Category 4, 5 </a:t>
                      </a:r>
                      <a:r>
                        <a:rPr lang="en-US" sz="1200" kern="1200" dirty="0">
                          <a:solidFill>
                            <a:schemeClr val="tx1">
                              <a:lumMod val="50000"/>
                            </a:schemeClr>
                          </a:solidFill>
                          <a:latin typeface="+mn-lt"/>
                          <a:ea typeface="+mn-ea"/>
                          <a:cs typeface="+mn-cs"/>
                        </a:rPr>
                        <a:t>(configurable, </a:t>
                      </a:r>
                      <a:r>
                        <a:rPr lang="en-US" sz="1200" dirty="0">
                          <a:solidFill>
                            <a:schemeClr val="tx1">
                              <a:lumMod val="50000"/>
                            </a:schemeClr>
                          </a:solidFill>
                        </a:rPr>
                        <a:t>custom)</a:t>
                      </a:r>
                    </a:p>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solidFill>
                            <a:schemeClr val="tx1">
                              <a:lumMod val="50000"/>
                            </a:schemeClr>
                          </a:solidFill>
                        </a:rPr>
                        <a:t>Category 1 (infrastructure)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389271">
                <a:tc>
                  <a:txBody>
                    <a:bodyPr/>
                    <a:lstStyle/>
                    <a:p>
                      <a:r>
                        <a:rPr lang="en-US" sz="1200" dirty="0">
                          <a:solidFill>
                            <a:schemeClr val="tx1">
                              <a:lumMod val="50000"/>
                            </a:schemeClr>
                          </a:solidFill>
                        </a:rPr>
                        <a:t>Infrastructure </a:t>
                      </a:r>
                      <a:r>
                        <a:rPr lang="en-US" sz="1200" baseline="0" dirty="0">
                          <a:solidFill>
                            <a:schemeClr val="tx1">
                              <a:lumMod val="50000"/>
                            </a:schemeClr>
                          </a:solidFill>
                        </a:rPr>
                        <a:t>Requirements </a:t>
                      </a:r>
                      <a:endParaRPr lang="en-US" sz="1200" dirty="0">
                        <a:solidFill>
                          <a:schemeClr val="tx1">
                            <a:lumMod val="50000"/>
                          </a:schemeClr>
                        </a:solidFill>
                      </a:endParaRPr>
                    </a:p>
                  </a:txBody>
                  <a:tcPr marL="68580" marR="68580" marT="34290" marB="3429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lumMod val="50000"/>
                            </a:schemeClr>
                          </a:solidFill>
                          <a:latin typeface="+mn-lt"/>
                          <a:ea typeface="+mn-ea"/>
                          <a:cs typeface="+mn-cs"/>
                        </a:rPr>
                        <a:t>Specifies</a:t>
                      </a:r>
                      <a:r>
                        <a:rPr lang="en-US" sz="1200" kern="1200" baseline="0" dirty="0">
                          <a:solidFill>
                            <a:schemeClr val="tx1">
                              <a:lumMod val="50000"/>
                            </a:schemeClr>
                          </a:solidFill>
                          <a:latin typeface="+mn-lt"/>
                          <a:ea typeface="+mn-ea"/>
                          <a:cs typeface="+mn-cs"/>
                        </a:rPr>
                        <a:t> all hardware and software components for the computerised system including </a:t>
                      </a:r>
                      <a:r>
                        <a:rPr lang="en-US" sz="1200" kern="1200" dirty="0">
                          <a:solidFill>
                            <a:schemeClr val="tx1">
                              <a:lumMod val="50000"/>
                            </a:schemeClr>
                          </a:solidFill>
                          <a:latin typeface="+mn-lt"/>
                          <a:ea typeface="+mn-ea"/>
                          <a:cs typeface="+mn-cs"/>
                        </a:rPr>
                        <a:t>a system architecture diagram</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lumMod val="50000"/>
                            </a:schemeClr>
                          </a:solidFill>
                          <a:latin typeface="+mn-lt"/>
                          <a:ea typeface="+mn-ea"/>
                          <a:cs typeface="+mn-cs"/>
                        </a:rPr>
                        <a:t>Categories 1, 3, 4, 5 (infrastructure software, non-configurable, configurable, custom)</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8" name="Picture 3"/>
          <p:cNvPicPr>
            <a:picLocks noChangeAspect="1" noChangeArrowheads="1"/>
          </p:cNvPicPr>
          <p:nvPr/>
        </p:nvPicPr>
        <p:blipFill>
          <a:blip r:embed="rId3" cstate="print"/>
          <a:srcRect/>
          <a:stretch>
            <a:fillRect/>
          </a:stretch>
        </p:blipFill>
        <p:spPr bwMode="auto">
          <a:xfrm>
            <a:off x="8953210" y="506845"/>
            <a:ext cx="1600782" cy="766112"/>
          </a:xfrm>
          <a:prstGeom prst="rect">
            <a:avLst/>
          </a:prstGeom>
          <a:noFill/>
          <a:ln w="9525">
            <a:noFill/>
            <a:miter lim="800000"/>
            <a:headEnd/>
            <a:tailEnd/>
          </a:ln>
          <a:effectLst/>
        </p:spPr>
      </p:pic>
    </p:spTree>
    <p:extLst>
      <p:ext uri="{BB962C8B-B14F-4D97-AF65-F5344CB8AC3E}">
        <p14:creationId xmlns:p14="http://schemas.microsoft.com/office/powerpoint/2010/main" val="7996154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4"/>
          <p:cNvSpPr>
            <a:spLocks noGrp="1"/>
          </p:cNvSpPr>
          <p:nvPr>
            <p:ph type="title"/>
          </p:nvPr>
        </p:nvSpPr>
        <p:spPr>
          <a:xfrm>
            <a:off x="2988469" y="3000375"/>
            <a:ext cx="6286500" cy="571500"/>
          </a:xfrm>
        </p:spPr>
        <p:txBody>
          <a:bodyPr>
            <a:normAutofit fontScale="90000"/>
          </a:bodyPr>
          <a:lstStyle/>
          <a:p>
            <a:pPr algn="ctr"/>
            <a:r>
              <a:rPr lang="en-US" dirty="0">
                <a:solidFill>
                  <a:schemeClr val="tx1"/>
                </a:solidFill>
              </a:rPr>
              <a:t>Configuration/Coding</a:t>
            </a:r>
            <a:r>
              <a:rPr lang="en-US" dirty="0"/>
              <a:t> </a:t>
            </a:r>
            <a:r>
              <a:rPr lang="en-US" dirty="0">
                <a:solidFill>
                  <a:schemeClr val="tx1"/>
                </a:solidFill>
              </a:rPr>
              <a:t>Stage</a:t>
            </a:r>
          </a:p>
        </p:txBody>
      </p:sp>
      <p:pic>
        <p:nvPicPr>
          <p:cNvPr id="5" name="Picture 4"/>
          <p:cNvPicPr>
            <a:picLocks noChangeAspect="1" noChangeArrowheads="1"/>
          </p:cNvPicPr>
          <p:nvPr/>
        </p:nvPicPr>
        <p:blipFill>
          <a:blip r:embed="rId3" cstate="print"/>
          <a:srcRect/>
          <a:stretch>
            <a:fillRect/>
          </a:stretch>
        </p:blipFill>
        <p:spPr bwMode="auto">
          <a:xfrm>
            <a:off x="7766618" y="951879"/>
            <a:ext cx="1595166" cy="763425"/>
          </a:xfrm>
          <a:prstGeom prst="rect">
            <a:avLst/>
          </a:prstGeom>
          <a:noFill/>
          <a:ln w="9525">
            <a:noFill/>
            <a:miter lim="800000"/>
            <a:headEnd/>
            <a:tailEnd/>
          </a:ln>
          <a:effectLst/>
        </p:spPr>
      </p:pic>
    </p:spTree>
    <p:extLst>
      <p:ext uri="{BB962C8B-B14F-4D97-AF65-F5344CB8AC3E}">
        <p14:creationId xmlns:p14="http://schemas.microsoft.com/office/powerpoint/2010/main" val="204170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1"/>
            <a:ext cx="8229600" cy="523875"/>
          </a:xfrm>
        </p:spPr>
        <p:txBody>
          <a:bodyPr>
            <a:normAutofit fontScale="90000"/>
          </a:bodyPr>
          <a:lstStyle/>
          <a:p>
            <a:r>
              <a:rPr lang="en-US" dirty="0"/>
              <a:t>Configuration &amp; Coding </a:t>
            </a:r>
            <a:br>
              <a:rPr lang="en-US" dirty="0"/>
            </a:br>
            <a:r>
              <a:rPr lang="en-US" dirty="0"/>
              <a:t>Stage Activities</a:t>
            </a:r>
          </a:p>
        </p:txBody>
      </p:sp>
      <p:sp>
        <p:nvSpPr>
          <p:cNvPr id="3" name="Content Placeholder 2"/>
          <p:cNvSpPr>
            <a:spLocks noGrp="1"/>
          </p:cNvSpPr>
          <p:nvPr>
            <p:ph idx="1"/>
          </p:nvPr>
        </p:nvSpPr>
        <p:spPr>
          <a:xfrm>
            <a:off x="2209800" y="1815992"/>
            <a:ext cx="7696200" cy="4432409"/>
          </a:xfrm>
        </p:spPr>
        <p:txBody>
          <a:bodyPr>
            <a:normAutofit lnSpcReduction="10000"/>
          </a:bodyPr>
          <a:lstStyle/>
          <a:p>
            <a:pPr>
              <a:lnSpc>
                <a:spcPct val="100000"/>
              </a:lnSpc>
            </a:pPr>
            <a:r>
              <a:rPr lang="en-US" sz="1600" b="1" dirty="0"/>
              <a:t>Functional Risk Assessment</a:t>
            </a:r>
          </a:p>
          <a:p>
            <a:pPr lvl="2">
              <a:lnSpc>
                <a:spcPct val="100000"/>
              </a:lnSpc>
            </a:pPr>
            <a:r>
              <a:rPr lang="en-US" sz="1600" dirty="0"/>
              <a:t>Determine the rigor of System Testing</a:t>
            </a:r>
          </a:p>
          <a:p>
            <a:pPr lvl="2">
              <a:lnSpc>
                <a:spcPct val="100000"/>
              </a:lnSpc>
            </a:pPr>
            <a:r>
              <a:rPr lang="en-US" sz="1600" dirty="0"/>
              <a:t>See </a:t>
            </a:r>
            <a:r>
              <a:rPr lang="en-US" sz="1600" dirty="0">
                <a:hlinkClick r:id="rId3" action="ppaction://hlinksldjump"/>
              </a:rPr>
              <a:t>Risk Assessments</a:t>
            </a:r>
            <a:endParaRPr lang="en-US" sz="1600" dirty="0"/>
          </a:p>
          <a:p>
            <a:pPr>
              <a:spcBef>
                <a:spcPts val="1800"/>
              </a:spcBef>
            </a:pPr>
            <a:r>
              <a:rPr lang="en-US" sz="1600" b="1" dirty="0"/>
              <a:t>Software Development</a:t>
            </a:r>
          </a:p>
          <a:p>
            <a:pPr lvl="2">
              <a:lnSpc>
                <a:spcPct val="100000"/>
              </a:lnSpc>
            </a:pPr>
            <a:r>
              <a:rPr lang="en-US" sz="1600" dirty="0"/>
              <a:t>Applicable only to custom components of Category 4 &amp; 5 systems</a:t>
            </a:r>
          </a:p>
          <a:p>
            <a:pPr>
              <a:spcBef>
                <a:spcPts val="1800"/>
              </a:spcBef>
            </a:pPr>
            <a:r>
              <a:rPr lang="en-US" sz="1600" b="1" dirty="0"/>
              <a:t>Design Review</a:t>
            </a:r>
          </a:p>
          <a:p>
            <a:pPr lvl="2">
              <a:lnSpc>
                <a:spcPct val="100000"/>
              </a:lnSpc>
            </a:pPr>
            <a:r>
              <a:rPr lang="en-US" sz="1600" dirty="0"/>
              <a:t>Applicable only to Category 5 systems</a:t>
            </a:r>
          </a:p>
          <a:p>
            <a:pPr>
              <a:spcBef>
                <a:spcPts val="1800"/>
              </a:spcBef>
            </a:pPr>
            <a:r>
              <a:rPr lang="en-US" sz="1600" b="1" dirty="0"/>
              <a:t>Traceability Matrix</a:t>
            </a:r>
          </a:p>
          <a:p>
            <a:pPr lvl="2">
              <a:lnSpc>
                <a:spcPct val="100000"/>
              </a:lnSpc>
            </a:pPr>
            <a:r>
              <a:rPr lang="en-US" sz="1600" dirty="0"/>
              <a:t>Initial mapping of Business Processes to Requirements, and Requirements  to Functional Specifications</a:t>
            </a:r>
          </a:p>
          <a:p>
            <a:pPr lvl="2">
              <a:lnSpc>
                <a:spcPct val="100000"/>
              </a:lnSpc>
            </a:pPr>
            <a:r>
              <a:rPr lang="en-US" sz="1600" dirty="0"/>
              <a:t>See </a:t>
            </a:r>
            <a:r>
              <a:rPr lang="en-US" sz="1600" dirty="0">
                <a:hlinkClick r:id="rId4" action="ppaction://hlinksldjump"/>
              </a:rPr>
              <a:t>Traceability</a:t>
            </a:r>
            <a:endParaRPr lang="en-US" sz="1600" dirty="0"/>
          </a:p>
          <a:p>
            <a:pPr marL="273844" lvl="1" indent="0">
              <a:buNone/>
            </a:pPr>
            <a:endParaRPr lang="en-US" sz="1350" dirty="0"/>
          </a:p>
        </p:txBody>
      </p:sp>
      <p:pic>
        <p:nvPicPr>
          <p:cNvPr id="5" name="Picture 4"/>
          <p:cNvPicPr>
            <a:picLocks noChangeAspect="1" noChangeArrowheads="1"/>
          </p:cNvPicPr>
          <p:nvPr/>
        </p:nvPicPr>
        <p:blipFill>
          <a:blip r:embed="rId5" cstate="print"/>
          <a:srcRect/>
          <a:stretch>
            <a:fillRect/>
          </a:stretch>
        </p:blipFill>
        <p:spPr bwMode="auto">
          <a:xfrm>
            <a:off x="7766618" y="951879"/>
            <a:ext cx="1595166" cy="763425"/>
          </a:xfrm>
          <a:prstGeom prst="rect">
            <a:avLst/>
          </a:prstGeom>
          <a:noFill/>
          <a:ln w="9525">
            <a:noFill/>
            <a:miter lim="800000"/>
            <a:headEnd/>
            <a:tailEnd/>
          </a:ln>
          <a:effectLst/>
        </p:spPr>
      </p:pic>
    </p:spTree>
    <p:extLst>
      <p:ext uri="{BB962C8B-B14F-4D97-AF65-F5344CB8AC3E}">
        <p14:creationId xmlns:p14="http://schemas.microsoft.com/office/powerpoint/2010/main" val="1135100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4495"/>
            <a:ext cx="8229600" cy="1072943"/>
          </a:xfrm>
        </p:spPr>
        <p:txBody>
          <a:bodyPr>
            <a:normAutofit fontScale="90000"/>
          </a:bodyPr>
          <a:lstStyle/>
          <a:p>
            <a:r>
              <a:rPr lang="en-US" dirty="0"/>
              <a:t>Configuration, Software </a:t>
            </a:r>
            <a:br>
              <a:rPr lang="en-US" dirty="0"/>
            </a:br>
            <a:r>
              <a:rPr lang="en-US" dirty="0"/>
              <a:t>Development, Design Reviews</a:t>
            </a:r>
          </a:p>
        </p:txBody>
      </p:sp>
      <p:sp>
        <p:nvSpPr>
          <p:cNvPr id="3" name="Content Placeholder 2"/>
          <p:cNvSpPr>
            <a:spLocks noGrp="1"/>
          </p:cNvSpPr>
          <p:nvPr>
            <p:ph idx="1"/>
          </p:nvPr>
        </p:nvSpPr>
        <p:spPr>
          <a:xfrm>
            <a:off x="2963467" y="1988813"/>
            <a:ext cx="4705622" cy="3629273"/>
          </a:xfrm>
        </p:spPr>
        <p:txBody>
          <a:bodyPr>
            <a:normAutofit fontScale="92500"/>
          </a:bodyPr>
          <a:lstStyle/>
          <a:p>
            <a:pPr>
              <a:lnSpc>
                <a:spcPct val="100000"/>
              </a:lnSpc>
            </a:pPr>
            <a:r>
              <a:rPr lang="en-US" sz="1650" dirty="0"/>
              <a:t>For GAMP Category 4 (configurable) system components</a:t>
            </a:r>
          </a:p>
          <a:p>
            <a:pPr lvl="2">
              <a:lnSpc>
                <a:spcPct val="100000"/>
              </a:lnSpc>
            </a:pPr>
            <a:r>
              <a:rPr lang="en-US" sz="1500" dirty="0"/>
              <a:t>The  components are configured against the Configuration Specification</a:t>
            </a:r>
          </a:p>
          <a:p>
            <a:pPr lvl="1">
              <a:lnSpc>
                <a:spcPct val="100000"/>
              </a:lnSpc>
              <a:buNone/>
            </a:pPr>
            <a:endParaRPr lang="en-US" sz="1500" dirty="0"/>
          </a:p>
          <a:p>
            <a:pPr lvl="1">
              <a:lnSpc>
                <a:spcPct val="100000"/>
              </a:lnSpc>
              <a:buNone/>
            </a:pPr>
            <a:endParaRPr lang="en-US" sz="1500" dirty="0"/>
          </a:p>
          <a:p>
            <a:pPr>
              <a:lnSpc>
                <a:spcPct val="100000"/>
              </a:lnSpc>
            </a:pPr>
            <a:r>
              <a:rPr lang="en-US" sz="1650" dirty="0"/>
              <a:t>For GAMP Category 5 (custom) system components</a:t>
            </a:r>
          </a:p>
          <a:p>
            <a:pPr lvl="2">
              <a:lnSpc>
                <a:spcPct val="100000"/>
              </a:lnSpc>
            </a:pPr>
            <a:r>
              <a:rPr lang="en-US" sz="1500" dirty="0"/>
              <a:t>Design Reviews evaluate the design against standards and requirements, identifying issues and proposing corrective actions</a:t>
            </a:r>
          </a:p>
          <a:p>
            <a:pPr lvl="2">
              <a:lnSpc>
                <a:spcPct val="100000"/>
              </a:lnSpc>
            </a:pPr>
            <a:r>
              <a:rPr lang="en-US" sz="1500" dirty="0"/>
              <a:t>Software Development utilizes standards for naming conventions and programming practices, where available</a:t>
            </a:r>
          </a:p>
        </p:txBody>
      </p:sp>
      <p:pic>
        <p:nvPicPr>
          <p:cNvPr id="6" name="Picture 41" descr="C:\Users\Kate\AppData\Local\Microsoft\Windows\Temporary Internet Files\Content.IE5\RWMMLKE2\MC900312574[1].wmf"/>
          <p:cNvPicPr>
            <a:picLocks noChangeAspect="1" noChangeArrowheads="1"/>
          </p:cNvPicPr>
          <p:nvPr/>
        </p:nvPicPr>
        <p:blipFill>
          <a:blip r:embed="rId3" cstate="print"/>
          <a:srcRect/>
          <a:stretch>
            <a:fillRect/>
          </a:stretch>
        </p:blipFill>
        <p:spPr bwMode="auto">
          <a:xfrm>
            <a:off x="7824226" y="3659431"/>
            <a:ext cx="950524" cy="1280975"/>
          </a:xfrm>
          <a:prstGeom prst="rect">
            <a:avLst/>
          </a:prstGeom>
          <a:noFill/>
        </p:spPr>
      </p:pic>
      <p:pic>
        <p:nvPicPr>
          <p:cNvPr id="8" name="Picture 12" descr="C:\Users\Kate\AppData\Local\Microsoft\Windows\Temporary Internet Files\Content.IE5\B4W390YD\MC900065197[1].wmf"/>
          <p:cNvPicPr>
            <a:picLocks noChangeAspect="1" noChangeArrowheads="1"/>
          </p:cNvPicPr>
          <p:nvPr/>
        </p:nvPicPr>
        <p:blipFill>
          <a:blip r:embed="rId4" cstate="print"/>
          <a:srcRect/>
          <a:stretch>
            <a:fillRect/>
          </a:stretch>
        </p:blipFill>
        <p:spPr bwMode="auto">
          <a:xfrm>
            <a:off x="7669088" y="1988812"/>
            <a:ext cx="1357884" cy="1091108"/>
          </a:xfrm>
          <a:prstGeom prst="rect">
            <a:avLst/>
          </a:prstGeom>
          <a:noFill/>
        </p:spPr>
      </p:pic>
      <p:pic>
        <p:nvPicPr>
          <p:cNvPr id="9" name="Picture 8"/>
          <p:cNvPicPr>
            <a:picLocks noChangeAspect="1" noChangeArrowheads="1"/>
          </p:cNvPicPr>
          <p:nvPr/>
        </p:nvPicPr>
        <p:blipFill>
          <a:blip r:embed="rId5" cstate="print"/>
          <a:srcRect/>
          <a:stretch>
            <a:fillRect/>
          </a:stretch>
        </p:blipFill>
        <p:spPr bwMode="auto">
          <a:xfrm>
            <a:off x="9413217" y="462988"/>
            <a:ext cx="1595166" cy="763425"/>
          </a:xfrm>
          <a:prstGeom prst="rect">
            <a:avLst/>
          </a:prstGeom>
          <a:noFill/>
          <a:ln w="9525">
            <a:noFill/>
            <a:miter lim="800000"/>
            <a:headEnd/>
            <a:tailEnd/>
          </a:ln>
          <a:effectLst/>
        </p:spPr>
      </p:pic>
    </p:spTree>
    <p:extLst>
      <p:ext uri="{BB962C8B-B14F-4D97-AF65-F5344CB8AC3E}">
        <p14:creationId xmlns:p14="http://schemas.microsoft.com/office/powerpoint/2010/main" val="307307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4"/>
          <p:cNvSpPr>
            <a:spLocks noGrp="1"/>
          </p:cNvSpPr>
          <p:nvPr>
            <p:ph type="title"/>
          </p:nvPr>
        </p:nvSpPr>
        <p:spPr>
          <a:xfrm>
            <a:off x="2988469" y="3000375"/>
            <a:ext cx="6286500" cy="571500"/>
          </a:xfrm>
        </p:spPr>
        <p:txBody>
          <a:bodyPr>
            <a:normAutofit fontScale="90000"/>
          </a:bodyPr>
          <a:lstStyle/>
          <a:p>
            <a:pPr algn="ctr"/>
            <a:r>
              <a:rPr lang="en-US" dirty="0">
                <a:solidFill>
                  <a:schemeClr val="tx1"/>
                </a:solidFill>
              </a:rPr>
              <a:t>Verification Stage</a:t>
            </a:r>
          </a:p>
        </p:txBody>
      </p:sp>
      <p:pic>
        <p:nvPicPr>
          <p:cNvPr id="5" name="Picture 5"/>
          <p:cNvPicPr>
            <a:picLocks noChangeAspect="1" noChangeArrowheads="1"/>
          </p:cNvPicPr>
          <p:nvPr/>
        </p:nvPicPr>
        <p:blipFill>
          <a:blip r:embed="rId3" cstate="print"/>
          <a:srcRect/>
          <a:stretch>
            <a:fillRect/>
          </a:stretch>
        </p:blipFill>
        <p:spPr bwMode="auto">
          <a:xfrm>
            <a:off x="7795421" y="951877"/>
            <a:ext cx="1563018" cy="748040"/>
          </a:xfrm>
          <a:prstGeom prst="rect">
            <a:avLst/>
          </a:prstGeom>
          <a:noFill/>
          <a:ln w="9525">
            <a:noFill/>
            <a:miter lim="800000"/>
            <a:headEnd/>
            <a:tailEnd/>
          </a:ln>
          <a:effectLst/>
        </p:spPr>
      </p:pic>
    </p:spTree>
    <p:extLst>
      <p:ext uri="{BB962C8B-B14F-4D97-AF65-F5344CB8AC3E}">
        <p14:creationId xmlns:p14="http://schemas.microsoft.com/office/powerpoint/2010/main" val="241452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885950" y="76200"/>
            <a:ext cx="8420100" cy="711200"/>
          </a:xfrm>
        </p:spPr>
        <p:txBody>
          <a:bodyPr/>
          <a:lstStyle/>
          <a:p>
            <a:r>
              <a:rPr lang="en-US" altLang="en-US" sz="3200" dirty="0"/>
              <a:t>Introduction</a:t>
            </a:r>
          </a:p>
        </p:txBody>
      </p:sp>
      <p:sp>
        <p:nvSpPr>
          <p:cNvPr id="106499" name="Rectangle 3"/>
          <p:cNvSpPr>
            <a:spLocks noGrp="1" noChangeArrowheads="1"/>
          </p:cNvSpPr>
          <p:nvPr>
            <p:ph type="body" idx="1"/>
          </p:nvPr>
        </p:nvSpPr>
        <p:spPr>
          <a:xfrm>
            <a:off x="2438400" y="1447800"/>
            <a:ext cx="7010400" cy="4495800"/>
          </a:xfrm>
        </p:spPr>
        <p:txBody>
          <a:bodyPr/>
          <a:lstStyle/>
          <a:p>
            <a:pPr>
              <a:lnSpc>
                <a:spcPct val="80000"/>
              </a:lnSpc>
              <a:spcBef>
                <a:spcPts val="1200"/>
              </a:spcBef>
              <a:buFont typeface="Arial" panose="020B0604020202020204" pitchFamily="34" charset="0"/>
              <a:buChar char="•"/>
            </a:pPr>
            <a:r>
              <a:rPr lang="en-US" altLang="en-US" sz="2000" dirty="0"/>
              <a:t>The GAMP Guide has been significantly updated to align with the concepts and terminology of recent regulatory and industry developments</a:t>
            </a:r>
          </a:p>
          <a:p>
            <a:pPr>
              <a:lnSpc>
                <a:spcPct val="80000"/>
              </a:lnSpc>
              <a:spcBef>
                <a:spcPts val="1200"/>
              </a:spcBef>
              <a:buFont typeface="Arial" panose="020B0604020202020204" pitchFamily="34" charset="0"/>
              <a:buChar char="•"/>
            </a:pPr>
            <a:r>
              <a:rPr lang="en-US" altLang="en-US" sz="2000" dirty="0"/>
              <a:t>Updates address changing environment while still satisfying current international GxP regulatory expectations.  Represents current industry good practices and remains compatible with principles presented in GAMP 4 </a:t>
            </a:r>
          </a:p>
          <a:p>
            <a:pPr>
              <a:lnSpc>
                <a:spcPct val="80000"/>
              </a:lnSpc>
              <a:spcBef>
                <a:spcPts val="1200"/>
              </a:spcBef>
              <a:buFont typeface="Arial" panose="020B0604020202020204" pitchFamily="34" charset="0"/>
              <a:buChar char="•"/>
            </a:pPr>
            <a:r>
              <a:rPr lang="en-US" altLang="en-US" sz="2000" dirty="0"/>
              <a:t>Scope widened to include related industries and their suppliers, including biotechnology and systems used in medical device manufacturing</a:t>
            </a:r>
          </a:p>
          <a:p>
            <a:pPr>
              <a:lnSpc>
                <a:spcPct val="80000"/>
              </a:lnSpc>
              <a:spcBef>
                <a:spcPts val="1200"/>
              </a:spcBef>
              <a:buFont typeface="Arial" panose="020B0604020202020204" pitchFamily="34" charset="0"/>
              <a:buChar char="•"/>
            </a:pPr>
            <a:r>
              <a:rPr lang="en-US" altLang="en-US" sz="2000" dirty="0"/>
              <a:t>Key Drivers for GAMP 5 - patient safety, product quality, and data integrity</a:t>
            </a:r>
          </a:p>
        </p:txBody>
      </p:sp>
      <p:pic>
        <p:nvPicPr>
          <p:cNvPr id="6" name="Picture 2" descr="C:\Users\Kate\AppData\Local\Microsoft\Windows\Temporary Internet Files\Content.IE5\B4W390YD\MC900078837[1].wmf"/>
          <p:cNvPicPr>
            <a:picLocks noChangeAspect="1" noChangeArrowheads="1"/>
          </p:cNvPicPr>
          <p:nvPr/>
        </p:nvPicPr>
        <p:blipFill>
          <a:blip r:embed="rId3" cstate="print"/>
          <a:srcRect/>
          <a:stretch>
            <a:fillRect/>
          </a:stretch>
        </p:blipFill>
        <p:spPr bwMode="auto">
          <a:xfrm>
            <a:off x="6934201" y="5301424"/>
            <a:ext cx="1108793" cy="1045558"/>
          </a:xfrm>
          <a:prstGeom prst="rect">
            <a:avLst/>
          </a:prstGeom>
          <a:noFill/>
        </p:spPr>
      </p:pic>
    </p:spTree>
    <p:extLst>
      <p:ext uri="{BB962C8B-B14F-4D97-AF65-F5344CB8AC3E}">
        <p14:creationId xmlns:p14="http://schemas.microsoft.com/office/powerpoint/2010/main" val="2062270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9389"/>
          </a:xfrm>
        </p:spPr>
        <p:txBody>
          <a:bodyPr/>
          <a:lstStyle/>
          <a:p>
            <a:r>
              <a:rPr lang="en-US" dirty="0"/>
              <a:t>Verification Stage Activities</a:t>
            </a:r>
          </a:p>
        </p:txBody>
      </p:sp>
      <p:sp>
        <p:nvSpPr>
          <p:cNvPr id="3" name="Content Placeholder 2"/>
          <p:cNvSpPr>
            <a:spLocks noGrp="1"/>
          </p:cNvSpPr>
          <p:nvPr>
            <p:ph idx="1"/>
          </p:nvPr>
        </p:nvSpPr>
        <p:spPr>
          <a:xfrm>
            <a:off x="2000251" y="1752825"/>
            <a:ext cx="7827491" cy="4571775"/>
          </a:xfrm>
        </p:spPr>
        <p:txBody>
          <a:bodyPr>
            <a:normAutofit fontScale="92500" lnSpcReduction="20000"/>
          </a:bodyPr>
          <a:lstStyle/>
          <a:p>
            <a:pPr>
              <a:lnSpc>
                <a:spcPct val="100000"/>
              </a:lnSpc>
            </a:pPr>
            <a:r>
              <a:rPr lang="en-US" sz="2200" b="1" dirty="0"/>
              <a:t>GAMP Good Practice Guide “A Risk Based Approach to Testing for GxP Systems”</a:t>
            </a:r>
          </a:p>
          <a:p>
            <a:pPr>
              <a:lnSpc>
                <a:spcPct val="100000"/>
              </a:lnSpc>
            </a:pPr>
            <a:endParaRPr lang="en-US" sz="1600" b="1" dirty="0"/>
          </a:p>
          <a:p>
            <a:pPr>
              <a:lnSpc>
                <a:spcPct val="100000"/>
              </a:lnSpc>
            </a:pPr>
            <a:r>
              <a:rPr lang="en-US" sz="1700" b="1" dirty="0"/>
              <a:t>Test Planning and Test Management including Risk Assessment (R4)</a:t>
            </a:r>
          </a:p>
          <a:p>
            <a:pPr lvl="2">
              <a:lnSpc>
                <a:spcPct val="100000"/>
              </a:lnSpc>
            </a:pPr>
            <a:r>
              <a:rPr lang="en-US" sz="1600" dirty="0"/>
              <a:t>Develop System Test Plan outlining test strategy, environments, test execution and results recording, and defect management process.</a:t>
            </a:r>
          </a:p>
          <a:p>
            <a:pPr lvl="2">
              <a:lnSpc>
                <a:spcPct val="100000"/>
              </a:lnSpc>
            </a:pPr>
            <a:r>
              <a:rPr lang="en-US" sz="1600" dirty="0"/>
              <a:t>Test types may include the following and should be based on GAMP Category and results of Risk Assessment:</a:t>
            </a:r>
          </a:p>
          <a:p>
            <a:pPr lvl="3"/>
            <a:r>
              <a:rPr lang="en-US" dirty="0">
                <a:solidFill>
                  <a:schemeClr val="tx1"/>
                </a:solidFill>
              </a:rPr>
              <a:t>Static Testing</a:t>
            </a:r>
          </a:p>
          <a:p>
            <a:pPr lvl="3"/>
            <a:r>
              <a:rPr lang="en-US" dirty="0">
                <a:solidFill>
                  <a:schemeClr val="tx1"/>
                </a:solidFill>
              </a:rPr>
              <a:t>Structural Testing</a:t>
            </a:r>
          </a:p>
          <a:p>
            <a:pPr lvl="3"/>
            <a:r>
              <a:rPr lang="en-US" dirty="0">
                <a:solidFill>
                  <a:schemeClr val="tx1"/>
                </a:solidFill>
              </a:rPr>
              <a:t>Installation Verification </a:t>
            </a:r>
          </a:p>
          <a:p>
            <a:pPr lvl="3"/>
            <a:r>
              <a:rPr lang="en-US" dirty="0">
                <a:solidFill>
                  <a:schemeClr val="tx1"/>
                </a:solidFill>
              </a:rPr>
              <a:t>Functional Testing</a:t>
            </a:r>
          </a:p>
          <a:p>
            <a:pPr lvl="3"/>
            <a:r>
              <a:rPr lang="en-US" dirty="0">
                <a:solidFill>
                  <a:schemeClr val="tx1"/>
                </a:solidFill>
              </a:rPr>
              <a:t>Performance Testing</a:t>
            </a:r>
          </a:p>
          <a:p>
            <a:pPr lvl="3"/>
            <a:r>
              <a:rPr lang="en-US" dirty="0">
                <a:solidFill>
                  <a:schemeClr val="tx1"/>
                </a:solidFill>
              </a:rPr>
              <a:t>Challenge Testing</a:t>
            </a:r>
          </a:p>
          <a:p>
            <a:pPr lvl="3"/>
            <a:r>
              <a:rPr lang="en-US" dirty="0">
                <a:solidFill>
                  <a:schemeClr val="tx1"/>
                </a:solidFill>
              </a:rPr>
              <a:t>Regression Testing</a:t>
            </a:r>
          </a:p>
          <a:p>
            <a:pPr lvl="1">
              <a:buNone/>
            </a:pPr>
            <a:endParaRPr lang="en-US" sz="1600" dirty="0"/>
          </a:p>
        </p:txBody>
      </p:sp>
      <p:pic>
        <p:nvPicPr>
          <p:cNvPr id="7" name="Picture 5"/>
          <p:cNvPicPr>
            <a:picLocks noChangeAspect="1" noChangeArrowheads="1"/>
          </p:cNvPicPr>
          <p:nvPr/>
        </p:nvPicPr>
        <p:blipFill>
          <a:blip r:embed="rId3" cstate="print"/>
          <a:srcRect/>
          <a:stretch>
            <a:fillRect/>
          </a:stretch>
        </p:blipFill>
        <p:spPr bwMode="auto">
          <a:xfrm>
            <a:off x="9344135" y="377454"/>
            <a:ext cx="1563018" cy="748040"/>
          </a:xfrm>
          <a:prstGeom prst="rect">
            <a:avLst/>
          </a:prstGeom>
          <a:noFill/>
          <a:ln w="9525">
            <a:noFill/>
            <a:miter lim="800000"/>
            <a:headEnd/>
            <a:tailEnd/>
          </a:ln>
          <a:effectLst/>
        </p:spPr>
      </p:pic>
    </p:spTree>
    <p:extLst>
      <p:ext uri="{BB962C8B-B14F-4D97-AF65-F5344CB8AC3E}">
        <p14:creationId xmlns:p14="http://schemas.microsoft.com/office/powerpoint/2010/main" val="16531794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1"/>
            <a:ext cx="6286500" cy="381631"/>
          </a:xfrm>
        </p:spPr>
        <p:txBody>
          <a:bodyPr>
            <a:normAutofit fontScale="90000"/>
          </a:bodyPr>
          <a:lstStyle/>
          <a:p>
            <a:r>
              <a:rPr lang="en-US" dirty="0"/>
              <a:t>GAMP GPG Test Types</a:t>
            </a:r>
          </a:p>
        </p:txBody>
      </p:sp>
      <p:graphicFrame>
        <p:nvGraphicFramePr>
          <p:cNvPr id="5" name="Table 4"/>
          <p:cNvGraphicFramePr>
            <a:graphicFrameLocks noGrp="1"/>
          </p:cNvGraphicFramePr>
          <p:nvPr>
            <p:extLst>
              <p:ext uri="{D42A27DB-BD31-4B8C-83A1-F6EECF244321}">
                <p14:modId xmlns:p14="http://schemas.microsoft.com/office/powerpoint/2010/main" val="3214505589"/>
              </p:ext>
            </p:extLst>
          </p:nvPr>
        </p:nvGraphicFramePr>
        <p:xfrm>
          <a:off x="1981201" y="1255410"/>
          <a:ext cx="8205915" cy="5023470"/>
        </p:xfrm>
        <a:graphic>
          <a:graphicData uri="http://schemas.openxmlformats.org/drawingml/2006/table">
            <a:tbl>
              <a:tblPr/>
              <a:tblGrid>
                <a:gridCol w="1905000">
                  <a:extLst>
                    <a:ext uri="{9D8B030D-6E8A-4147-A177-3AD203B41FA5}">
                      <a16:colId xmlns:a16="http://schemas.microsoft.com/office/drawing/2014/main" val="20000"/>
                    </a:ext>
                  </a:extLst>
                </a:gridCol>
                <a:gridCol w="6300915">
                  <a:extLst>
                    <a:ext uri="{9D8B030D-6E8A-4147-A177-3AD203B41FA5}">
                      <a16:colId xmlns:a16="http://schemas.microsoft.com/office/drawing/2014/main" val="20001"/>
                    </a:ext>
                  </a:extLst>
                </a:gridCol>
              </a:tblGrid>
              <a:tr h="321778">
                <a:tc>
                  <a:txBody>
                    <a:bodyPr/>
                    <a:lstStyle/>
                    <a:p>
                      <a:pPr marL="0" marR="0">
                        <a:lnSpc>
                          <a:spcPct val="115000"/>
                        </a:lnSpc>
                        <a:spcBef>
                          <a:spcPts val="200"/>
                        </a:spcBef>
                        <a:spcAft>
                          <a:spcPts val="200"/>
                        </a:spcAft>
                      </a:pPr>
                      <a:r>
                        <a:rPr lang="en-US" sz="1400" b="1" dirty="0">
                          <a:solidFill>
                            <a:schemeClr val="tx1">
                              <a:lumMod val="50000"/>
                            </a:schemeClr>
                          </a:solidFill>
                          <a:latin typeface="+mn-lt"/>
                          <a:ea typeface="Times New Roman"/>
                        </a:rPr>
                        <a:t>Test</a:t>
                      </a:r>
                      <a:endParaRPr lang="en-US" sz="1400" dirty="0">
                        <a:solidFill>
                          <a:schemeClr val="tx1">
                            <a:lumMod val="50000"/>
                          </a:schemeClr>
                        </a:solidFill>
                        <a:latin typeface="+mn-lt"/>
                        <a:ea typeface="Times New Roman"/>
                      </a:endParaRP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nSpc>
                          <a:spcPct val="115000"/>
                        </a:lnSpc>
                        <a:spcBef>
                          <a:spcPts val="200"/>
                        </a:spcBef>
                        <a:spcAft>
                          <a:spcPts val="200"/>
                        </a:spcAft>
                      </a:pPr>
                      <a:r>
                        <a:rPr lang="en-US" sz="1400" b="1" dirty="0">
                          <a:solidFill>
                            <a:schemeClr val="tx1">
                              <a:lumMod val="50000"/>
                            </a:schemeClr>
                          </a:solidFill>
                          <a:latin typeface="+mn-lt"/>
                          <a:ea typeface="Times New Roman"/>
                        </a:rPr>
                        <a:t>Usage</a:t>
                      </a:r>
                      <a:endParaRPr lang="en-US" sz="1400" dirty="0">
                        <a:solidFill>
                          <a:schemeClr val="tx1">
                            <a:lumMod val="50000"/>
                          </a:schemeClr>
                        </a:solidFill>
                        <a:latin typeface="+mn-lt"/>
                        <a:ea typeface="Times New Roman"/>
                      </a:endParaRP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10301">
                <a:tc>
                  <a:txBody>
                    <a:bodyPr/>
                    <a:lstStyle/>
                    <a:p>
                      <a:pPr marL="0" marR="0">
                        <a:lnSpc>
                          <a:spcPct val="100000"/>
                        </a:lnSpc>
                        <a:spcBef>
                          <a:spcPts val="200"/>
                        </a:spcBef>
                        <a:spcAft>
                          <a:spcPts val="200"/>
                        </a:spcAft>
                      </a:pPr>
                      <a:r>
                        <a:rPr lang="en-US" sz="1400" b="1" dirty="0">
                          <a:solidFill>
                            <a:schemeClr val="tx1">
                              <a:lumMod val="50000"/>
                            </a:schemeClr>
                          </a:solidFill>
                          <a:latin typeface="+mj-lt"/>
                          <a:ea typeface="Times New Roman"/>
                        </a:rPr>
                        <a:t>Static</a:t>
                      </a:r>
                      <a:r>
                        <a:rPr lang="en-US" sz="1400" b="1" baseline="0" dirty="0">
                          <a:solidFill>
                            <a:schemeClr val="tx1">
                              <a:lumMod val="50000"/>
                            </a:schemeClr>
                          </a:solidFill>
                          <a:latin typeface="+mj-lt"/>
                          <a:ea typeface="Times New Roman"/>
                        </a:rPr>
                        <a:t> Testing</a:t>
                      </a:r>
                      <a:endParaRPr lang="en-US" sz="1400" b="1" dirty="0">
                        <a:solidFill>
                          <a:schemeClr val="tx1">
                            <a:lumMod val="50000"/>
                          </a:schemeClr>
                        </a:solidFill>
                        <a:latin typeface="+mj-lt"/>
                        <a:ea typeface="Times New Roman"/>
                      </a:endParaRP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200"/>
                        </a:spcAft>
                      </a:pPr>
                      <a:r>
                        <a:rPr lang="en-US" sz="1400" dirty="0">
                          <a:solidFill>
                            <a:schemeClr val="tx1">
                              <a:lumMod val="50000"/>
                            </a:schemeClr>
                          </a:solidFill>
                          <a:latin typeface="+mj-lt"/>
                          <a:ea typeface="Times New Roman"/>
                        </a:rPr>
                        <a:t>Design Reviews, Source Code Reviews, Configuration Testing </a:t>
                      </a: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931911">
                <a:tc>
                  <a:txBody>
                    <a:bodyPr/>
                    <a:lstStyle/>
                    <a:p>
                      <a:pPr marL="0" marR="0">
                        <a:lnSpc>
                          <a:spcPct val="100000"/>
                        </a:lnSpc>
                        <a:spcBef>
                          <a:spcPts val="200"/>
                        </a:spcBef>
                        <a:spcAft>
                          <a:spcPts val="200"/>
                        </a:spcAft>
                      </a:pPr>
                      <a:r>
                        <a:rPr lang="en-US" sz="1400" b="1" dirty="0">
                          <a:solidFill>
                            <a:schemeClr val="tx1">
                              <a:lumMod val="50000"/>
                            </a:schemeClr>
                          </a:solidFill>
                          <a:latin typeface="+mj-lt"/>
                          <a:ea typeface="Times New Roman"/>
                        </a:rPr>
                        <a:t>Structural</a:t>
                      </a:r>
                      <a:r>
                        <a:rPr lang="en-US" sz="1400" b="1" baseline="0" dirty="0">
                          <a:solidFill>
                            <a:schemeClr val="tx1">
                              <a:lumMod val="50000"/>
                            </a:schemeClr>
                          </a:solidFill>
                          <a:latin typeface="+mj-lt"/>
                          <a:ea typeface="Times New Roman"/>
                        </a:rPr>
                        <a:t> Testing</a:t>
                      </a:r>
                      <a:endParaRPr lang="en-US" sz="1400" b="1" dirty="0">
                        <a:solidFill>
                          <a:schemeClr val="tx1">
                            <a:lumMod val="50000"/>
                          </a:schemeClr>
                        </a:solidFill>
                        <a:latin typeface="+mj-lt"/>
                        <a:ea typeface="Times New Roman"/>
                      </a:endParaRP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200"/>
                        </a:spcAft>
                      </a:pPr>
                      <a:r>
                        <a:rPr lang="en-US" sz="1400" dirty="0"/>
                        <a:t>The objective of structural testing (or white-box testing) is to ensure that each program statement performs its intended function and may include </a:t>
                      </a:r>
                      <a:r>
                        <a:rPr lang="en-US" sz="1400" kern="1200" dirty="0">
                          <a:solidFill>
                            <a:schemeClr val="tx1">
                              <a:lumMod val="50000"/>
                            </a:schemeClr>
                          </a:solidFill>
                          <a:latin typeface="+mn-lt"/>
                          <a:ea typeface="Times New Roman"/>
                          <a:cs typeface="+mn-cs"/>
                        </a:rPr>
                        <a:t>Decision (Branch) Coverage, Condition Coverage, Loop</a:t>
                      </a:r>
                      <a:r>
                        <a:rPr lang="en-US" sz="1400" kern="1200" baseline="0" dirty="0">
                          <a:solidFill>
                            <a:schemeClr val="tx1">
                              <a:lumMod val="50000"/>
                            </a:schemeClr>
                          </a:solidFill>
                          <a:latin typeface="+mn-lt"/>
                          <a:ea typeface="Times New Roman"/>
                          <a:cs typeface="+mn-cs"/>
                        </a:rPr>
                        <a:t> Coverage, Path Coverage, and Data Flow Coverage</a:t>
                      </a:r>
                      <a:endParaRPr lang="en-US" sz="1400" kern="1200" dirty="0">
                        <a:solidFill>
                          <a:schemeClr val="tx1">
                            <a:lumMod val="50000"/>
                          </a:schemeClr>
                        </a:solidFill>
                        <a:latin typeface="+mn-lt"/>
                        <a:ea typeface="Times New Roman"/>
                        <a:cs typeface="+mn-cs"/>
                      </a:endParaRP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1000">
                <a:tc>
                  <a:txBody>
                    <a:bodyPr/>
                    <a:lstStyle/>
                    <a:p>
                      <a:pPr marL="0" marR="0">
                        <a:lnSpc>
                          <a:spcPct val="100000"/>
                        </a:lnSpc>
                        <a:spcBef>
                          <a:spcPts val="200"/>
                        </a:spcBef>
                        <a:spcAft>
                          <a:spcPts val="200"/>
                        </a:spcAft>
                      </a:pPr>
                      <a:r>
                        <a:rPr lang="en-US" sz="1400" b="1" baseline="0" dirty="0">
                          <a:solidFill>
                            <a:schemeClr val="tx1">
                              <a:lumMod val="50000"/>
                            </a:schemeClr>
                          </a:solidFill>
                          <a:latin typeface="+mj-lt"/>
                          <a:ea typeface="Times New Roman"/>
                        </a:rPr>
                        <a:t>Installation Verification</a:t>
                      </a:r>
                      <a:endParaRPr lang="en-US" sz="1400" b="1" dirty="0">
                        <a:solidFill>
                          <a:schemeClr val="tx1">
                            <a:lumMod val="50000"/>
                          </a:schemeClr>
                        </a:solidFill>
                        <a:latin typeface="+mj-lt"/>
                        <a:ea typeface="Times New Roman"/>
                      </a:endParaRP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200"/>
                        </a:spcAft>
                      </a:pPr>
                      <a:r>
                        <a:rPr lang="en-US" sz="1400" dirty="0">
                          <a:solidFill>
                            <a:schemeClr val="tx1">
                              <a:lumMod val="50000"/>
                            </a:schemeClr>
                          </a:solidFill>
                          <a:latin typeface="+mj-lt"/>
                          <a:ea typeface="Times New Roman"/>
                        </a:rPr>
                        <a:t>Verification of the Installation in the Test and Production</a:t>
                      </a:r>
                      <a:r>
                        <a:rPr lang="en-US" sz="1400" baseline="0" dirty="0">
                          <a:solidFill>
                            <a:schemeClr val="tx1">
                              <a:lumMod val="50000"/>
                            </a:schemeClr>
                          </a:solidFill>
                          <a:latin typeface="+mj-lt"/>
                          <a:ea typeface="Times New Roman"/>
                        </a:rPr>
                        <a:t> Environments.</a:t>
                      </a:r>
                      <a:endParaRPr lang="en-US" sz="1400" dirty="0">
                        <a:solidFill>
                          <a:schemeClr val="tx1">
                            <a:lumMod val="50000"/>
                          </a:schemeClr>
                        </a:solidFill>
                        <a:latin typeface="+mj-lt"/>
                        <a:ea typeface="Times New Roman"/>
                      </a:endParaRP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07389">
                <a:tc>
                  <a:txBody>
                    <a:bodyPr/>
                    <a:lstStyle/>
                    <a:p>
                      <a:pPr marL="0" marR="0">
                        <a:lnSpc>
                          <a:spcPct val="100000"/>
                        </a:lnSpc>
                        <a:spcBef>
                          <a:spcPts val="200"/>
                        </a:spcBef>
                        <a:spcAft>
                          <a:spcPts val="200"/>
                        </a:spcAft>
                      </a:pPr>
                      <a:r>
                        <a:rPr lang="en-US" sz="1400" b="1" baseline="0" dirty="0">
                          <a:solidFill>
                            <a:schemeClr val="tx1">
                              <a:lumMod val="50000"/>
                            </a:schemeClr>
                          </a:solidFill>
                          <a:latin typeface="+mj-lt"/>
                          <a:ea typeface="Times New Roman"/>
                        </a:rPr>
                        <a:t>Functional Testing</a:t>
                      </a:r>
                      <a:endParaRPr lang="en-US" sz="1400" b="1" dirty="0">
                        <a:solidFill>
                          <a:schemeClr val="tx1">
                            <a:lumMod val="50000"/>
                          </a:schemeClr>
                        </a:solidFill>
                        <a:latin typeface="+mj-lt"/>
                        <a:ea typeface="Times New Roman"/>
                      </a:endParaRP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200"/>
                        </a:spcAft>
                      </a:pPr>
                      <a:r>
                        <a:rPr lang="en-US" sz="1400" dirty="0">
                          <a:solidFill>
                            <a:schemeClr val="tx1">
                              <a:lumMod val="50000"/>
                            </a:schemeClr>
                          </a:solidFill>
                          <a:latin typeface="+mj-lt"/>
                          <a:ea typeface="Times New Roman"/>
                        </a:rPr>
                        <a:t>Functional Testing verified the functional requirements and</a:t>
                      </a:r>
                      <a:r>
                        <a:rPr lang="en-US" sz="1400" baseline="0" dirty="0">
                          <a:solidFill>
                            <a:schemeClr val="tx1">
                              <a:lumMod val="50000"/>
                            </a:schemeClr>
                          </a:solidFill>
                          <a:latin typeface="+mj-lt"/>
                          <a:ea typeface="Times New Roman"/>
                        </a:rPr>
                        <a:t> should be based on risk and scaled accordingly.  Testing may include Normal Case (Positive) Testing, Invalid Case (Negative) Testing, Business Process Testing, Special Case Testing, Output Testing, and Combination Testing.</a:t>
                      </a:r>
                      <a:endParaRPr lang="en-US" sz="1400" dirty="0">
                        <a:solidFill>
                          <a:schemeClr val="tx1">
                            <a:lumMod val="50000"/>
                          </a:schemeClr>
                        </a:solidFill>
                        <a:latin typeface="+mj-lt"/>
                        <a:ea typeface="Times New Roman"/>
                      </a:endParaRP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95093">
                <a:tc>
                  <a:txBody>
                    <a:bodyPr/>
                    <a:lstStyle/>
                    <a:p>
                      <a:pPr marL="0" marR="0">
                        <a:lnSpc>
                          <a:spcPct val="100000"/>
                        </a:lnSpc>
                        <a:spcBef>
                          <a:spcPts val="200"/>
                        </a:spcBef>
                        <a:spcAft>
                          <a:spcPts val="200"/>
                        </a:spcAft>
                      </a:pPr>
                      <a:r>
                        <a:rPr lang="en-US" sz="1400" b="1" baseline="0" dirty="0">
                          <a:solidFill>
                            <a:schemeClr val="tx1">
                              <a:lumMod val="50000"/>
                            </a:schemeClr>
                          </a:solidFill>
                          <a:latin typeface="+mj-lt"/>
                          <a:ea typeface="Times New Roman"/>
                        </a:rPr>
                        <a:t>Performance Testing</a:t>
                      </a:r>
                      <a:endParaRPr lang="en-US" sz="1400" b="1" dirty="0">
                        <a:solidFill>
                          <a:schemeClr val="tx1">
                            <a:lumMod val="50000"/>
                          </a:schemeClr>
                        </a:solidFill>
                        <a:latin typeface="+mj-lt"/>
                        <a:ea typeface="Times New Roman"/>
                      </a:endParaRP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200"/>
                        </a:spcAft>
                      </a:pPr>
                      <a:r>
                        <a:rPr lang="en-US" sz="1400" dirty="0">
                          <a:solidFill>
                            <a:schemeClr val="tx1">
                              <a:lumMod val="50000"/>
                            </a:schemeClr>
                          </a:solidFill>
                          <a:latin typeface="+mj-lt"/>
                          <a:ea typeface="Times New Roman"/>
                        </a:rPr>
                        <a:t>Environmental</a:t>
                      </a:r>
                      <a:r>
                        <a:rPr lang="en-US" sz="1400" baseline="0" dirty="0">
                          <a:solidFill>
                            <a:schemeClr val="tx1">
                              <a:lumMod val="50000"/>
                            </a:schemeClr>
                          </a:solidFill>
                          <a:latin typeface="+mj-lt"/>
                          <a:ea typeface="Times New Roman"/>
                        </a:rPr>
                        <a:t> Testing, Accuracy Testing, Repeatability Testing, Load and Capacity Testing, Usability Testing.  </a:t>
                      </a:r>
                      <a:endParaRPr lang="en-US" sz="1400" dirty="0">
                        <a:solidFill>
                          <a:schemeClr val="tx1">
                            <a:lumMod val="50000"/>
                          </a:schemeClr>
                        </a:solidFill>
                        <a:latin typeface="+mj-lt"/>
                        <a:ea typeface="Times New Roman"/>
                      </a:endParaRP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15547">
                <a:tc>
                  <a:txBody>
                    <a:bodyPr/>
                    <a:lstStyle/>
                    <a:p>
                      <a:pPr marL="0" marR="0">
                        <a:lnSpc>
                          <a:spcPct val="100000"/>
                        </a:lnSpc>
                        <a:spcBef>
                          <a:spcPts val="200"/>
                        </a:spcBef>
                        <a:spcAft>
                          <a:spcPts val="200"/>
                        </a:spcAft>
                      </a:pPr>
                      <a:r>
                        <a:rPr lang="en-US" sz="1400" b="1" dirty="0">
                          <a:solidFill>
                            <a:schemeClr val="tx1">
                              <a:lumMod val="50000"/>
                            </a:schemeClr>
                          </a:solidFill>
                          <a:latin typeface="+mj-lt"/>
                          <a:ea typeface="Times New Roman"/>
                        </a:rPr>
                        <a:t>Challenge Testing</a:t>
                      </a: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200"/>
                        </a:spcAft>
                      </a:pPr>
                      <a:r>
                        <a:rPr lang="en-US" sz="1400" dirty="0"/>
                        <a:t>The objective of challenge testing is to evaluate the robustness of a system or component under abnormal operating conditions including Data Validity</a:t>
                      </a:r>
                      <a:r>
                        <a:rPr lang="en-US" sz="1400" baseline="0" dirty="0"/>
                        <a:t> Testing,</a:t>
                      </a:r>
                      <a:r>
                        <a:rPr lang="en-US" sz="1400" dirty="0"/>
                        <a:t> Security Testing,</a:t>
                      </a:r>
                      <a:r>
                        <a:rPr lang="en-US" sz="1400" baseline="0" dirty="0"/>
                        <a:t> and Stress Testing, </a:t>
                      </a:r>
                      <a:endParaRPr lang="en-US" sz="1400" dirty="0">
                        <a:solidFill>
                          <a:schemeClr val="tx1">
                            <a:lumMod val="50000"/>
                          </a:schemeClr>
                        </a:solidFill>
                        <a:latin typeface="+mj-lt"/>
                        <a:ea typeface="Times New Roman"/>
                      </a:endParaRP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914400">
                <a:tc>
                  <a:txBody>
                    <a:bodyPr/>
                    <a:lstStyle/>
                    <a:p>
                      <a:pPr marL="0" marR="0">
                        <a:lnSpc>
                          <a:spcPct val="100000"/>
                        </a:lnSpc>
                        <a:spcBef>
                          <a:spcPts val="200"/>
                        </a:spcBef>
                        <a:spcAft>
                          <a:spcPts val="200"/>
                        </a:spcAft>
                      </a:pPr>
                      <a:r>
                        <a:rPr lang="en-US" sz="1400" b="1" dirty="0">
                          <a:solidFill>
                            <a:schemeClr val="tx1">
                              <a:lumMod val="50000"/>
                            </a:schemeClr>
                          </a:solidFill>
                          <a:latin typeface="+mj-lt"/>
                          <a:ea typeface="Times New Roman"/>
                        </a:rPr>
                        <a:t>Regression Testing</a:t>
                      </a: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200"/>
                        </a:spcAft>
                      </a:pPr>
                      <a:r>
                        <a:rPr lang="en-US" sz="1400" dirty="0"/>
                        <a:t>The scope of all regression testing should be based upon regression analysis to determine the scope of functionality potentially affected by the change and should reflect both the risk priority associated with the system or function and the likely impact of the change being made. </a:t>
                      </a:r>
                      <a:endParaRPr lang="en-US" sz="1400" dirty="0">
                        <a:solidFill>
                          <a:schemeClr val="tx1">
                            <a:lumMod val="50000"/>
                          </a:schemeClr>
                        </a:solidFill>
                        <a:latin typeface="+mj-lt"/>
                        <a:ea typeface="Times New Roman"/>
                      </a:endParaRPr>
                    </a:p>
                  </a:txBody>
                  <a:tcPr marL="25216" marR="25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pic>
        <p:nvPicPr>
          <p:cNvPr id="9" name="Picture 5"/>
          <p:cNvPicPr>
            <a:picLocks noChangeAspect="1" noChangeArrowheads="1"/>
          </p:cNvPicPr>
          <p:nvPr/>
        </p:nvPicPr>
        <p:blipFill>
          <a:blip r:embed="rId3" cstate="print"/>
          <a:srcRect/>
          <a:stretch>
            <a:fillRect/>
          </a:stretch>
        </p:blipFill>
        <p:spPr bwMode="auto">
          <a:xfrm>
            <a:off x="8991600" y="457515"/>
            <a:ext cx="1563018" cy="748040"/>
          </a:xfrm>
          <a:prstGeom prst="rect">
            <a:avLst/>
          </a:prstGeom>
          <a:noFill/>
          <a:ln w="9525">
            <a:noFill/>
            <a:miter lim="800000"/>
            <a:headEnd/>
            <a:tailEnd/>
          </a:ln>
          <a:effectLst/>
        </p:spPr>
      </p:pic>
    </p:spTree>
    <p:extLst>
      <p:ext uri="{BB962C8B-B14F-4D97-AF65-F5344CB8AC3E}">
        <p14:creationId xmlns:p14="http://schemas.microsoft.com/office/powerpoint/2010/main" val="19085108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185" y="164879"/>
            <a:ext cx="5494442" cy="571500"/>
          </a:xfrm>
        </p:spPr>
        <p:txBody>
          <a:bodyPr>
            <a:normAutofit fontScale="90000"/>
          </a:bodyPr>
          <a:lstStyle/>
          <a:p>
            <a:r>
              <a:rPr lang="en-US" dirty="0">
                <a:solidFill>
                  <a:schemeClr val="tx1"/>
                </a:solidFill>
              </a:rPr>
              <a:t>Test</a:t>
            </a:r>
            <a:r>
              <a:rPr lang="en-US" dirty="0"/>
              <a:t> </a:t>
            </a:r>
            <a:r>
              <a:rPr lang="en-US" dirty="0">
                <a:solidFill>
                  <a:schemeClr val="tx1"/>
                </a:solidFill>
              </a:rPr>
              <a:t>Intensity</a:t>
            </a:r>
            <a:br>
              <a:rPr lang="en-US" dirty="0">
                <a:solidFill>
                  <a:schemeClr val="tx1"/>
                </a:solidFill>
              </a:rPr>
            </a:br>
            <a:r>
              <a:rPr lang="en-US" sz="1275" dirty="0">
                <a:solidFill>
                  <a:schemeClr val="tx1">
                    <a:lumMod val="50000"/>
                  </a:schemeClr>
                </a:solidFill>
              </a:rPr>
              <a:t>Determined by the results of the FRA and TPRA</a:t>
            </a:r>
          </a:p>
        </p:txBody>
      </p:sp>
      <p:graphicFrame>
        <p:nvGraphicFramePr>
          <p:cNvPr id="6" name="Table 5"/>
          <p:cNvGraphicFramePr>
            <a:graphicFrameLocks noGrp="1"/>
          </p:cNvGraphicFramePr>
          <p:nvPr>
            <p:extLst>
              <p:ext uri="{D42A27DB-BD31-4B8C-83A1-F6EECF244321}">
                <p14:modId xmlns:p14="http://schemas.microsoft.com/office/powerpoint/2010/main" val="2121003751"/>
              </p:ext>
            </p:extLst>
          </p:nvPr>
        </p:nvGraphicFramePr>
        <p:xfrm>
          <a:off x="1905000" y="1495459"/>
          <a:ext cx="8382000" cy="4695143"/>
        </p:xfrm>
        <a:graphic>
          <a:graphicData uri="http://schemas.openxmlformats.org/drawingml/2006/table">
            <a:tbl>
              <a:tblPr/>
              <a:tblGrid>
                <a:gridCol w="1823118">
                  <a:extLst>
                    <a:ext uri="{9D8B030D-6E8A-4147-A177-3AD203B41FA5}">
                      <a16:colId xmlns:a16="http://schemas.microsoft.com/office/drawing/2014/main" val="20000"/>
                    </a:ext>
                  </a:extLst>
                </a:gridCol>
                <a:gridCol w="6558882">
                  <a:extLst>
                    <a:ext uri="{9D8B030D-6E8A-4147-A177-3AD203B41FA5}">
                      <a16:colId xmlns:a16="http://schemas.microsoft.com/office/drawing/2014/main" val="20001"/>
                    </a:ext>
                  </a:extLst>
                </a:gridCol>
              </a:tblGrid>
              <a:tr h="226307">
                <a:tc>
                  <a:txBody>
                    <a:bodyPr/>
                    <a:lstStyle/>
                    <a:p>
                      <a:pPr marL="0" marR="0">
                        <a:lnSpc>
                          <a:spcPct val="115000"/>
                        </a:lnSpc>
                        <a:spcBef>
                          <a:spcPts val="1200"/>
                        </a:spcBef>
                        <a:spcAft>
                          <a:spcPts val="0"/>
                        </a:spcAft>
                        <a:tabLst>
                          <a:tab pos="914400" algn="l"/>
                          <a:tab pos="5944235" algn="r"/>
                        </a:tabLst>
                      </a:pPr>
                      <a:r>
                        <a:rPr lang="en-US" sz="1400" b="1" dirty="0">
                          <a:latin typeface="Arial"/>
                          <a:ea typeface="Times New Roman"/>
                        </a:rPr>
                        <a:t>Test Intensity</a:t>
                      </a:r>
                      <a:endParaRPr lang="en-US" sz="1400" dirty="0">
                        <a:latin typeface="Times New Roman"/>
                        <a:ea typeface="Times New Roman"/>
                      </a:endParaRPr>
                    </a:p>
                  </a:txBody>
                  <a:tcPr marL="51435" marR="5143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E9FF"/>
                    </a:solidFill>
                  </a:tcPr>
                </a:tc>
                <a:tc>
                  <a:txBody>
                    <a:bodyPr/>
                    <a:lstStyle/>
                    <a:p>
                      <a:pPr marL="0" marR="0">
                        <a:lnSpc>
                          <a:spcPct val="115000"/>
                        </a:lnSpc>
                        <a:spcBef>
                          <a:spcPts val="0"/>
                        </a:spcBef>
                        <a:spcAft>
                          <a:spcPts val="1000"/>
                        </a:spcAft>
                      </a:pPr>
                      <a:r>
                        <a:rPr lang="en-US" sz="1400" b="1" dirty="0">
                          <a:latin typeface="Arial"/>
                          <a:ea typeface="Times New Roman"/>
                        </a:rPr>
                        <a:t>Description</a:t>
                      </a:r>
                      <a:endParaRPr lang="en-US" sz="1400" dirty="0">
                        <a:latin typeface="Times New Roman"/>
                        <a:ea typeface="Times New Roman"/>
                      </a:endParaRPr>
                    </a:p>
                  </a:txBody>
                  <a:tcPr marL="51435" marR="5143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E9FF"/>
                    </a:solidFill>
                  </a:tcPr>
                </a:tc>
                <a:extLst>
                  <a:ext uri="{0D108BD9-81ED-4DB2-BD59-A6C34878D82A}">
                    <a16:rowId xmlns:a16="http://schemas.microsoft.com/office/drawing/2014/main" val="10000"/>
                  </a:ext>
                </a:extLst>
              </a:tr>
              <a:tr h="1259439">
                <a:tc>
                  <a:txBody>
                    <a:bodyPr/>
                    <a:lstStyle/>
                    <a:p>
                      <a:pPr marL="0" marR="0">
                        <a:lnSpc>
                          <a:spcPct val="115000"/>
                        </a:lnSpc>
                        <a:spcBef>
                          <a:spcPts val="1200"/>
                        </a:spcBef>
                        <a:spcAft>
                          <a:spcPts val="0"/>
                        </a:spcAft>
                        <a:tabLst>
                          <a:tab pos="914400" algn="l"/>
                          <a:tab pos="5944235" algn="r"/>
                        </a:tabLst>
                      </a:pPr>
                      <a:r>
                        <a:rPr lang="en-US" sz="1200" b="1" dirty="0">
                          <a:solidFill>
                            <a:srgbClr val="FF0000"/>
                          </a:solidFill>
                          <a:latin typeface="Arial"/>
                          <a:ea typeface="Times New Roman"/>
                        </a:rPr>
                        <a:t>Intensive</a:t>
                      </a:r>
                    </a:p>
                    <a:p>
                      <a:pPr marL="0" marR="0">
                        <a:lnSpc>
                          <a:spcPct val="115000"/>
                        </a:lnSpc>
                        <a:spcBef>
                          <a:spcPts val="600"/>
                        </a:spcBef>
                        <a:spcAft>
                          <a:spcPts val="0"/>
                        </a:spcAft>
                        <a:tabLst>
                          <a:tab pos="914400" algn="l"/>
                          <a:tab pos="5944235" algn="r"/>
                        </a:tabLst>
                      </a:pPr>
                      <a:endParaRPr lang="en-US" sz="1100" dirty="0">
                        <a:latin typeface="Arial"/>
                        <a:ea typeface="Times New Roman"/>
                      </a:endParaRPr>
                    </a:p>
                    <a:p>
                      <a:pPr marL="0" marR="0">
                        <a:lnSpc>
                          <a:spcPct val="115000"/>
                        </a:lnSpc>
                        <a:spcBef>
                          <a:spcPts val="600"/>
                        </a:spcBef>
                        <a:spcAft>
                          <a:spcPts val="0"/>
                        </a:spcAft>
                        <a:tabLst>
                          <a:tab pos="914400" algn="l"/>
                          <a:tab pos="5944235" algn="r"/>
                        </a:tabLst>
                      </a:pPr>
                      <a:endParaRPr lang="en-US" sz="1100" dirty="0">
                        <a:latin typeface="Arial"/>
                        <a:ea typeface="Times New Roman"/>
                      </a:endParaRPr>
                    </a:p>
                    <a:p>
                      <a:pPr marL="0" marR="0">
                        <a:lnSpc>
                          <a:spcPct val="115000"/>
                        </a:lnSpc>
                        <a:spcBef>
                          <a:spcPts val="1200"/>
                        </a:spcBef>
                        <a:spcAft>
                          <a:spcPts val="0"/>
                        </a:spcAft>
                        <a:tabLst>
                          <a:tab pos="914400" algn="l"/>
                          <a:tab pos="5944235" algn="r"/>
                        </a:tabLst>
                      </a:pPr>
                      <a:r>
                        <a:rPr lang="en-US" sz="1200" dirty="0">
                          <a:solidFill>
                            <a:schemeClr val="tx1">
                              <a:lumMod val="50000"/>
                            </a:schemeClr>
                          </a:solidFill>
                          <a:latin typeface="Arial"/>
                          <a:ea typeface="Times New Roman"/>
                        </a:rPr>
                        <a:t>Risk Priority = High</a:t>
                      </a:r>
                      <a:endParaRPr lang="en-US" sz="1200" dirty="0">
                        <a:solidFill>
                          <a:schemeClr val="tx1">
                            <a:lumMod val="50000"/>
                          </a:schemeClr>
                        </a:solidFill>
                        <a:latin typeface="Times New Roman"/>
                        <a:ea typeface="Times New Roman"/>
                      </a:endParaRPr>
                    </a:p>
                  </a:txBody>
                  <a:tcPr marL="51435" marR="51435"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600"/>
                        </a:spcAft>
                      </a:pPr>
                      <a:r>
                        <a:rPr lang="en-US" sz="1400" dirty="0">
                          <a:solidFill>
                            <a:schemeClr val="tx1">
                              <a:lumMod val="50000"/>
                            </a:schemeClr>
                          </a:solidFill>
                          <a:latin typeface="Arial"/>
                          <a:ea typeface="Times New Roman"/>
                        </a:rPr>
                        <a:t>Positive &amp; Negative testing (as required, including multiple/alternate path testing)</a:t>
                      </a:r>
                    </a:p>
                    <a:p>
                      <a:pPr marL="342900" marR="0" lvl="0" indent="-342900">
                        <a:lnSpc>
                          <a:spcPct val="100000"/>
                        </a:lnSpc>
                        <a:spcBef>
                          <a:spcPts val="0"/>
                        </a:spcBef>
                        <a:spcAft>
                          <a:spcPts val="0"/>
                        </a:spcAft>
                        <a:buFont typeface="Arial" pitchFamily="34" charset="0"/>
                        <a:buChar char="•"/>
                        <a:tabLst>
                          <a:tab pos="457200" algn="l"/>
                        </a:tabLst>
                      </a:pPr>
                      <a:r>
                        <a:rPr lang="en-US" sz="1400" dirty="0">
                          <a:solidFill>
                            <a:schemeClr val="tx1">
                              <a:lumMod val="50000"/>
                            </a:schemeClr>
                          </a:solidFill>
                          <a:latin typeface="Arial"/>
                          <a:ea typeface="Times New Roman"/>
                        </a:rPr>
                        <a:t>Formal, pre-approved test scripts</a:t>
                      </a:r>
                      <a:endParaRPr lang="en-US" sz="1400" dirty="0">
                        <a:solidFill>
                          <a:schemeClr val="tx1">
                            <a:lumMod val="50000"/>
                          </a:schemeClr>
                        </a:solidFill>
                        <a:latin typeface="Times New Roman"/>
                        <a:ea typeface="Times New Roman"/>
                      </a:endParaRPr>
                    </a:p>
                    <a:p>
                      <a:pPr marL="342900" marR="0" lvl="0" indent="-342900">
                        <a:lnSpc>
                          <a:spcPct val="100000"/>
                        </a:lnSpc>
                        <a:spcBef>
                          <a:spcPts val="0"/>
                        </a:spcBef>
                        <a:spcAft>
                          <a:spcPts val="0"/>
                        </a:spcAft>
                        <a:buFont typeface="Arial" pitchFamily="34" charset="0"/>
                        <a:buChar char="•"/>
                        <a:tabLst>
                          <a:tab pos="457200" algn="l"/>
                        </a:tabLst>
                      </a:pPr>
                      <a:r>
                        <a:rPr lang="en-US" sz="1400" dirty="0">
                          <a:solidFill>
                            <a:schemeClr val="tx1">
                              <a:lumMod val="50000"/>
                            </a:schemeClr>
                          </a:solidFill>
                          <a:latin typeface="Arial"/>
                          <a:ea typeface="Times New Roman"/>
                        </a:rPr>
                        <a:t>Objective evidence is required (e.g. screen-shots, logs, or reports), including tester initials and date</a:t>
                      </a:r>
                      <a:endParaRPr lang="en-US" sz="1400" dirty="0">
                        <a:solidFill>
                          <a:schemeClr val="tx1">
                            <a:lumMod val="50000"/>
                          </a:schemeClr>
                        </a:solidFill>
                        <a:latin typeface="Times New Roman"/>
                        <a:ea typeface="Times New Roman"/>
                      </a:endParaRPr>
                    </a:p>
                    <a:p>
                      <a:pPr marL="342900" marR="0" lvl="0" indent="-342900">
                        <a:lnSpc>
                          <a:spcPct val="100000"/>
                        </a:lnSpc>
                        <a:spcBef>
                          <a:spcPts val="0"/>
                        </a:spcBef>
                        <a:spcAft>
                          <a:spcPts val="1000"/>
                        </a:spcAft>
                        <a:buFont typeface="Arial" pitchFamily="34" charset="0"/>
                        <a:buChar char="•"/>
                        <a:tabLst>
                          <a:tab pos="457200" algn="l"/>
                        </a:tabLst>
                      </a:pPr>
                      <a:r>
                        <a:rPr lang="en-US" sz="1400" dirty="0">
                          <a:solidFill>
                            <a:schemeClr val="tx1">
                              <a:lumMod val="50000"/>
                            </a:schemeClr>
                          </a:solidFill>
                          <a:latin typeface="Arial"/>
                          <a:ea typeface="Times New Roman"/>
                        </a:rPr>
                        <a:t>Independent review of objective evidence required</a:t>
                      </a:r>
                      <a:endParaRPr lang="en-US" sz="1400" dirty="0">
                        <a:solidFill>
                          <a:schemeClr val="tx1">
                            <a:lumMod val="50000"/>
                          </a:schemeClr>
                        </a:solidFill>
                        <a:latin typeface="Times New Roman"/>
                        <a:ea typeface="Times New Roman"/>
                      </a:endParaRPr>
                    </a:p>
                  </a:txBody>
                  <a:tcPr marL="51435" marR="5143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89157">
                <a:tc>
                  <a:txBody>
                    <a:bodyPr/>
                    <a:lstStyle/>
                    <a:p>
                      <a:pPr marL="0" marR="0">
                        <a:lnSpc>
                          <a:spcPct val="115000"/>
                        </a:lnSpc>
                        <a:spcBef>
                          <a:spcPts val="1200"/>
                        </a:spcBef>
                        <a:spcAft>
                          <a:spcPts val="0"/>
                        </a:spcAft>
                        <a:tabLst>
                          <a:tab pos="914400" algn="l"/>
                          <a:tab pos="5944235" algn="r"/>
                        </a:tabLst>
                      </a:pPr>
                      <a:r>
                        <a:rPr lang="en-US" sz="1200" b="1" dirty="0">
                          <a:solidFill>
                            <a:srgbClr val="FFC000"/>
                          </a:solidFill>
                          <a:latin typeface="Arial"/>
                          <a:ea typeface="Times New Roman"/>
                        </a:rPr>
                        <a:t>Standard</a:t>
                      </a:r>
                    </a:p>
                    <a:p>
                      <a:pPr marL="0" marR="0">
                        <a:lnSpc>
                          <a:spcPct val="115000"/>
                        </a:lnSpc>
                        <a:spcBef>
                          <a:spcPts val="600"/>
                        </a:spcBef>
                        <a:spcAft>
                          <a:spcPts val="0"/>
                        </a:spcAft>
                        <a:tabLst>
                          <a:tab pos="914400" algn="l"/>
                          <a:tab pos="5944235" algn="r"/>
                        </a:tabLst>
                      </a:pPr>
                      <a:endParaRPr lang="en-US" sz="1100" dirty="0">
                        <a:latin typeface="Arial"/>
                        <a:ea typeface="Times New Roman"/>
                      </a:endParaRPr>
                    </a:p>
                    <a:p>
                      <a:pPr marL="0" marR="0">
                        <a:lnSpc>
                          <a:spcPct val="115000"/>
                        </a:lnSpc>
                        <a:spcBef>
                          <a:spcPts val="600"/>
                        </a:spcBef>
                        <a:spcAft>
                          <a:spcPts val="0"/>
                        </a:spcAft>
                        <a:tabLst>
                          <a:tab pos="914400" algn="l"/>
                          <a:tab pos="5944235" algn="r"/>
                        </a:tabLst>
                      </a:pPr>
                      <a:endParaRPr lang="en-US" sz="1100" dirty="0">
                        <a:latin typeface="Arial"/>
                        <a:ea typeface="Times New Roman"/>
                      </a:endParaRPr>
                    </a:p>
                    <a:p>
                      <a:pPr marL="0" marR="0" algn="l" defTabSz="914400" rtl="0" eaLnBrk="1" latinLnBrk="0" hangingPunct="1">
                        <a:lnSpc>
                          <a:spcPct val="115000"/>
                        </a:lnSpc>
                        <a:spcBef>
                          <a:spcPts val="1200"/>
                        </a:spcBef>
                        <a:spcAft>
                          <a:spcPts val="0"/>
                        </a:spcAft>
                        <a:tabLst>
                          <a:tab pos="914400" algn="l"/>
                          <a:tab pos="5944235" algn="r"/>
                        </a:tabLst>
                      </a:pPr>
                      <a:r>
                        <a:rPr lang="en-US" sz="1200" kern="1200" dirty="0">
                          <a:solidFill>
                            <a:schemeClr val="tx1">
                              <a:lumMod val="50000"/>
                            </a:schemeClr>
                          </a:solidFill>
                          <a:latin typeface="Arial"/>
                          <a:ea typeface="Times New Roman"/>
                          <a:cs typeface="+mn-cs"/>
                        </a:rPr>
                        <a:t>Risk Priority = Medium</a:t>
                      </a:r>
                    </a:p>
                  </a:txBody>
                  <a:tcPr marL="51435" marR="51435"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600"/>
                        </a:spcAft>
                      </a:pPr>
                      <a:r>
                        <a:rPr lang="en-US" sz="1400" dirty="0">
                          <a:solidFill>
                            <a:schemeClr val="tx1">
                              <a:lumMod val="50000"/>
                            </a:schemeClr>
                          </a:solidFill>
                          <a:latin typeface="Arial"/>
                          <a:ea typeface="Times New Roman"/>
                        </a:rPr>
                        <a:t>Positive testing, including multiple/alternate path testing</a:t>
                      </a:r>
                      <a:endParaRPr lang="en-US" sz="1400" dirty="0">
                        <a:solidFill>
                          <a:schemeClr val="tx1">
                            <a:lumMod val="50000"/>
                          </a:schemeClr>
                        </a:solidFill>
                        <a:latin typeface="Times New Roman"/>
                        <a:ea typeface="Times New Roman"/>
                      </a:endParaRPr>
                    </a:p>
                    <a:p>
                      <a:pPr marL="342900" marR="0" lvl="0" indent="-342900" algn="l" defTabSz="914400" rtl="0" eaLnBrk="1" latinLnBrk="0" hangingPunct="1">
                        <a:lnSpc>
                          <a:spcPct val="100000"/>
                        </a:lnSpc>
                        <a:spcBef>
                          <a:spcPts val="0"/>
                        </a:spcBef>
                        <a:spcAft>
                          <a:spcPts val="0"/>
                        </a:spcAft>
                        <a:buFont typeface="Arial" pitchFamily="34" charset="0"/>
                        <a:buChar char="•"/>
                        <a:tabLst>
                          <a:tab pos="457200" algn="l"/>
                        </a:tabLst>
                      </a:pPr>
                      <a:r>
                        <a:rPr lang="en-US" sz="1400" kern="1200" dirty="0">
                          <a:solidFill>
                            <a:schemeClr val="tx1">
                              <a:lumMod val="50000"/>
                            </a:schemeClr>
                          </a:solidFill>
                          <a:latin typeface="Arial"/>
                          <a:ea typeface="Times New Roman"/>
                          <a:cs typeface="+mn-cs"/>
                        </a:rPr>
                        <a:t>Formal, pre-approved test scripts</a:t>
                      </a:r>
                    </a:p>
                    <a:p>
                      <a:pPr marL="342900" marR="0" lvl="0" indent="-342900" algn="l" defTabSz="914400" rtl="0" eaLnBrk="1" latinLnBrk="0" hangingPunct="1">
                        <a:lnSpc>
                          <a:spcPct val="100000"/>
                        </a:lnSpc>
                        <a:spcBef>
                          <a:spcPts val="0"/>
                        </a:spcBef>
                        <a:spcAft>
                          <a:spcPts val="0"/>
                        </a:spcAft>
                        <a:buFont typeface="Arial" pitchFamily="34" charset="0"/>
                        <a:buChar char="•"/>
                        <a:tabLst>
                          <a:tab pos="457200" algn="l"/>
                        </a:tabLst>
                      </a:pPr>
                      <a:r>
                        <a:rPr lang="en-AU" sz="1400" kern="1200" dirty="0">
                          <a:solidFill>
                            <a:schemeClr val="tx1">
                              <a:lumMod val="50000"/>
                            </a:schemeClr>
                          </a:solidFill>
                          <a:latin typeface="Arial"/>
                          <a:ea typeface="Times New Roman"/>
                          <a:cs typeface="+mn-cs"/>
                        </a:rPr>
                        <a:t>Hand written result (screen-shots or other evidence are optional) and tester initials and date </a:t>
                      </a:r>
                      <a:endParaRPr lang="en-US" sz="1400" kern="1200" dirty="0">
                        <a:solidFill>
                          <a:schemeClr val="tx1">
                            <a:lumMod val="50000"/>
                          </a:schemeClr>
                        </a:solidFill>
                        <a:latin typeface="Arial"/>
                        <a:ea typeface="Times New Roman"/>
                        <a:cs typeface="+mn-cs"/>
                      </a:endParaRPr>
                    </a:p>
                    <a:p>
                      <a:pPr marL="342900" marR="0" lvl="0" indent="-342900" algn="l" defTabSz="914400" rtl="0" eaLnBrk="1" latinLnBrk="0" hangingPunct="1">
                        <a:lnSpc>
                          <a:spcPct val="100000"/>
                        </a:lnSpc>
                        <a:spcBef>
                          <a:spcPts val="0"/>
                        </a:spcBef>
                        <a:spcAft>
                          <a:spcPts val="1000"/>
                        </a:spcAft>
                        <a:buFont typeface="Arial" pitchFamily="34" charset="0"/>
                        <a:buChar char="•"/>
                        <a:tabLst>
                          <a:tab pos="457200" algn="l"/>
                        </a:tabLst>
                      </a:pPr>
                      <a:r>
                        <a:rPr lang="en-US" sz="1400" kern="1200" dirty="0">
                          <a:solidFill>
                            <a:schemeClr val="tx1">
                              <a:lumMod val="50000"/>
                            </a:schemeClr>
                          </a:solidFill>
                          <a:latin typeface="Arial"/>
                          <a:ea typeface="Times New Roman"/>
                          <a:cs typeface="+mn-cs"/>
                        </a:rPr>
                        <a:t>Independent review of results, checking for completeness and compliance</a:t>
                      </a:r>
                    </a:p>
                  </a:txBody>
                  <a:tcPr marL="51435" marR="5143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783027">
                <a:tc>
                  <a:txBody>
                    <a:bodyPr/>
                    <a:lstStyle/>
                    <a:p>
                      <a:pPr marL="0" marR="0">
                        <a:lnSpc>
                          <a:spcPct val="115000"/>
                        </a:lnSpc>
                        <a:spcBef>
                          <a:spcPts val="1200"/>
                        </a:spcBef>
                        <a:spcAft>
                          <a:spcPts val="0"/>
                        </a:spcAft>
                        <a:tabLst>
                          <a:tab pos="914400" algn="l"/>
                          <a:tab pos="5944235" algn="r"/>
                        </a:tabLst>
                      </a:pPr>
                      <a:r>
                        <a:rPr lang="en-US" sz="1200" b="1" dirty="0">
                          <a:solidFill>
                            <a:srgbClr val="0070C0"/>
                          </a:solidFill>
                          <a:latin typeface="Arial"/>
                          <a:ea typeface="Times New Roman"/>
                        </a:rPr>
                        <a:t>Minimal </a:t>
                      </a:r>
                    </a:p>
                    <a:p>
                      <a:pPr marL="0" marR="0">
                        <a:lnSpc>
                          <a:spcPct val="115000"/>
                        </a:lnSpc>
                        <a:spcBef>
                          <a:spcPts val="600"/>
                        </a:spcBef>
                        <a:spcAft>
                          <a:spcPts val="0"/>
                        </a:spcAft>
                        <a:tabLst>
                          <a:tab pos="914400" algn="l"/>
                          <a:tab pos="5944235" algn="r"/>
                        </a:tabLst>
                      </a:pPr>
                      <a:endParaRPr lang="en-US" sz="1100" dirty="0">
                        <a:latin typeface="Arial"/>
                        <a:ea typeface="Times New Roman"/>
                      </a:endParaRPr>
                    </a:p>
                    <a:p>
                      <a:pPr marL="0" marR="0" algn="l" defTabSz="914400" rtl="0" eaLnBrk="1" latinLnBrk="0" hangingPunct="1">
                        <a:lnSpc>
                          <a:spcPct val="115000"/>
                        </a:lnSpc>
                        <a:spcBef>
                          <a:spcPts val="600"/>
                        </a:spcBef>
                        <a:spcAft>
                          <a:spcPts val="0"/>
                        </a:spcAft>
                        <a:tabLst>
                          <a:tab pos="914400" algn="l"/>
                          <a:tab pos="5944235" algn="r"/>
                        </a:tabLst>
                      </a:pPr>
                      <a:endParaRPr lang="en-US" sz="1200" kern="1200" dirty="0">
                        <a:solidFill>
                          <a:schemeClr val="tx1"/>
                        </a:solidFill>
                        <a:latin typeface="Arial"/>
                        <a:ea typeface="Times New Roman"/>
                        <a:cs typeface="+mn-cs"/>
                      </a:endParaRPr>
                    </a:p>
                    <a:p>
                      <a:pPr marL="0" marR="0" algn="l" defTabSz="914400" rtl="0" eaLnBrk="1" latinLnBrk="0" hangingPunct="1">
                        <a:lnSpc>
                          <a:spcPct val="115000"/>
                        </a:lnSpc>
                        <a:spcBef>
                          <a:spcPts val="600"/>
                        </a:spcBef>
                        <a:spcAft>
                          <a:spcPts val="0"/>
                        </a:spcAft>
                        <a:tabLst>
                          <a:tab pos="914400" algn="l"/>
                          <a:tab pos="5944235" algn="r"/>
                        </a:tabLst>
                      </a:pPr>
                      <a:endParaRPr lang="en-US" sz="1200" kern="1200" dirty="0">
                        <a:solidFill>
                          <a:schemeClr val="tx1"/>
                        </a:solidFill>
                        <a:latin typeface="Arial"/>
                        <a:ea typeface="Times New Roman"/>
                        <a:cs typeface="+mn-cs"/>
                      </a:endParaRPr>
                    </a:p>
                    <a:p>
                      <a:pPr marL="0" marR="0" algn="l" defTabSz="914400" rtl="0" eaLnBrk="1" latinLnBrk="0" hangingPunct="1">
                        <a:lnSpc>
                          <a:spcPct val="115000"/>
                        </a:lnSpc>
                        <a:spcBef>
                          <a:spcPts val="1200"/>
                        </a:spcBef>
                        <a:spcAft>
                          <a:spcPts val="0"/>
                        </a:spcAft>
                        <a:tabLst>
                          <a:tab pos="914400" algn="l"/>
                          <a:tab pos="5944235" algn="r"/>
                        </a:tabLst>
                      </a:pPr>
                      <a:r>
                        <a:rPr lang="en-US" sz="1200" kern="1200" dirty="0">
                          <a:solidFill>
                            <a:schemeClr val="tx1">
                              <a:lumMod val="50000"/>
                            </a:schemeClr>
                          </a:solidFill>
                          <a:latin typeface="Arial"/>
                          <a:ea typeface="Times New Roman"/>
                          <a:cs typeface="+mn-cs"/>
                        </a:rPr>
                        <a:t>Risk Priority = Low</a:t>
                      </a:r>
                    </a:p>
                  </a:txBody>
                  <a:tcPr marL="51435" marR="51435"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c>
                  <a:txBody>
                    <a:bodyPr/>
                    <a:lstStyle/>
                    <a:p>
                      <a:pPr marL="342900" marR="0" lvl="0" indent="-342900" algn="l" defTabSz="914400" rtl="0" eaLnBrk="1" latinLnBrk="0" hangingPunct="1">
                        <a:lnSpc>
                          <a:spcPct val="100000"/>
                        </a:lnSpc>
                        <a:spcBef>
                          <a:spcPts val="0"/>
                        </a:spcBef>
                        <a:spcAft>
                          <a:spcPts val="0"/>
                        </a:spcAft>
                        <a:buFont typeface="Arial" pitchFamily="34" charset="0"/>
                        <a:buChar char="•"/>
                        <a:tabLst>
                          <a:tab pos="457200" algn="l"/>
                        </a:tabLst>
                      </a:pPr>
                      <a:r>
                        <a:rPr lang="en-US" sz="1400" kern="1200" dirty="0">
                          <a:solidFill>
                            <a:schemeClr val="tx1">
                              <a:lumMod val="50000"/>
                            </a:schemeClr>
                          </a:solidFill>
                          <a:latin typeface="Arial"/>
                          <a:ea typeface="Times New Roman"/>
                          <a:cs typeface="+mn-cs"/>
                        </a:rPr>
                        <a:t>Vendor testing or leverage vendor documentation</a:t>
                      </a:r>
                    </a:p>
                    <a:p>
                      <a:pPr marL="342900" marR="0" lvl="0" indent="-342900" algn="l" defTabSz="914400" rtl="0" eaLnBrk="1" latinLnBrk="0" hangingPunct="1">
                        <a:lnSpc>
                          <a:spcPct val="100000"/>
                        </a:lnSpc>
                        <a:spcBef>
                          <a:spcPts val="0"/>
                        </a:spcBef>
                        <a:spcAft>
                          <a:spcPts val="0"/>
                        </a:spcAft>
                        <a:buFont typeface="Arial" pitchFamily="34" charset="0"/>
                        <a:buChar char="•"/>
                        <a:tabLst>
                          <a:tab pos="457200" algn="l"/>
                        </a:tabLst>
                      </a:pPr>
                      <a:r>
                        <a:rPr lang="en-US" sz="1400" kern="1200" dirty="0">
                          <a:solidFill>
                            <a:schemeClr val="tx1">
                              <a:lumMod val="50000"/>
                            </a:schemeClr>
                          </a:solidFill>
                          <a:latin typeface="Arial"/>
                          <a:ea typeface="Times New Roman"/>
                          <a:cs typeface="+mn-cs"/>
                        </a:rPr>
                        <a:t>Testing guided by checklists (including tester initials and date per test)</a:t>
                      </a:r>
                    </a:p>
                    <a:p>
                      <a:pPr marL="342900" marR="0" lvl="0" indent="-342900" algn="l" defTabSz="914400" rtl="0" eaLnBrk="1" latinLnBrk="0" hangingPunct="1">
                        <a:lnSpc>
                          <a:spcPct val="100000"/>
                        </a:lnSpc>
                        <a:spcBef>
                          <a:spcPts val="0"/>
                        </a:spcBef>
                        <a:spcAft>
                          <a:spcPts val="0"/>
                        </a:spcAft>
                        <a:buFont typeface="Arial" pitchFamily="34" charset="0"/>
                        <a:buChar char="•"/>
                        <a:tabLst>
                          <a:tab pos="457200" algn="l"/>
                        </a:tabLst>
                      </a:pPr>
                      <a:r>
                        <a:rPr lang="en-US" sz="1400" kern="1200" dirty="0">
                          <a:solidFill>
                            <a:schemeClr val="tx1">
                              <a:lumMod val="50000"/>
                            </a:schemeClr>
                          </a:solidFill>
                          <a:latin typeface="Arial"/>
                          <a:ea typeface="Times New Roman"/>
                          <a:cs typeface="+mn-cs"/>
                        </a:rPr>
                        <a:t>Pre-approval of checklists is not required</a:t>
                      </a:r>
                    </a:p>
                    <a:p>
                      <a:pPr marL="342900" marR="0" lvl="0" indent="-342900" algn="l" defTabSz="914400" rtl="0" eaLnBrk="1" latinLnBrk="0" hangingPunct="1">
                        <a:lnSpc>
                          <a:spcPct val="100000"/>
                        </a:lnSpc>
                        <a:spcBef>
                          <a:spcPts val="0"/>
                        </a:spcBef>
                        <a:spcAft>
                          <a:spcPts val="0"/>
                        </a:spcAft>
                        <a:buFont typeface="Arial" pitchFamily="34" charset="0"/>
                        <a:buChar char="•"/>
                        <a:tabLst>
                          <a:tab pos="457200" algn="l"/>
                        </a:tabLst>
                      </a:pPr>
                      <a:r>
                        <a:rPr lang="en-US" sz="1400" kern="1200" dirty="0">
                          <a:solidFill>
                            <a:schemeClr val="tx1">
                              <a:lumMod val="50000"/>
                            </a:schemeClr>
                          </a:solidFill>
                          <a:latin typeface="Arial"/>
                          <a:ea typeface="Times New Roman"/>
                          <a:cs typeface="+mn-cs"/>
                        </a:rPr>
                        <a:t>Review not required, except for confirmation by a 2nd person to ensure testing is performed.</a:t>
                      </a:r>
                    </a:p>
                    <a:p>
                      <a:pPr marL="342900" marR="0" lvl="0" indent="-342900" algn="l" defTabSz="914400" rtl="0" eaLnBrk="1" latinLnBrk="0" hangingPunct="1">
                        <a:lnSpc>
                          <a:spcPct val="100000"/>
                        </a:lnSpc>
                        <a:spcBef>
                          <a:spcPts val="0"/>
                        </a:spcBef>
                        <a:spcAft>
                          <a:spcPts val="1000"/>
                        </a:spcAft>
                        <a:buFont typeface="Arial" pitchFamily="34" charset="0"/>
                        <a:buChar char="•"/>
                        <a:tabLst>
                          <a:tab pos="457200" algn="l"/>
                        </a:tabLst>
                      </a:pPr>
                      <a:r>
                        <a:rPr lang="en-US" sz="1400" kern="1200" dirty="0">
                          <a:solidFill>
                            <a:schemeClr val="tx1">
                              <a:lumMod val="50000"/>
                            </a:schemeClr>
                          </a:solidFill>
                          <a:latin typeface="Arial"/>
                          <a:ea typeface="Times New Roman"/>
                          <a:cs typeface="+mn-cs"/>
                        </a:rPr>
                        <a:t>For low prioritized simple configuration changes, screen-shots (before and after) can be used instead of checklists or test cases. Initial and date must be added on the screen shots. The System Operational Procedure needs to describe the changes for which this is applied</a:t>
                      </a:r>
                      <a:r>
                        <a:rPr lang="en-US" sz="1400" kern="1200" dirty="0">
                          <a:solidFill>
                            <a:schemeClr val="tx1">
                              <a:lumMod val="50000"/>
                            </a:schemeClr>
                          </a:solidFill>
                          <a:effectLst/>
                          <a:latin typeface="+mn-lt"/>
                          <a:ea typeface="+mn-ea"/>
                          <a:cs typeface="+mn-cs"/>
                        </a:rPr>
                        <a:t>.  </a:t>
                      </a:r>
                      <a:endParaRPr lang="en-US" sz="1400" kern="1200" dirty="0">
                        <a:solidFill>
                          <a:schemeClr val="tx1">
                            <a:lumMod val="50000"/>
                          </a:schemeClr>
                        </a:solidFill>
                        <a:latin typeface="Arial"/>
                        <a:ea typeface="Times New Roman"/>
                        <a:cs typeface="+mn-cs"/>
                      </a:endParaRPr>
                    </a:p>
                  </a:txBody>
                  <a:tcPr marL="51435" marR="5143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pic>
        <p:nvPicPr>
          <p:cNvPr id="5" name="Picture 5"/>
          <p:cNvPicPr>
            <a:picLocks noChangeAspect="1" noChangeArrowheads="1"/>
          </p:cNvPicPr>
          <p:nvPr/>
        </p:nvPicPr>
        <p:blipFill>
          <a:blip r:embed="rId3" cstate="print"/>
          <a:srcRect/>
          <a:stretch>
            <a:fillRect/>
          </a:stretch>
        </p:blipFill>
        <p:spPr bwMode="auto">
          <a:xfrm>
            <a:off x="9592966" y="488730"/>
            <a:ext cx="1036935" cy="496263"/>
          </a:xfrm>
          <a:prstGeom prst="rect">
            <a:avLst/>
          </a:prstGeom>
          <a:noFill/>
          <a:ln w="9525">
            <a:noFill/>
            <a:miter lim="800000"/>
            <a:headEnd/>
            <a:tailEnd/>
          </a:ln>
          <a:effectLst/>
        </p:spPr>
      </p:pic>
      <p:pic>
        <p:nvPicPr>
          <p:cNvPr id="7" name="Picture 4" descr="C:\Users\Kate\AppData\Local\Microsoft\Windows\Temporary Internet Files\Content.IE5\B4W390YD\MC900127609[1].wmf"/>
          <p:cNvPicPr>
            <a:picLocks noChangeAspect="1" noChangeArrowheads="1"/>
          </p:cNvPicPr>
          <p:nvPr/>
        </p:nvPicPr>
        <p:blipFill>
          <a:blip r:embed="rId4" cstate="print"/>
          <a:srcRect/>
          <a:stretch>
            <a:fillRect/>
          </a:stretch>
        </p:blipFill>
        <p:spPr bwMode="auto">
          <a:xfrm>
            <a:off x="2762639" y="4664258"/>
            <a:ext cx="684283" cy="835461"/>
          </a:xfrm>
          <a:prstGeom prst="rect">
            <a:avLst/>
          </a:prstGeom>
          <a:noFill/>
        </p:spPr>
      </p:pic>
      <p:pic>
        <p:nvPicPr>
          <p:cNvPr id="8" name="Picture 3" descr="C:\Users\Kate\AppData\Local\Microsoft\Windows\Temporary Internet Files\Content.IE5\NXCQLTWG\MC900446382[1].wmf"/>
          <p:cNvPicPr>
            <a:picLocks noChangeAspect="1" noChangeArrowheads="1"/>
          </p:cNvPicPr>
          <p:nvPr/>
        </p:nvPicPr>
        <p:blipFill>
          <a:blip r:embed="rId5" cstate="print"/>
          <a:srcRect/>
          <a:stretch>
            <a:fillRect/>
          </a:stretch>
        </p:blipFill>
        <p:spPr bwMode="auto">
          <a:xfrm>
            <a:off x="2913481" y="1828801"/>
            <a:ext cx="780553" cy="748903"/>
          </a:xfrm>
          <a:prstGeom prst="rect">
            <a:avLst/>
          </a:prstGeom>
          <a:noFill/>
        </p:spPr>
      </p:pic>
      <p:pic>
        <p:nvPicPr>
          <p:cNvPr id="9" name="Picture 10" descr="C:\Users\Kate\AppData\Local\Microsoft\Windows\Temporary Internet Files\Content.IE5\RWMMLKE2\MC900065200[1].wmf"/>
          <p:cNvPicPr>
            <a:picLocks noChangeAspect="1" noChangeArrowheads="1"/>
          </p:cNvPicPr>
          <p:nvPr/>
        </p:nvPicPr>
        <p:blipFill>
          <a:blip r:embed="rId6" cstate="print"/>
          <a:srcRect/>
          <a:stretch>
            <a:fillRect/>
          </a:stretch>
        </p:blipFill>
        <p:spPr bwMode="auto">
          <a:xfrm>
            <a:off x="2762638" y="3147557"/>
            <a:ext cx="918610" cy="757621"/>
          </a:xfrm>
          <a:prstGeom prst="rect">
            <a:avLst/>
          </a:prstGeom>
          <a:noFill/>
        </p:spPr>
      </p:pic>
    </p:spTree>
    <p:extLst>
      <p:ext uri="{BB962C8B-B14F-4D97-AF65-F5344CB8AC3E}">
        <p14:creationId xmlns:p14="http://schemas.microsoft.com/office/powerpoint/2010/main" val="13501532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4"/>
          <p:cNvSpPr>
            <a:spLocks noGrp="1"/>
          </p:cNvSpPr>
          <p:nvPr>
            <p:ph type="title"/>
          </p:nvPr>
        </p:nvSpPr>
        <p:spPr>
          <a:xfrm>
            <a:off x="2209800" y="400050"/>
            <a:ext cx="6286500" cy="571500"/>
          </a:xfrm>
        </p:spPr>
        <p:txBody>
          <a:bodyPr>
            <a:normAutofit fontScale="90000"/>
          </a:bodyPr>
          <a:lstStyle/>
          <a:p>
            <a:r>
              <a:rPr lang="en-US" dirty="0"/>
              <a:t>Defect Management</a:t>
            </a:r>
          </a:p>
        </p:txBody>
      </p:sp>
      <p:sp>
        <p:nvSpPr>
          <p:cNvPr id="7" name="Content Placeholder 2"/>
          <p:cNvSpPr txBox="1">
            <a:spLocks/>
          </p:cNvSpPr>
          <p:nvPr/>
        </p:nvSpPr>
        <p:spPr>
          <a:xfrm>
            <a:off x="2209800" y="1143000"/>
            <a:ext cx="7848600" cy="5029200"/>
          </a:xfrm>
          <a:prstGeom prst="rect">
            <a:avLst/>
          </a:prstGeom>
        </p:spPr>
        <p:txBody>
          <a:bodyPr/>
          <a:lstStyle>
            <a:lvl1pPr marL="188913" indent="-188913" algn="l" rtl="0" eaLnBrk="0" fontAlgn="base" hangingPunct="0">
              <a:lnSpc>
                <a:spcPct val="120000"/>
              </a:lnSpc>
              <a:spcBef>
                <a:spcPct val="20000"/>
              </a:spcBef>
              <a:spcAft>
                <a:spcPct val="0"/>
              </a:spcAft>
              <a:buClr>
                <a:srgbClr val="FC1921"/>
              </a:buClr>
              <a:buFont typeface="Times"/>
              <a:buChar char="•"/>
              <a:tabLst>
                <a:tab pos="100013" algn="l"/>
              </a:tabLst>
              <a:defRPr sz="2600">
                <a:solidFill>
                  <a:schemeClr val="tx1"/>
                </a:solidFill>
                <a:latin typeface="+mn-lt"/>
                <a:ea typeface="+mn-ea"/>
                <a:cs typeface="+mn-cs"/>
              </a:defRPr>
            </a:lvl1pPr>
            <a:lvl2pPr marL="554038" indent="-188913" algn="l" rtl="0" eaLnBrk="0" fontAlgn="base" hangingPunct="0">
              <a:lnSpc>
                <a:spcPct val="120000"/>
              </a:lnSpc>
              <a:spcBef>
                <a:spcPct val="20000"/>
              </a:spcBef>
              <a:spcAft>
                <a:spcPct val="0"/>
              </a:spcAft>
              <a:buClr>
                <a:srgbClr val="FC1921"/>
              </a:buClr>
              <a:buFont typeface="Times"/>
              <a:buChar char="•"/>
              <a:tabLst>
                <a:tab pos="100013" algn="l"/>
              </a:tabLst>
              <a:defRPr sz="2600">
                <a:solidFill>
                  <a:schemeClr val="tx1"/>
                </a:solidFill>
                <a:latin typeface="+mn-lt"/>
              </a:defRPr>
            </a:lvl2pPr>
            <a:lvl3pPr marL="652463" indent="150813" algn="l" rtl="0" eaLnBrk="0" fontAlgn="base" hangingPunct="0">
              <a:lnSpc>
                <a:spcPct val="120000"/>
              </a:lnSpc>
              <a:spcBef>
                <a:spcPct val="20000"/>
              </a:spcBef>
              <a:spcAft>
                <a:spcPct val="0"/>
              </a:spcAft>
              <a:buClr>
                <a:srgbClr val="FC1921"/>
              </a:buClr>
              <a:buFont typeface="Times"/>
              <a:buChar char="•"/>
              <a:tabLst>
                <a:tab pos="100013" algn="l"/>
              </a:tabLst>
              <a:defRPr sz="2400">
                <a:solidFill>
                  <a:schemeClr val="tx1"/>
                </a:solidFill>
                <a:latin typeface="+mn-lt"/>
              </a:defRPr>
            </a:lvl3pPr>
            <a:lvl4pPr marL="804863" indent="188913" algn="l" rtl="0" eaLnBrk="0" fontAlgn="base" hangingPunct="0">
              <a:lnSpc>
                <a:spcPct val="120000"/>
              </a:lnSpc>
              <a:spcBef>
                <a:spcPct val="20000"/>
              </a:spcBef>
              <a:spcAft>
                <a:spcPct val="0"/>
              </a:spcAft>
              <a:buClr>
                <a:srgbClr val="FC1921"/>
              </a:buClr>
              <a:buFont typeface="Times"/>
              <a:buChar char="•"/>
              <a:tabLst>
                <a:tab pos="100013" algn="l"/>
              </a:tabLst>
              <a:defRPr sz="2000">
                <a:solidFill>
                  <a:schemeClr val="tx1"/>
                </a:solidFill>
                <a:latin typeface="+mn-lt"/>
              </a:defRPr>
            </a:lvl4pPr>
            <a:lvl5pPr marL="1833563" indent="581025" algn="l" rtl="0" eaLnBrk="0" fontAlgn="base" hangingPunct="0">
              <a:lnSpc>
                <a:spcPct val="120000"/>
              </a:lnSpc>
              <a:spcBef>
                <a:spcPct val="20000"/>
              </a:spcBef>
              <a:spcAft>
                <a:spcPct val="0"/>
              </a:spcAft>
              <a:buClr>
                <a:srgbClr val="FC1921"/>
              </a:buClr>
              <a:buFont typeface="Times"/>
              <a:buChar char="»"/>
              <a:tabLst>
                <a:tab pos="100013" algn="l"/>
              </a:tabLst>
              <a:defRPr sz="2000">
                <a:solidFill>
                  <a:schemeClr val="tx1"/>
                </a:solidFill>
                <a:latin typeface="+mn-lt"/>
              </a:defRPr>
            </a:lvl5pPr>
            <a:lvl6pPr marL="22907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6pPr>
            <a:lvl7pPr marL="27479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7pPr>
            <a:lvl8pPr marL="32051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8pPr>
            <a:lvl9pPr marL="3662363" indent="581025" algn="l" rtl="0" fontAlgn="base">
              <a:lnSpc>
                <a:spcPct val="120000"/>
              </a:lnSpc>
              <a:spcBef>
                <a:spcPct val="20000"/>
              </a:spcBef>
              <a:spcAft>
                <a:spcPct val="0"/>
              </a:spcAft>
              <a:buClr>
                <a:srgbClr val="FC1921"/>
              </a:buClr>
              <a:buFont typeface="Times" pitchFamily="18" charset="0"/>
              <a:tabLst>
                <a:tab pos="100013" algn="l"/>
              </a:tabLst>
              <a:defRPr sz="2000">
                <a:solidFill>
                  <a:schemeClr val="tx1"/>
                </a:solidFill>
                <a:latin typeface="+mn-lt"/>
              </a:defRPr>
            </a:lvl9pPr>
          </a:lstStyle>
          <a:p>
            <a:pPr>
              <a:buClrTx/>
            </a:pPr>
            <a:r>
              <a:rPr lang="en-US" sz="1800" dirty="0">
                <a:solidFill>
                  <a:schemeClr val="tx1">
                    <a:lumMod val="50000"/>
                  </a:schemeClr>
                </a:solidFill>
              </a:rPr>
              <a:t>Defects are a divergence from expected results </a:t>
            </a:r>
            <a:r>
              <a:rPr lang="en-US" sz="1800" b="1" dirty="0">
                <a:solidFill>
                  <a:schemeClr val="tx1">
                    <a:lumMod val="50000"/>
                  </a:schemeClr>
                </a:solidFill>
              </a:rPr>
              <a:t>during</a:t>
            </a:r>
            <a:r>
              <a:rPr lang="en-US" sz="1800" dirty="0">
                <a:solidFill>
                  <a:schemeClr val="tx1">
                    <a:lumMod val="50000"/>
                  </a:schemeClr>
                </a:solidFill>
              </a:rPr>
              <a:t> testing.</a:t>
            </a:r>
          </a:p>
          <a:p>
            <a:pPr>
              <a:buClrTx/>
            </a:pPr>
            <a:r>
              <a:rPr lang="en-US" sz="1800" dirty="0">
                <a:solidFill>
                  <a:schemeClr val="tx1">
                    <a:lumMod val="50000"/>
                  </a:schemeClr>
                </a:solidFill>
              </a:rPr>
              <a:t>Unless otherwise specified:</a:t>
            </a:r>
          </a:p>
          <a:p>
            <a:pPr lvl="1">
              <a:buClrTx/>
            </a:pPr>
            <a:r>
              <a:rPr lang="en-US" sz="1800" dirty="0">
                <a:solidFill>
                  <a:schemeClr val="tx1">
                    <a:lumMod val="50000"/>
                  </a:schemeClr>
                </a:solidFill>
              </a:rPr>
              <a:t>If an error is encountered during the installation and/or configuration of a component prior to IQ/OQ verification, this error can be corrected without the need to log it in a Defect Management system (Updates to FS, DS and/or CS may still be required). </a:t>
            </a:r>
          </a:p>
          <a:p>
            <a:pPr lvl="1">
              <a:buClrTx/>
            </a:pPr>
            <a:r>
              <a:rPr lang="en-US" sz="1800" dirty="0">
                <a:solidFill>
                  <a:schemeClr val="tx1">
                    <a:lumMod val="50000"/>
                  </a:schemeClr>
                </a:solidFill>
              </a:rPr>
              <a:t>All defects encountered during testing will be documented, investigated, and have an approved mitigation.  </a:t>
            </a:r>
          </a:p>
          <a:p>
            <a:pPr lvl="1">
              <a:buClrTx/>
            </a:pPr>
            <a:r>
              <a:rPr lang="en-US" sz="1800" dirty="0">
                <a:solidFill>
                  <a:schemeClr val="tx1">
                    <a:lumMod val="50000"/>
                  </a:schemeClr>
                </a:solidFill>
              </a:rPr>
              <a:t>All defects will be summarized in the associated Test Summary Report or Validation/Qualification Report (as defined in the Validation/Qualification Plan).</a:t>
            </a:r>
          </a:p>
          <a:p>
            <a:pPr lvl="1">
              <a:buClrTx/>
            </a:pPr>
            <a:r>
              <a:rPr lang="en-US" sz="1800" dirty="0">
                <a:solidFill>
                  <a:schemeClr val="tx1">
                    <a:lumMod val="50000"/>
                  </a:schemeClr>
                </a:solidFill>
              </a:rPr>
              <a:t>For outsourced systems, the service provider will provide testing defects to the client  for review.  The review will verify that all defects have been closed/mitigated and are listed in the Validation/Qualification Report. </a:t>
            </a:r>
            <a:endParaRPr lang="en-US" sz="1800" b="1" dirty="0">
              <a:solidFill>
                <a:schemeClr val="tx1">
                  <a:lumMod val="50000"/>
                </a:schemeClr>
              </a:solidFill>
            </a:endParaRPr>
          </a:p>
          <a:p>
            <a:pPr>
              <a:buClrTx/>
            </a:pPr>
            <a:endParaRPr lang="en-US" sz="1500" kern="0" dirty="0"/>
          </a:p>
        </p:txBody>
      </p:sp>
      <p:pic>
        <p:nvPicPr>
          <p:cNvPr id="11" name="Picture 10"/>
          <p:cNvPicPr>
            <a:picLocks noChangeAspect="1" noChangeArrowheads="1"/>
          </p:cNvPicPr>
          <p:nvPr/>
        </p:nvPicPr>
        <p:blipFill>
          <a:blip r:embed="rId3" cstate="print"/>
          <a:srcRect/>
          <a:stretch>
            <a:fillRect/>
          </a:stretch>
        </p:blipFill>
        <p:spPr bwMode="auto">
          <a:xfrm>
            <a:off x="8774660" y="966832"/>
            <a:ext cx="1862861" cy="891540"/>
          </a:xfrm>
          <a:prstGeom prst="rect">
            <a:avLst/>
          </a:prstGeom>
          <a:noFill/>
          <a:ln w="9525">
            <a:noFill/>
            <a:miter lim="800000"/>
            <a:headEnd/>
            <a:tailEnd/>
          </a:ln>
          <a:effectLst/>
        </p:spPr>
      </p:pic>
    </p:spTree>
    <p:extLst>
      <p:ext uri="{BB962C8B-B14F-4D97-AF65-F5344CB8AC3E}">
        <p14:creationId xmlns:p14="http://schemas.microsoft.com/office/powerpoint/2010/main" val="1814935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Content Placeholder 2"/>
          <p:cNvSpPr>
            <a:spLocks noGrp="1"/>
          </p:cNvSpPr>
          <p:nvPr>
            <p:ph idx="1"/>
          </p:nvPr>
        </p:nvSpPr>
        <p:spPr>
          <a:xfrm>
            <a:off x="2135660" y="1947834"/>
            <a:ext cx="7541741" cy="4224367"/>
          </a:xfrm>
        </p:spPr>
        <p:txBody>
          <a:bodyPr/>
          <a:lstStyle/>
          <a:p>
            <a:r>
              <a:rPr lang="en-US" sz="1800" b="1" dirty="0"/>
              <a:t>Data Migration Planning, Specification, and Reporting </a:t>
            </a:r>
          </a:p>
          <a:p>
            <a:r>
              <a:rPr lang="en-US" sz="1800" b="1" dirty="0"/>
              <a:t>Data Migration is the activity of transporting data (electronically or manually) from a source to a target computerised system</a:t>
            </a:r>
          </a:p>
          <a:p>
            <a:pPr lvl="2"/>
            <a:r>
              <a:rPr lang="en-US" sz="1500" dirty="0"/>
              <a:t>Required if historical data is being migrated into the new system</a:t>
            </a:r>
          </a:p>
          <a:p>
            <a:pPr>
              <a:spcBef>
                <a:spcPts val="1800"/>
              </a:spcBef>
            </a:pPr>
            <a:r>
              <a:rPr lang="en-US" sz="1800" b="1" dirty="0"/>
              <a:t>The formality of Data Migration processes shall be scaled according to the complexity and volume of the data migration task</a:t>
            </a:r>
          </a:p>
          <a:p>
            <a:pPr lvl="2"/>
            <a:r>
              <a:rPr lang="en-US" sz="1500" dirty="0"/>
              <a:t>For small, simple migrations deliverables can be combined or documented in the Validation Plan and Validation Report</a:t>
            </a:r>
          </a:p>
          <a:p>
            <a:pPr lvl="2"/>
            <a:r>
              <a:rPr lang="en-US" sz="1500" dirty="0"/>
              <a:t>Larger initiatives would require a separate Data Migration Plan and Data Migration Report</a:t>
            </a:r>
          </a:p>
          <a:p>
            <a:pPr lvl="2"/>
            <a:r>
              <a:rPr lang="en-US" sz="1500" dirty="0"/>
              <a:t>All business and data transformation rules as defined in the Data Migration Specification must be tested.</a:t>
            </a:r>
          </a:p>
          <a:p>
            <a:endParaRPr lang="en-US" sz="1800" dirty="0"/>
          </a:p>
        </p:txBody>
      </p:sp>
      <p:pic>
        <p:nvPicPr>
          <p:cNvPr id="5" name="Picture 4"/>
          <p:cNvPicPr>
            <a:picLocks noChangeAspect="1" noChangeArrowheads="1"/>
          </p:cNvPicPr>
          <p:nvPr/>
        </p:nvPicPr>
        <p:blipFill>
          <a:blip r:embed="rId3" cstate="print"/>
          <a:srcRect/>
          <a:stretch>
            <a:fillRect/>
          </a:stretch>
        </p:blipFill>
        <p:spPr bwMode="auto">
          <a:xfrm>
            <a:off x="8533486" y="688510"/>
            <a:ext cx="1595167" cy="763425"/>
          </a:xfrm>
          <a:prstGeom prst="rect">
            <a:avLst/>
          </a:prstGeom>
          <a:noFill/>
          <a:ln w="9525">
            <a:noFill/>
            <a:miter lim="800000"/>
            <a:headEnd/>
            <a:tailEnd/>
          </a:ln>
          <a:effectLst/>
        </p:spPr>
      </p:pic>
      <p:pic>
        <p:nvPicPr>
          <p:cNvPr id="147457" name="Picture 1" descr="C:\Documents and Settings\townsk\Local Settings\Temporary Internet Files\Content.IE5\8C4LSBM5\dglxasset[1].aspx"/>
          <p:cNvPicPr>
            <a:picLocks noChangeAspect="1" noChangeArrowheads="1"/>
          </p:cNvPicPr>
          <p:nvPr/>
        </p:nvPicPr>
        <p:blipFill>
          <a:blip r:embed="rId4" cstate="print"/>
          <a:srcRect/>
          <a:stretch>
            <a:fillRect/>
          </a:stretch>
        </p:blipFill>
        <p:spPr bwMode="auto">
          <a:xfrm>
            <a:off x="8881686" y="2176207"/>
            <a:ext cx="1468984" cy="984809"/>
          </a:xfrm>
          <a:prstGeom prst="rect">
            <a:avLst/>
          </a:prstGeom>
          <a:noFill/>
        </p:spPr>
      </p:pic>
    </p:spTree>
    <p:extLst>
      <p:ext uri="{BB962C8B-B14F-4D97-AF65-F5344CB8AC3E}">
        <p14:creationId xmlns:p14="http://schemas.microsoft.com/office/powerpoint/2010/main" val="22893798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 Deliverables</a:t>
            </a:r>
          </a:p>
        </p:txBody>
      </p:sp>
      <p:sp>
        <p:nvSpPr>
          <p:cNvPr id="4" name="Flowchart: Document 3"/>
          <p:cNvSpPr/>
          <p:nvPr/>
        </p:nvSpPr>
        <p:spPr bwMode="auto">
          <a:xfrm>
            <a:off x="3133326" y="2226706"/>
            <a:ext cx="964413" cy="642942"/>
          </a:xfrm>
          <a:prstGeom prst="flowChartDocument">
            <a:avLst/>
          </a:prstGeom>
          <a:solidFill>
            <a:schemeClr val="tx1">
              <a:lumMod val="25000"/>
              <a:lumOff val="75000"/>
            </a:schemeClr>
          </a:solidFill>
          <a:ln w="28575" cap="flat" cmpd="sng" algn="ctr">
            <a:noFill/>
            <a:prstDash val="solid"/>
            <a:round/>
            <a:headEnd type="none" w="med" len="med"/>
            <a:tailEnd type="none" w="med" len="med"/>
          </a:ln>
          <a:effectLst>
            <a:prstShdw prst="shdw17" dist="17961" dir="2700000">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r>
              <a:rPr lang="en-US" sz="900" dirty="0">
                <a:solidFill>
                  <a:schemeClr val="tx1">
                    <a:lumMod val="50000"/>
                  </a:schemeClr>
                </a:solidFill>
                <a:latin typeface="Arial" panose="020B0604020202020204" pitchFamily="34" charset="0"/>
                <a:cs typeface="Arial" panose="020B0604020202020204" pitchFamily="34" charset="0"/>
              </a:rPr>
              <a:t>Validation </a:t>
            </a:r>
            <a:r>
              <a:rPr lang="en-US" sz="900" dirty="0">
                <a:solidFill>
                  <a:schemeClr val="tx1">
                    <a:lumMod val="50000"/>
                  </a:schemeClr>
                </a:solidFill>
                <a:latin typeface="Arial" charset="0"/>
              </a:rPr>
              <a:t>Plan</a:t>
            </a:r>
          </a:p>
        </p:txBody>
      </p:sp>
      <p:sp>
        <p:nvSpPr>
          <p:cNvPr id="5" name="Flowchart: Document 4"/>
          <p:cNvSpPr/>
          <p:nvPr/>
        </p:nvSpPr>
        <p:spPr bwMode="auto">
          <a:xfrm>
            <a:off x="4223757" y="2920247"/>
            <a:ext cx="905494" cy="589364"/>
          </a:xfrm>
          <a:prstGeom prst="flowChartDocument">
            <a:avLst/>
          </a:prstGeom>
          <a:solidFill>
            <a:srgbClr val="92D050"/>
          </a:solidFill>
          <a:ln w="28575" cap="flat" cmpd="sng" algn="ctr">
            <a:noFill/>
            <a:prstDash val="solid"/>
            <a:round/>
            <a:headEnd type="none" w="med" len="med"/>
            <a:tailEnd type="none" w="med" len="med"/>
          </a:ln>
          <a:effectLst>
            <a:prstShdw prst="shdw17" dist="17961" dir="2700000">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r>
              <a:rPr lang="en-US" sz="900" dirty="0">
                <a:solidFill>
                  <a:schemeClr val="tx1">
                    <a:lumMod val="50000"/>
                  </a:schemeClr>
                </a:solidFill>
                <a:latin typeface="Arial" charset="0"/>
              </a:rPr>
              <a:t>Data Migration Plan</a:t>
            </a:r>
          </a:p>
        </p:txBody>
      </p:sp>
      <p:sp>
        <p:nvSpPr>
          <p:cNvPr id="10" name="Flowchart: Document 9"/>
          <p:cNvSpPr/>
          <p:nvPr/>
        </p:nvSpPr>
        <p:spPr bwMode="auto">
          <a:xfrm>
            <a:off x="3154764" y="5339763"/>
            <a:ext cx="964413" cy="642942"/>
          </a:xfrm>
          <a:prstGeom prst="flowChartDocument">
            <a:avLst/>
          </a:prstGeom>
          <a:solidFill>
            <a:schemeClr val="accent2"/>
          </a:solidFill>
          <a:ln w="28575" cap="flat" cmpd="sng" algn="ctr">
            <a:noFill/>
            <a:prstDash val="solid"/>
            <a:round/>
            <a:headEnd type="none" w="med" len="med"/>
            <a:tailEnd type="none" w="med" len="med"/>
          </a:ln>
          <a:effectLst>
            <a:prstShdw prst="shdw17" dist="17961" dir="2700000">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r>
              <a:rPr lang="en-US" sz="1350" dirty="0">
                <a:solidFill>
                  <a:schemeClr val="tx1">
                    <a:lumMod val="50000"/>
                  </a:schemeClr>
                </a:solidFill>
              </a:rPr>
              <a:t>Validation</a:t>
            </a:r>
            <a:r>
              <a:rPr lang="en-US" sz="900" dirty="0">
                <a:solidFill>
                  <a:schemeClr val="tx1">
                    <a:lumMod val="50000"/>
                  </a:schemeClr>
                </a:solidFill>
                <a:latin typeface="Arial" charset="0"/>
              </a:rPr>
              <a:t> Summary Report</a:t>
            </a:r>
          </a:p>
        </p:txBody>
      </p:sp>
      <p:sp>
        <p:nvSpPr>
          <p:cNvPr id="12" name="Left-Right Arrow 11"/>
          <p:cNvSpPr/>
          <p:nvPr/>
        </p:nvSpPr>
        <p:spPr bwMode="auto">
          <a:xfrm rot="16200000">
            <a:off x="2217834" y="4016267"/>
            <a:ext cx="2352776" cy="160738"/>
          </a:xfrm>
          <a:prstGeom prst="leftRightArrow">
            <a:avLst/>
          </a:prstGeom>
          <a:noFill/>
          <a:ln w="28575" cap="flat" cmpd="sng" algn="ctr">
            <a:solidFill>
              <a:srgbClr val="0070C0"/>
            </a:solidFill>
            <a:prstDash val="solid"/>
            <a:round/>
            <a:headEnd type="none" w="med" len="med"/>
            <a:tailEnd type="none" w="med" len="med"/>
          </a:ln>
          <a:effectLst>
            <a:prstShdw prst="shdw17">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endParaRPr lang="en-US" sz="900" dirty="0">
              <a:solidFill>
                <a:schemeClr val="bg1"/>
              </a:solidFill>
              <a:latin typeface="Arial" charset="0"/>
            </a:endParaRPr>
          </a:p>
        </p:txBody>
      </p:sp>
      <p:sp>
        <p:nvSpPr>
          <p:cNvPr id="14" name="Bent-Up Arrow 13"/>
          <p:cNvSpPr/>
          <p:nvPr/>
        </p:nvSpPr>
        <p:spPr bwMode="auto">
          <a:xfrm rot="5400000">
            <a:off x="3761197" y="2869382"/>
            <a:ext cx="428628" cy="375050"/>
          </a:xfrm>
          <a:prstGeom prst="bentUpArrow">
            <a:avLst>
              <a:gd name="adj1" fmla="val 17187"/>
              <a:gd name="adj2" fmla="val 20926"/>
              <a:gd name="adj3" fmla="val 28667"/>
            </a:avLst>
          </a:prstGeom>
          <a:noFill/>
          <a:ln w="28575" cap="flat" cmpd="sng" algn="ctr">
            <a:solidFill>
              <a:srgbClr val="0070C0"/>
            </a:solidFill>
            <a:prstDash val="solid"/>
            <a:round/>
            <a:headEnd type="none" w="med" len="med"/>
            <a:tailEnd type="none" w="med" len="med"/>
          </a:ln>
          <a:effectLst>
            <a:prstShdw prst="shdw17">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endParaRPr lang="en-US" sz="900" dirty="0">
              <a:solidFill>
                <a:schemeClr val="bg1"/>
              </a:solidFill>
              <a:latin typeface="Arial" charset="0"/>
            </a:endParaRPr>
          </a:p>
        </p:txBody>
      </p:sp>
      <p:sp>
        <p:nvSpPr>
          <p:cNvPr id="23" name="Rounded Rectangle 22"/>
          <p:cNvSpPr/>
          <p:nvPr/>
        </p:nvSpPr>
        <p:spPr bwMode="auto">
          <a:xfrm>
            <a:off x="7530292" y="2471367"/>
            <a:ext cx="1017992" cy="1875248"/>
          </a:xfrm>
          <a:prstGeom prst="roundRect">
            <a:avLst/>
          </a:prstGeom>
          <a:solidFill>
            <a:srgbClr val="CCECFF"/>
          </a:solidFill>
          <a:ln w="15875" cap="flat" cmpd="sng" algn="ctr">
            <a:solidFill>
              <a:srgbClr val="463AE6"/>
            </a:solidFill>
            <a:prstDash val="solid"/>
            <a:round/>
            <a:headEnd type="none" w="med" len="med"/>
            <a:tailEnd type="none" w="med" len="med"/>
          </a:ln>
          <a:effectLst>
            <a:prstShdw prst="shdw17">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r>
              <a:rPr lang="en-US" sz="900" b="1" u="sng" dirty="0">
                <a:solidFill>
                  <a:srgbClr val="463AE6"/>
                </a:solidFill>
                <a:latin typeface="Arial" charset="0"/>
              </a:rPr>
              <a:t>Sample Size:</a:t>
            </a:r>
          </a:p>
          <a:p>
            <a:pPr algn="ctr" defTabSz="685800" fontAlgn="base">
              <a:spcBef>
                <a:spcPct val="30000"/>
              </a:spcBef>
              <a:spcAft>
                <a:spcPct val="0"/>
              </a:spcAft>
            </a:pPr>
            <a:endParaRPr lang="en-US" sz="1350" b="1" u="sng" dirty="0">
              <a:solidFill>
                <a:srgbClr val="463AE6"/>
              </a:solidFill>
            </a:endParaRPr>
          </a:p>
          <a:p>
            <a:pPr algn="ctr" defTabSz="685800" fontAlgn="base">
              <a:spcBef>
                <a:spcPct val="30000"/>
              </a:spcBef>
              <a:spcAft>
                <a:spcPct val="0"/>
              </a:spcAft>
            </a:pPr>
            <a:endParaRPr lang="en-US" sz="900" b="1" u="sng" dirty="0">
              <a:solidFill>
                <a:srgbClr val="463AE6"/>
              </a:solidFill>
              <a:latin typeface="Arial" charset="0"/>
            </a:endParaRPr>
          </a:p>
          <a:p>
            <a:pPr algn="ctr" defTabSz="685800" fontAlgn="base">
              <a:spcBef>
                <a:spcPct val="30000"/>
              </a:spcBef>
              <a:spcAft>
                <a:spcPct val="0"/>
              </a:spcAft>
            </a:pPr>
            <a:endParaRPr lang="en-US" sz="1350" b="1" u="sng" dirty="0">
              <a:solidFill>
                <a:srgbClr val="463AE6"/>
              </a:solidFill>
            </a:endParaRPr>
          </a:p>
          <a:p>
            <a:pPr algn="ctr" defTabSz="685800" fontAlgn="base">
              <a:spcBef>
                <a:spcPct val="30000"/>
              </a:spcBef>
              <a:spcAft>
                <a:spcPct val="0"/>
              </a:spcAft>
            </a:pPr>
            <a:endParaRPr lang="en-US" sz="900" b="1" u="sng" dirty="0">
              <a:solidFill>
                <a:srgbClr val="463AE6"/>
              </a:solidFill>
              <a:latin typeface="Arial" charset="0"/>
            </a:endParaRPr>
          </a:p>
          <a:p>
            <a:pPr algn="ctr" defTabSz="685800" fontAlgn="base">
              <a:spcBef>
                <a:spcPct val="30000"/>
              </a:spcBef>
              <a:spcAft>
                <a:spcPct val="0"/>
              </a:spcAft>
            </a:pPr>
            <a:endParaRPr lang="en-US" sz="1350" b="1" u="sng" dirty="0">
              <a:solidFill>
                <a:srgbClr val="463AE6"/>
              </a:solidFill>
            </a:endParaRPr>
          </a:p>
          <a:p>
            <a:pPr algn="ctr" defTabSz="685800" fontAlgn="base">
              <a:spcBef>
                <a:spcPct val="30000"/>
              </a:spcBef>
              <a:spcAft>
                <a:spcPct val="0"/>
              </a:spcAft>
            </a:pPr>
            <a:endParaRPr lang="en-US" sz="900" b="1" u="sng" dirty="0">
              <a:solidFill>
                <a:srgbClr val="463AE6"/>
              </a:solidFill>
              <a:latin typeface="Arial" charset="0"/>
            </a:endParaRPr>
          </a:p>
          <a:p>
            <a:pPr algn="ctr" defTabSz="685800" fontAlgn="base">
              <a:spcBef>
                <a:spcPct val="30000"/>
              </a:spcBef>
              <a:spcAft>
                <a:spcPct val="0"/>
              </a:spcAft>
            </a:pPr>
            <a:endParaRPr lang="en-US" sz="1350" b="1" u="sng" dirty="0">
              <a:solidFill>
                <a:srgbClr val="463AE6"/>
              </a:solidFill>
            </a:endParaRPr>
          </a:p>
          <a:p>
            <a:pPr algn="ctr" defTabSz="685800" fontAlgn="base">
              <a:spcBef>
                <a:spcPct val="30000"/>
              </a:spcBef>
              <a:spcAft>
                <a:spcPct val="0"/>
              </a:spcAft>
            </a:pPr>
            <a:endParaRPr lang="en-US" sz="900" b="1" u="sng" dirty="0">
              <a:solidFill>
                <a:srgbClr val="463AE6"/>
              </a:solidFill>
              <a:latin typeface="Arial" charset="0"/>
            </a:endParaRPr>
          </a:p>
        </p:txBody>
      </p:sp>
      <p:sp>
        <p:nvSpPr>
          <p:cNvPr id="24" name="Rounded Rectangle 23"/>
          <p:cNvSpPr/>
          <p:nvPr/>
        </p:nvSpPr>
        <p:spPr bwMode="auto">
          <a:xfrm>
            <a:off x="7530294" y="2846416"/>
            <a:ext cx="421485" cy="1446620"/>
          </a:xfrm>
          <a:prstGeom prst="roundRect">
            <a:avLst/>
          </a:prstGeom>
          <a:solidFill>
            <a:srgbClr val="CCECFF"/>
          </a:solidFill>
          <a:ln w="15875" cap="flat" cmpd="sng" algn="ctr">
            <a:solidFill>
              <a:srgbClr val="463AE6"/>
            </a:solidFill>
            <a:prstDash val="solid"/>
            <a:round/>
            <a:headEnd type="none" w="med" len="med"/>
            <a:tailEnd type="none" w="med" len="med"/>
          </a:ln>
          <a:effectLst>
            <a:prstShdw prst="shdw17">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r>
              <a:rPr lang="en-US" sz="900" b="1" dirty="0">
                <a:solidFill>
                  <a:srgbClr val="463AE6"/>
                </a:solidFill>
              </a:rPr>
              <a:t>Q-Env</a:t>
            </a:r>
            <a:endParaRPr lang="en-US" sz="900" b="1" u="sng" dirty="0">
              <a:solidFill>
                <a:srgbClr val="463AE6"/>
              </a:solidFill>
              <a:latin typeface="Arial" charset="0"/>
            </a:endParaRPr>
          </a:p>
          <a:p>
            <a:pPr algn="ctr" defTabSz="685800" fontAlgn="base">
              <a:spcBef>
                <a:spcPct val="30000"/>
              </a:spcBef>
              <a:spcAft>
                <a:spcPct val="0"/>
              </a:spcAft>
            </a:pPr>
            <a:endParaRPr lang="en-US" sz="1350" b="1" u="sng" dirty="0">
              <a:solidFill>
                <a:srgbClr val="463AE6"/>
              </a:solidFill>
            </a:endParaRPr>
          </a:p>
          <a:p>
            <a:pPr algn="ctr" defTabSz="685800" fontAlgn="base">
              <a:spcBef>
                <a:spcPct val="30000"/>
              </a:spcBef>
              <a:spcAft>
                <a:spcPct val="0"/>
              </a:spcAft>
            </a:pPr>
            <a:endParaRPr lang="en-US" sz="900" b="1" u="sng" dirty="0">
              <a:solidFill>
                <a:srgbClr val="463AE6"/>
              </a:solidFill>
              <a:latin typeface="Arial" charset="0"/>
            </a:endParaRPr>
          </a:p>
          <a:p>
            <a:pPr algn="ctr" defTabSz="685800" fontAlgn="base">
              <a:spcBef>
                <a:spcPct val="30000"/>
              </a:spcBef>
              <a:spcAft>
                <a:spcPct val="0"/>
              </a:spcAft>
            </a:pPr>
            <a:endParaRPr lang="en-US" sz="1350" b="1" u="sng" dirty="0">
              <a:solidFill>
                <a:srgbClr val="463AE6"/>
              </a:solidFill>
            </a:endParaRPr>
          </a:p>
          <a:p>
            <a:pPr algn="ctr" defTabSz="685800" fontAlgn="base">
              <a:spcBef>
                <a:spcPct val="30000"/>
              </a:spcBef>
              <a:spcAft>
                <a:spcPct val="0"/>
              </a:spcAft>
            </a:pPr>
            <a:endParaRPr lang="en-US" sz="900" b="1" u="sng" dirty="0">
              <a:solidFill>
                <a:srgbClr val="463AE6"/>
              </a:solidFill>
              <a:latin typeface="Arial" charset="0"/>
            </a:endParaRPr>
          </a:p>
          <a:p>
            <a:pPr algn="ctr" defTabSz="685800" fontAlgn="base">
              <a:spcBef>
                <a:spcPct val="30000"/>
              </a:spcBef>
              <a:spcAft>
                <a:spcPct val="0"/>
              </a:spcAft>
            </a:pPr>
            <a:endParaRPr lang="en-US" sz="1350" b="1" u="sng" dirty="0">
              <a:solidFill>
                <a:srgbClr val="463AE6"/>
              </a:solidFill>
            </a:endParaRPr>
          </a:p>
          <a:p>
            <a:pPr algn="ctr" defTabSz="685800" fontAlgn="base">
              <a:spcBef>
                <a:spcPct val="30000"/>
              </a:spcBef>
              <a:spcAft>
                <a:spcPct val="0"/>
              </a:spcAft>
            </a:pPr>
            <a:endParaRPr lang="en-US" sz="900" b="1" u="sng" dirty="0">
              <a:solidFill>
                <a:srgbClr val="463AE6"/>
              </a:solidFill>
              <a:latin typeface="Arial" charset="0"/>
            </a:endParaRPr>
          </a:p>
          <a:p>
            <a:pPr algn="ctr" defTabSz="685800" fontAlgn="base">
              <a:spcBef>
                <a:spcPct val="30000"/>
              </a:spcBef>
              <a:spcAft>
                <a:spcPct val="0"/>
              </a:spcAft>
            </a:pPr>
            <a:endParaRPr lang="en-US" sz="1350" b="1" u="sng" dirty="0">
              <a:solidFill>
                <a:srgbClr val="463AE6"/>
              </a:solidFill>
            </a:endParaRPr>
          </a:p>
          <a:p>
            <a:pPr algn="ctr" defTabSz="685800" fontAlgn="base">
              <a:spcBef>
                <a:spcPct val="30000"/>
              </a:spcBef>
              <a:spcAft>
                <a:spcPct val="0"/>
              </a:spcAft>
            </a:pPr>
            <a:endParaRPr lang="en-US" sz="900" b="1" u="sng" dirty="0">
              <a:solidFill>
                <a:srgbClr val="463AE6"/>
              </a:solidFill>
              <a:latin typeface="Arial" charset="0"/>
            </a:endParaRPr>
          </a:p>
        </p:txBody>
      </p:sp>
      <p:sp>
        <p:nvSpPr>
          <p:cNvPr id="25" name="Up Arrow 24"/>
          <p:cNvSpPr/>
          <p:nvPr/>
        </p:nvSpPr>
        <p:spPr bwMode="auto">
          <a:xfrm>
            <a:off x="7691029" y="2953574"/>
            <a:ext cx="107157" cy="910835"/>
          </a:xfrm>
          <a:prstGeom prst="upArrow">
            <a:avLst/>
          </a:prstGeom>
          <a:solidFill>
            <a:srgbClr val="463AE6"/>
          </a:solidFill>
          <a:ln w="28575" cap="flat" cmpd="sng" algn="ctr">
            <a:noFill/>
            <a:prstDash val="solid"/>
            <a:round/>
            <a:headEnd type="none" w="med" len="med"/>
            <a:tailEnd type="none" w="med" len="med"/>
          </a:ln>
          <a:effectLst>
            <a:prstShdw prst="shdw17">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endParaRPr lang="en-US" sz="900" dirty="0">
              <a:solidFill>
                <a:schemeClr val="bg1"/>
              </a:solidFill>
              <a:latin typeface="Arial" charset="0"/>
            </a:endParaRPr>
          </a:p>
        </p:txBody>
      </p:sp>
      <p:sp>
        <p:nvSpPr>
          <p:cNvPr id="26" name="Rounded Rectangle 25"/>
          <p:cNvSpPr/>
          <p:nvPr/>
        </p:nvSpPr>
        <p:spPr bwMode="auto">
          <a:xfrm>
            <a:off x="8126800" y="2846416"/>
            <a:ext cx="421485" cy="1446620"/>
          </a:xfrm>
          <a:prstGeom prst="roundRect">
            <a:avLst/>
          </a:prstGeom>
          <a:solidFill>
            <a:srgbClr val="CCECFF"/>
          </a:solidFill>
          <a:ln w="15875" cap="flat" cmpd="sng" algn="ctr">
            <a:solidFill>
              <a:srgbClr val="463AE6"/>
            </a:solidFill>
            <a:prstDash val="solid"/>
            <a:round/>
            <a:headEnd type="none" w="med" len="med"/>
            <a:tailEnd type="none" w="med" len="med"/>
          </a:ln>
          <a:effectLst>
            <a:prstShdw prst="shdw17">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endParaRPr lang="en-US" sz="1350" b="1" dirty="0">
              <a:solidFill>
                <a:srgbClr val="463AE6"/>
              </a:solidFill>
            </a:endParaRPr>
          </a:p>
          <a:p>
            <a:pPr algn="ctr" defTabSz="685800" fontAlgn="base">
              <a:spcBef>
                <a:spcPct val="30000"/>
              </a:spcBef>
              <a:spcAft>
                <a:spcPct val="0"/>
              </a:spcAft>
            </a:pPr>
            <a:r>
              <a:rPr lang="en-US" sz="900" b="1" dirty="0">
                <a:solidFill>
                  <a:srgbClr val="463AE6"/>
                </a:solidFill>
              </a:rPr>
              <a:t>P-Env</a:t>
            </a:r>
            <a:endParaRPr lang="en-US" sz="900" b="1" u="sng" dirty="0">
              <a:solidFill>
                <a:srgbClr val="463AE6"/>
              </a:solidFill>
              <a:latin typeface="Arial" charset="0"/>
            </a:endParaRPr>
          </a:p>
          <a:p>
            <a:pPr algn="ctr" defTabSz="685800" fontAlgn="base">
              <a:spcBef>
                <a:spcPct val="30000"/>
              </a:spcBef>
              <a:spcAft>
                <a:spcPct val="0"/>
              </a:spcAft>
            </a:pPr>
            <a:endParaRPr lang="en-US" sz="1350" b="1" u="sng" dirty="0">
              <a:solidFill>
                <a:srgbClr val="463AE6"/>
              </a:solidFill>
            </a:endParaRPr>
          </a:p>
          <a:p>
            <a:pPr algn="ctr" defTabSz="685800" fontAlgn="base">
              <a:spcBef>
                <a:spcPct val="30000"/>
              </a:spcBef>
              <a:spcAft>
                <a:spcPct val="0"/>
              </a:spcAft>
            </a:pPr>
            <a:endParaRPr lang="en-US" sz="900" b="1" u="sng" dirty="0">
              <a:solidFill>
                <a:srgbClr val="463AE6"/>
              </a:solidFill>
              <a:latin typeface="Arial" charset="0"/>
            </a:endParaRPr>
          </a:p>
          <a:p>
            <a:pPr algn="ctr" defTabSz="685800" fontAlgn="base">
              <a:spcBef>
                <a:spcPct val="30000"/>
              </a:spcBef>
              <a:spcAft>
                <a:spcPct val="0"/>
              </a:spcAft>
            </a:pPr>
            <a:endParaRPr lang="en-US" sz="1350" b="1" u="sng" dirty="0">
              <a:solidFill>
                <a:srgbClr val="463AE6"/>
              </a:solidFill>
            </a:endParaRPr>
          </a:p>
          <a:p>
            <a:pPr algn="ctr" defTabSz="685800" fontAlgn="base">
              <a:spcBef>
                <a:spcPct val="30000"/>
              </a:spcBef>
              <a:spcAft>
                <a:spcPct val="0"/>
              </a:spcAft>
            </a:pPr>
            <a:endParaRPr lang="en-US" sz="900" b="1" u="sng" dirty="0">
              <a:solidFill>
                <a:srgbClr val="463AE6"/>
              </a:solidFill>
              <a:latin typeface="Arial" charset="0"/>
            </a:endParaRPr>
          </a:p>
          <a:p>
            <a:pPr algn="ctr" defTabSz="685800" fontAlgn="base">
              <a:spcBef>
                <a:spcPct val="30000"/>
              </a:spcBef>
              <a:spcAft>
                <a:spcPct val="0"/>
              </a:spcAft>
            </a:pPr>
            <a:endParaRPr lang="en-US" sz="1350" b="1" u="sng" dirty="0">
              <a:solidFill>
                <a:srgbClr val="463AE6"/>
              </a:solidFill>
            </a:endParaRPr>
          </a:p>
          <a:p>
            <a:pPr algn="ctr" defTabSz="685800" fontAlgn="base">
              <a:spcBef>
                <a:spcPct val="30000"/>
              </a:spcBef>
              <a:spcAft>
                <a:spcPct val="0"/>
              </a:spcAft>
            </a:pPr>
            <a:endParaRPr lang="en-US" sz="900" b="1" u="sng" dirty="0">
              <a:solidFill>
                <a:srgbClr val="463AE6"/>
              </a:solidFill>
              <a:latin typeface="Arial" charset="0"/>
            </a:endParaRPr>
          </a:p>
          <a:p>
            <a:pPr algn="ctr" defTabSz="685800" fontAlgn="base">
              <a:spcBef>
                <a:spcPct val="30000"/>
              </a:spcBef>
              <a:spcAft>
                <a:spcPct val="0"/>
              </a:spcAft>
            </a:pPr>
            <a:endParaRPr lang="en-US" sz="1350" b="1" u="sng" dirty="0">
              <a:solidFill>
                <a:srgbClr val="463AE6"/>
              </a:solidFill>
            </a:endParaRPr>
          </a:p>
          <a:p>
            <a:pPr algn="ctr" defTabSz="685800" fontAlgn="base">
              <a:spcBef>
                <a:spcPct val="30000"/>
              </a:spcBef>
              <a:spcAft>
                <a:spcPct val="0"/>
              </a:spcAft>
            </a:pPr>
            <a:endParaRPr lang="en-US" sz="900" b="1" u="sng" dirty="0">
              <a:solidFill>
                <a:srgbClr val="463AE6"/>
              </a:solidFill>
              <a:latin typeface="Arial" charset="0"/>
            </a:endParaRPr>
          </a:p>
        </p:txBody>
      </p:sp>
      <p:sp>
        <p:nvSpPr>
          <p:cNvPr id="27" name="Up Arrow 26"/>
          <p:cNvSpPr/>
          <p:nvPr/>
        </p:nvSpPr>
        <p:spPr bwMode="auto">
          <a:xfrm flipV="1">
            <a:off x="8287535" y="2953573"/>
            <a:ext cx="100014" cy="917978"/>
          </a:xfrm>
          <a:prstGeom prst="upArrow">
            <a:avLst/>
          </a:prstGeom>
          <a:solidFill>
            <a:srgbClr val="463AE6"/>
          </a:solidFill>
          <a:ln w="28575" cap="flat" cmpd="sng" algn="ctr">
            <a:noFill/>
            <a:prstDash val="solid"/>
            <a:round/>
            <a:headEnd type="none" w="med" len="med"/>
            <a:tailEnd type="none" w="med" len="med"/>
          </a:ln>
          <a:effectLst>
            <a:prstShdw prst="shdw17">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endParaRPr lang="en-US" sz="900" dirty="0">
              <a:solidFill>
                <a:schemeClr val="bg1"/>
              </a:solidFill>
              <a:latin typeface="Arial" charset="0"/>
            </a:endParaRPr>
          </a:p>
        </p:txBody>
      </p:sp>
      <p:sp>
        <p:nvSpPr>
          <p:cNvPr id="36" name="Left-Right Arrow 35"/>
          <p:cNvSpPr/>
          <p:nvPr/>
        </p:nvSpPr>
        <p:spPr bwMode="auto">
          <a:xfrm rot="16200000">
            <a:off x="4166323" y="3992150"/>
            <a:ext cx="1022948" cy="116881"/>
          </a:xfrm>
          <a:prstGeom prst="leftRightArrow">
            <a:avLst/>
          </a:prstGeom>
          <a:noFill/>
          <a:ln w="28575" cap="flat" cmpd="sng" algn="ctr">
            <a:solidFill>
              <a:srgbClr val="0070C0"/>
            </a:solidFill>
            <a:prstDash val="solid"/>
            <a:round/>
            <a:headEnd type="none" w="med" len="med"/>
            <a:tailEnd type="none" w="med" len="med"/>
          </a:ln>
          <a:effectLst>
            <a:prstShdw prst="shdw17">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endParaRPr lang="en-US" sz="900" dirty="0">
              <a:solidFill>
                <a:schemeClr val="bg1"/>
              </a:solidFill>
              <a:latin typeface="Arial" charset="0"/>
            </a:endParaRPr>
          </a:p>
        </p:txBody>
      </p:sp>
      <p:sp>
        <p:nvSpPr>
          <p:cNvPr id="37" name="Flowchart: Document 36"/>
          <p:cNvSpPr/>
          <p:nvPr/>
        </p:nvSpPr>
        <p:spPr bwMode="auto">
          <a:xfrm>
            <a:off x="4276071" y="4604854"/>
            <a:ext cx="912636" cy="589364"/>
          </a:xfrm>
          <a:prstGeom prst="flowChartDocument">
            <a:avLst/>
          </a:prstGeom>
          <a:solidFill>
            <a:srgbClr val="92D050"/>
          </a:solidFill>
          <a:ln w="28575" cap="flat" cmpd="sng" algn="ctr">
            <a:noFill/>
            <a:prstDash val="solid"/>
            <a:round/>
            <a:headEnd type="none" w="med" len="med"/>
            <a:tailEnd type="none" w="med" len="med"/>
          </a:ln>
          <a:effectLst>
            <a:prstShdw prst="shdw17" dist="17961" dir="2700000">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r>
              <a:rPr lang="en-US" sz="900" dirty="0">
                <a:solidFill>
                  <a:schemeClr val="tx1">
                    <a:lumMod val="50000"/>
                  </a:schemeClr>
                </a:solidFill>
                <a:latin typeface="Arial" charset="0"/>
              </a:rPr>
              <a:t>Data Migration Test Summary Report</a:t>
            </a:r>
          </a:p>
        </p:txBody>
      </p:sp>
      <p:sp>
        <p:nvSpPr>
          <p:cNvPr id="39" name="TextBox 38"/>
          <p:cNvSpPr txBox="1"/>
          <p:nvPr/>
        </p:nvSpPr>
        <p:spPr>
          <a:xfrm>
            <a:off x="7048087" y="4514356"/>
            <a:ext cx="1887645" cy="577081"/>
          </a:xfrm>
          <a:prstGeom prst="rect">
            <a:avLst/>
          </a:prstGeom>
          <a:noFill/>
          <a:ln>
            <a:solidFill>
              <a:schemeClr val="tx2"/>
            </a:solidFill>
          </a:ln>
        </p:spPr>
        <p:txBody>
          <a:bodyPr wrap="square" rtlCol="0">
            <a:spAutoFit/>
          </a:bodyPr>
          <a:lstStyle/>
          <a:p>
            <a:r>
              <a:rPr lang="en-US" sz="1050" dirty="0"/>
              <a:t>Q-Env = Quality Environment</a:t>
            </a:r>
          </a:p>
          <a:p>
            <a:r>
              <a:rPr lang="en-US" sz="1050" dirty="0"/>
              <a:t>P-Env = Production Environment</a:t>
            </a:r>
          </a:p>
        </p:txBody>
      </p:sp>
      <p:pic>
        <p:nvPicPr>
          <p:cNvPr id="40" name="Picture 39"/>
          <p:cNvPicPr>
            <a:picLocks noChangeAspect="1" noChangeArrowheads="1"/>
          </p:cNvPicPr>
          <p:nvPr/>
        </p:nvPicPr>
        <p:blipFill>
          <a:blip r:embed="rId3" cstate="print"/>
          <a:srcRect/>
          <a:stretch>
            <a:fillRect/>
          </a:stretch>
        </p:blipFill>
        <p:spPr bwMode="auto">
          <a:xfrm>
            <a:off x="9052614" y="539987"/>
            <a:ext cx="1595167" cy="763425"/>
          </a:xfrm>
          <a:prstGeom prst="rect">
            <a:avLst/>
          </a:prstGeom>
          <a:noFill/>
          <a:ln w="9525">
            <a:noFill/>
            <a:miter lim="800000"/>
            <a:headEnd/>
            <a:tailEnd/>
          </a:ln>
          <a:effectLst/>
        </p:spPr>
      </p:pic>
      <p:sp>
        <p:nvSpPr>
          <p:cNvPr id="45" name="Bent-Up Arrow 44"/>
          <p:cNvSpPr/>
          <p:nvPr/>
        </p:nvSpPr>
        <p:spPr bwMode="auto">
          <a:xfrm rot="10800000">
            <a:off x="3767075" y="4867817"/>
            <a:ext cx="428628" cy="375050"/>
          </a:xfrm>
          <a:prstGeom prst="bentUpArrow">
            <a:avLst>
              <a:gd name="adj1" fmla="val 17187"/>
              <a:gd name="adj2" fmla="val 20926"/>
              <a:gd name="adj3" fmla="val 28667"/>
            </a:avLst>
          </a:prstGeom>
          <a:noFill/>
          <a:ln w="28575" cap="flat" cmpd="sng" algn="ctr">
            <a:solidFill>
              <a:srgbClr val="0070C0"/>
            </a:solidFill>
            <a:prstDash val="solid"/>
            <a:round/>
            <a:headEnd type="none" w="med" len="med"/>
            <a:tailEnd type="none" w="med" len="med"/>
          </a:ln>
          <a:effectLst>
            <a:prstShdw prst="shdw17">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endParaRPr lang="en-US" sz="900" dirty="0">
              <a:solidFill>
                <a:schemeClr val="bg1"/>
              </a:solidFill>
              <a:latin typeface="Arial" charset="0"/>
            </a:endParaRPr>
          </a:p>
        </p:txBody>
      </p:sp>
      <p:sp>
        <p:nvSpPr>
          <p:cNvPr id="22" name="Flowchart: Document 21"/>
          <p:cNvSpPr/>
          <p:nvPr/>
        </p:nvSpPr>
        <p:spPr bwMode="auto">
          <a:xfrm>
            <a:off x="4845514" y="3708255"/>
            <a:ext cx="905494" cy="589364"/>
          </a:xfrm>
          <a:prstGeom prst="flowChartDocument">
            <a:avLst/>
          </a:prstGeom>
          <a:solidFill>
            <a:srgbClr val="92D050"/>
          </a:solidFill>
          <a:ln w="28575" cap="flat" cmpd="sng" algn="ctr">
            <a:noFill/>
            <a:prstDash val="solid"/>
            <a:round/>
            <a:headEnd type="none" w="med" len="med"/>
            <a:tailEnd type="none" w="med" len="med"/>
          </a:ln>
          <a:effectLst>
            <a:prstShdw prst="shdw17" dist="17961" dir="2700000">
              <a:schemeClr val="hlink">
                <a:gamma/>
                <a:shade val="60000"/>
                <a:invGamma/>
              </a:schemeClr>
            </a:prstShdw>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r>
              <a:rPr lang="en-US" sz="900" dirty="0">
                <a:solidFill>
                  <a:schemeClr val="tx1">
                    <a:lumMod val="50000"/>
                  </a:schemeClr>
                </a:solidFill>
                <a:latin typeface="Arial" charset="0"/>
              </a:rPr>
              <a:t>Data Migration Specification</a:t>
            </a:r>
          </a:p>
        </p:txBody>
      </p:sp>
    </p:spTree>
    <p:extLst>
      <p:ext uri="{BB962C8B-B14F-4D97-AF65-F5344CB8AC3E}">
        <p14:creationId xmlns:p14="http://schemas.microsoft.com/office/powerpoint/2010/main" val="18278144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4"/>
          <p:cNvSpPr>
            <a:spLocks noGrp="1"/>
          </p:cNvSpPr>
          <p:nvPr>
            <p:ph type="title"/>
          </p:nvPr>
        </p:nvSpPr>
        <p:spPr>
          <a:xfrm>
            <a:off x="2988469" y="3000375"/>
            <a:ext cx="6286500" cy="571500"/>
          </a:xfrm>
        </p:spPr>
        <p:txBody>
          <a:bodyPr>
            <a:normAutofit fontScale="90000"/>
          </a:bodyPr>
          <a:lstStyle/>
          <a:p>
            <a:pPr algn="ctr"/>
            <a:r>
              <a:rPr lang="en-US" dirty="0">
                <a:solidFill>
                  <a:schemeClr val="tx1"/>
                </a:solidFill>
              </a:rPr>
              <a:t>Reporting &amp; Release Stage</a:t>
            </a:r>
          </a:p>
        </p:txBody>
      </p:sp>
      <p:pic>
        <p:nvPicPr>
          <p:cNvPr id="5" name="Picture 6"/>
          <p:cNvPicPr>
            <a:picLocks noChangeAspect="1" noChangeArrowheads="1"/>
          </p:cNvPicPr>
          <p:nvPr/>
        </p:nvPicPr>
        <p:blipFill>
          <a:blip r:embed="rId3" cstate="print"/>
          <a:srcRect/>
          <a:stretch>
            <a:fillRect/>
          </a:stretch>
        </p:blipFill>
        <p:spPr bwMode="auto">
          <a:xfrm>
            <a:off x="7795424" y="951877"/>
            <a:ext cx="1564811" cy="748898"/>
          </a:xfrm>
          <a:prstGeom prst="rect">
            <a:avLst/>
          </a:prstGeom>
          <a:noFill/>
          <a:ln w="9525">
            <a:noFill/>
            <a:miter lim="800000"/>
            <a:headEnd/>
            <a:tailEnd/>
          </a:ln>
          <a:effectLst/>
        </p:spPr>
      </p:pic>
    </p:spTree>
    <p:extLst>
      <p:ext uri="{BB962C8B-B14F-4D97-AF65-F5344CB8AC3E}">
        <p14:creationId xmlns:p14="http://schemas.microsoft.com/office/powerpoint/2010/main" val="32574627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&amp; Release Stage Activities</a:t>
            </a:r>
          </a:p>
        </p:txBody>
      </p:sp>
      <p:sp>
        <p:nvSpPr>
          <p:cNvPr id="3" name="Content Placeholder 2"/>
          <p:cNvSpPr>
            <a:spLocks noGrp="1"/>
          </p:cNvSpPr>
          <p:nvPr>
            <p:ph idx="1"/>
          </p:nvPr>
        </p:nvSpPr>
        <p:spPr>
          <a:xfrm>
            <a:off x="2438401" y="1902402"/>
            <a:ext cx="6898137" cy="4269798"/>
          </a:xfrm>
        </p:spPr>
        <p:txBody>
          <a:bodyPr/>
          <a:lstStyle/>
          <a:p>
            <a:pPr>
              <a:lnSpc>
                <a:spcPct val="100000"/>
              </a:lnSpc>
            </a:pPr>
            <a:r>
              <a:rPr lang="en-US" sz="1800" b="1" dirty="0"/>
              <a:t>Validation/Qualification Report</a:t>
            </a:r>
          </a:p>
          <a:p>
            <a:pPr lvl="2">
              <a:lnSpc>
                <a:spcPct val="100000"/>
              </a:lnSpc>
            </a:pPr>
            <a:r>
              <a:rPr lang="en-US" dirty="0"/>
              <a:t>Required for all GxP computerised systems</a:t>
            </a:r>
          </a:p>
          <a:p>
            <a:pPr>
              <a:spcBef>
                <a:spcPts val="1800"/>
              </a:spcBef>
            </a:pPr>
            <a:r>
              <a:rPr lang="en-US" sz="1800" b="1" dirty="0"/>
              <a:t>Service Level Agreements</a:t>
            </a:r>
          </a:p>
          <a:p>
            <a:pPr lvl="2">
              <a:lnSpc>
                <a:spcPct val="100000"/>
              </a:lnSpc>
            </a:pPr>
            <a:r>
              <a:rPr lang="en-US" dirty="0"/>
              <a:t>Required for all GxP computerised systems</a:t>
            </a:r>
          </a:p>
          <a:p>
            <a:pPr>
              <a:spcBef>
                <a:spcPts val="1800"/>
              </a:spcBef>
            </a:pPr>
            <a:r>
              <a:rPr lang="en-US" sz="1800" b="1" dirty="0"/>
              <a:t>System Description</a:t>
            </a:r>
          </a:p>
          <a:p>
            <a:pPr lvl="2">
              <a:lnSpc>
                <a:spcPct val="100000"/>
              </a:lnSpc>
            </a:pPr>
            <a:r>
              <a:rPr lang="en-US" dirty="0"/>
              <a:t>Required for all GxP computerised systems</a:t>
            </a:r>
          </a:p>
          <a:p>
            <a:pPr>
              <a:spcBef>
                <a:spcPts val="1800"/>
              </a:spcBef>
            </a:pPr>
            <a:r>
              <a:rPr lang="en-US" sz="1800" b="1" dirty="0"/>
              <a:t>Handover Process</a:t>
            </a:r>
          </a:p>
          <a:p>
            <a:pPr lvl="2">
              <a:lnSpc>
                <a:spcPct val="100000"/>
              </a:lnSpc>
            </a:pPr>
            <a:r>
              <a:rPr lang="en-US" dirty="0"/>
              <a:t> Required for all GxP computerised systems</a:t>
            </a:r>
          </a:p>
          <a:p>
            <a:pPr lvl="1">
              <a:buNone/>
            </a:pPr>
            <a:endParaRPr lang="en-US" dirty="0"/>
          </a:p>
        </p:txBody>
      </p:sp>
      <p:pic>
        <p:nvPicPr>
          <p:cNvPr id="10" name="Picture 9"/>
          <p:cNvPicPr>
            <a:picLocks noChangeAspect="1" noChangeArrowheads="1"/>
          </p:cNvPicPr>
          <p:nvPr/>
        </p:nvPicPr>
        <p:blipFill>
          <a:blip r:embed="rId3" cstate="print"/>
          <a:srcRect/>
          <a:stretch>
            <a:fillRect/>
          </a:stretch>
        </p:blipFill>
        <p:spPr bwMode="auto">
          <a:xfrm>
            <a:off x="8907532" y="545203"/>
            <a:ext cx="1564811" cy="748898"/>
          </a:xfrm>
          <a:prstGeom prst="rect">
            <a:avLst/>
          </a:prstGeom>
          <a:noFill/>
          <a:ln w="9525">
            <a:noFill/>
            <a:miter lim="800000"/>
            <a:headEnd/>
            <a:tailEnd/>
          </a:ln>
          <a:effectLst/>
        </p:spPr>
      </p:pic>
    </p:spTree>
    <p:extLst>
      <p:ext uri="{BB962C8B-B14F-4D97-AF65-F5344CB8AC3E}">
        <p14:creationId xmlns:p14="http://schemas.microsoft.com/office/powerpoint/2010/main" val="34440861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Report</a:t>
            </a:r>
          </a:p>
        </p:txBody>
      </p:sp>
      <p:sp>
        <p:nvSpPr>
          <p:cNvPr id="3" name="Content Placeholder 2"/>
          <p:cNvSpPr>
            <a:spLocks noGrp="1"/>
          </p:cNvSpPr>
          <p:nvPr>
            <p:ph idx="1"/>
          </p:nvPr>
        </p:nvSpPr>
        <p:spPr>
          <a:xfrm>
            <a:off x="2977755" y="1815991"/>
            <a:ext cx="4817668" cy="3543014"/>
          </a:xfrm>
        </p:spPr>
        <p:txBody>
          <a:bodyPr>
            <a:normAutofit lnSpcReduction="10000"/>
          </a:bodyPr>
          <a:lstStyle/>
          <a:p>
            <a:pPr>
              <a:lnSpc>
                <a:spcPct val="100000"/>
              </a:lnSpc>
            </a:pPr>
            <a:endParaRPr lang="en-US" sz="1800" dirty="0"/>
          </a:p>
          <a:p>
            <a:pPr>
              <a:lnSpc>
                <a:spcPct val="100000"/>
              </a:lnSpc>
            </a:pPr>
            <a:r>
              <a:rPr lang="en-US" sz="1800" dirty="0"/>
              <a:t>Validation Report structure shall mirror the corresponding Validation Plan</a:t>
            </a:r>
          </a:p>
          <a:p>
            <a:pPr>
              <a:lnSpc>
                <a:spcPct val="100000"/>
              </a:lnSpc>
            </a:pPr>
            <a:endParaRPr lang="en-US" sz="1800" dirty="0"/>
          </a:p>
          <a:p>
            <a:pPr>
              <a:lnSpc>
                <a:spcPct val="100000"/>
              </a:lnSpc>
            </a:pPr>
            <a:endParaRPr lang="en-US" sz="1800" dirty="0"/>
          </a:p>
          <a:p>
            <a:pPr marL="0" indent="0"/>
            <a:endParaRPr lang="en-US" sz="1800" dirty="0"/>
          </a:p>
          <a:p>
            <a:pPr lvl="0">
              <a:lnSpc>
                <a:spcPct val="100000"/>
              </a:lnSpc>
            </a:pPr>
            <a:r>
              <a:rPr lang="en-US" sz="1800" dirty="0"/>
              <a:t>It will summarize the validation activities performed, any deviations from the plan, any outstanding and corrective actions, and a statement of fitness for intended use of the system</a:t>
            </a:r>
          </a:p>
        </p:txBody>
      </p:sp>
      <p:pic>
        <p:nvPicPr>
          <p:cNvPr id="115713" name="Picture 1" descr="C:\Documents and Settings\townsk\Local Settings\Temporary Internet Files\Content.IE5\0PE7GX2Z\dglxasset[1].aspx"/>
          <p:cNvPicPr>
            <a:picLocks noChangeAspect="1" noChangeArrowheads="1"/>
          </p:cNvPicPr>
          <p:nvPr/>
        </p:nvPicPr>
        <p:blipFill>
          <a:blip r:embed="rId3" cstate="print"/>
          <a:srcRect/>
          <a:stretch>
            <a:fillRect/>
          </a:stretch>
        </p:blipFill>
        <p:spPr bwMode="auto">
          <a:xfrm>
            <a:off x="7795421" y="1960009"/>
            <a:ext cx="1381202" cy="1117854"/>
          </a:xfrm>
          <a:prstGeom prst="rect">
            <a:avLst/>
          </a:prstGeom>
          <a:noFill/>
        </p:spPr>
      </p:pic>
      <p:pic>
        <p:nvPicPr>
          <p:cNvPr id="115714" name="Picture 2" descr="C:\Documents and Settings\townsk\Local Settings\Temporary Internet Files\Content.IE5\0DKH6FGF\dglxasset[1].aspx"/>
          <p:cNvPicPr>
            <a:picLocks noChangeAspect="1" noChangeArrowheads="1"/>
          </p:cNvPicPr>
          <p:nvPr/>
        </p:nvPicPr>
        <p:blipFill>
          <a:blip r:embed="rId4" cstate="print"/>
          <a:srcRect/>
          <a:stretch>
            <a:fillRect/>
          </a:stretch>
        </p:blipFill>
        <p:spPr bwMode="auto">
          <a:xfrm>
            <a:off x="7777914" y="3861057"/>
            <a:ext cx="1398710" cy="1353929"/>
          </a:xfrm>
          <a:prstGeom prst="rect">
            <a:avLst/>
          </a:prstGeom>
          <a:noFill/>
        </p:spPr>
      </p:pic>
      <p:pic>
        <p:nvPicPr>
          <p:cNvPr id="7" name="Picture 6"/>
          <p:cNvPicPr>
            <a:picLocks noChangeAspect="1" noChangeArrowheads="1"/>
          </p:cNvPicPr>
          <p:nvPr/>
        </p:nvPicPr>
        <p:blipFill>
          <a:blip r:embed="rId5" cstate="print"/>
          <a:srcRect/>
          <a:stretch>
            <a:fillRect/>
          </a:stretch>
        </p:blipFill>
        <p:spPr bwMode="auto">
          <a:xfrm>
            <a:off x="8297932" y="685800"/>
            <a:ext cx="1564811" cy="748898"/>
          </a:xfrm>
          <a:prstGeom prst="rect">
            <a:avLst/>
          </a:prstGeom>
          <a:noFill/>
          <a:ln w="9525">
            <a:noFill/>
            <a:miter lim="800000"/>
            <a:headEnd/>
            <a:tailEnd/>
          </a:ln>
          <a:effectLst/>
        </p:spPr>
      </p:pic>
    </p:spTree>
    <p:extLst>
      <p:ext uri="{BB962C8B-B14F-4D97-AF65-F5344CB8AC3E}">
        <p14:creationId xmlns:p14="http://schemas.microsoft.com/office/powerpoint/2010/main" val="6901258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Qualification Report</a:t>
            </a:r>
          </a:p>
        </p:txBody>
      </p:sp>
      <p:sp>
        <p:nvSpPr>
          <p:cNvPr id="3" name="Content Placeholder 2"/>
          <p:cNvSpPr>
            <a:spLocks noGrp="1"/>
          </p:cNvSpPr>
          <p:nvPr>
            <p:ph idx="1"/>
          </p:nvPr>
        </p:nvSpPr>
        <p:spPr>
          <a:xfrm>
            <a:off x="1999942" y="2132985"/>
            <a:ext cx="5702019" cy="3082001"/>
          </a:xfrm>
        </p:spPr>
        <p:txBody>
          <a:bodyPr/>
          <a:lstStyle/>
          <a:p>
            <a:pPr>
              <a:lnSpc>
                <a:spcPct val="100000"/>
              </a:lnSpc>
            </a:pPr>
            <a:endParaRPr lang="en-US" sz="1800" dirty="0"/>
          </a:p>
          <a:p>
            <a:pPr>
              <a:lnSpc>
                <a:spcPct val="100000"/>
              </a:lnSpc>
            </a:pPr>
            <a:r>
              <a:rPr lang="en-US" sz="1800" dirty="0"/>
              <a:t>A Qualification Report (QR) will be created for each Qualification Plan or System Test Plan.  </a:t>
            </a:r>
          </a:p>
          <a:p>
            <a:pPr>
              <a:lnSpc>
                <a:spcPct val="100000"/>
              </a:lnSpc>
            </a:pPr>
            <a:endParaRPr lang="en-US" sz="1800" dirty="0"/>
          </a:p>
          <a:p>
            <a:pPr lvl="0">
              <a:lnSpc>
                <a:spcPct val="100000"/>
              </a:lnSpc>
            </a:pPr>
            <a:r>
              <a:rPr lang="en-US" sz="1800" dirty="0"/>
              <a:t>The Qualification Report will summarize the qualification activities performed, any deviations from the test or qualification plan, any outstanding and corrective actions, and a statement of fitness for intended use.</a:t>
            </a:r>
          </a:p>
        </p:txBody>
      </p:sp>
      <p:pic>
        <p:nvPicPr>
          <p:cNvPr id="115713" name="Picture 1" descr="C:\Documents and Settings\townsk\Local Settings\Temporary Internet Files\Content.IE5\0PE7GX2Z\dglxasset[1].aspx"/>
          <p:cNvPicPr>
            <a:picLocks noChangeAspect="1" noChangeArrowheads="1"/>
          </p:cNvPicPr>
          <p:nvPr/>
        </p:nvPicPr>
        <p:blipFill>
          <a:blip r:embed="rId3" cstate="print"/>
          <a:srcRect/>
          <a:stretch>
            <a:fillRect/>
          </a:stretch>
        </p:blipFill>
        <p:spPr bwMode="auto">
          <a:xfrm>
            <a:off x="7701960" y="2293300"/>
            <a:ext cx="1381202" cy="1117854"/>
          </a:xfrm>
          <a:prstGeom prst="rect">
            <a:avLst/>
          </a:prstGeom>
          <a:noFill/>
        </p:spPr>
      </p:pic>
      <p:pic>
        <p:nvPicPr>
          <p:cNvPr id="115714" name="Picture 2" descr="C:\Documents and Settings\townsk\Local Settings\Temporary Internet Files\Content.IE5\0DKH6FGF\dglxasset[1].aspx"/>
          <p:cNvPicPr>
            <a:picLocks noChangeAspect="1" noChangeArrowheads="1"/>
          </p:cNvPicPr>
          <p:nvPr/>
        </p:nvPicPr>
        <p:blipFill>
          <a:blip r:embed="rId4" cstate="print"/>
          <a:srcRect/>
          <a:stretch>
            <a:fillRect/>
          </a:stretch>
        </p:blipFill>
        <p:spPr bwMode="auto">
          <a:xfrm>
            <a:off x="7731745" y="3756621"/>
            <a:ext cx="1398710" cy="1353929"/>
          </a:xfrm>
          <a:prstGeom prst="rect">
            <a:avLst/>
          </a:prstGeom>
          <a:noFill/>
        </p:spPr>
      </p:pic>
      <p:pic>
        <p:nvPicPr>
          <p:cNvPr id="12" name="Picture 11"/>
          <p:cNvPicPr>
            <a:picLocks noChangeAspect="1" noChangeArrowheads="1"/>
          </p:cNvPicPr>
          <p:nvPr/>
        </p:nvPicPr>
        <p:blipFill>
          <a:blip r:embed="rId5" cstate="print"/>
          <a:srcRect/>
          <a:stretch>
            <a:fillRect/>
          </a:stretch>
        </p:blipFill>
        <p:spPr bwMode="auto">
          <a:xfrm>
            <a:off x="8752375" y="598010"/>
            <a:ext cx="1862861" cy="891540"/>
          </a:xfrm>
          <a:prstGeom prst="rect">
            <a:avLst/>
          </a:prstGeom>
          <a:noFill/>
          <a:ln w="9525">
            <a:noFill/>
            <a:miter lim="800000"/>
            <a:headEnd/>
            <a:tailEnd/>
          </a:ln>
          <a:effectLst/>
        </p:spPr>
      </p:pic>
    </p:spTree>
    <p:extLst>
      <p:ext uri="{BB962C8B-B14F-4D97-AF65-F5344CB8AC3E}">
        <p14:creationId xmlns:p14="http://schemas.microsoft.com/office/powerpoint/2010/main" val="287909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90" y="175799"/>
            <a:ext cx="10018713" cy="889201"/>
          </a:xfrm>
          <a:effectLst/>
        </p:spPr>
        <p:txBody>
          <a:bodyPr/>
          <a:lstStyle/>
          <a:p>
            <a:r>
              <a:rPr lang="en-US" dirty="0"/>
              <a:t>GAMP5 Hierarchy</a:t>
            </a:r>
          </a:p>
        </p:txBody>
      </p:sp>
      <p:sp>
        <p:nvSpPr>
          <p:cNvPr id="7" name="Rectangle 2"/>
          <p:cNvSpPr>
            <a:spLocks noChangeArrowheads="1"/>
          </p:cNvSpPr>
          <p:nvPr/>
        </p:nvSpPr>
        <p:spPr bwMode="auto">
          <a:xfrm>
            <a:off x="2667001" y="71875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dirty="0"/>
          </a:p>
        </p:txBody>
      </p:sp>
      <p:sp>
        <p:nvSpPr>
          <p:cNvPr id="3" name="Rectangle 28">
            <a:extLst>
              <a:ext uri="{FF2B5EF4-FFF2-40B4-BE49-F238E27FC236}">
                <a16:creationId xmlns:a16="http://schemas.microsoft.com/office/drawing/2014/main" id="{98275C4F-6D53-4B05-BBED-C96D066BF463}"/>
              </a:ext>
            </a:extLst>
          </p:cNvPr>
          <p:cNvSpPr>
            <a:spLocks noChangeArrowheads="1"/>
          </p:cNvSpPr>
          <p:nvPr/>
        </p:nvSpPr>
        <p:spPr bwMode="auto">
          <a:xfrm>
            <a:off x="3291526" y="188559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dirty="0"/>
          </a:p>
        </p:txBody>
      </p:sp>
      <p:pic>
        <p:nvPicPr>
          <p:cNvPr id="3075"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575001"/>
            <a:ext cx="7696199" cy="4810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667001" y="1159503"/>
            <a:ext cx="7905750" cy="415498"/>
          </a:xfrm>
          <a:prstGeom prst="rect">
            <a:avLst/>
          </a:prstGeom>
        </p:spPr>
        <p:txBody>
          <a:bodyPr wrap="square">
            <a:spAutoFit/>
          </a:bodyPr>
          <a:lstStyle/>
          <a:p>
            <a:pPr marL="0" lvl="1"/>
            <a:r>
              <a:rPr lang="en-US" sz="2100" dirty="0"/>
              <a:t>GAMP5 Figure 1.2: GAMP5 Documentation Structure </a:t>
            </a:r>
            <a:endParaRPr lang="en-US" sz="1500" dirty="0"/>
          </a:p>
        </p:txBody>
      </p:sp>
    </p:spTree>
    <p:extLst>
      <p:ext uri="{BB962C8B-B14F-4D97-AF65-F5344CB8AC3E}">
        <p14:creationId xmlns:p14="http://schemas.microsoft.com/office/powerpoint/2010/main" val="37198313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Description</a:t>
            </a:r>
          </a:p>
        </p:txBody>
      </p:sp>
      <p:sp>
        <p:nvSpPr>
          <p:cNvPr id="3" name="Content Placeholder 2"/>
          <p:cNvSpPr>
            <a:spLocks noGrp="1"/>
          </p:cNvSpPr>
          <p:nvPr>
            <p:ph idx="1"/>
          </p:nvPr>
        </p:nvSpPr>
        <p:spPr>
          <a:xfrm>
            <a:off x="2209800" y="1919763"/>
            <a:ext cx="4695450" cy="4038466"/>
          </a:xfrm>
        </p:spPr>
        <p:txBody>
          <a:bodyPr/>
          <a:lstStyle/>
          <a:p>
            <a:pPr>
              <a:lnSpc>
                <a:spcPct val="100000"/>
              </a:lnSpc>
            </a:pPr>
            <a:r>
              <a:rPr lang="en-US" sz="1800" dirty="0"/>
              <a:t>System Description provides an overview of the application, including regulatory impact, principles, objectives, security measures, interfaces and the main features of the computerised system </a:t>
            </a:r>
          </a:p>
          <a:p>
            <a:pPr>
              <a:lnSpc>
                <a:spcPct val="100000"/>
              </a:lnSpc>
            </a:pPr>
            <a:endParaRPr lang="en-US" sz="1800" dirty="0"/>
          </a:p>
          <a:p>
            <a:r>
              <a:rPr lang="en-US" sz="1800" dirty="0">
                <a:solidFill>
                  <a:schemeClr val="tx1">
                    <a:lumMod val="50000"/>
                  </a:schemeClr>
                </a:solidFill>
                <a:cs typeface="Arial" panose="020B0604020202020204" pitchFamily="34" charset="0"/>
              </a:rPr>
              <a:t>A System Description is required for all GxP computerised systems utilized in a formal business process</a:t>
            </a:r>
          </a:p>
          <a:p>
            <a:pPr>
              <a:lnSpc>
                <a:spcPct val="100000"/>
              </a:lnSpc>
            </a:pPr>
            <a:endParaRPr lang="en-US" sz="1800" dirty="0"/>
          </a:p>
        </p:txBody>
      </p:sp>
      <p:pic>
        <p:nvPicPr>
          <p:cNvPr id="6" name="Picture 8" descr="C:\Users\Kate\AppData\Local\Microsoft\Windows\Temporary Internet Files\Content.IE5\NXCQLTWG\MC900156777[1].wmf"/>
          <p:cNvPicPr>
            <a:picLocks noChangeAspect="1" noChangeArrowheads="1"/>
          </p:cNvPicPr>
          <p:nvPr/>
        </p:nvPicPr>
        <p:blipFill>
          <a:blip r:embed="rId3" cstate="print"/>
          <a:srcRect/>
          <a:stretch>
            <a:fillRect/>
          </a:stretch>
        </p:blipFill>
        <p:spPr bwMode="auto">
          <a:xfrm>
            <a:off x="7654834" y="1957381"/>
            <a:ext cx="1359941" cy="1269416"/>
          </a:xfrm>
          <a:prstGeom prst="rect">
            <a:avLst/>
          </a:prstGeom>
          <a:noFill/>
        </p:spPr>
      </p:pic>
      <p:pic>
        <p:nvPicPr>
          <p:cNvPr id="114690" name="Picture 2" descr="C:\Documents and Settings\townsk\Local Settings\Temporary Internet Files\Content.IE5\CLORADKH\MC900359029[1].wmf"/>
          <p:cNvPicPr>
            <a:picLocks noChangeAspect="1" noChangeArrowheads="1"/>
          </p:cNvPicPr>
          <p:nvPr/>
        </p:nvPicPr>
        <p:blipFill>
          <a:blip r:embed="rId4" cstate="print"/>
          <a:srcRect/>
          <a:stretch>
            <a:fillRect/>
          </a:stretch>
        </p:blipFill>
        <p:spPr bwMode="auto">
          <a:xfrm>
            <a:off x="7651404" y="3774645"/>
            <a:ext cx="1363370" cy="1159002"/>
          </a:xfrm>
          <a:prstGeom prst="rect">
            <a:avLst/>
          </a:prstGeom>
          <a:noFill/>
        </p:spPr>
      </p:pic>
      <p:pic>
        <p:nvPicPr>
          <p:cNvPr id="10" name="Picture 6"/>
          <p:cNvPicPr>
            <a:picLocks noChangeAspect="1" noChangeArrowheads="1"/>
          </p:cNvPicPr>
          <p:nvPr/>
        </p:nvPicPr>
        <p:blipFill>
          <a:blip r:embed="rId5" cstate="print"/>
          <a:srcRect/>
          <a:stretch>
            <a:fillRect/>
          </a:stretch>
        </p:blipFill>
        <p:spPr bwMode="auto">
          <a:xfrm>
            <a:off x="9278575" y="549786"/>
            <a:ext cx="1564811" cy="748898"/>
          </a:xfrm>
          <a:prstGeom prst="rect">
            <a:avLst/>
          </a:prstGeom>
          <a:noFill/>
          <a:ln w="9525">
            <a:noFill/>
            <a:miter lim="800000"/>
            <a:headEnd/>
            <a:tailEnd/>
          </a:ln>
          <a:effectLst/>
        </p:spPr>
      </p:pic>
    </p:spTree>
    <p:extLst>
      <p:ext uri="{BB962C8B-B14F-4D97-AF65-F5344CB8AC3E}">
        <p14:creationId xmlns:p14="http://schemas.microsoft.com/office/powerpoint/2010/main" val="20696277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Cutover Process</a:t>
            </a:r>
          </a:p>
        </p:txBody>
      </p:sp>
      <p:sp>
        <p:nvSpPr>
          <p:cNvPr id="3" name="Content Placeholder 2"/>
          <p:cNvSpPr>
            <a:spLocks noGrp="1"/>
          </p:cNvSpPr>
          <p:nvPr>
            <p:ph idx="1"/>
          </p:nvPr>
        </p:nvSpPr>
        <p:spPr>
          <a:xfrm>
            <a:off x="1999942" y="1828800"/>
            <a:ext cx="8115095" cy="3429000"/>
          </a:xfrm>
        </p:spPr>
        <p:txBody>
          <a:bodyPr/>
          <a:lstStyle/>
          <a:p>
            <a:r>
              <a:rPr lang="en-US" sz="1800" dirty="0"/>
              <a:t>The Cutover process defines the controls required for the transition of a computerised system from the Project Phase to the Operation phase </a:t>
            </a:r>
          </a:p>
          <a:p>
            <a:pPr>
              <a:spcBef>
                <a:spcPts val="1800"/>
              </a:spcBef>
            </a:pPr>
            <a:r>
              <a:rPr lang="en-US" sz="1800" dirty="0"/>
              <a:t>The process ensures that the production environment is prepared in order to ensure that the system can be used and supported in a controlled manner</a:t>
            </a:r>
          </a:p>
          <a:p>
            <a:pPr>
              <a:spcBef>
                <a:spcPts val="1800"/>
              </a:spcBef>
            </a:pPr>
            <a:r>
              <a:rPr lang="en-US" sz="1800" dirty="0"/>
              <a:t>The cutover process is specified in the Validation/Qualification Plan and reported upon in the Validation/Qualification Report</a:t>
            </a:r>
            <a:endParaRPr lang="en-US" dirty="0"/>
          </a:p>
        </p:txBody>
      </p:sp>
      <p:pic>
        <p:nvPicPr>
          <p:cNvPr id="7" name="Picture 5" descr="C:\Users\Kate\AppData\Local\Microsoft\Windows\Temporary Internet Files\Content.IE5\NXCQLTWG\MC900090246[1].wmf"/>
          <p:cNvPicPr>
            <a:picLocks noChangeAspect="1" noChangeArrowheads="1"/>
          </p:cNvPicPr>
          <p:nvPr/>
        </p:nvPicPr>
        <p:blipFill>
          <a:blip r:embed="rId3" cstate="print"/>
          <a:srcRect/>
          <a:stretch>
            <a:fillRect/>
          </a:stretch>
        </p:blipFill>
        <p:spPr bwMode="auto">
          <a:xfrm>
            <a:off x="4810549" y="4930913"/>
            <a:ext cx="2570901" cy="1441978"/>
          </a:xfrm>
          <a:prstGeom prst="rect">
            <a:avLst/>
          </a:prstGeom>
          <a:noFill/>
        </p:spPr>
      </p:pic>
      <p:pic>
        <p:nvPicPr>
          <p:cNvPr id="8" name="Picture 6"/>
          <p:cNvPicPr>
            <a:picLocks noChangeAspect="1" noChangeArrowheads="1"/>
          </p:cNvPicPr>
          <p:nvPr/>
        </p:nvPicPr>
        <p:blipFill>
          <a:blip r:embed="rId4" cstate="print"/>
          <a:srcRect/>
          <a:stretch>
            <a:fillRect/>
          </a:stretch>
        </p:blipFill>
        <p:spPr bwMode="auto">
          <a:xfrm>
            <a:off x="8550226" y="685800"/>
            <a:ext cx="1564811" cy="748898"/>
          </a:xfrm>
          <a:prstGeom prst="rect">
            <a:avLst/>
          </a:prstGeom>
          <a:noFill/>
          <a:ln w="9525">
            <a:noFill/>
            <a:miter lim="800000"/>
            <a:headEnd/>
            <a:tailEnd/>
          </a:ln>
          <a:effectLst/>
        </p:spPr>
      </p:pic>
    </p:spTree>
    <p:extLst>
      <p:ext uri="{BB962C8B-B14F-4D97-AF65-F5344CB8AC3E}">
        <p14:creationId xmlns:p14="http://schemas.microsoft.com/office/powerpoint/2010/main" val="42595498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4800"/>
            <a:ext cx="8581292" cy="628765"/>
          </a:xfrm>
        </p:spPr>
        <p:txBody>
          <a:bodyPr>
            <a:normAutofit fontScale="90000"/>
          </a:bodyPr>
          <a:lstStyle/>
          <a:p>
            <a:r>
              <a:rPr lang="en-US" dirty="0"/>
              <a:t>Cutover Requirements</a:t>
            </a:r>
          </a:p>
        </p:txBody>
      </p:sp>
      <p:sp>
        <p:nvSpPr>
          <p:cNvPr id="3" name="Content Placeholder 2"/>
          <p:cNvSpPr>
            <a:spLocks noGrp="1"/>
          </p:cNvSpPr>
          <p:nvPr>
            <p:ph idx="1"/>
          </p:nvPr>
        </p:nvSpPr>
        <p:spPr>
          <a:xfrm>
            <a:off x="2131554" y="1828800"/>
            <a:ext cx="7774446" cy="4343400"/>
          </a:xfrm>
        </p:spPr>
        <p:txBody>
          <a:bodyPr/>
          <a:lstStyle/>
          <a:p>
            <a:pPr>
              <a:lnSpc>
                <a:spcPct val="100000"/>
              </a:lnSpc>
              <a:buFont typeface="Arial" panose="020B0604020202020204" pitchFamily="34" charset="0"/>
              <a:buChar char="•"/>
            </a:pPr>
            <a:r>
              <a:rPr lang="en-US" sz="1800" dirty="0"/>
              <a:t>Project and Validation/Qualification Activities are completed </a:t>
            </a:r>
          </a:p>
          <a:p>
            <a:pPr>
              <a:spcBef>
                <a:spcPts val="900"/>
              </a:spcBef>
              <a:buFont typeface="Arial" panose="020B0604020202020204" pitchFamily="34" charset="0"/>
              <a:buChar char="•"/>
            </a:pPr>
            <a:r>
              <a:rPr lang="en-US" sz="1800" dirty="0"/>
              <a:t>Document Management and Archiving controls are in place and required documentation is managed accordingly. </a:t>
            </a:r>
          </a:p>
          <a:p>
            <a:pPr>
              <a:spcBef>
                <a:spcPts val="900"/>
              </a:spcBef>
              <a:buFont typeface="Arial" panose="020B0604020202020204" pitchFamily="34" charset="0"/>
              <a:buChar char="•"/>
            </a:pPr>
            <a:r>
              <a:rPr lang="en-US" sz="1800" dirty="0"/>
              <a:t>Operational and Support Organizations are in place and roles defined </a:t>
            </a:r>
          </a:p>
          <a:p>
            <a:pPr>
              <a:spcBef>
                <a:spcPts val="900"/>
              </a:spcBef>
              <a:buFont typeface="Arial" panose="020B0604020202020204" pitchFamily="34" charset="0"/>
              <a:buChar char="•"/>
            </a:pPr>
            <a:r>
              <a:rPr lang="en-US" sz="1800" dirty="0"/>
              <a:t>System Management, Use, Administration and Support Processes are in place </a:t>
            </a:r>
          </a:p>
          <a:p>
            <a:pPr>
              <a:spcBef>
                <a:spcPts val="900"/>
              </a:spcBef>
              <a:buFont typeface="Arial" panose="020B0604020202020204" pitchFamily="34" charset="0"/>
              <a:buChar char="•"/>
            </a:pPr>
            <a:r>
              <a:rPr lang="en-US" sz="1800" dirty="0"/>
              <a:t>Support Services are defined (Service Level Agreements)</a:t>
            </a:r>
          </a:p>
          <a:p>
            <a:pPr>
              <a:spcBef>
                <a:spcPts val="900"/>
              </a:spcBef>
              <a:buFont typeface="Arial" panose="020B0604020202020204" pitchFamily="34" charset="0"/>
              <a:buChar char="•"/>
            </a:pPr>
            <a:r>
              <a:rPr lang="en-US" sz="1800" dirty="0"/>
              <a:t>System Users, Administrators and Support organizations are trained </a:t>
            </a:r>
          </a:p>
          <a:p>
            <a:pPr>
              <a:spcBef>
                <a:spcPts val="900"/>
              </a:spcBef>
              <a:buFont typeface="Arial" panose="020B0604020202020204" pitchFamily="34" charset="0"/>
              <a:buChar char="•"/>
            </a:pPr>
            <a:r>
              <a:rPr lang="en-US" sz="1800" dirty="0"/>
              <a:t>Data Setup is complete (including any cutover activities) </a:t>
            </a:r>
          </a:p>
          <a:p>
            <a:pPr>
              <a:spcBef>
                <a:spcPts val="900"/>
              </a:spcBef>
              <a:buFont typeface="Arial" panose="020B0604020202020204" pitchFamily="34" charset="0"/>
              <a:buChar char="•"/>
            </a:pPr>
            <a:r>
              <a:rPr lang="en-US" sz="1800" dirty="0"/>
              <a:t>Residual Risks and Issues are handed over to user and support organizations </a:t>
            </a:r>
          </a:p>
          <a:p>
            <a:pPr>
              <a:buNone/>
            </a:pPr>
            <a:endParaRPr lang="en-US" sz="1500" dirty="0"/>
          </a:p>
        </p:txBody>
      </p:sp>
      <p:pic>
        <p:nvPicPr>
          <p:cNvPr id="10" name="Picture 9"/>
          <p:cNvPicPr>
            <a:picLocks noChangeAspect="1" noChangeArrowheads="1"/>
          </p:cNvPicPr>
          <p:nvPr/>
        </p:nvPicPr>
        <p:blipFill>
          <a:blip r:embed="rId3" cstate="print"/>
          <a:srcRect/>
          <a:stretch>
            <a:fillRect/>
          </a:stretch>
        </p:blipFill>
        <p:spPr bwMode="auto">
          <a:xfrm>
            <a:off x="8685110" y="926733"/>
            <a:ext cx="1564811" cy="748898"/>
          </a:xfrm>
          <a:prstGeom prst="rect">
            <a:avLst/>
          </a:prstGeom>
          <a:noFill/>
          <a:ln w="9525">
            <a:noFill/>
            <a:miter lim="800000"/>
            <a:headEnd/>
            <a:tailEnd/>
          </a:ln>
          <a:effectLst/>
        </p:spPr>
      </p:pic>
    </p:spTree>
    <p:extLst>
      <p:ext uri="{BB962C8B-B14F-4D97-AF65-F5344CB8AC3E}">
        <p14:creationId xmlns:p14="http://schemas.microsoft.com/office/powerpoint/2010/main" val="40368717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4"/>
          <p:cNvSpPr>
            <a:spLocks noGrp="1"/>
          </p:cNvSpPr>
          <p:nvPr>
            <p:ph type="title"/>
          </p:nvPr>
        </p:nvSpPr>
        <p:spPr>
          <a:xfrm>
            <a:off x="2988469" y="2743200"/>
            <a:ext cx="6286500" cy="1828800"/>
          </a:xfrm>
        </p:spPr>
        <p:txBody>
          <a:bodyPr>
            <a:normAutofit/>
          </a:bodyPr>
          <a:lstStyle/>
          <a:p>
            <a:pPr algn="ctr"/>
            <a:r>
              <a:rPr lang="en-US" dirty="0">
                <a:solidFill>
                  <a:schemeClr val="tx1"/>
                </a:solidFill>
              </a:rPr>
              <a:t>Operation Phase</a:t>
            </a:r>
            <a:br>
              <a:rPr lang="en-US" dirty="0">
                <a:solidFill>
                  <a:schemeClr val="tx1"/>
                </a:solidFill>
              </a:rPr>
            </a:br>
            <a:endParaRPr lang="en-US" dirty="0">
              <a:solidFill>
                <a:schemeClr val="tx1"/>
              </a:solidFill>
            </a:endParaRPr>
          </a:p>
        </p:txBody>
      </p:sp>
      <p:pic>
        <p:nvPicPr>
          <p:cNvPr id="4" name="Picture 2"/>
          <p:cNvPicPr>
            <a:picLocks noChangeAspect="1" noChangeArrowheads="1"/>
          </p:cNvPicPr>
          <p:nvPr/>
        </p:nvPicPr>
        <p:blipFill>
          <a:blip r:embed="rId3" cstate="print"/>
          <a:srcRect/>
          <a:stretch>
            <a:fillRect/>
          </a:stretch>
        </p:blipFill>
        <p:spPr bwMode="auto">
          <a:xfrm>
            <a:off x="7146349" y="809231"/>
            <a:ext cx="2128620" cy="890478"/>
          </a:xfrm>
          <a:prstGeom prst="rect">
            <a:avLst/>
          </a:prstGeom>
          <a:noFill/>
          <a:ln w="9525">
            <a:noFill/>
            <a:miter lim="800000"/>
            <a:headEnd/>
            <a:tailEnd/>
          </a:ln>
          <a:effectLst/>
        </p:spPr>
      </p:pic>
    </p:spTree>
    <p:extLst>
      <p:ext uri="{BB962C8B-B14F-4D97-AF65-F5344CB8AC3E}">
        <p14:creationId xmlns:p14="http://schemas.microsoft.com/office/powerpoint/2010/main" val="35441865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560207"/>
            <a:ext cx="10018713" cy="1752599"/>
          </a:xfrm>
        </p:spPr>
        <p:txBody>
          <a:bodyPr/>
          <a:lstStyle/>
          <a:p>
            <a:r>
              <a:rPr lang="en-US" dirty="0"/>
              <a:t>Operation Phase</a:t>
            </a:r>
          </a:p>
        </p:txBody>
      </p:sp>
      <p:sp>
        <p:nvSpPr>
          <p:cNvPr id="3" name="Content Placeholder 2"/>
          <p:cNvSpPr>
            <a:spLocks noGrp="1"/>
          </p:cNvSpPr>
          <p:nvPr>
            <p:ph idx="1"/>
          </p:nvPr>
        </p:nvSpPr>
        <p:spPr>
          <a:xfrm>
            <a:off x="1999942" y="1699711"/>
            <a:ext cx="7264313" cy="613095"/>
          </a:xfrm>
        </p:spPr>
        <p:txBody>
          <a:bodyPr/>
          <a:lstStyle/>
          <a:p>
            <a:r>
              <a:rPr lang="en-US" sz="1800" b="1" i="1" dirty="0"/>
              <a:t>Keeping the system in the validated state post project phase</a:t>
            </a:r>
          </a:p>
        </p:txBody>
      </p:sp>
      <p:pic>
        <p:nvPicPr>
          <p:cNvPr id="7" name="Picture 12" descr="C:\Users\Kate\AppData\Local\Microsoft\Windows\Temporary Internet Files\Content.IE5\B4W390YD\MC900445168[1].wmf"/>
          <p:cNvPicPr>
            <a:picLocks noChangeAspect="1" noChangeArrowheads="1"/>
          </p:cNvPicPr>
          <p:nvPr/>
        </p:nvPicPr>
        <p:blipFill>
          <a:blip r:embed="rId3" cstate="print"/>
          <a:srcRect/>
          <a:stretch>
            <a:fillRect/>
          </a:stretch>
        </p:blipFill>
        <p:spPr bwMode="auto">
          <a:xfrm>
            <a:off x="8505965" y="2575533"/>
            <a:ext cx="1538009" cy="979328"/>
          </a:xfrm>
          <a:prstGeom prst="rect">
            <a:avLst/>
          </a:prstGeom>
          <a:noFill/>
        </p:spPr>
      </p:pic>
      <p:pic>
        <p:nvPicPr>
          <p:cNvPr id="8" name="Picture 2"/>
          <p:cNvPicPr>
            <a:picLocks noChangeAspect="1" noChangeArrowheads="1"/>
          </p:cNvPicPr>
          <p:nvPr/>
        </p:nvPicPr>
        <p:blipFill>
          <a:blip r:embed="rId4" cstate="print"/>
          <a:srcRect/>
          <a:stretch>
            <a:fillRect/>
          </a:stretch>
        </p:blipFill>
        <p:spPr bwMode="auto">
          <a:xfrm>
            <a:off x="7622490" y="548666"/>
            <a:ext cx="2128620" cy="890478"/>
          </a:xfrm>
          <a:prstGeom prst="rect">
            <a:avLst/>
          </a:prstGeom>
          <a:noFill/>
          <a:ln w="9525">
            <a:noFill/>
            <a:miter lim="800000"/>
            <a:headEnd/>
            <a:tailEnd/>
          </a:ln>
          <a:effectLst/>
        </p:spPr>
      </p:pic>
      <p:sp>
        <p:nvSpPr>
          <p:cNvPr id="6" name="Content Placeholder 2"/>
          <p:cNvSpPr txBox="1">
            <a:spLocks/>
          </p:cNvSpPr>
          <p:nvPr/>
        </p:nvSpPr>
        <p:spPr>
          <a:xfrm>
            <a:off x="2256138" y="2114551"/>
            <a:ext cx="6430662" cy="3905249"/>
          </a:xfrm>
          <a:prstGeom prst="rect">
            <a:avLst/>
          </a:prstGeom>
        </p:spPr>
        <p:txBody>
          <a:bodyPr lIns="0" rIns="0"/>
          <a:lstStyle>
            <a:lvl1pPr marL="166688" indent="-166688" algn="l" defTabSz="914400" rtl="0" eaLnBrk="1" latinLnBrk="0" hangingPunct="1">
              <a:lnSpc>
                <a:spcPct val="110000"/>
              </a:lnSpc>
              <a:spcBef>
                <a:spcPts val="0"/>
              </a:spcBef>
              <a:buFont typeface="Arial" panose="020B0604020202020204" pitchFamily="34" charset="0"/>
              <a:buChar char="•"/>
              <a:defRPr lang="en-US" sz="1600" kern="1200">
                <a:solidFill>
                  <a:schemeClr val="tx1">
                    <a:lumMod val="50000"/>
                  </a:schemeClr>
                </a:solidFill>
                <a:latin typeface="+mn-lt"/>
                <a:ea typeface="+mn-ea"/>
                <a:cs typeface="+mn-cs"/>
              </a:defRPr>
            </a:lvl1pPr>
            <a:lvl2pPr marL="403225" indent="-236538" algn="l" defTabSz="914400" rtl="0" eaLnBrk="1" latinLnBrk="0" hangingPunct="1">
              <a:lnSpc>
                <a:spcPct val="110000"/>
              </a:lnSpc>
              <a:spcBef>
                <a:spcPts val="0"/>
              </a:spcBef>
              <a:buFont typeface="Arial" panose="020B0604020202020204" pitchFamily="34" charset="0"/>
              <a:buChar char="–"/>
              <a:defRPr lang="en-US" sz="1400" kern="1200">
                <a:solidFill>
                  <a:schemeClr val="tx1">
                    <a:lumMod val="50000"/>
                  </a:schemeClr>
                </a:solidFill>
                <a:latin typeface="+mn-lt"/>
                <a:ea typeface="+mn-ea"/>
                <a:cs typeface="+mn-cs"/>
              </a:defRPr>
            </a:lvl2pPr>
            <a:lvl3pPr marL="631825" indent="-228600" algn="l" defTabSz="914400" rtl="0" eaLnBrk="1" latinLnBrk="0" hangingPunct="1">
              <a:lnSpc>
                <a:spcPct val="110000"/>
              </a:lnSpc>
              <a:spcBef>
                <a:spcPts val="0"/>
              </a:spcBef>
              <a:buFont typeface="Arial" panose="020B0604020202020204" pitchFamily="34" charset="0"/>
              <a:buChar char="•"/>
              <a:tabLst/>
              <a:defRPr lang="en-US" sz="1400" kern="1200">
                <a:solidFill>
                  <a:schemeClr val="tx1">
                    <a:lumMod val="50000"/>
                  </a:schemeClr>
                </a:solidFill>
                <a:latin typeface="+mn-lt"/>
                <a:ea typeface="+mn-ea"/>
                <a:cs typeface="+mn-cs"/>
              </a:defRPr>
            </a:lvl3pPr>
            <a:lvl4pPr marL="858838" indent="-228600" algn="l" defTabSz="914400" rtl="0" eaLnBrk="1" latinLnBrk="0" hangingPunct="1">
              <a:lnSpc>
                <a:spcPct val="110000"/>
              </a:lnSpc>
              <a:spcBef>
                <a:spcPts val="0"/>
              </a:spcBef>
              <a:buFont typeface="Arial" panose="020B0604020202020204" pitchFamily="34" charset="0"/>
              <a:buChar char="–"/>
              <a:defRPr lang="en-US" sz="1400" kern="1200">
                <a:solidFill>
                  <a:schemeClr val="tx1">
                    <a:lumMod val="50000"/>
                  </a:schemeClr>
                </a:solidFill>
                <a:latin typeface="+mn-lt"/>
                <a:ea typeface="+mn-ea"/>
                <a:cs typeface="+mn-cs"/>
              </a:defRPr>
            </a:lvl4pPr>
            <a:lvl5pPr marL="1084263" indent="-228600" algn="l" defTabSz="914400" rtl="0" eaLnBrk="1" latinLnBrk="0" hangingPunct="1">
              <a:lnSpc>
                <a:spcPct val="110000"/>
              </a:lnSpc>
              <a:spcBef>
                <a:spcPts val="0"/>
              </a:spcBef>
              <a:buFont typeface="Arial" panose="020B0604020202020204" pitchFamily="34" charset="0"/>
              <a:buChar char="»"/>
              <a:defRPr lang="en-US" sz="1400" kern="1200">
                <a:solidFill>
                  <a:schemeClr val="tx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System Operational Procedures</a:t>
            </a:r>
          </a:p>
          <a:p>
            <a:pPr lvl="2"/>
            <a:r>
              <a:rPr lang="en-US" sz="1500" dirty="0"/>
              <a:t>One for each computerised system or infrastructure platform, device or tool.</a:t>
            </a:r>
          </a:p>
          <a:p>
            <a:pPr lvl="2"/>
            <a:r>
              <a:rPr lang="en-US" sz="1500" dirty="0"/>
              <a:t>Details which operational practices apply to that system</a:t>
            </a:r>
          </a:p>
          <a:p>
            <a:pPr lvl="2"/>
            <a:r>
              <a:rPr lang="en-US" sz="1500" dirty="0"/>
              <a:t>Can reference other documents or include specific details</a:t>
            </a:r>
          </a:p>
          <a:p>
            <a:pPr lvl="2"/>
            <a:r>
              <a:rPr lang="en-US" sz="1500" dirty="0"/>
              <a:t>Where procedures differ for global systems across sites, all procedures will be specified</a:t>
            </a:r>
          </a:p>
          <a:p>
            <a:pPr lvl="2"/>
            <a:r>
              <a:rPr lang="en-US" sz="1500" dirty="0"/>
              <a:t>Allows for gradual introduction of operational processes over a period of time</a:t>
            </a:r>
          </a:p>
          <a:p>
            <a:pPr>
              <a:spcBef>
                <a:spcPts val="1350"/>
              </a:spcBef>
            </a:pPr>
            <a:r>
              <a:rPr lang="en-US" sz="1800" dirty="0"/>
              <a:t>Change Management</a:t>
            </a:r>
          </a:p>
          <a:p>
            <a:pPr>
              <a:spcBef>
                <a:spcPts val="1350"/>
              </a:spcBef>
            </a:pPr>
            <a:r>
              <a:rPr lang="en-US" sz="1800" dirty="0"/>
              <a:t>Periodic Review</a:t>
            </a:r>
          </a:p>
        </p:txBody>
      </p:sp>
    </p:spTree>
    <p:extLst>
      <p:ext uri="{BB962C8B-B14F-4D97-AF65-F5344CB8AC3E}">
        <p14:creationId xmlns:p14="http://schemas.microsoft.com/office/powerpoint/2010/main" val="12219700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400050"/>
            <a:ext cx="10018713" cy="1752599"/>
          </a:xfrm>
        </p:spPr>
        <p:txBody>
          <a:bodyPr/>
          <a:lstStyle/>
          <a:p>
            <a:r>
              <a:rPr lang="en-US" dirty="0"/>
              <a:t>System Operational Procedure</a:t>
            </a:r>
          </a:p>
        </p:txBody>
      </p:sp>
      <p:sp>
        <p:nvSpPr>
          <p:cNvPr id="3" name="Content Placeholder 2"/>
          <p:cNvSpPr>
            <a:spLocks noGrp="1"/>
          </p:cNvSpPr>
          <p:nvPr>
            <p:ph idx="1"/>
          </p:nvPr>
        </p:nvSpPr>
        <p:spPr>
          <a:xfrm>
            <a:off x="2977753" y="1758385"/>
            <a:ext cx="7166371" cy="4213790"/>
          </a:xfrm>
        </p:spPr>
        <p:txBody>
          <a:bodyPr>
            <a:normAutofit lnSpcReduction="10000"/>
          </a:bodyPr>
          <a:lstStyle/>
          <a:p>
            <a:r>
              <a:rPr lang="en-US" sz="1200" dirty="0"/>
              <a:t>The System Operational Procedure covers the following:</a:t>
            </a:r>
          </a:p>
          <a:p>
            <a:pPr lvl="2"/>
            <a:r>
              <a:rPr lang="en-US" sz="1200" dirty="0"/>
              <a:t>Establishing and Managing Support Services (SLAs)</a:t>
            </a:r>
          </a:p>
          <a:p>
            <a:pPr lvl="2"/>
            <a:r>
              <a:rPr lang="en-US" sz="1200" dirty="0"/>
              <a:t>System Administration</a:t>
            </a:r>
          </a:p>
          <a:p>
            <a:pPr lvl="2"/>
            <a:r>
              <a:rPr lang="en-US" sz="1200" dirty="0"/>
              <a:t>Performance Monitoring</a:t>
            </a:r>
          </a:p>
          <a:p>
            <a:pPr lvl="2"/>
            <a:r>
              <a:rPr lang="en-US" sz="1200" dirty="0"/>
              <a:t>Incident Management</a:t>
            </a:r>
          </a:p>
          <a:p>
            <a:pPr lvl="2"/>
            <a:r>
              <a:rPr lang="en-US" sz="1200" dirty="0"/>
              <a:t>Problem Management</a:t>
            </a:r>
          </a:p>
          <a:p>
            <a:pPr lvl="2"/>
            <a:r>
              <a:rPr lang="de-DE" sz="1200" dirty="0"/>
              <a:t>Service Request Management</a:t>
            </a:r>
            <a:endParaRPr lang="en-US" sz="1200" dirty="0"/>
          </a:p>
          <a:p>
            <a:pPr lvl="2"/>
            <a:r>
              <a:rPr lang="en-US" sz="1200" dirty="0"/>
              <a:t>Operational Change and Configuration Management </a:t>
            </a:r>
          </a:p>
          <a:p>
            <a:pPr lvl="2"/>
            <a:r>
              <a:rPr lang="en-US" sz="1200" dirty="0"/>
              <a:t>Patch Management</a:t>
            </a:r>
          </a:p>
          <a:p>
            <a:pPr lvl="2"/>
            <a:r>
              <a:rPr lang="en-US" sz="1200" dirty="0"/>
              <a:t>Backup and Restore</a:t>
            </a:r>
          </a:p>
          <a:p>
            <a:pPr lvl="2"/>
            <a:r>
              <a:rPr lang="en-US" sz="1200" dirty="0"/>
              <a:t>Archiving and Recovery</a:t>
            </a:r>
          </a:p>
          <a:p>
            <a:pPr lvl="2"/>
            <a:r>
              <a:rPr lang="en-US" sz="1200" dirty="0"/>
              <a:t>Business Continuity and Disaster Recovery</a:t>
            </a:r>
          </a:p>
          <a:p>
            <a:pPr lvl="2"/>
            <a:r>
              <a:rPr lang="en-US" sz="1200" dirty="0"/>
              <a:t>Security Management</a:t>
            </a:r>
          </a:p>
          <a:p>
            <a:pPr>
              <a:spcBef>
                <a:spcPts val="1350"/>
              </a:spcBef>
            </a:pPr>
            <a:r>
              <a:rPr lang="en-US" sz="1200" dirty="0"/>
              <a:t>Must be maintained throughout the life of the System</a:t>
            </a:r>
          </a:p>
          <a:p>
            <a:pPr lvl="1"/>
            <a:endParaRPr lang="en-US" sz="1800" dirty="0"/>
          </a:p>
        </p:txBody>
      </p:sp>
      <p:pic>
        <p:nvPicPr>
          <p:cNvPr id="6" name="Picture 2"/>
          <p:cNvPicPr>
            <a:picLocks noChangeAspect="1" noChangeArrowheads="1"/>
          </p:cNvPicPr>
          <p:nvPr/>
        </p:nvPicPr>
        <p:blipFill>
          <a:blip r:embed="rId3" cstate="print"/>
          <a:srcRect/>
          <a:stretch>
            <a:fillRect/>
          </a:stretch>
        </p:blipFill>
        <p:spPr bwMode="auto">
          <a:xfrm>
            <a:off x="7830090" y="240561"/>
            <a:ext cx="2128620" cy="890478"/>
          </a:xfrm>
          <a:prstGeom prst="rect">
            <a:avLst/>
          </a:prstGeom>
          <a:noFill/>
          <a:ln w="9525">
            <a:noFill/>
            <a:miter lim="800000"/>
            <a:headEnd/>
            <a:tailEnd/>
          </a:ln>
          <a:effectLst/>
        </p:spPr>
      </p:pic>
    </p:spTree>
    <p:extLst>
      <p:ext uri="{BB962C8B-B14F-4D97-AF65-F5344CB8AC3E}">
        <p14:creationId xmlns:p14="http://schemas.microsoft.com/office/powerpoint/2010/main" val="39518994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of Support Staff</a:t>
            </a:r>
          </a:p>
        </p:txBody>
      </p:sp>
      <p:sp>
        <p:nvSpPr>
          <p:cNvPr id="3" name="Content Placeholder 2"/>
          <p:cNvSpPr>
            <a:spLocks noGrp="1"/>
          </p:cNvSpPr>
          <p:nvPr>
            <p:ph idx="1"/>
          </p:nvPr>
        </p:nvSpPr>
        <p:spPr>
          <a:xfrm>
            <a:off x="2515888" y="2091530"/>
            <a:ext cx="4741962" cy="1741949"/>
          </a:xfrm>
        </p:spPr>
        <p:txBody>
          <a:bodyPr/>
          <a:lstStyle/>
          <a:p>
            <a:pPr>
              <a:lnSpc>
                <a:spcPct val="100000"/>
              </a:lnSpc>
            </a:pPr>
            <a:r>
              <a:rPr lang="en-US" sz="1800" dirty="0"/>
              <a:t>System / Platform Owner ensures adequate training for maintenance, operation and support staff</a:t>
            </a:r>
          </a:p>
        </p:txBody>
      </p:sp>
      <p:sp>
        <p:nvSpPr>
          <p:cNvPr id="8" name="Content Placeholder 2"/>
          <p:cNvSpPr txBox="1">
            <a:spLocks/>
          </p:cNvSpPr>
          <p:nvPr/>
        </p:nvSpPr>
        <p:spPr bwMode="auto">
          <a:xfrm>
            <a:off x="2514601" y="3486609"/>
            <a:ext cx="4744536" cy="1738778"/>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pPr marL="347663" indent="-347663" eaLnBrk="0" hangingPunct="0">
              <a:spcBef>
                <a:spcPct val="20000"/>
              </a:spcBef>
              <a:tabLst>
                <a:tab pos="75010" algn="l"/>
              </a:tabLst>
              <a:defRPr/>
            </a:pPr>
            <a:r>
              <a:rPr lang="en-US" dirty="0">
                <a:solidFill>
                  <a:schemeClr val="tx1">
                    <a:lumMod val="50000"/>
                  </a:schemeClr>
                </a:solidFill>
              </a:rPr>
              <a:t>Training is preferably managed </a:t>
            </a:r>
            <a:br>
              <a:rPr lang="en-US" dirty="0">
                <a:solidFill>
                  <a:schemeClr val="tx1">
                    <a:lumMod val="50000"/>
                  </a:schemeClr>
                </a:solidFill>
              </a:rPr>
            </a:br>
            <a:r>
              <a:rPr lang="en-US" dirty="0">
                <a:solidFill>
                  <a:schemeClr val="tx1">
                    <a:lumMod val="50000"/>
                  </a:schemeClr>
                </a:solidFill>
              </a:rPr>
              <a:t>in the Learning Management System</a:t>
            </a:r>
          </a:p>
        </p:txBody>
      </p:sp>
      <p:pic>
        <p:nvPicPr>
          <p:cNvPr id="10" name="Picture 2"/>
          <p:cNvPicPr>
            <a:picLocks noChangeAspect="1" noChangeArrowheads="1"/>
          </p:cNvPicPr>
          <p:nvPr/>
        </p:nvPicPr>
        <p:blipFill>
          <a:blip r:embed="rId3" cstate="print"/>
          <a:srcRect/>
          <a:stretch>
            <a:fillRect/>
          </a:stretch>
        </p:blipFill>
        <p:spPr bwMode="auto">
          <a:xfrm>
            <a:off x="8173377" y="239369"/>
            <a:ext cx="2128620" cy="89047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48152" y="2049659"/>
            <a:ext cx="1989535" cy="1753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6690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a:xfrm>
            <a:off x="1086643" y="334837"/>
            <a:ext cx="10018713" cy="1752599"/>
          </a:xfrm>
        </p:spPr>
        <p:txBody>
          <a:bodyPr/>
          <a:lstStyle/>
          <a:p>
            <a:r>
              <a:rPr lang="en-US" dirty="0"/>
              <a:t>IT Change Management Procedure</a:t>
            </a:r>
          </a:p>
        </p:txBody>
      </p:sp>
      <p:sp>
        <p:nvSpPr>
          <p:cNvPr id="129026" name="Content Placeholder 2"/>
          <p:cNvSpPr>
            <a:spLocks noGrp="1"/>
          </p:cNvSpPr>
          <p:nvPr>
            <p:ph idx="1"/>
          </p:nvPr>
        </p:nvSpPr>
        <p:spPr>
          <a:xfrm>
            <a:off x="2749489" y="1709621"/>
            <a:ext cx="6693018" cy="3804047"/>
          </a:xfrm>
        </p:spPr>
        <p:txBody>
          <a:bodyPr/>
          <a:lstStyle/>
          <a:p>
            <a:pPr>
              <a:lnSpc>
                <a:spcPct val="100000"/>
              </a:lnSpc>
            </a:pPr>
            <a:r>
              <a:rPr lang="en-US" sz="1800" dirty="0"/>
              <a:t>Establishes a global procedure for recording, documenting and managing changes to IT computerised systems</a:t>
            </a:r>
          </a:p>
          <a:p>
            <a:pPr lvl="2">
              <a:lnSpc>
                <a:spcPct val="100000"/>
              </a:lnSpc>
            </a:pPr>
            <a:r>
              <a:rPr lang="en-US" sz="1600" dirty="0"/>
              <a:t>Includes IT Change Request and Change Control</a:t>
            </a:r>
          </a:p>
          <a:p>
            <a:pPr lvl="2">
              <a:lnSpc>
                <a:spcPct val="100000"/>
              </a:lnSpc>
            </a:pPr>
            <a:r>
              <a:rPr lang="en-US" sz="1600" dirty="0"/>
              <a:t>Ensures that changes are implemented in a consistent way and maintain the validated state of the computerised system</a:t>
            </a:r>
          </a:p>
          <a:p>
            <a:pPr lvl="2">
              <a:lnSpc>
                <a:spcPct val="100000"/>
              </a:lnSpc>
            </a:pPr>
            <a:r>
              <a:rPr lang="en-US" sz="1600" dirty="0"/>
              <a:t>The procedure describes the process.  It is software-tool neutral</a:t>
            </a:r>
          </a:p>
          <a:p>
            <a:pPr lvl="2"/>
            <a:r>
              <a:rPr lang="en-US" sz="1600" dirty="0"/>
              <a:t>Provides the ability to add repetitive qualifications to a “Standard”  pre-assessed/pre-approved list of components to facilitate accelerated qualifications.</a:t>
            </a:r>
          </a:p>
          <a:p>
            <a:pPr lvl="2"/>
            <a:r>
              <a:rPr lang="en-US" sz="1600" dirty="0"/>
              <a:t>Defines an Emergency Change Management Process</a:t>
            </a:r>
          </a:p>
          <a:p>
            <a:pPr lvl="2">
              <a:lnSpc>
                <a:spcPct val="100000"/>
              </a:lnSpc>
            </a:pPr>
            <a:endParaRPr lang="en-US" sz="1500" dirty="0"/>
          </a:p>
          <a:p>
            <a:endParaRPr lang="en-US" sz="1800" dirty="0"/>
          </a:p>
        </p:txBody>
      </p:sp>
      <p:pic>
        <p:nvPicPr>
          <p:cNvPr id="5" name="Picture 2" descr="C:\Users\Kate\AppData\Local\Microsoft\Windows\Temporary Internet Files\Content.IE5\RWMMLKE2\MC900295584[1].wmf"/>
          <p:cNvPicPr>
            <a:picLocks noChangeAspect="1" noChangeArrowheads="1"/>
          </p:cNvPicPr>
          <p:nvPr/>
        </p:nvPicPr>
        <p:blipFill>
          <a:blip r:embed="rId3" cstate="print"/>
          <a:srcRect/>
          <a:stretch>
            <a:fillRect/>
          </a:stretch>
        </p:blipFill>
        <p:spPr bwMode="auto">
          <a:xfrm>
            <a:off x="5044665" y="4951121"/>
            <a:ext cx="2102667" cy="1536826"/>
          </a:xfrm>
          <a:prstGeom prst="rect">
            <a:avLst/>
          </a:prstGeom>
          <a:noFill/>
        </p:spPr>
      </p:pic>
      <p:pic>
        <p:nvPicPr>
          <p:cNvPr id="6" name="Picture 2"/>
          <p:cNvPicPr>
            <a:picLocks noChangeAspect="1" noChangeArrowheads="1"/>
          </p:cNvPicPr>
          <p:nvPr/>
        </p:nvPicPr>
        <p:blipFill>
          <a:blip r:embed="rId4" cstate="print"/>
          <a:srcRect/>
          <a:stretch>
            <a:fillRect/>
          </a:stretch>
        </p:blipFill>
        <p:spPr bwMode="auto">
          <a:xfrm>
            <a:off x="8631219" y="0"/>
            <a:ext cx="2128620" cy="890478"/>
          </a:xfrm>
          <a:prstGeom prst="rect">
            <a:avLst/>
          </a:prstGeom>
          <a:noFill/>
          <a:ln w="9525">
            <a:noFill/>
            <a:miter lim="800000"/>
            <a:headEnd/>
            <a:tailEnd/>
          </a:ln>
          <a:effectLst/>
        </p:spPr>
      </p:pic>
    </p:spTree>
    <p:extLst>
      <p:ext uri="{BB962C8B-B14F-4D97-AF65-F5344CB8AC3E}">
        <p14:creationId xmlns:p14="http://schemas.microsoft.com/office/powerpoint/2010/main" val="13707917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442188"/>
            <a:ext cx="10018713" cy="1752599"/>
          </a:xfrm>
        </p:spPr>
        <p:txBody>
          <a:bodyPr/>
          <a:lstStyle/>
          <a:p>
            <a:r>
              <a:rPr lang="en-US" dirty="0"/>
              <a:t>Change Management Process</a:t>
            </a:r>
            <a:br>
              <a:rPr lang="en-US" dirty="0"/>
            </a:br>
            <a:endParaRPr lang="en-US" dirty="0"/>
          </a:p>
        </p:txBody>
      </p:sp>
      <p:sp>
        <p:nvSpPr>
          <p:cNvPr id="4" name="Rectangle 3"/>
          <p:cNvSpPr/>
          <p:nvPr/>
        </p:nvSpPr>
        <p:spPr bwMode="auto">
          <a:xfrm>
            <a:off x="5015880" y="1754814"/>
            <a:ext cx="2700000" cy="216000"/>
          </a:xfrm>
          <a:prstGeom prst="rect">
            <a:avLst/>
          </a:prstGeom>
          <a:solidFill>
            <a:srgbClr val="C5E8FF"/>
          </a:solidFill>
          <a:ln w="2857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30000"/>
              </a:spcBef>
              <a:spcAft>
                <a:spcPct val="0"/>
              </a:spcAft>
            </a:pPr>
            <a:r>
              <a:rPr lang="en-US" sz="1050" b="1" dirty="0">
                <a:solidFill>
                  <a:schemeClr val="tx1">
                    <a:lumMod val="50000"/>
                  </a:schemeClr>
                </a:solidFill>
                <a:latin typeface="Arial" charset="0"/>
              </a:rPr>
              <a:t>Initiation of Change Request </a:t>
            </a:r>
          </a:p>
        </p:txBody>
      </p:sp>
      <p:sp>
        <p:nvSpPr>
          <p:cNvPr id="5" name="Rectangle 4"/>
          <p:cNvSpPr/>
          <p:nvPr/>
        </p:nvSpPr>
        <p:spPr bwMode="auto">
          <a:xfrm>
            <a:off x="5015880" y="2186910"/>
            <a:ext cx="2700000" cy="432000"/>
          </a:xfrm>
          <a:prstGeom prst="rect">
            <a:avLst/>
          </a:prstGeom>
          <a:solidFill>
            <a:srgbClr val="C5E8FF"/>
          </a:solidFill>
          <a:ln w="2857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spcBef>
                <a:spcPct val="30000"/>
              </a:spcBef>
            </a:pPr>
            <a:r>
              <a:rPr lang="en-US" sz="1050" b="1" dirty="0">
                <a:solidFill>
                  <a:schemeClr val="tx1">
                    <a:lumMod val="50000"/>
                  </a:schemeClr>
                </a:solidFill>
              </a:rPr>
              <a:t>Impact Analysis and</a:t>
            </a:r>
          </a:p>
          <a:p>
            <a:pPr algn="ctr">
              <a:spcBef>
                <a:spcPct val="30000"/>
              </a:spcBef>
            </a:pPr>
            <a:r>
              <a:rPr lang="en-US" sz="1050" b="1" dirty="0">
                <a:solidFill>
                  <a:schemeClr val="tx1">
                    <a:lumMod val="50000"/>
                  </a:schemeClr>
                </a:solidFill>
              </a:rPr>
              <a:t>Risk Assessment</a:t>
            </a:r>
          </a:p>
        </p:txBody>
      </p:sp>
      <p:sp>
        <p:nvSpPr>
          <p:cNvPr id="6" name="Rectangle 5"/>
          <p:cNvSpPr/>
          <p:nvPr/>
        </p:nvSpPr>
        <p:spPr bwMode="auto">
          <a:xfrm>
            <a:off x="5021436" y="2819061"/>
            <a:ext cx="2700000" cy="216000"/>
          </a:xfrm>
          <a:prstGeom prst="rect">
            <a:avLst/>
          </a:prstGeom>
          <a:solidFill>
            <a:srgbClr val="C5E8FF"/>
          </a:solidFill>
          <a:ln w="2857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a:spcBef>
                <a:spcPct val="30000"/>
              </a:spcBef>
            </a:pPr>
            <a:r>
              <a:rPr lang="en-US" sz="1050" b="1" dirty="0">
                <a:solidFill>
                  <a:schemeClr val="tx1">
                    <a:lumMod val="50000"/>
                  </a:schemeClr>
                </a:solidFill>
              </a:rPr>
              <a:t>Review and Approve Change Request </a:t>
            </a:r>
          </a:p>
        </p:txBody>
      </p:sp>
      <p:sp>
        <p:nvSpPr>
          <p:cNvPr id="7" name="Rectangle 6"/>
          <p:cNvSpPr/>
          <p:nvPr/>
        </p:nvSpPr>
        <p:spPr bwMode="auto">
          <a:xfrm>
            <a:off x="5015880" y="3385201"/>
            <a:ext cx="2700000" cy="216000"/>
          </a:xfrm>
          <a:prstGeom prst="rect">
            <a:avLst/>
          </a:prstGeom>
          <a:solidFill>
            <a:srgbClr val="C5E8FF"/>
          </a:solidFill>
          <a:ln w="2857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spcBef>
                <a:spcPct val="30000"/>
              </a:spcBef>
            </a:pPr>
            <a:r>
              <a:rPr lang="en-US" sz="1050" b="1" dirty="0">
                <a:solidFill>
                  <a:schemeClr val="tx1">
                    <a:lumMod val="50000"/>
                  </a:schemeClr>
                </a:solidFill>
              </a:rPr>
              <a:t>Development &amp; Testing by IT</a:t>
            </a:r>
          </a:p>
        </p:txBody>
      </p:sp>
      <p:sp>
        <p:nvSpPr>
          <p:cNvPr id="8" name="Rectangle 7"/>
          <p:cNvSpPr/>
          <p:nvPr/>
        </p:nvSpPr>
        <p:spPr bwMode="auto">
          <a:xfrm>
            <a:off x="5021436" y="3808593"/>
            <a:ext cx="2700000" cy="216000"/>
          </a:xfrm>
          <a:prstGeom prst="rect">
            <a:avLst/>
          </a:prstGeom>
          <a:solidFill>
            <a:srgbClr val="C5E8FF"/>
          </a:solidFill>
          <a:ln w="2857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a:spcBef>
                <a:spcPct val="30000"/>
              </a:spcBef>
            </a:pPr>
            <a:r>
              <a:rPr lang="en-US" sz="1050" b="1" dirty="0">
                <a:solidFill>
                  <a:schemeClr val="tx1">
                    <a:lumMod val="50000"/>
                  </a:schemeClr>
                </a:solidFill>
              </a:rPr>
              <a:t>User Acceptance Testing</a:t>
            </a:r>
          </a:p>
        </p:txBody>
      </p:sp>
      <p:sp>
        <p:nvSpPr>
          <p:cNvPr id="9" name="Rectangle 8"/>
          <p:cNvSpPr/>
          <p:nvPr/>
        </p:nvSpPr>
        <p:spPr bwMode="auto">
          <a:xfrm>
            <a:off x="5015880" y="5291508"/>
            <a:ext cx="2700000" cy="216000"/>
          </a:xfrm>
          <a:prstGeom prst="rect">
            <a:avLst/>
          </a:prstGeom>
          <a:solidFill>
            <a:srgbClr val="C5E8FF"/>
          </a:solidFill>
          <a:ln w="2857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spcBef>
                <a:spcPct val="30000"/>
              </a:spcBef>
            </a:pPr>
            <a:r>
              <a:rPr lang="en-US" sz="1050" b="1" dirty="0">
                <a:solidFill>
                  <a:schemeClr val="tx1">
                    <a:lumMod val="50000"/>
                  </a:schemeClr>
                </a:solidFill>
              </a:rPr>
              <a:t>Change Request / Control Closed</a:t>
            </a:r>
          </a:p>
        </p:txBody>
      </p:sp>
      <p:cxnSp>
        <p:nvCxnSpPr>
          <p:cNvPr id="14" name="Straight Arrow Connector 13"/>
          <p:cNvCxnSpPr>
            <a:stCxn id="5" idx="2"/>
            <a:endCxn id="6" idx="0"/>
          </p:cNvCxnSpPr>
          <p:nvPr/>
        </p:nvCxnSpPr>
        <p:spPr bwMode="auto">
          <a:xfrm>
            <a:off x="6365880" y="2618911"/>
            <a:ext cx="5556" cy="200151"/>
          </a:xfrm>
          <a:prstGeom prst="straightConnector1">
            <a:avLst/>
          </a:prstGeom>
          <a:solidFill>
            <a:schemeClr val="hlink"/>
          </a:solidFill>
          <a:ln w="28575" cap="flat" cmpd="sng" algn="ctr">
            <a:solidFill>
              <a:schemeClr val="tx1"/>
            </a:solidFill>
            <a:prstDash val="solid"/>
            <a:round/>
            <a:headEnd type="none" w="med" len="med"/>
            <a:tailEnd type="arrow"/>
          </a:ln>
          <a:effectLst/>
        </p:spPr>
      </p:cxnSp>
      <p:cxnSp>
        <p:nvCxnSpPr>
          <p:cNvPr id="17" name="Straight Arrow Connector 16"/>
          <p:cNvCxnSpPr>
            <a:stCxn id="8" idx="2"/>
            <a:endCxn id="22" idx="0"/>
          </p:cNvCxnSpPr>
          <p:nvPr/>
        </p:nvCxnSpPr>
        <p:spPr bwMode="auto">
          <a:xfrm>
            <a:off x="6371436" y="4024593"/>
            <a:ext cx="5556" cy="216048"/>
          </a:xfrm>
          <a:prstGeom prst="straightConnector1">
            <a:avLst/>
          </a:prstGeom>
          <a:solidFill>
            <a:schemeClr val="hlink"/>
          </a:solidFill>
          <a:ln w="28575" cap="flat" cmpd="sng" algn="ctr">
            <a:solidFill>
              <a:schemeClr val="tx1"/>
            </a:solidFill>
            <a:prstDash val="solid"/>
            <a:round/>
            <a:headEnd type="none" w="med" len="med"/>
            <a:tailEnd type="arrow"/>
          </a:ln>
          <a:effectLst/>
        </p:spPr>
      </p:cxnSp>
      <p:cxnSp>
        <p:nvCxnSpPr>
          <p:cNvPr id="23" name="Straight Connector 22"/>
          <p:cNvCxnSpPr/>
          <p:nvPr/>
        </p:nvCxnSpPr>
        <p:spPr bwMode="auto">
          <a:xfrm>
            <a:off x="4907869" y="3198570"/>
            <a:ext cx="3463628" cy="0"/>
          </a:xfrm>
          <a:prstGeom prst="line">
            <a:avLst/>
          </a:prstGeom>
          <a:solidFill>
            <a:schemeClr val="hlink"/>
          </a:solidFill>
          <a:ln w="12700" cap="flat" cmpd="sng" algn="ctr">
            <a:solidFill>
              <a:schemeClr val="tx1"/>
            </a:solidFill>
            <a:prstDash val="dash"/>
            <a:round/>
            <a:headEnd type="none" w="med" len="med"/>
            <a:tailEnd type="none" w="med" len="med"/>
          </a:ln>
          <a:effectLst/>
        </p:spPr>
      </p:cxnSp>
      <p:cxnSp>
        <p:nvCxnSpPr>
          <p:cNvPr id="24" name="Straight Connector 23"/>
          <p:cNvCxnSpPr/>
          <p:nvPr/>
        </p:nvCxnSpPr>
        <p:spPr bwMode="auto">
          <a:xfrm>
            <a:off x="4913425" y="5096479"/>
            <a:ext cx="3463628" cy="0"/>
          </a:xfrm>
          <a:prstGeom prst="line">
            <a:avLst/>
          </a:prstGeom>
          <a:solidFill>
            <a:schemeClr val="hlink"/>
          </a:solidFill>
          <a:ln w="12700" cap="flat" cmpd="sng" algn="ctr">
            <a:solidFill>
              <a:schemeClr val="tx1"/>
            </a:solidFill>
            <a:prstDash val="dash"/>
            <a:round/>
            <a:headEnd type="none" w="med" len="med"/>
            <a:tailEnd type="none" w="med" len="med"/>
          </a:ln>
          <a:effectLst/>
        </p:spPr>
      </p:cxnSp>
      <p:sp>
        <p:nvSpPr>
          <p:cNvPr id="26" name="TextBox 25"/>
          <p:cNvSpPr txBox="1"/>
          <p:nvPr/>
        </p:nvSpPr>
        <p:spPr>
          <a:xfrm>
            <a:off x="7981860" y="2227451"/>
            <a:ext cx="1262077" cy="276999"/>
          </a:xfrm>
          <a:prstGeom prst="rect">
            <a:avLst/>
          </a:prstGeom>
          <a:noFill/>
        </p:spPr>
        <p:txBody>
          <a:bodyPr wrap="none" rtlCol="0">
            <a:spAutoFit/>
          </a:bodyPr>
          <a:lstStyle/>
          <a:p>
            <a:r>
              <a:rPr lang="en-US" sz="1200" b="1" dirty="0">
                <a:solidFill>
                  <a:srgbClr val="0070C0"/>
                </a:solidFill>
              </a:rPr>
              <a:t>Change Request</a:t>
            </a:r>
          </a:p>
        </p:txBody>
      </p:sp>
      <p:sp>
        <p:nvSpPr>
          <p:cNvPr id="27" name="TextBox 26"/>
          <p:cNvSpPr txBox="1"/>
          <p:nvPr/>
        </p:nvSpPr>
        <p:spPr>
          <a:xfrm>
            <a:off x="7983510" y="4077324"/>
            <a:ext cx="1209370" cy="276999"/>
          </a:xfrm>
          <a:prstGeom prst="rect">
            <a:avLst/>
          </a:prstGeom>
          <a:noFill/>
        </p:spPr>
        <p:txBody>
          <a:bodyPr wrap="none" rtlCol="0">
            <a:spAutoFit/>
          </a:bodyPr>
          <a:lstStyle/>
          <a:p>
            <a:r>
              <a:rPr lang="en-US" sz="1200" b="1" dirty="0">
                <a:solidFill>
                  <a:srgbClr val="0070C0"/>
                </a:solidFill>
              </a:rPr>
              <a:t>Change Control</a:t>
            </a:r>
          </a:p>
        </p:txBody>
      </p:sp>
      <p:pic>
        <p:nvPicPr>
          <p:cNvPr id="20" name="Picture 2"/>
          <p:cNvPicPr>
            <a:picLocks noChangeAspect="1" noChangeArrowheads="1"/>
          </p:cNvPicPr>
          <p:nvPr/>
        </p:nvPicPr>
        <p:blipFill>
          <a:blip r:embed="rId3" cstate="print"/>
          <a:srcRect/>
          <a:stretch>
            <a:fillRect/>
          </a:stretch>
        </p:blipFill>
        <p:spPr bwMode="auto">
          <a:xfrm>
            <a:off x="9243937" y="120909"/>
            <a:ext cx="2128620" cy="890478"/>
          </a:xfrm>
          <a:prstGeom prst="rect">
            <a:avLst/>
          </a:prstGeom>
          <a:noFill/>
          <a:ln w="9525">
            <a:noFill/>
            <a:miter lim="800000"/>
            <a:headEnd/>
            <a:tailEnd/>
          </a:ln>
          <a:effectLst/>
        </p:spPr>
      </p:pic>
      <p:sp>
        <p:nvSpPr>
          <p:cNvPr id="22" name="Rectangle 21"/>
          <p:cNvSpPr/>
          <p:nvPr/>
        </p:nvSpPr>
        <p:spPr bwMode="auto">
          <a:xfrm>
            <a:off x="5026992" y="4240641"/>
            <a:ext cx="2700000" cy="216000"/>
          </a:xfrm>
          <a:prstGeom prst="rect">
            <a:avLst/>
          </a:prstGeom>
          <a:solidFill>
            <a:srgbClr val="C5E8FF"/>
          </a:solidFill>
          <a:ln w="2857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a:spcBef>
                <a:spcPct val="30000"/>
              </a:spcBef>
            </a:pPr>
            <a:r>
              <a:rPr lang="en-US" sz="1050" b="1" dirty="0">
                <a:solidFill>
                  <a:schemeClr val="tx1">
                    <a:lumMod val="50000"/>
                  </a:schemeClr>
                </a:solidFill>
              </a:rPr>
              <a:t>Change Control Approval </a:t>
            </a:r>
          </a:p>
        </p:txBody>
      </p:sp>
      <p:cxnSp>
        <p:nvCxnSpPr>
          <p:cNvPr id="25" name="Straight Arrow Connector 24"/>
          <p:cNvCxnSpPr>
            <a:stCxn id="6" idx="2"/>
            <a:endCxn id="7" idx="0"/>
          </p:cNvCxnSpPr>
          <p:nvPr/>
        </p:nvCxnSpPr>
        <p:spPr bwMode="auto">
          <a:xfrm flipH="1">
            <a:off x="6365880" y="3035062"/>
            <a:ext cx="5556" cy="350140"/>
          </a:xfrm>
          <a:prstGeom prst="straightConnector1">
            <a:avLst/>
          </a:prstGeom>
          <a:solidFill>
            <a:schemeClr val="hlink"/>
          </a:solidFill>
          <a:ln w="28575" cap="flat" cmpd="sng" algn="ctr">
            <a:solidFill>
              <a:schemeClr val="tx1"/>
            </a:solidFill>
            <a:prstDash val="solid"/>
            <a:round/>
            <a:headEnd type="none" w="med" len="med"/>
            <a:tailEnd type="arrow"/>
          </a:ln>
          <a:effectLst/>
        </p:spPr>
      </p:cxnSp>
      <p:cxnSp>
        <p:nvCxnSpPr>
          <p:cNvPr id="30" name="Straight Arrow Connector 29"/>
          <p:cNvCxnSpPr>
            <a:stCxn id="43" idx="2"/>
            <a:endCxn id="9" idx="0"/>
          </p:cNvCxnSpPr>
          <p:nvPr/>
        </p:nvCxnSpPr>
        <p:spPr bwMode="auto">
          <a:xfrm flipH="1">
            <a:off x="6365880" y="4888690"/>
            <a:ext cx="5556" cy="402819"/>
          </a:xfrm>
          <a:prstGeom prst="straightConnector1">
            <a:avLst/>
          </a:prstGeom>
          <a:solidFill>
            <a:schemeClr val="hlink"/>
          </a:solidFill>
          <a:ln w="28575" cap="flat" cmpd="sng" algn="ctr">
            <a:solidFill>
              <a:schemeClr val="tx1"/>
            </a:solidFill>
            <a:prstDash val="solid"/>
            <a:round/>
            <a:headEnd type="none" w="med" len="med"/>
            <a:tailEnd type="arrow"/>
          </a:ln>
          <a:effectLst/>
        </p:spPr>
      </p:cxnSp>
      <p:sp>
        <p:nvSpPr>
          <p:cNvPr id="31" name="Content Placeholder 2"/>
          <p:cNvSpPr>
            <a:spLocks noGrp="1"/>
          </p:cNvSpPr>
          <p:nvPr>
            <p:ph idx="1"/>
          </p:nvPr>
        </p:nvSpPr>
        <p:spPr>
          <a:xfrm>
            <a:off x="2048178" y="727657"/>
            <a:ext cx="2733479" cy="3402411"/>
          </a:xfrm>
          <a:ln w="12700">
            <a:noFill/>
          </a:ln>
        </p:spPr>
        <p:txBody>
          <a:bodyPr/>
          <a:lstStyle/>
          <a:p>
            <a:r>
              <a:rPr lang="de-DE" sz="1500" dirty="0"/>
              <a:t>Changes to all GxP systems are documented and approved in accordance with the IT Change Management process</a:t>
            </a:r>
          </a:p>
        </p:txBody>
      </p:sp>
      <p:cxnSp>
        <p:nvCxnSpPr>
          <p:cNvPr id="40" name="Straight Arrow Connector 39"/>
          <p:cNvCxnSpPr>
            <a:stCxn id="4" idx="2"/>
            <a:endCxn id="5" idx="0"/>
          </p:cNvCxnSpPr>
          <p:nvPr/>
        </p:nvCxnSpPr>
        <p:spPr bwMode="auto">
          <a:xfrm>
            <a:off x="6365880" y="1970814"/>
            <a:ext cx="0" cy="216096"/>
          </a:xfrm>
          <a:prstGeom prst="straightConnector1">
            <a:avLst/>
          </a:prstGeom>
          <a:solidFill>
            <a:schemeClr val="hlink"/>
          </a:solidFill>
          <a:ln w="28575" cap="flat" cmpd="sng" algn="ctr">
            <a:solidFill>
              <a:schemeClr val="tx1"/>
            </a:solidFill>
            <a:prstDash val="solid"/>
            <a:round/>
            <a:headEnd type="none" w="med" len="med"/>
            <a:tailEnd type="arrow"/>
          </a:ln>
          <a:effectLst/>
        </p:spPr>
      </p:cxnSp>
      <p:sp>
        <p:nvSpPr>
          <p:cNvPr id="43" name="Rectangle 42"/>
          <p:cNvSpPr/>
          <p:nvPr/>
        </p:nvSpPr>
        <p:spPr bwMode="auto">
          <a:xfrm>
            <a:off x="5021436" y="4672689"/>
            <a:ext cx="2700000" cy="216000"/>
          </a:xfrm>
          <a:prstGeom prst="rect">
            <a:avLst/>
          </a:prstGeom>
          <a:solidFill>
            <a:srgbClr val="C5E8FF"/>
          </a:solidFill>
          <a:ln w="2857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a:spcBef>
                <a:spcPct val="30000"/>
              </a:spcBef>
            </a:pPr>
            <a:r>
              <a:rPr lang="en-US" sz="1050" b="1" dirty="0">
                <a:solidFill>
                  <a:schemeClr val="tx1">
                    <a:lumMod val="50000"/>
                  </a:schemeClr>
                </a:solidFill>
              </a:rPr>
              <a:t>Implementation </a:t>
            </a:r>
          </a:p>
        </p:txBody>
      </p:sp>
      <p:cxnSp>
        <p:nvCxnSpPr>
          <p:cNvPr id="50" name="Straight Arrow Connector 49"/>
          <p:cNvCxnSpPr>
            <a:stCxn id="7" idx="2"/>
            <a:endCxn id="8" idx="0"/>
          </p:cNvCxnSpPr>
          <p:nvPr/>
        </p:nvCxnSpPr>
        <p:spPr bwMode="auto">
          <a:xfrm>
            <a:off x="6365880" y="3601202"/>
            <a:ext cx="5556" cy="207392"/>
          </a:xfrm>
          <a:prstGeom prst="straightConnector1">
            <a:avLst/>
          </a:prstGeom>
          <a:solidFill>
            <a:schemeClr val="hlink"/>
          </a:solidFill>
          <a:ln w="28575" cap="flat" cmpd="sng" algn="ctr">
            <a:solidFill>
              <a:schemeClr val="tx1"/>
            </a:solidFill>
            <a:prstDash val="solid"/>
            <a:round/>
            <a:headEnd type="none" w="med" len="med"/>
            <a:tailEnd type="arrow"/>
          </a:ln>
          <a:effectLst/>
        </p:spPr>
      </p:cxnSp>
      <p:cxnSp>
        <p:nvCxnSpPr>
          <p:cNvPr id="51" name="Straight Arrow Connector 50"/>
          <p:cNvCxnSpPr>
            <a:stCxn id="22" idx="2"/>
            <a:endCxn id="43" idx="0"/>
          </p:cNvCxnSpPr>
          <p:nvPr/>
        </p:nvCxnSpPr>
        <p:spPr bwMode="auto">
          <a:xfrm flipH="1">
            <a:off x="6371436" y="4456641"/>
            <a:ext cx="5556" cy="216048"/>
          </a:xfrm>
          <a:prstGeom prst="straightConnector1">
            <a:avLst/>
          </a:prstGeom>
          <a:solidFill>
            <a:schemeClr val="hlink"/>
          </a:solidFill>
          <a:ln w="2857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587966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a:xfrm>
            <a:off x="1484311" y="582814"/>
            <a:ext cx="10018713" cy="1752599"/>
          </a:xfrm>
        </p:spPr>
        <p:txBody>
          <a:bodyPr/>
          <a:lstStyle/>
          <a:p>
            <a:r>
              <a:rPr lang="en-US" dirty="0"/>
              <a:t>Periodic Review</a:t>
            </a:r>
          </a:p>
        </p:txBody>
      </p:sp>
      <p:sp>
        <p:nvSpPr>
          <p:cNvPr id="129026" name="Content Placeholder 2"/>
          <p:cNvSpPr>
            <a:spLocks noGrp="1"/>
          </p:cNvSpPr>
          <p:nvPr>
            <p:ph idx="1"/>
          </p:nvPr>
        </p:nvSpPr>
        <p:spPr>
          <a:xfrm>
            <a:off x="2977754" y="1787187"/>
            <a:ext cx="6286500" cy="3642064"/>
          </a:xfrm>
        </p:spPr>
        <p:txBody>
          <a:bodyPr/>
          <a:lstStyle/>
          <a:p>
            <a:pPr>
              <a:lnSpc>
                <a:spcPct val="100000"/>
              </a:lnSpc>
            </a:pPr>
            <a:r>
              <a:rPr lang="en-US" sz="1800" dirty="0"/>
              <a:t>Regularly evaluates the compliance status of the whole system.</a:t>
            </a:r>
          </a:p>
          <a:p>
            <a:pPr lvl="2">
              <a:lnSpc>
                <a:spcPct val="100000"/>
              </a:lnSpc>
            </a:pPr>
            <a:r>
              <a:rPr lang="en-US" sz="1600" dirty="0"/>
              <a:t>Includes a review of multiple system records, processes and procedures.</a:t>
            </a:r>
          </a:p>
          <a:p>
            <a:pPr lvl="2">
              <a:lnSpc>
                <a:spcPct val="100000"/>
              </a:lnSpc>
            </a:pPr>
            <a:r>
              <a:rPr lang="en-US" sz="1600" dirty="0"/>
              <a:t>Conducted throughout the operational life of a computerised system.</a:t>
            </a:r>
          </a:p>
          <a:p>
            <a:pPr lvl="2">
              <a:lnSpc>
                <a:spcPct val="100000"/>
              </a:lnSpc>
            </a:pPr>
            <a:r>
              <a:rPr lang="en-US" sz="1600" dirty="0"/>
              <a:t>Performed in accordance with a pre-defined process and documented with corrective actions.</a:t>
            </a:r>
          </a:p>
          <a:p>
            <a:pPr lvl="2">
              <a:lnSpc>
                <a:spcPct val="100000"/>
              </a:lnSpc>
            </a:pPr>
            <a:r>
              <a:rPr lang="en-US" sz="1600" dirty="0"/>
              <a:t>Activities scaled according to category, complexity and novelty of the system.</a:t>
            </a:r>
          </a:p>
          <a:p>
            <a:pPr lvl="2">
              <a:lnSpc>
                <a:spcPct val="100000"/>
              </a:lnSpc>
            </a:pPr>
            <a:endParaRPr lang="en-US" sz="1500" dirty="0"/>
          </a:p>
          <a:p>
            <a:endParaRPr lang="en-US" sz="1800" dirty="0"/>
          </a:p>
        </p:txBody>
      </p:sp>
      <p:pic>
        <p:nvPicPr>
          <p:cNvPr id="6" name="Picture 2"/>
          <p:cNvPicPr>
            <a:picLocks noChangeAspect="1" noChangeArrowheads="1"/>
          </p:cNvPicPr>
          <p:nvPr/>
        </p:nvPicPr>
        <p:blipFill>
          <a:blip r:embed="rId3" cstate="print"/>
          <a:srcRect/>
          <a:stretch>
            <a:fillRect/>
          </a:stretch>
        </p:blipFill>
        <p:spPr bwMode="auto">
          <a:xfrm>
            <a:off x="8118414" y="240561"/>
            <a:ext cx="2128620" cy="890478"/>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4839693"/>
            <a:ext cx="1768676" cy="1179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700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752600" y="76200"/>
            <a:ext cx="8420100" cy="711200"/>
          </a:xfrm>
        </p:spPr>
        <p:txBody>
          <a:bodyPr/>
          <a:lstStyle/>
          <a:p>
            <a:r>
              <a:rPr lang="en-US" altLang="en-US" sz="3200" dirty="0"/>
              <a:t>GAMP Structure</a:t>
            </a:r>
          </a:p>
        </p:txBody>
      </p:sp>
      <p:sp>
        <p:nvSpPr>
          <p:cNvPr id="197635" name="Rectangle 3"/>
          <p:cNvSpPr>
            <a:spLocks noGrp="1" noChangeArrowheads="1"/>
          </p:cNvSpPr>
          <p:nvPr>
            <p:ph type="body" idx="1"/>
          </p:nvPr>
        </p:nvSpPr>
        <p:spPr>
          <a:xfrm>
            <a:off x="2211729" y="1371600"/>
            <a:ext cx="7772400" cy="4648200"/>
          </a:xfrm>
        </p:spPr>
        <p:txBody>
          <a:bodyPr/>
          <a:lstStyle/>
          <a:p>
            <a:pPr>
              <a:lnSpc>
                <a:spcPct val="90000"/>
              </a:lnSpc>
            </a:pPr>
            <a:r>
              <a:rPr lang="en-US" altLang="en-US" sz="2800" dirty="0"/>
              <a:t>GAMP 5 is a family of documents and the Guide acts as the main body</a:t>
            </a:r>
          </a:p>
          <a:p>
            <a:pPr lvl="1">
              <a:lnSpc>
                <a:spcPct val="90000"/>
              </a:lnSpc>
            </a:pPr>
            <a:r>
              <a:rPr lang="en-US" altLang="en-US" sz="2400" dirty="0"/>
              <a:t>Provides principles and life cycle framework applicable to all GxP regulated computerized systems</a:t>
            </a:r>
          </a:p>
          <a:p>
            <a:pPr lvl="1">
              <a:lnSpc>
                <a:spcPct val="90000"/>
              </a:lnSpc>
            </a:pPr>
            <a:r>
              <a:rPr lang="en-US" altLang="en-US" sz="2400" dirty="0"/>
              <a:t>Contains Appendices for:</a:t>
            </a:r>
          </a:p>
          <a:p>
            <a:pPr lvl="2">
              <a:lnSpc>
                <a:spcPct val="90000"/>
              </a:lnSpc>
            </a:pPr>
            <a:r>
              <a:rPr lang="en-US" altLang="en-US" sz="2000" dirty="0"/>
              <a:t>Management</a:t>
            </a:r>
          </a:p>
          <a:p>
            <a:pPr lvl="2">
              <a:lnSpc>
                <a:spcPct val="90000"/>
              </a:lnSpc>
            </a:pPr>
            <a:r>
              <a:rPr lang="en-US" altLang="en-US" sz="2000" dirty="0"/>
              <a:t>Development</a:t>
            </a:r>
          </a:p>
          <a:p>
            <a:pPr lvl="2">
              <a:lnSpc>
                <a:spcPct val="90000"/>
              </a:lnSpc>
            </a:pPr>
            <a:r>
              <a:rPr lang="en-US" altLang="en-US" sz="2000" dirty="0"/>
              <a:t>Operation</a:t>
            </a:r>
          </a:p>
          <a:p>
            <a:pPr lvl="2">
              <a:lnSpc>
                <a:spcPct val="90000"/>
              </a:lnSpc>
            </a:pPr>
            <a:r>
              <a:rPr lang="en-US" altLang="en-US" sz="2000" dirty="0"/>
              <a:t>Special Interest</a:t>
            </a:r>
          </a:p>
          <a:p>
            <a:pPr lvl="2">
              <a:lnSpc>
                <a:spcPct val="90000"/>
              </a:lnSpc>
            </a:pPr>
            <a:r>
              <a:rPr lang="en-US" altLang="en-US" sz="2000" dirty="0"/>
              <a:t>General</a:t>
            </a:r>
          </a:p>
        </p:txBody>
      </p:sp>
    </p:spTree>
    <p:extLst>
      <p:ext uri="{BB962C8B-B14F-4D97-AF65-F5344CB8AC3E}">
        <p14:creationId xmlns:p14="http://schemas.microsoft.com/office/powerpoint/2010/main" val="11767120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4"/>
          <p:cNvSpPr>
            <a:spLocks noGrp="1"/>
          </p:cNvSpPr>
          <p:nvPr>
            <p:ph type="title"/>
          </p:nvPr>
        </p:nvSpPr>
        <p:spPr>
          <a:xfrm>
            <a:off x="2988469" y="3000375"/>
            <a:ext cx="6286500" cy="571500"/>
          </a:xfrm>
        </p:spPr>
        <p:txBody>
          <a:bodyPr>
            <a:normAutofit fontScale="90000"/>
          </a:bodyPr>
          <a:lstStyle/>
          <a:p>
            <a:pPr algn="ctr"/>
            <a:r>
              <a:rPr lang="en-US" dirty="0">
                <a:solidFill>
                  <a:schemeClr val="tx1"/>
                </a:solidFill>
              </a:rPr>
              <a:t>Retirement</a:t>
            </a:r>
            <a:r>
              <a:rPr lang="en-US" dirty="0"/>
              <a:t> </a:t>
            </a:r>
            <a:r>
              <a:rPr lang="en-US" dirty="0">
                <a:solidFill>
                  <a:schemeClr val="tx1"/>
                </a:solidFill>
              </a:rPr>
              <a:t>Phase</a:t>
            </a:r>
          </a:p>
        </p:txBody>
      </p:sp>
      <p:pic>
        <p:nvPicPr>
          <p:cNvPr id="5" name="Picture 3"/>
          <p:cNvPicPr>
            <a:picLocks noChangeAspect="1" noChangeArrowheads="1"/>
          </p:cNvPicPr>
          <p:nvPr/>
        </p:nvPicPr>
        <p:blipFill>
          <a:blip r:embed="rId3" cstate="print"/>
          <a:srcRect/>
          <a:stretch>
            <a:fillRect/>
          </a:stretch>
        </p:blipFill>
        <p:spPr bwMode="auto">
          <a:xfrm>
            <a:off x="7550981" y="952646"/>
            <a:ext cx="1723989" cy="747832"/>
          </a:xfrm>
          <a:prstGeom prst="rect">
            <a:avLst/>
          </a:prstGeom>
          <a:noFill/>
          <a:ln w="9525">
            <a:noFill/>
            <a:miter lim="800000"/>
            <a:headEnd/>
            <a:tailEnd/>
          </a:ln>
          <a:effectLst/>
        </p:spPr>
      </p:pic>
    </p:spTree>
    <p:extLst>
      <p:ext uri="{BB962C8B-B14F-4D97-AF65-F5344CB8AC3E}">
        <p14:creationId xmlns:p14="http://schemas.microsoft.com/office/powerpoint/2010/main" val="1556794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Retirement Phase</a:t>
            </a:r>
          </a:p>
        </p:txBody>
      </p:sp>
      <p:sp>
        <p:nvSpPr>
          <p:cNvPr id="3" name="Content Placeholder 2"/>
          <p:cNvSpPr>
            <a:spLocks noGrp="1"/>
          </p:cNvSpPr>
          <p:nvPr>
            <p:ph idx="1"/>
          </p:nvPr>
        </p:nvSpPr>
        <p:spPr>
          <a:xfrm>
            <a:off x="2219068" y="1988814"/>
            <a:ext cx="8010782" cy="3726186"/>
          </a:xfrm>
        </p:spPr>
        <p:txBody>
          <a:bodyPr/>
          <a:lstStyle/>
          <a:p>
            <a:pPr>
              <a:spcBef>
                <a:spcPts val="1350"/>
              </a:spcBef>
            </a:pPr>
            <a:r>
              <a:rPr lang="en-US" sz="1800" dirty="0"/>
              <a:t>The retirement of Computerised Systems shall be managed in accordance with a System Retirement / Decommissioning / Disposal Procedure </a:t>
            </a:r>
          </a:p>
          <a:p>
            <a:pPr>
              <a:spcBef>
                <a:spcPts val="1350"/>
              </a:spcBef>
            </a:pPr>
            <a:r>
              <a:rPr lang="en-US" sz="1800" dirty="0"/>
              <a:t>A system specific plan must be developed and approved prior to initiating the retirement activities</a:t>
            </a:r>
          </a:p>
          <a:p>
            <a:pPr marL="3086100" indent="-257175">
              <a:spcBef>
                <a:spcPts val="1350"/>
              </a:spcBef>
            </a:pPr>
            <a:r>
              <a:rPr lang="en-US" sz="1800" dirty="0">
                <a:cs typeface="Arial" panose="020B0604020202020204" pitchFamily="34" charset="0"/>
              </a:rPr>
              <a:t>The plan needs to consider the archiving, retention, migration or destruction of data and the verification process used to support it</a:t>
            </a:r>
            <a:r>
              <a:rPr lang="en-US" sz="1800" dirty="0">
                <a:latin typeface="Arial" panose="020B0604020202020204" pitchFamily="34" charset="0"/>
                <a:cs typeface="Arial" panose="020B0604020202020204" pitchFamily="34" charset="0"/>
              </a:rPr>
              <a:t>. </a:t>
            </a:r>
          </a:p>
          <a:p>
            <a:pPr>
              <a:spcBef>
                <a:spcPts val="1350"/>
              </a:spcBef>
            </a:pPr>
            <a:endParaRPr lang="en-US" sz="1800" dirty="0"/>
          </a:p>
        </p:txBody>
      </p:sp>
      <p:pic>
        <p:nvPicPr>
          <p:cNvPr id="115715" name="Picture 3" descr="C:\Documents and Settings\moshe.vessal\Local Settings\Temporary Internet Files\Content.IE5\UJZTXZ2J\MP900442371[1].jpg"/>
          <p:cNvPicPr>
            <a:picLocks noChangeAspect="1" noChangeArrowheads="1"/>
          </p:cNvPicPr>
          <p:nvPr/>
        </p:nvPicPr>
        <p:blipFill>
          <a:blip r:embed="rId3" cstate="print"/>
          <a:srcRect/>
          <a:stretch>
            <a:fillRect/>
          </a:stretch>
        </p:blipFill>
        <p:spPr bwMode="auto">
          <a:xfrm>
            <a:off x="2394380" y="3876932"/>
            <a:ext cx="2286000" cy="1519518"/>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8374765" y="589475"/>
            <a:ext cx="1723989" cy="747832"/>
          </a:xfrm>
          <a:prstGeom prst="rect">
            <a:avLst/>
          </a:prstGeom>
          <a:noFill/>
          <a:ln w="9525">
            <a:noFill/>
            <a:miter lim="800000"/>
            <a:headEnd/>
            <a:tailEnd/>
          </a:ln>
          <a:effectLst/>
        </p:spPr>
      </p:pic>
    </p:spTree>
    <p:extLst>
      <p:ext uri="{BB962C8B-B14F-4D97-AF65-F5344CB8AC3E}">
        <p14:creationId xmlns:p14="http://schemas.microsoft.com/office/powerpoint/2010/main" val="33825909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Retirement Phase</a:t>
            </a:r>
          </a:p>
        </p:txBody>
      </p:sp>
      <p:sp>
        <p:nvSpPr>
          <p:cNvPr id="3" name="Content Placeholder 2"/>
          <p:cNvSpPr>
            <a:spLocks noGrp="1"/>
          </p:cNvSpPr>
          <p:nvPr>
            <p:ph idx="1"/>
          </p:nvPr>
        </p:nvSpPr>
        <p:spPr>
          <a:xfrm>
            <a:off x="2094938" y="1832001"/>
            <a:ext cx="8039662" cy="4340199"/>
          </a:xfrm>
        </p:spPr>
        <p:txBody>
          <a:bodyPr/>
          <a:lstStyle/>
          <a:p>
            <a:pPr>
              <a:spcBef>
                <a:spcPts val="1350"/>
              </a:spcBef>
            </a:pPr>
            <a:r>
              <a:rPr lang="en-US" sz="1800" dirty="0"/>
              <a:t>Business Applications can be Retired or Decommissioned</a:t>
            </a:r>
          </a:p>
          <a:p>
            <a:pPr lvl="2">
              <a:spcBef>
                <a:spcPts val="1350"/>
              </a:spcBef>
            </a:pPr>
            <a:r>
              <a:rPr lang="en-US" sz="1600" b="1" i="1" dirty="0"/>
              <a:t>Retired</a:t>
            </a:r>
            <a:r>
              <a:rPr lang="en-US" sz="1600" i="1" dirty="0"/>
              <a:t>:  A system is no longer active for new information but is still available (in a reduced state of access/functionality) for reporting and archival.  </a:t>
            </a:r>
          </a:p>
          <a:p>
            <a:pPr lvl="2">
              <a:spcBef>
                <a:spcPts val="1350"/>
              </a:spcBef>
            </a:pPr>
            <a:r>
              <a:rPr lang="en-US" sz="1600" b="1" i="1" dirty="0"/>
              <a:t>Decommissioned</a:t>
            </a:r>
            <a:r>
              <a:rPr lang="en-US" sz="1600" i="1" dirty="0"/>
              <a:t>:  A system is removed from the network, disposed of, or re-purposed. </a:t>
            </a:r>
          </a:p>
          <a:p>
            <a:pPr>
              <a:spcBef>
                <a:spcPts val="1350"/>
              </a:spcBef>
            </a:pPr>
            <a:r>
              <a:rPr lang="en-US" sz="1800" dirty="0"/>
              <a:t>The Business Owner leads the Retirement activities to include:</a:t>
            </a:r>
          </a:p>
          <a:p>
            <a:pPr lvl="2">
              <a:spcBef>
                <a:spcPts val="1350"/>
              </a:spcBef>
            </a:pPr>
            <a:r>
              <a:rPr lang="en-US" sz="1600" i="1" dirty="0"/>
              <a:t>Application concerns, reduced access, data migration, record retention, etc…</a:t>
            </a:r>
          </a:p>
          <a:p>
            <a:pPr>
              <a:spcBef>
                <a:spcPts val="1350"/>
              </a:spcBef>
            </a:pPr>
            <a:r>
              <a:rPr lang="en-US" sz="1800" dirty="0"/>
              <a:t>Infrastructure Owner leads the Decommissioning activities</a:t>
            </a:r>
          </a:p>
          <a:p>
            <a:pPr lvl="2">
              <a:spcBef>
                <a:spcPts val="1350"/>
              </a:spcBef>
            </a:pPr>
            <a:r>
              <a:rPr lang="en-US" sz="1600" i="1" dirty="0"/>
              <a:t>final backups, limiting access, removing servers from service, server disposal, etc..</a:t>
            </a:r>
          </a:p>
          <a:p>
            <a:pPr>
              <a:spcBef>
                <a:spcPts val="1350"/>
              </a:spcBef>
            </a:pPr>
            <a:endParaRPr lang="en-US" sz="1800" dirty="0"/>
          </a:p>
        </p:txBody>
      </p:sp>
      <p:pic>
        <p:nvPicPr>
          <p:cNvPr id="8" name="Picture 3"/>
          <p:cNvPicPr>
            <a:picLocks noChangeAspect="1" noChangeArrowheads="1"/>
          </p:cNvPicPr>
          <p:nvPr/>
        </p:nvPicPr>
        <p:blipFill>
          <a:blip r:embed="rId3" cstate="print"/>
          <a:srcRect/>
          <a:stretch>
            <a:fillRect/>
          </a:stretch>
        </p:blipFill>
        <p:spPr bwMode="auto">
          <a:xfrm>
            <a:off x="8613662" y="598419"/>
            <a:ext cx="1723989" cy="747832"/>
          </a:xfrm>
          <a:prstGeom prst="rect">
            <a:avLst/>
          </a:prstGeom>
          <a:noFill/>
          <a:ln w="9525">
            <a:noFill/>
            <a:miter lim="800000"/>
            <a:headEnd/>
            <a:tailEnd/>
          </a:ln>
          <a:effectLst/>
        </p:spPr>
      </p:pic>
    </p:spTree>
    <p:extLst>
      <p:ext uri="{BB962C8B-B14F-4D97-AF65-F5344CB8AC3E}">
        <p14:creationId xmlns:p14="http://schemas.microsoft.com/office/powerpoint/2010/main" val="27342436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256" y="228600"/>
            <a:ext cx="7806017" cy="434166"/>
          </a:xfrm>
        </p:spPr>
        <p:txBody>
          <a:bodyPr>
            <a:normAutofit fontScale="90000"/>
          </a:bodyPr>
          <a:lstStyle/>
          <a:p>
            <a:r>
              <a:rPr lang="en-US" dirty="0"/>
              <a:t>Validation/Qualification  Deliverable Approval Matrix (RACI) - Legend</a:t>
            </a:r>
          </a:p>
        </p:txBody>
      </p:sp>
      <p:sp>
        <p:nvSpPr>
          <p:cNvPr id="3" name="Rectangle 2"/>
          <p:cNvSpPr/>
          <p:nvPr/>
        </p:nvSpPr>
        <p:spPr>
          <a:xfrm>
            <a:off x="2108949" y="1760032"/>
            <a:ext cx="7334633" cy="3801041"/>
          </a:xfrm>
          <a:prstGeom prst="rect">
            <a:avLst/>
          </a:prstGeom>
        </p:spPr>
        <p:txBody>
          <a:bodyPr wrap="square">
            <a:spAutoFit/>
          </a:bodyPr>
          <a:lstStyle/>
          <a:p>
            <a:pPr marL="272811" indent="-171450" fontAlgn="base">
              <a:spcBef>
                <a:spcPts val="450"/>
              </a:spcBef>
              <a:spcAft>
                <a:spcPts val="450"/>
              </a:spcAft>
              <a:buClr>
                <a:srgbClr val="000000"/>
              </a:buClr>
              <a:buFont typeface="+mj-lt"/>
              <a:buAutoNum type="arabicPeriod"/>
              <a:tabLst>
                <a:tab pos="1628775" algn="l"/>
              </a:tabLst>
            </a:pPr>
            <a:r>
              <a:rPr lang="en-AU" sz="1350" b="1" kern="0" dirty="0">
                <a:effectLst>
                  <a:glow>
                    <a:srgbClr val="000000"/>
                  </a:glow>
                  <a:reflection stA="0" endPos="0" fadeDir="0" sx="0" sy="0"/>
                </a:effectLst>
                <a:latin typeface="Arial" panose="020B0604020202020204" pitchFamily="34" charset="0"/>
                <a:cs typeface="Times New Roman" panose="02020603050405020304" pitchFamily="18" charset="0"/>
              </a:rPr>
              <a:t>Responsible (“Au” or “R”) </a:t>
            </a:r>
            <a:r>
              <a:rPr lang="en-AU" sz="1350" kern="0" dirty="0">
                <a:effectLst>
                  <a:glow>
                    <a:srgbClr val="000000"/>
                  </a:glow>
                  <a:reflection stA="0" endPos="0" fadeDir="0" sx="0" sy="0"/>
                </a:effectLst>
                <a:latin typeface="Arial" panose="020B0604020202020204" pitchFamily="34" charset="0"/>
                <a:cs typeface="Times New Roman" panose="02020603050405020304" pitchFamily="18" charset="0"/>
              </a:rPr>
              <a:t>This role identifies the “doers” of the process task. They should complete the task. Several individuals can be jointly responsible. Author role might be delegated, but defined Author per Matrix also needs to approve. Signs as “Au” for “Author”, who is principally responsible for creating a document. Signs as “R” for “Responsible” for approving the document. </a:t>
            </a:r>
            <a:endParaRPr lang="en-US" sz="1350" kern="0" dirty="0">
              <a:effectLst>
                <a:glow>
                  <a:srgbClr val="000000"/>
                </a:glow>
                <a:reflection stA="0" endPos="0" fadeDir="0" sx="0" sy="0"/>
              </a:effectLst>
              <a:latin typeface="Arial" panose="020B0604020202020204" pitchFamily="34" charset="0"/>
              <a:cs typeface="Times New Roman" panose="02020603050405020304" pitchFamily="18" charset="0"/>
            </a:endParaRPr>
          </a:p>
          <a:p>
            <a:pPr marL="272811" indent="-171450" fontAlgn="base">
              <a:spcBef>
                <a:spcPts val="450"/>
              </a:spcBef>
              <a:spcAft>
                <a:spcPts val="450"/>
              </a:spcAft>
              <a:buClr>
                <a:srgbClr val="000000"/>
              </a:buClr>
              <a:buFont typeface="+mj-lt"/>
              <a:buAutoNum type="arabicPeriod"/>
              <a:tabLst>
                <a:tab pos="1628775" algn="l"/>
              </a:tabLst>
            </a:pPr>
            <a:r>
              <a:rPr lang="en-AU" sz="1350" b="1" kern="0" dirty="0">
                <a:effectLst>
                  <a:glow>
                    <a:srgbClr val="000000"/>
                  </a:glow>
                  <a:reflection stA="0" endPos="0" fadeDir="0" sx="0" sy="0"/>
                </a:effectLst>
                <a:latin typeface="Arial" panose="020B0604020202020204" pitchFamily="34" charset="0"/>
                <a:cs typeface="Times New Roman" panose="02020603050405020304" pitchFamily="18" charset="0"/>
              </a:rPr>
              <a:t>Accountable (A) </a:t>
            </a:r>
            <a:r>
              <a:rPr lang="en-AU" sz="1350" kern="0" dirty="0">
                <a:effectLst>
                  <a:glow>
                    <a:srgbClr val="000000"/>
                  </a:glow>
                  <a:reflection stA="0" endPos="0" fadeDir="0" sx="0" sy="0"/>
                </a:effectLst>
                <a:latin typeface="Arial" panose="020B0604020202020204" pitchFamily="34" charset="0"/>
                <a:cs typeface="Times New Roman" panose="02020603050405020304" pitchFamily="18" charset="0"/>
              </a:rPr>
              <a:t>This person is the “owner” of the related tasks. This person should make sure that the roles and responsibilities are assigned and ensure that the resource is provided.   There is only one person accountable for each task (where a system supports more than one business process the accountability for the system can be shared). This role is also responsible for approving the document.</a:t>
            </a:r>
            <a:endParaRPr lang="en-US" sz="1350" kern="0" dirty="0">
              <a:effectLst>
                <a:glow>
                  <a:srgbClr val="000000"/>
                </a:glow>
                <a:reflection stA="0" endPos="0" fadeDir="0" sx="0" sy="0"/>
              </a:effectLst>
              <a:latin typeface="Arial" panose="020B0604020202020204" pitchFamily="34" charset="0"/>
              <a:cs typeface="Times New Roman" panose="02020603050405020304" pitchFamily="18" charset="0"/>
            </a:endParaRPr>
          </a:p>
          <a:p>
            <a:pPr marL="272811" indent="-171450" fontAlgn="base">
              <a:spcBef>
                <a:spcPts val="450"/>
              </a:spcBef>
              <a:spcAft>
                <a:spcPts val="450"/>
              </a:spcAft>
              <a:buClr>
                <a:srgbClr val="000000"/>
              </a:buClr>
              <a:buFont typeface="+mj-lt"/>
              <a:buAutoNum type="arabicPeriod"/>
              <a:tabLst>
                <a:tab pos="1628775" algn="l"/>
              </a:tabLst>
            </a:pPr>
            <a:r>
              <a:rPr lang="en-AU" sz="1350" b="1" kern="0" dirty="0">
                <a:effectLst>
                  <a:glow>
                    <a:srgbClr val="000000"/>
                  </a:glow>
                  <a:reflection stA="0" endPos="0" fadeDir="0" sx="0" sy="0"/>
                </a:effectLst>
                <a:latin typeface="Arial" panose="020B0604020202020204" pitchFamily="34" charset="0"/>
                <a:cs typeface="Times New Roman" panose="02020603050405020304" pitchFamily="18" charset="0"/>
              </a:rPr>
              <a:t>Consulted (C) </a:t>
            </a:r>
            <a:r>
              <a:rPr lang="en-AU" sz="1350" kern="0" dirty="0">
                <a:effectLst>
                  <a:glow>
                    <a:srgbClr val="000000"/>
                  </a:glow>
                  <a:reflection stA="0" endPos="0" fadeDir="0" sx="0" sy="0"/>
                </a:effectLst>
                <a:latin typeface="Arial" panose="020B0604020202020204" pitchFamily="34" charset="0"/>
                <a:cs typeface="Times New Roman" panose="02020603050405020304" pitchFamily="18" charset="0"/>
              </a:rPr>
              <a:t>These are the people who need to give input before the work can be completed, during the execution of the work and at approval. These people are active participants in the process and may be consulted, but do not necessarily have to approve. The level of formality of consultation is determined by the Accountable person.  </a:t>
            </a:r>
            <a:endParaRPr lang="en-US" sz="1350" kern="0" dirty="0">
              <a:effectLst>
                <a:glow>
                  <a:srgbClr val="000000"/>
                </a:glow>
                <a:reflection stA="0" endPos="0" fadeDir="0" sx="0" sy="0"/>
              </a:effectLst>
              <a:latin typeface="Arial" panose="020B0604020202020204" pitchFamily="34" charset="0"/>
              <a:cs typeface="Times New Roman" panose="02020603050405020304" pitchFamily="18" charset="0"/>
            </a:endParaRPr>
          </a:p>
          <a:p>
            <a:pPr marL="272811" indent="-171450" fontAlgn="base">
              <a:spcBef>
                <a:spcPts val="450"/>
              </a:spcBef>
              <a:spcAft>
                <a:spcPts val="450"/>
              </a:spcAft>
              <a:buClr>
                <a:srgbClr val="000000"/>
              </a:buClr>
              <a:buFont typeface="+mj-lt"/>
              <a:buAutoNum type="arabicPeriod"/>
              <a:tabLst>
                <a:tab pos="1628775" algn="l"/>
              </a:tabLst>
            </a:pPr>
            <a:r>
              <a:rPr lang="en-AU" sz="1350" b="1" kern="0" dirty="0">
                <a:effectLst>
                  <a:glow>
                    <a:srgbClr val="000000"/>
                  </a:glow>
                  <a:reflection stA="0" endPos="0" fadeDir="0" sx="0" sy="0"/>
                </a:effectLst>
                <a:latin typeface="Arial" panose="020B0604020202020204" pitchFamily="34" charset="0"/>
                <a:cs typeface="Times New Roman" panose="02020603050405020304" pitchFamily="18" charset="0"/>
              </a:rPr>
              <a:t>Informed (I) </a:t>
            </a:r>
            <a:r>
              <a:rPr lang="en-AU" sz="1350" kern="0" dirty="0">
                <a:effectLst>
                  <a:glow>
                    <a:srgbClr val="000000"/>
                  </a:glow>
                  <a:reflection stA="0" endPos="0" fadeDir="0" sx="0" sy="0"/>
                </a:effectLst>
                <a:latin typeface="Arial" panose="020B0604020202020204" pitchFamily="34" charset="0"/>
                <a:cs typeface="Times New Roman" panose="02020603050405020304" pitchFamily="18" charset="0"/>
              </a:rPr>
              <a:t>Roles needing to be informed won't be documented in the Approval Matrix, but might be requested within defined Procedures.</a:t>
            </a:r>
            <a:endParaRPr lang="en-US" sz="1350" kern="0" dirty="0">
              <a:effectLst>
                <a:glow>
                  <a:srgbClr val="000000"/>
                </a:glow>
                <a:reflection stA="0" endPos="0" fadeDir="0" sx="0" sy="0"/>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351441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0" y="152400"/>
            <a:ext cx="8338298" cy="609600"/>
          </a:xfrm>
        </p:spPr>
        <p:txBody>
          <a:bodyPr>
            <a:normAutofit fontScale="90000"/>
          </a:bodyPr>
          <a:lstStyle/>
          <a:p>
            <a:r>
              <a:rPr lang="en-US" dirty="0"/>
              <a:t>Quality Management System Deliverables Approvals Matrix </a:t>
            </a:r>
          </a:p>
        </p:txBody>
      </p:sp>
      <p:graphicFrame>
        <p:nvGraphicFramePr>
          <p:cNvPr id="5" name="Table 4"/>
          <p:cNvGraphicFramePr>
            <a:graphicFrameLocks noGrp="1"/>
          </p:cNvGraphicFramePr>
          <p:nvPr>
            <p:extLst>
              <p:ext uri="{D42A27DB-BD31-4B8C-83A1-F6EECF244321}">
                <p14:modId xmlns:p14="http://schemas.microsoft.com/office/powerpoint/2010/main" val="3883929550"/>
              </p:ext>
            </p:extLst>
          </p:nvPr>
        </p:nvGraphicFramePr>
        <p:xfrm>
          <a:off x="2216524" y="1357313"/>
          <a:ext cx="7905750" cy="4179516"/>
        </p:xfrm>
        <a:graphic>
          <a:graphicData uri="http://schemas.openxmlformats.org/drawingml/2006/table">
            <a:tbl>
              <a:tblPr firstRow="1" firstCol="1" bandRow="1">
                <a:tableStyleId>{5C22544A-7EE6-4342-B048-85BDC9FD1C3A}</a:tableStyleId>
              </a:tblPr>
              <a:tblGrid>
                <a:gridCol w="4156265">
                  <a:extLst>
                    <a:ext uri="{9D8B030D-6E8A-4147-A177-3AD203B41FA5}">
                      <a16:colId xmlns:a16="http://schemas.microsoft.com/office/drawing/2014/main" val="20000"/>
                    </a:ext>
                  </a:extLst>
                </a:gridCol>
                <a:gridCol w="861355">
                  <a:extLst>
                    <a:ext uri="{9D8B030D-6E8A-4147-A177-3AD203B41FA5}">
                      <a16:colId xmlns:a16="http://schemas.microsoft.com/office/drawing/2014/main" val="20001"/>
                    </a:ext>
                  </a:extLst>
                </a:gridCol>
                <a:gridCol w="937625">
                  <a:extLst>
                    <a:ext uri="{9D8B030D-6E8A-4147-A177-3AD203B41FA5}">
                      <a16:colId xmlns:a16="http://schemas.microsoft.com/office/drawing/2014/main" val="20002"/>
                    </a:ext>
                  </a:extLst>
                </a:gridCol>
                <a:gridCol w="1012880">
                  <a:extLst>
                    <a:ext uri="{9D8B030D-6E8A-4147-A177-3AD203B41FA5}">
                      <a16:colId xmlns:a16="http://schemas.microsoft.com/office/drawing/2014/main" val="20003"/>
                    </a:ext>
                  </a:extLst>
                </a:gridCol>
                <a:gridCol w="937625">
                  <a:extLst>
                    <a:ext uri="{9D8B030D-6E8A-4147-A177-3AD203B41FA5}">
                      <a16:colId xmlns:a16="http://schemas.microsoft.com/office/drawing/2014/main" val="20004"/>
                    </a:ext>
                  </a:extLst>
                </a:gridCol>
              </a:tblGrid>
              <a:tr h="2519406">
                <a:tc>
                  <a:txBody>
                    <a:bodyPr/>
                    <a:lstStyle/>
                    <a:p>
                      <a:pPr marL="0" marR="0" algn="ctr">
                        <a:spcBef>
                          <a:spcPts val="0"/>
                        </a:spcBef>
                        <a:spcAft>
                          <a:spcPts val="0"/>
                        </a:spcAft>
                      </a:pPr>
                      <a:r>
                        <a:rPr lang="en-US" sz="1400" dirty="0">
                          <a:solidFill>
                            <a:schemeClr val="tx1"/>
                          </a:solidFill>
                          <a:effectLst/>
                        </a:rPr>
                        <a:t>QMS Documentation Tier Level</a:t>
                      </a:r>
                      <a:br>
                        <a:rPr lang="en-US" sz="1400" dirty="0">
                          <a:solidFill>
                            <a:schemeClr val="tx1"/>
                          </a:solidFill>
                          <a:effectLst/>
                        </a:rPr>
                      </a:br>
                      <a:br>
                        <a:rPr lang="en-US" sz="1400" dirty="0">
                          <a:solidFill>
                            <a:schemeClr val="tx1"/>
                          </a:solidFill>
                          <a:effectLst/>
                        </a:rPr>
                      </a:br>
                      <a:r>
                        <a:rPr lang="en-US" sz="1400" dirty="0">
                          <a:solidFill>
                            <a:schemeClr val="tx1"/>
                          </a:solidFill>
                          <a:effectLst/>
                        </a:rPr>
                        <a:t>vs</a:t>
                      </a:r>
                      <a:br>
                        <a:rPr lang="en-US" sz="1400" dirty="0">
                          <a:solidFill>
                            <a:schemeClr val="tx1"/>
                          </a:solidFill>
                          <a:effectLst/>
                        </a:rPr>
                      </a:br>
                      <a:br>
                        <a:rPr lang="en-US" sz="1400" dirty="0">
                          <a:solidFill>
                            <a:schemeClr val="tx1"/>
                          </a:solidFill>
                          <a:effectLst/>
                        </a:rPr>
                      </a:br>
                      <a:r>
                        <a:rPr lang="en-US" sz="1400" dirty="0">
                          <a:solidFill>
                            <a:schemeClr val="tx1"/>
                          </a:solidFill>
                          <a:effectLst/>
                        </a:rPr>
                        <a:t>Roles and Responsibilities </a:t>
                      </a:r>
                      <a:br>
                        <a:rPr lang="en-US" sz="1400" dirty="0">
                          <a:solidFill>
                            <a:schemeClr val="tx1"/>
                          </a:solidFill>
                          <a:effectLst/>
                        </a:rPr>
                      </a:b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solidFill>
                      <a:schemeClr val="tx2">
                        <a:lumMod val="40000"/>
                        <a:lumOff val="60000"/>
                      </a:schemeClr>
                    </a:solidFill>
                  </a:tcPr>
                </a:tc>
                <a:tc>
                  <a:txBody>
                    <a:bodyPr/>
                    <a:lstStyle/>
                    <a:p>
                      <a:pPr marL="0" marR="0">
                        <a:spcBef>
                          <a:spcPts val="0"/>
                        </a:spcBef>
                        <a:spcAft>
                          <a:spcPts val="0"/>
                        </a:spcAft>
                      </a:pPr>
                      <a:r>
                        <a:rPr lang="en-US" sz="1400" dirty="0">
                          <a:solidFill>
                            <a:schemeClr val="tx1"/>
                          </a:solidFill>
                          <a:effectLst/>
                        </a:rPr>
                        <a:t>  Tier 1 - IT Compliance Manual</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vert="vert270" anchor="b">
                    <a:solidFill>
                      <a:schemeClr val="tx2">
                        <a:lumMod val="40000"/>
                        <a:lumOff val="60000"/>
                      </a:schemeClr>
                    </a:solidFill>
                  </a:tcPr>
                </a:tc>
                <a:tc>
                  <a:txBody>
                    <a:bodyPr/>
                    <a:lstStyle/>
                    <a:p>
                      <a:pPr marL="0" marR="0">
                        <a:spcBef>
                          <a:spcPts val="0"/>
                        </a:spcBef>
                        <a:spcAft>
                          <a:spcPts val="0"/>
                        </a:spcAft>
                      </a:pPr>
                      <a:r>
                        <a:rPr lang="en-US" sz="1400" dirty="0">
                          <a:solidFill>
                            <a:schemeClr val="tx1"/>
                          </a:solidFill>
                          <a:effectLst/>
                        </a:rPr>
                        <a:t>  Tier 2 - Policies</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vert="vert270" anchor="b">
                    <a:solidFill>
                      <a:schemeClr val="tx2">
                        <a:lumMod val="40000"/>
                        <a:lumOff val="60000"/>
                      </a:schemeClr>
                    </a:solidFill>
                  </a:tcPr>
                </a:tc>
                <a:tc>
                  <a:txBody>
                    <a:bodyPr/>
                    <a:lstStyle/>
                    <a:p>
                      <a:pPr marL="0" marR="0">
                        <a:spcBef>
                          <a:spcPts val="0"/>
                        </a:spcBef>
                        <a:spcAft>
                          <a:spcPts val="0"/>
                        </a:spcAft>
                      </a:pPr>
                      <a:r>
                        <a:rPr lang="en-US" sz="1400" dirty="0">
                          <a:solidFill>
                            <a:schemeClr val="tx1"/>
                          </a:solidFill>
                          <a:effectLst/>
                        </a:rPr>
                        <a:t>  Tier 3 - SOPs, Standards</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vert="vert270" anchor="b">
                    <a:solidFill>
                      <a:schemeClr val="tx2">
                        <a:lumMod val="40000"/>
                        <a:lumOff val="60000"/>
                      </a:schemeClr>
                    </a:solidFill>
                  </a:tcPr>
                </a:tc>
                <a:tc>
                  <a:txBody>
                    <a:bodyPr/>
                    <a:lstStyle/>
                    <a:p>
                      <a:pPr marL="0" marR="0">
                        <a:spcBef>
                          <a:spcPts val="0"/>
                        </a:spcBef>
                        <a:spcAft>
                          <a:spcPts val="0"/>
                        </a:spcAft>
                      </a:pPr>
                      <a:r>
                        <a:rPr lang="en-US" sz="1400" dirty="0">
                          <a:solidFill>
                            <a:schemeClr val="tx1"/>
                          </a:solidFill>
                          <a:effectLst/>
                        </a:rPr>
                        <a:t>  Tier 4 - Guidelines, Templates,     Forms, Work Instructions</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vert="vert270" anchor="b">
                    <a:solidFill>
                      <a:schemeClr val="tx2">
                        <a:lumMod val="40000"/>
                        <a:lumOff val="60000"/>
                      </a:schemeClr>
                    </a:solidFill>
                  </a:tcPr>
                </a:tc>
                <a:extLst>
                  <a:ext uri="{0D108BD9-81ED-4DB2-BD59-A6C34878D82A}">
                    <a16:rowId xmlns:a16="http://schemas.microsoft.com/office/drawing/2014/main" val="10000"/>
                  </a:ext>
                </a:extLst>
              </a:tr>
              <a:tr h="276685">
                <a:tc>
                  <a:txBody>
                    <a:bodyPr/>
                    <a:lstStyle/>
                    <a:p>
                      <a:pPr marL="0" marR="0">
                        <a:spcBef>
                          <a:spcPts val="0"/>
                        </a:spcBef>
                        <a:spcAft>
                          <a:spcPts val="0"/>
                        </a:spcAft>
                      </a:pPr>
                      <a:r>
                        <a:rPr lang="en-US" sz="1400" dirty="0">
                          <a:solidFill>
                            <a:schemeClr val="tx1"/>
                          </a:solidFill>
                          <a:effectLst/>
                        </a:rPr>
                        <a:t>Author</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b">
                    <a:solidFill>
                      <a:schemeClr val="tx2">
                        <a:lumMod val="40000"/>
                        <a:lumOff val="60000"/>
                      </a:schemeClr>
                    </a:solidFill>
                  </a:tcPr>
                </a:tc>
                <a:tc>
                  <a:txBody>
                    <a:bodyPr/>
                    <a:lstStyle/>
                    <a:p>
                      <a:pPr marL="0" marR="0" algn="ctr">
                        <a:spcBef>
                          <a:spcPts val="0"/>
                        </a:spcBef>
                        <a:spcAft>
                          <a:spcPts val="0"/>
                        </a:spcAft>
                      </a:pPr>
                      <a:r>
                        <a:rPr lang="en-US" sz="1400" dirty="0">
                          <a:solidFill>
                            <a:schemeClr val="tx1"/>
                          </a:solidFill>
                          <a:effectLst/>
                        </a:rPr>
                        <a:t>Au</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Au</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Au</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Au</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extLst>
                  <a:ext uri="{0D108BD9-81ED-4DB2-BD59-A6C34878D82A}">
                    <a16:rowId xmlns:a16="http://schemas.microsoft.com/office/drawing/2014/main" val="10001"/>
                  </a:ext>
                </a:extLst>
              </a:tr>
              <a:tr h="276685">
                <a:tc>
                  <a:txBody>
                    <a:bodyPr/>
                    <a:lstStyle/>
                    <a:p>
                      <a:pPr marL="0" marR="0">
                        <a:spcBef>
                          <a:spcPts val="0"/>
                        </a:spcBef>
                        <a:spcAft>
                          <a:spcPts val="0"/>
                        </a:spcAft>
                      </a:pPr>
                      <a:r>
                        <a:rPr lang="en-US" sz="1400" dirty="0">
                          <a:solidFill>
                            <a:schemeClr val="tx1"/>
                          </a:solidFill>
                          <a:effectLst/>
                        </a:rPr>
                        <a:t>Chief Information Officer</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b">
                    <a:solidFill>
                      <a:schemeClr val="tx2">
                        <a:lumMod val="40000"/>
                        <a:lumOff val="60000"/>
                      </a:schemeClr>
                    </a:solidFill>
                  </a:tcPr>
                </a:tc>
                <a:tc>
                  <a:txBody>
                    <a:bodyPr/>
                    <a:lstStyle/>
                    <a:p>
                      <a:pPr marL="0" marR="0" algn="ctr">
                        <a:spcBef>
                          <a:spcPts val="0"/>
                        </a:spcBef>
                        <a:spcAft>
                          <a:spcPts val="0"/>
                        </a:spcAft>
                      </a:pPr>
                      <a:r>
                        <a:rPr lang="en-US" sz="1400" dirty="0">
                          <a:solidFill>
                            <a:schemeClr val="tx1"/>
                          </a:solidFill>
                          <a:effectLst/>
                        </a:rPr>
                        <a:t>A </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R</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I</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I</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extLst>
                  <a:ext uri="{0D108BD9-81ED-4DB2-BD59-A6C34878D82A}">
                    <a16:rowId xmlns:a16="http://schemas.microsoft.com/office/drawing/2014/main" val="10002"/>
                  </a:ext>
                </a:extLst>
              </a:tr>
              <a:tr h="276685">
                <a:tc>
                  <a:txBody>
                    <a:bodyPr/>
                    <a:lstStyle/>
                    <a:p>
                      <a:pPr marL="0" marR="0">
                        <a:spcBef>
                          <a:spcPts val="0"/>
                        </a:spcBef>
                        <a:spcAft>
                          <a:spcPts val="0"/>
                        </a:spcAft>
                      </a:pPr>
                      <a:r>
                        <a:rPr lang="en-US" sz="1400" dirty="0">
                          <a:solidFill>
                            <a:schemeClr val="tx1"/>
                          </a:solidFill>
                          <a:effectLst/>
                        </a:rPr>
                        <a:t>Business Process Owner</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b">
                    <a:solidFill>
                      <a:schemeClr val="tx2">
                        <a:lumMod val="40000"/>
                        <a:lumOff val="60000"/>
                      </a:schemeClr>
                    </a:solidFill>
                  </a:tcPr>
                </a:tc>
                <a:tc>
                  <a:txBody>
                    <a:bodyPr/>
                    <a:lstStyle/>
                    <a:p>
                      <a:pPr marL="0" marR="0" algn="ctr">
                        <a:spcBef>
                          <a:spcPts val="0"/>
                        </a:spcBef>
                        <a:spcAft>
                          <a:spcPts val="0"/>
                        </a:spcAft>
                      </a:pPr>
                      <a:r>
                        <a:rPr lang="en-US" sz="1400" dirty="0">
                          <a:solidFill>
                            <a:schemeClr val="tx1"/>
                          </a:solidFill>
                          <a:effectLst/>
                        </a:rPr>
                        <a:t> </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 </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R</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R</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extLst>
                  <a:ext uri="{0D108BD9-81ED-4DB2-BD59-A6C34878D82A}">
                    <a16:rowId xmlns:a16="http://schemas.microsoft.com/office/drawing/2014/main" val="10003"/>
                  </a:ext>
                </a:extLst>
              </a:tr>
              <a:tr h="276685">
                <a:tc>
                  <a:txBody>
                    <a:bodyPr/>
                    <a:lstStyle/>
                    <a:p>
                      <a:pPr marL="0" marR="0">
                        <a:spcBef>
                          <a:spcPts val="0"/>
                        </a:spcBef>
                        <a:spcAft>
                          <a:spcPts val="0"/>
                        </a:spcAft>
                      </a:pPr>
                      <a:r>
                        <a:rPr lang="en-US" sz="1400" dirty="0">
                          <a:solidFill>
                            <a:schemeClr val="tx1"/>
                          </a:solidFill>
                          <a:effectLst/>
                        </a:rPr>
                        <a:t>System Owner</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b">
                    <a:solidFill>
                      <a:schemeClr val="tx2">
                        <a:lumMod val="40000"/>
                        <a:lumOff val="60000"/>
                      </a:schemeClr>
                    </a:solidFill>
                  </a:tcPr>
                </a:tc>
                <a:tc>
                  <a:txBody>
                    <a:bodyPr/>
                    <a:lstStyle/>
                    <a:p>
                      <a:pPr marL="0" marR="0" algn="ctr">
                        <a:spcBef>
                          <a:spcPts val="0"/>
                        </a:spcBef>
                        <a:spcAft>
                          <a:spcPts val="0"/>
                        </a:spcAft>
                      </a:pPr>
                      <a:r>
                        <a:rPr lang="en-US" sz="1400" dirty="0">
                          <a:solidFill>
                            <a:schemeClr val="tx1"/>
                          </a:solidFill>
                          <a:effectLst/>
                        </a:rPr>
                        <a:t> </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 </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I</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I</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extLst>
                  <a:ext uri="{0D108BD9-81ED-4DB2-BD59-A6C34878D82A}">
                    <a16:rowId xmlns:a16="http://schemas.microsoft.com/office/drawing/2014/main" val="10004"/>
                  </a:ext>
                </a:extLst>
              </a:tr>
              <a:tr h="276685">
                <a:tc>
                  <a:txBody>
                    <a:bodyPr/>
                    <a:lstStyle/>
                    <a:p>
                      <a:pPr marL="0" marR="0">
                        <a:spcBef>
                          <a:spcPts val="0"/>
                        </a:spcBef>
                        <a:spcAft>
                          <a:spcPts val="0"/>
                        </a:spcAft>
                      </a:pPr>
                      <a:r>
                        <a:rPr lang="en-US" sz="1400" dirty="0">
                          <a:solidFill>
                            <a:schemeClr val="tx1"/>
                          </a:solidFill>
                          <a:effectLst/>
                        </a:rPr>
                        <a:t>IT Compliance</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b">
                    <a:solidFill>
                      <a:schemeClr val="tx2">
                        <a:lumMod val="40000"/>
                        <a:lumOff val="60000"/>
                      </a:schemeClr>
                    </a:solidFill>
                  </a:tcPr>
                </a:tc>
                <a:tc>
                  <a:txBody>
                    <a:bodyPr/>
                    <a:lstStyle/>
                    <a:p>
                      <a:pPr marL="0" marR="0" algn="ctr">
                        <a:spcBef>
                          <a:spcPts val="0"/>
                        </a:spcBef>
                        <a:spcAft>
                          <a:spcPts val="0"/>
                        </a:spcAft>
                      </a:pPr>
                      <a:r>
                        <a:rPr lang="en-US" sz="1400" dirty="0">
                          <a:solidFill>
                            <a:schemeClr val="tx1"/>
                          </a:solidFill>
                          <a:effectLst/>
                        </a:rPr>
                        <a:t>R</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A </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A</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A</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extLst>
                  <a:ext uri="{0D108BD9-81ED-4DB2-BD59-A6C34878D82A}">
                    <a16:rowId xmlns:a16="http://schemas.microsoft.com/office/drawing/2014/main" val="10005"/>
                  </a:ext>
                </a:extLst>
              </a:tr>
              <a:tr h="276685">
                <a:tc>
                  <a:txBody>
                    <a:bodyPr/>
                    <a:lstStyle/>
                    <a:p>
                      <a:pPr marL="0" marR="0">
                        <a:spcBef>
                          <a:spcPts val="0"/>
                        </a:spcBef>
                        <a:spcAft>
                          <a:spcPts val="0"/>
                        </a:spcAft>
                      </a:pPr>
                      <a:r>
                        <a:rPr lang="en-US" sz="1400" dirty="0">
                          <a:solidFill>
                            <a:schemeClr val="tx1"/>
                          </a:solidFill>
                          <a:effectLst/>
                        </a:rPr>
                        <a:t>QA (GxP Systems)</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b">
                    <a:solidFill>
                      <a:schemeClr val="tx2">
                        <a:lumMod val="40000"/>
                        <a:lumOff val="60000"/>
                      </a:schemeClr>
                    </a:solidFill>
                  </a:tcPr>
                </a:tc>
                <a:tc>
                  <a:txBody>
                    <a:bodyPr/>
                    <a:lstStyle/>
                    <a:p>
                      <a:pPr marL="0" marR="0" algn="ctr">
                        <a:spcBef>
                          <a:spcPts val="0"/>
                        </a:spcBef>
                        <a:spcAft>
                          <a:spcPts val="0"/>
                        </a:spcAft>
                      </a:pPr>
                      <a:r>
                        <a:rPr lang="en-US" sz="1400" dirty="0">
                          <a:solidFill>
                            <a:schemeClr val="tx1"/>
                          </a:solidFill>
                          <a:effectLst/>
                        </a:rPr>
                        <a:t>R</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R</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ctr"/>
                </a:tc>
                <a:tc>
                  <a:txBody>
                    <a:bodyPr/>
                    <a:lstStyle/>
                    <a:p>
                      <a:pPr marL="0" marR="0" algn="ctr">
                        <a:spcBef>
                          <a:spcPts val="0"/>
                        </a:spcBef>
                        <a:spcAft>
                          <a:spcPts val="0"/>
                        </a:spcAft>
                      </a:pPr>
                      <a:r>
                        <a:rPr lang="en-US" sz="1400" dirty="0">
                          <a:solidFill>
                            <a:schemeClr val="tx1"/>
                          </a:solidFill>
                          <a:effectLst/>
                        </a:rPr>
                        <a:t>R</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b"/>
                </a:tc>
                <a:tc>
                  <a:txBody>
                    <a:bodyPr/>
                    <a:lstStyle/>
                    <a:p>
                      <a:pPr marL="0" marR="0" algn="ctr">
                        <a:spcBef>
                          <a:spcPts val="0"/>
                        </a:spcBef>
                        <a:spcAft>
                          <a:spcPts val="0"/>
                        </a:spcAft>
                      </a:pPr>
                      <a:r>
                        <a:rPr lang="en-US" sz="1400" dirty="0">
                          <a:solidFill>
                            <a:schemeClr val="tx1"/>
                          </a:solidFill>
                          <a:effectLst/>
                        </a:rPr>
                        <a:t>R</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201" marR="50201" marT="0"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045177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343" y="228600"/>
            <a:ext cx="8422511" cy="526136"/>
          </a:xfrm>
          <a:noFill/>
        </p:spPr>
        <p:txBody>
          <a:bodyPr>
            <a:normAutofit fontScale="90000"/>
          </a:bodyPr>
          <a:lstStyle/>
          <a:p>
            <a:r>
              <a:rPr lang="en-US" dirty="0"/>
              <a:t>Validation Approvals Matrix</a:t>
            </a:r>
          </a:p>
        </p:txBody>
      </p:sp>
      <p:sp>
        <p:nvSpPr>
          <p:cNvPr id="15" name="Rectangle 14"/>
          <p:cNvSpPr/>
          <p:nvPr/>
        </p:nvSpPr>
        <p:spPr bwMode="auto">
          <a:xfrm>
            <a:off x="2891990" y="1509299"/>
            <a:ext cx="5330718" cy="3839402"/>
          </a:xfrm>
          <a:prstGeom prst="rect">
            <a:avLst/>
          </a:prstGeom>
          <a:noFill/>
          <a:ln w="38100" cap="flat" cmpd="sng" algn="ctr">
            <a:solidFill>
              <a:schemeClr val="tx1"/>
            </a:solidFill>
            <a:prstDash val="solid"/>
            <a:round/>
            <a:headEnd type="none" w="med" len="med"/>
            <a:tailEnd type="none" w="med" len="med"/>
          </a:ln>
          <a:effectLst/>
          <a:scene3d>
            <a:camera prst="obliqueTopRight"/>
            <a:lightRig rig="threePt" dir="t"/>
          </a:scene3d>
        </p:spPr>
        <p:txBody>
          <a:bodyPr vert="horz" wrap="square" lIns="68580" tIns="34290" rIns="68580" bIns="34290" numCol="1" rtlCol="0" anchor="ctr" anchorCtr="0" compatLnSpc="1">
            <a:prstTxWarp prst="textNoShape">
              <a:avLst/>
            </a:prstTxWarp>
          </a:bodyPr>
          <a:lstStyle/>
          <a:p>
            <a:pPr algn="ctr" fontAlgn="base">
              <a:spcBef>
                <a:spcPct val="30000"/>
              </a:spcBef>
              <a:spcAft>
                <a:spcPct val="0"/>
              </a:spcAft>
            </a:pPr>
            <a:endParaRPr lang="en-US" sz="900" dirty="0">
              <a:solidFill>
                <a:schemeClr val="bg1"/>
              </a:solidFill>
              <a:latin typeface="Arial" charset="0"/>
            </a:endParaRPr>
          </a:p>
        </p:txBody>
      </p:sp>
      <p:sp>
        <p:nvSpPr>
          <p:cNvPr id="19" name="Freeform 18"/>
          <p:cNvSpPr/>
          <p:nvPr/>
        </p:nvSpPr>
        <p:spPr bwMode="auto">
          <a:xfrm>
            <a:off x="9067801" y="1142998"/>
            <a:ext cx="686049" cy="5031336"/>
          </a:xfrm>
          <a:custGeom>
            <a:avLst/>
            <a:gdLst>
              <a:gd name="connsiteX0" fmla="*/ 62484 w 193548"/>
              <a:gd name="connsiteY0" fmla="*/ 0 h 5609844"/>
              <a:gd name="connsiteX1" fmla="*/ 163068 w 193548"/>
              <a:gd name="connsiteY1" fmla="*/ 228600 h 5609844"/>
              <a:gd name="connsiteX2" fmla="*/ 108204 w 193548"/>
              <a:gd name="connsiteY2" fmla="*/ 448056 h 5609844"/>
              <a:gd name="connsiteX3" fmla="*/ 80772 w 193548"/>
              <a:gd name="connsiteY3" fmla="*/ 493776 h 5609844"/>
              <a:gd name="connsiteX4" fmla="*/ 35052 w 193548"/>
              <a:gd name="connsiteY4" fmla="*/ 704088 h 5609844"/>
              <a:gd name="connsiteX5" fmla="*/ 144780 w 193548"/>
              <a:gd name="connsiteY5" fmla="*/ 1051560 h 5609844"/>
              <a:gd name="connsiteX6" fmla="*/ 135636 w 193548"/>
              <a:gd name="connsiteY6" fmla="*/ 1298448 h 5609844"/>
              <a:gd name="connsiteX7" fmla="*/ 7620 w 193548"/>
              <a:gd name="connsiteY7" fmla="*/ 1682496 h 5609844"/>
              <a:gd name="connsiteX8" fmla="*/ 181356 w 193548"/>
              <a:gd name="connsiteY8" fmla="*/ 2212848 h 5609844"/>
              <a:gd name="connsiteX9" fmla="*/ 80772 w 193548"/>
              <a:gd name="connsiteY9" fmla="*/ 2578608 h 5609844"/>
              <a:gd name="connsiteX10" fmla="*/ 153924 w 193548"/>
              <a:gd name="connsiteY10" fmla="*/ 2862072 h 5609844"/>
              <a:gd name="connsiteX11" fmla="*/ 108204 w 193548"/>
              <a:gd name="connsiteY11" fmla="*/ 3200400 h 5609844"/>
              <a:gd name="connsiteX12" fmla="*/ 163068 w 193548"/>
              <a:gd name="connsiteY12" fmla="*/ 3566160 h 5609844"/>
              <a:gd name="connsiteX13" fmla="*/ 53340 w 193548"/>
              <a:gd name="connsiteY13" fmla="*/ 3813048 h 5609844"/>
              <a:gd name="connsiteX14" fmla="*/ 153924 w 193548"/>
              <a:gd name="connsiteY14" fmla="*/ 4151376 h 5609844"/>
              <a:gd name="connsiteX15" fmla="*/ 89916 w 193548"/>
              <a:gd name="connsiteY15" fmla="*/ 4370832 h 5609844"/>
              <a:gd name="connsiteX16" fmla="*/ 172212 w 193548"/>
              <a:gd name="connsiteY16" fmla="*/ 4727448 h 5609844"/>
              <a:gd name="connsiteX17" fmla="*/ 99060 w 193548"/>
              <a:gd name="connsiteY17" fmla="*/ 4919472 h 5609844"/>
              <a:gd name="connsiteX18" fmla="*/ 181356 w 193548"/>
              <a:gd name="connsiteY18" fmla="*/ 5148072 h 5609844"/>
              <a:gd name="connsiteX19" fmla="*/ 80772 w 193548"/>
              <a:gd name="connsiteY19" fmla="*/ 5550408 h 5609844"/>
              <a:gd name="connsiteX20" fmla="*/ 80772 w 193548"/>
              <a:gd name="connsiteY20" fmla="*/ 5504688 h 560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548" h="5609844">
                <a:moveTo>
                  <a:pt x="62484" y="0"/>
                </a:moveTo>
                <a:cubicBezTo>
                  <a:pt x="108966" y="76962"/>
                  <a:pt x="155448" y="153924"/>
                  <a:pt x="163068" y="228600"/>
                </a:cubicBezTo>
                <a:cubicBezTo>
                  <a:pt x="170688" y="303276"/>
                  <a:pt x="121920" y="403860"/>
                  <a:pt x="108204" y="448056"/>
                </a:cubicBezTo>
                <a:cubicBezTo>
                  <a:pt x="94488" y="492252"/>
                  <a:pt x="92964" y="451104"/>
                  <a:pt x="80772" y="493776"/>
                </a:cubicBezTo>
                <a:cubicBezTo>
                  <a:pt x="68580" y="536448"/>
                  <a:pt x="24384" y="611124"/>
                  <a:pt x="35052" y="704088"/>
                </a:cubicBezTo>
                <a:cubicBezTo>
                  <a:pt x="45720" y="797052"/>
                  <a:pt x="128016" y="952500"/>
                  <a:pt x="144780" y="1051560"/>
                </a:cubicBezTo>
                <a:cubicBezTo>
                  <a:pt x="161544" y="1150620"/>
                  <a:pt x="158496" y="1193292"/>
                  <a:pt x="135636" y="1298448"/>
                </a:cubicBezTo>
                <a:cubicBezTo>
                  <a:pt x="112776" y="1403604"/>
                  <a:pt x="0" y="1530096"/>
                  <a:pt x="7620" y="1682496"/>
                </a:cubicBezTo>
                <a:cubicBezTo>
                  <a:pt x="15240" y="1834896"/>
                  <a:pt x="169164" y="2063496"/>
                  <a:pt x="181356" y="2212848"/>
                </a:cubicBezTo>
                <a:cubicBezTo>
                  <a:pt x="193548" y="2362200"/>
                  <a:pt x="85344" y="2470404"/>
                  <a:pt x="80772" y="2578608"/>
                </a:cubicBezTo>
                <a:cubicBezTo>
                  <a:pt x="76200" y="2686812"/>
                  <a:pt x="149352" y="2758440"/>
                  <a:pt x="153924" y="2862072"/>
                </a:cubicBezTo>
                <a:cubicBezTo>
                  <a:pt x="158496" y="2965704"/>
                  <a:pt x="106680" y="3083052"/>
                  <a:pt x="108204" y="3200400"/>
                </a:cubicBezTo>
                <a:cubicBezTo>
                  <a:pt x="109728" y="3317748"/>
                  <a:pt x="172212" y="3464052"/>
                  <a:pt x="163068" y="3566160"/>
                </a:cubicBezTo>
                <a:cubicBezTo>
                  <a:pt x="153924" y="3668268"/>
                  <a:pt x="54864" y="3715512"/>
                  <a:pt x="53340" y="3813048"/>
                </a:cubicBezTo>
                <a:cubicBezTo>
                  <a:pt x="51816" y="3910584"/>
                  <a:pt x="147828" y="4058412"/>
                  <a:pt x="153924" y="4151376"/>
                </a:cubicBezTo>
                <a:cubicBezTo>
                  <a:pt x="160020" y="4244340"/>
                  <a:pt x="86868" y="4274820"/>
                  <a:pt x="89916" y="4370832"/>
                </a:cubicBezTo>
                <a:cubicBezTo>
                  <a:pt x="92964" y="4466844"/>
                  <a:pt x="170688" y="4636008"/>
                  <a:pt x="172212" y="4727448"/>
                </a:cubicBezTo>
                <a:cubicBezTo>
                  <a:pt x="173736" y="4818888"/>
                  <a:pt x="97536" y="4849368"/>
                  <a:pt x="99060" y="4919472"/>
                </a:cubicBezTo>
                <a:cubicBezTo>
                  <a:pt x="100584" y="4989576"/>
                  <a:pt x="184404" y="5042916"/>
                  <a:pt x="181356" y="5148072"/>
                </a:cubicBezTo>
                <a:cubicBezTo>
                  <a:pt x="178308" y="5253228"/>
                  <a:pt x="97536" y="5490972"/>
                  <a:pt x="80772" y="5550408"/>
                </a:cubicBezTo>
                <a:cubicBezTo>
                  <a:pt x="64008" y="5609844"/>
                  <a:pt x="72390" y="5557266"/>
                  <a:pt x="80772" y="5504688"/>
                </a:cubicBezTo>
              </a:path>
            </a:pathLst>
          </a:custGeom>
          <a:solidFill>
            <a:schemeClr val="tx1"/>
          </a:solidFill>
          <a:ln w="2857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fontAlgn="base">
              <a:spcBef>
                <a:spcPct val="30000"/>
              </a:spcBef>
              <a:spcAft>
                <a:spcPct val="0"/>
              </a:spcAft>
            </a:pPr>
            <a:endParaRPr lang="en-US" sz="900" dirty="0">
              <a:solidFill>
                <a:schemeClr val="bg1"/>
              </a:solidFill>
              <a:latin typeface="Arial" charset="0"/>
            </a:endParaRPr>
          </a:p>
        </p:txBody>
      </p:sp>
      <p:graphicFrame>
        <p:nvGraphicFramePr>
          <p:cNvPr id="3" name="Table 2"/>
          <p:cNvGraphicFramePr>
            <a:graphicFrameLocks noGrp="1"/>
          </p:cNvGraphicFramePr>
          <p:nvPr/>
        </p:nvGraphicFramePr>
        <p:xfrm>
          <a:off x="2133597" y="1142998"/>
          <a:ext cx="7198071" cy="5031336"/>
        </p:xfrm>
        <a:graphic>
          <a:graphicData uri="http://schemas.openxmlformats.org/drawingml/2006/table">
            <a:tbl>
              <a:tblPr>
                <a:tableStyleId>{5C22544A-7EE6-4342-B048-85BDC9FD1C3A}</a:tableStyleId>
              </a:tblPr>
              <a:tblGrid>
                <a:gridCol w="2403533">
                  <a:extLst>
                    <a:ext uri="{9D8B030D-6E8A-4147-A177-3AD203B41FA5}">
                      <a16:colId xmlns:a16="http://schemas.microsoft.com/office/drawing/2014/main" val="20000"/>
                    </a:ext>
                  </a:extLst>
                </a:gridCol>
                <a:gridCol w="409189">
                  <a:extLst>
                    <a:ext uri="{9D8B030D-6E8A-4147-A177-3AD203B41FA5}">
                      <a16:colId xmlns:a16="http://schemas.microsoft.com/office/drawing/2014/main" val="20001"/>
                    </a:ext>
                  </a:extLst>
                </a:gridCol>
                <a:gridCol w="409189">
                  <a:extLst>
                    <a:ext uri="{9D8B030D-6E8A-4147-A177-3AD203B41FA5}">
                      <a16:colId xmlns:a16="http://schemas.microsoft.com/office/drawing/2014/main" val="20002"/>
                    </a:ext>
                  </a:extLst>
                </a:gridCol>
                <a:gridCol w="372168">
                  <a:extLst>
                    <a:ext uri="{9D8B030D-6E8A-4147-A177-3AD203B41FA5}">
                      <a16:colId xmlns:a16="http://schemas.microsoft.com/office/drawing/2014/main" val="20003"/>
                    </a:ext>
                  </a:extLst>
                </a:gridCol>
                <a:gridCol w="409189">
                  <a:extLst>
                    <a:ext uri="{9D8B030D-6E8A-4147-A177-3AD203B41FA5}">
                      <a16:colId xmlns:a16="http://schemas.microsoft.com/office/drawing/2014/main" val="20004"/>
                    </a:ext>
                  </a:extLst>
                </a:gridCol>
                <a:gridCol w="409189">
                  <a:extLst>
                    <a:ext uri="{9D8B030D-6E8A-4147-A177-3AD203B41FA5}">
                      <a16:colId xmlns:a16="http://schemas.microsoft.com/office/drawing/2014/main" val="20005"/>
                    </a:ext>
                  </a:extLst>
                </a:gridCol>
                <a:gridCol w="372168">
                  <a:extLst>
                    <a:ext uri="{9D8B030D-6E8A-4147-A177-3AD203B41FA5}">
                      <a16:colId xmlns:a16="http://schemas.microsoft.com/office/drawing/2014/main" val="20006"/>
                    </a:ext>
                  </a:extLst>
                </a:gridCol>
                <a:gridCol w="372168">
                  <a:extLst>
                    <a:ext uri="{9D8B030D-6E8A-4147-A177-3AD203B41FA5}">
                      <a16:colId xmlns:a16="http://schemas.microsoft.com/office/drawing/2014/main" val="20007"/>
                    </a:ext>
                  </a:extLst>
                </a:gridCol>
                <a:gridCol w="409189">
                  <a:extLst>
                    <a:ext uri="{9D8B030D-6E8A-4147-A177-3AD203B41FA5}">
                      <a16:colId xmlns:a16="http://schemas.microsoft.com/office/drawing/2014/main" val="20008"/>
                    </a:ext>
                  </a:extLst>
                </a:gridCol>
                <a:gridCol w="425508">
                  <a:extLst>
                    <a:ext uri="{9D8B030D-6E8A-4147-A177-3AD203B41FA5}">
                      <a16:colId xmlns:a16="http://schemas.microsoft.com/office/drawing/2014/main" val="20009"/>
                    </a:ext>
                  </a:extLst>
                </a:gridCol>
                <a:gridCol w="425508">
                  <a:extLst>
                    <a:ext uri="{9D8B030D-6E8A-4147-A177-3AD203B41FA5}">
                      <a16:colId xmlns:a16="http://schemas.microsoft.com/office/drawing/2014/main" val="20010"/>
                    </a:ext>
                  </a:extLst>
                </a:gridCol>
                <a:gridCol w="409189">
                  <a:extLst>
                    <a:ext uri="{9D8B030D-6E8A-4147-A177-3AD203B41FA5}">
                      <a16:colId xmlns:a16="http://schemas.microsoft.com/office/drawing/2014/main" val="20011"/>
                    </a:ext>
                  </a:extLst>
                </a:gridCol>
                <a:gridCol w="371884">
                  <a:extLst>
                    <a:ext uri="{9D8B030D-6E8A-4147-A177-3AD203B41FA5}">
                      <a16:colId xmlns:a16="http://schemas.microsoft.com/office/drawing/2014/main" val="20012"/>
                    </a:ext>
                  </a:extLst>
                </a:gridCol>
              </a:tblGrid>
              <a:tr h="1765892">
                <a:tc rowSpan="2">
                  <a:txBody>
                    <a:bodyPr/>
                    <a:lstStyle/>
                    <a:p>
                      <a:pPr algn="l" fontAlgn="ctr"/>
                      <a:r>
                        <a:rPr lang="en-US" sz="1200" u="none" strike="noStrike" dirty="0">
                          <a:effectLst/>
                        </a:rPr>
                        <a:t>Project Validation Deliverables </a:t>
                      </a:r>
                      <a:br>
                        <a:rPr lang="en-US" sz="1200" u="none" strike="noStrike" dirty="0">
                          <a:effectLst/>
                        </a:rPr>
                      </a:br>
                      <a:br>
                        <a:rPr lang="en-US" sz="1200" u="none" strike="noStrike" dirty="0">
                          <a:effectLst/>
                        </a:rPr>
                      </a:br>
                      <a:r>
                        <a:rPr lang="en-US" sz="1200" u="none" strike="noStrike" dirty="0">
                          <a:effectLst/>
                        </a:rPr>
                        <a:t>vs</a:t>
                      </a:r>
                      <a:br>
                        <a:rPr lang="en-US" sz="1200" u="none" strike="noStrike" dirty="0">
                          <a:effectLst/>
                        </a:rPr>
                      </a:br>
                      <a:br>
                        <a:rPr lang="en-US" sz="1200" u="none" strike="noStrike" dirty="0">
                          <a:effectLst/>
                        </a:rPr>
                      </a:br>
                      <a:r>
                        <a:rPr lang="en-US" sz="1200" u="none" strike="noStrike" dirty="0">
                          <a:effectLst/>
                        </a:rPr>
                        <a:t>Roles and Responsibilities </a:t>
                      </a:r>
                      <a:endParaRPr lang="en-US" sz="1200" b="1" i="0" u="none" strike="noStrike" dirty="0">
                        <a:solidFill>
                          <a:srgbClr val="000000"/>
                        </a:solidFill>
                        <a:effectLst/>
                        <a:latin typeface="Times New Roman" panose="02020603050405020304" pitchFamily="18" charset="0"/>
                      </a:endParaRPr>
                    </a:p>
                  </a:txBody>
                  <a:tcPr marL="3204" marR="3204" marT="3204" marB="0" anchor="ctr">
                    <a:solidFill>
                      <a:schemeClr val="tx2">
                        <a:lumMod val="40000"/>
                        <a:lumOff val="60000"/>
                      </a:schemeClr>
                    </a:solidFill>
                  </a:tcPr>
                </a:tc>
                <a:tc>
                  <a:txBody>
                    <a:bodyPr/>
                    <a:lstStyle/>
                    <a:p>
                      <a:pPr algn="l" fontAlgn="b"/>
                      <a:r>
                        <a:rPr lang="en-US" sz="1200" u="none" strike="noStrike" baseline="0" dirty="0">
                          <a:effectLst/>
                        </a:rPr>
                        <a:t>Business Process Development (BPD)</a:t>
                      </a:r>
                      <a:endParaRPr lang="en-US" sz="1200" b="0" i="0" u="none" strike="noStrike" baseline="0"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r>
                        <a:rPr lang="en-US" sz="1200" u="none" strike="noStrike" baseline="0" dirty="0">
                          <a:effectLst/>
                        </a:rPr>
                        <a:t>Initial Risk Assessment (IRA)</a:t>
                      </a:r>
                      <a:endParaRPr lang="en-US" sz="1200" b="0" i="0" u="none" strike="noStrike" baseline="0"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r>
                        <a:rPr lang="en-US" sz="1200" u="none" strike="noStrike" baseline="0" dirty="0">
                          <a:effectLst/>
                        </a:rPr>
                        <a:t>Functional Rick Assessment (FRA)</a:t>
                      </a:r>
                      <a:endParaRPr lang="en-US" sz="1200" b="0" i="0" u="none" strike="noStrike" baseline="0"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r>
                        <a:rPr lang="en-US" sz="1200" u="none" strike="noStrike" baseline="0" dirty="0">
                          <a:effectLst/>
                        </a:rPr>
                        <a:t>Architecture Impact Assessment </a:t>
                      </a:r>
                      <a:endParaRPr lang="en-US" sz="1200" b="0" i="0" u="none" strike="noStrike" baseline="0"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r>
                        <a:rPr lang="en-US" sz="1200" u="none" strike="noStrike" baseline="0" dirty="0">
                          <a:effectLst/>
                        </a:rPr>
                        <a:t>Information Security Risk Assessment</a:t>
                      </a:r>
                      <a:endParaRPr lang="en-US" sz="1200" b="0" i="0" u="none" strike="noStrike" baseline="0"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r>
                        <a:rPr lang="en-US" sz="1200" u="none" strike="noStrike" baseline="0" dirty="0">
                          <a:effectLst/>
                        </a:rPr>
                        <a:t>Requirement Specification (RS)</a:t>
                      </a:r>
                      <a:endParaRPr lang="en-US" sz="1200" b="0" i="0" u="none" strike="noStrike" baseline="0"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r>
                        <a:rPr lang="en-US" sz="1200" u="none" strike="noStrike" baseline="0" dirty="0">
                          <a:effectLst/>
                        </a:rPr>
                        <a:t>Functional Specification (FS)</a:t>
                      </a:r>
                      <a:endParaRPr lang="en-US" sz="1200" b="0" i="0" u="none" strike="noStrike" baseline="0"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r>
                        <a:rPr lang="en-US" sz="1200" u="none" strike="noStrike" baseline="0" dirty="0">
                          <a:effectLst/>
                        </a:rPr>
                        <a:t>Validation Plan (VP)</a:t>
                      </a:r>
                      <a:endParaRPr lang="en-US" sz="1200" b="0" i="0" u="none" strike="noStrike" baseline="0"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r>
                        <a:rPr lang="en-US" sz="1200" u="none" strike="noStrike" baseline="0" dirty="0">
                          <a:effectLst/>
                        </a:rPr>
                        <a:t>Supplier Assessment Public Information Audit</a:t>
                      </a:r>
                      <a:endParaRPr lang="en-US" sz="1200" b="0" i="0" u="none" strike="noStrike" baseline="0"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r>
                        <a:rPr lang="en-US" sz="1200" u="none" strike="noStrike" baseline="0" dirty="0">
                          <a:effectLst/>
                        </a:rPr>
                        <a:t>Supplier Assessment Postal Audit</a:t>
                      </a:r>
                      <a:endParaRPr lang="en-US" sz="1200" b="0" i="0" u="none" strike="noStrike" baseline="0"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r>
                        <a:rPr lang="en-US" sz="1200" u="none" strike="noStrike" baseline="0" dirty="0">
                          <a:effectLst/>
                        </a:rPr>
                        <a:t>Supplier Assessment On-Site Audit</a:t>
                      </a:r>
                      <a:endParaRPr lang="en-US" sz="1200" b="0" i="0" u="none" strike="noStrike" baseline="0"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r>
                        <a:rPr lang="en-US" sz="1200" u="none" strike="noStrike" baseline="0" dirty="0">
                          <a:effectLst/>
                        </a:rPr>
                        <a:t>System Test Plan (STP)</a:t>
                      </a:r>
                      <a:endParaRPr lang="en-US" sz="1200" b="0" i="0" u="none" strike="noStrike" baseline="0"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extLst>
                  <a:ext uri="{0D108BD9-81ED-4DB2-BD59-A6C34878D82A}">
                    <a16:rowId xmlns:a16="http://schemas.microsoft.com/office/drawing/2014/main" val="10000"/>
                  </a:ext>
                </a:extLst>
              </a:tr>
              <a:tr h="307655">
                <a:tc vMerge="1">
                  <a:txBody>
                    <a:bodyPr/>
                    <a:lstStyle/>
                    <a:p>
                      <a:endParaRPr lang="en-US"/>
                    </a:p>
                  </a:txBody>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3204" marR="3204" marT="3204" marB="0" vert="vert270" anchor="b">
                    <a:solidFill>
                      <a:schemeClr val="tx2">
                        <a:lumMod val="40000"/>
                        <a:lumOff val="60000"/>
                      </a:schemeClr>
                    </a:solidFill>
                  </a:tcPr>
                </a:tc>
                <a:extLst>
                  <a:ext uri="{0D108BD9-81ED-4DB2-BD59-A6C34878D82A}">
                    <a16:rowId xmlns:a16="http://schemas.microsoft.com/office/drawing/2014/main" val="10001"/>
                  </a:ext>
                </a:extLst>
              </a:tr>
              <a:tr h="185728">
                <a:tc>
                  <a:txBody>
                    <a:bodyPr/>
                    <a:lstStyle/>
                    <a:p>
                      <a:pPr algn="l" fontAlgn="ctr"/>
                      <a:r>
                        <a:rPr lang="en-US" sz="1200" u="none" strike="noStrike" dirty="0">
                          <a:effectLst/>
                        </a:rPr>
                        <a:t>Business Analyst</a:t>
                      </a:r>
                      <a:endParaRPr lang="en-US" sz="1200" b="0" i="0" u="none" strike="noStrike" dirty="0">
                        <a:solidFill>
                          <a:srgbClr val="000000"/>
                        </a:solidFill>
                        <a:effectLst/>
                        <a:latin typeface="Times New Roman" panose="02020603050405020304" pitchFamily="18" charset="0"/>
                      </a:endParaRPr>
                    </a:p>
                  </a:txBody>
                  <a:tcPr marL="3204" marR="3204" marT="3204" marB="0" anchor="ctr">
                    <a:solidFill>
                      <a:schemeClr val="tx2">
                        <a:lumMod val="40000"/>
                        <a:lumOff val="60000"/>
                      </a:schemeClr>
                    </a:solidFill>
                  </a:tcPr>
                </a:tc>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Au</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extLst>
                  <a:ext uri="{0D108BD9-81ED-4DB2-BD59-A6C34878D82A}">
                    <a16:rowId xmlns:a16="http://schemas.microsoft.com/office/drawing/2014/main" val="10002"/>
                  </a:ext>
                </a:extLst>
              </a:tr>
              <a:tr h="368257">
                <a:tc>
                  <a:txBody>
                    <a:bodyPr/>
                    <a:lstStyle/>
                    <a:p>
                      <a:pPr algn="l" fontAlgn="b"/>
                      <a:r>
                        <a:rPr lang="en-US" sz="1200" u="none" strike="noStrike" dirty="0">
                          <a:effectLst/>
                        </a:rPr>
                        <a:t>Business Process Owner</a:t>
                      </a:r>
                      <a:endParaRPr lang="en-US" sz="1200" b="0" i="0" u="none" strike="noStrike" dirty="0">
                        <a:solidFill>
                          <a:srgbClr val="000000"/>
                        </a:solidFill>
                        <a:effectLst/>
                        <a:latin typeface="Times New Roman" panose="02020603050405020304" pitchFamily="18" charset="0"/>
                      </a:endParaRPr>
                    </a:p>
                  </a:txBody>
                  <a:tcPr marL="3204" marR="3204" marT="3204" marB="0" anchor="b">
                    <a:solidFill>
                      <a:schemeClr val="tx2">
                        <a:lumMod val="40000"/>
                        <a:lumOff val="60000"/>
                      </a:schemeClr>
                    </a:solidFill>
                  </a:tcPr>
                </a:tc>
                <a:tc>
                  <a:txBody>
                    <a:bodyPr/>
                    <a:lstStyle/>
                    <a:p>
                      <a:pPr algn="ctr" fontAlgn="ctr"/>
                      <a:r>
                        <a:rPr lang="en-US" sz="1200" u="none" strike="noStrike" dirty="0">
                          <a:effectLst/>
                        </a:rPr>
                        <a:t>Au, A</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C, 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I</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Au, 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Au, 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extLst>
                  <a:ext uri="{0D108BD9-81ED-4DB2-BD59-A6C34878D82A}">
                    <a16:rowId xmlns:a16="http://schemas.microsoft.com/office/drawing/2014/main" val="10003"/>
                  </a:ext>
                </a:extLst>
              </a:tr>
              <a:tr h="185728">
                <a:tc>
                  <a:txBody>
                    <a:bodyPr/>
                    <a:lstStyle/>
                    <a:p>
                      <a:pPr algn="l" fontAlgn="b"/>
                      <a:r>
                        <a:rPr lang="en-US" sz="1200" u="none" strike="noStrike" dirty="0">
                          <a:effectLst/>
                        </a:rPr>
                        <a:t>Data Owner</a:t>
                      </a:r>
                      <a:endParaRPr lang="en-US" sz="1200" b="0" i="0" u="none" strike="noStrike" dirty="0">
                        <a:solidFill>
                          <a:srgbClr val="000000"/>
                        </a:solidFill>
                        <a:effectLst/>
                        <a:latin typeface="Times New Roman" panose="02020603050405020304" pitchFamily="18" charset="0"/>
                      </a:endParaRPr>
                    </a:p>
                  </a:txBody>
                  <a:tcPr marL="3204" marR="3204" marT="3204" marB="0" anchor="b">
                    <a:solidFill>
                      <a:schemeClr val="tx2">
                        <a:lumMod val="40000"/>
                        <a:lumOff val="60000"/>
                      </a:schemeClr>
                    </a:solidFill>
                  </a:tcP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extLst>
                  <a:ext uri="{0D108BD9-81ED-4DB2-BD59-A6C34878D82A}">
                    <a16:rowId xmlns:a16="http://schemas.microsoft.com/office/drawing/2014/main" val="10004"/>
                  </a:ext>
                </a:extLst>
              </a:tr>
              <a:tr h="368257">
                <a:tc>
                  <a:txBody>
                    <a:bodyPr/>
                    <a:lstStyle/>
                    <a:p>
                      <a:pPr algn="l" fontAlgn="b"/>
                      <a:r>
                        <a:rPr lang="en-US" sz="1200" u="none" strike="noStrike" dirty="0">
                          <a:effectLst/>
                        </a:rPr>
                        <a:t>Information Security and Risk SME</a:t>
                      </a:r>
                      <a:endParaRPr lang="en-US" sz="1200" b="0" i="0" u="none" strike="noStrike" dirty="0">
                        <a:solidFill>
                          <a:srgbClr val="000000"/>
                        </a:solidFill>
                        <a:effectLst/>
                        <a:latin typeface="Times New Roman" panose="02020603050405020304" pitchFamily="18" charset="0"/>
                      </a:endParaRPr>
                    </a:p>
                  </a:txBody>
                  <a:tcPr marL="3204" marR="3204" marT="3204" marB="0" anchor="b">
                    <a:solidFill>
                      <a:schemeClr val="tx2">
                        <a:lumMod val="40000"/>
                        <a:lumOff val="60000"/>
                      </a:schemeClr>
                    </a:solidFill>
                  </a:tcP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Au, A</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extLst>
                  <a:ext uri="{0D108BD9-81ED-4DB2-BD59-A6C34878D82A}">
                    <a16:rowId xmlns:a16="http://schemas.microsoft.com/office/drawing/2014/main" val="10005"/>
                  </a:ext>
                </a:extLst>
              </a:tr>
              <a:tr h="185728">
                <a:tc>
                  <a:txBody>
                    <a:bodyPr/>
                    <a:lstStyle/>
                    <a:p>
                      <a:pPr algn="l" fontAlgn="b"/>
                      <a:r>
                        <a:rPr lang="en-US" sz="1200" u="none" strike="noStrike" dirty="0">
                          <a:effectLst/>
                        </a:rPr>
                        <a:t>Project Manager</a:t>
                      </a:r>
                      <a:endParaRPr lang="en-US" sz="1200" b="0" i="0" u="none" strike="noStrike" dirty="0">
                        <a:solidFill>
                          <a:srgbClr val="000000"/>
                        </a:solidFill>
                        <a:effectLst/>
                        <a:latin typeface="Times New Roman" panose="02020603050405020304" pitchFamily="18" charset="0"/>
                      </a:endParaRPr>
                    </a:p>
                  </a:txBody>
                  <a:tcPr marL="3204" marR="3204" marT="3204" marB="0" anchor="b">
                    <a:solidFill>
                      <a:schemeClr val="tx2">
                        <a:lumMod val="40000"/>
                        <a:lumOff val="60000"/>
                      </a:schemeClr>
                    </a:solidFill>
                  </a:tcPr>
                </a:tc>
                <a:tc>
                  <a:txBody>
                    <a:bodyPr/>
                    <a:lstStyle/>
                    <a:p>
                      <a:pPr algn="ctr" fontAlgn="ctr"/>
                      <a:r>
                        <a:rPr lang="en-US" sz="1200" u="none" strike="noStrike" dirty="0">
                          <a:effectLst/>
                        </a:rPr>
                        <a:t>I</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I</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I</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I</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I</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I</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I</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I</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I</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I</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I</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I</a:t>
                      </a:r>
                      <a:endParaRPr lang="en-US" sz="1200" b="0" i="0" u="none" strike="noStrike" dirty="0">
                        <a:solidFill>
                          <a:srgbClr val="000000"/>
                        </a:solidFill>
                        <a:effectLst/>
                        <a:latin typeface="Times New Roman" panose="02020603050405020304" pitchFamily="18" charset="0"/>
                      </a:endParaRPr>
                    </a:p>
                  </a:txBody>
                  <a:tcPr marL="3204" marR="3204" marT="3204" marB="0" anchor="ctr"/>
                </a:tc>
                <a:extLst>
                  <a:ext uri="{0D108BD9-81ED-4DB2-BD59-A6C34878D82A}">
                    <a16:rowId xmlns:a16="http://schemas.microsoft.com/office/drawing/2014/main" val="10006"/>
                  </a:ext>
                </a:extLst>
              </a:tr>
              <a:tr h="368257">
                <a:tc>
                  <a:txBody>
                    <a:bodyPr/>
                    <a:lstStyle/>
                    <a:p>
                      <a:pPr algn="l" fontAlgn="b"/>
                      <a:r>
                        <a:rPr lang="en-US" sz="1200" u="none" strike="noStrike" dirty="0">
                          <a:effectLst/>
                        </a:rPr>
                        <a:t>IT Compliance </a:t>
                      </a:r>
                      <a:endParaRPr lang="en-US" sz="1200" b="0" i="0" u="none" strike="noStrike" dirty="0">
                        <a:solidFill>
                          <a:srgbClr val="000000"/>
                        </a:solidFill>
                        <a:effectLst/>
                        <a:latin typeface="Times New Roman" panose="02020603050405020304" pitchFamily="18" charset="0"/>
                      </a:endParaRPr>
                    </a:p>
                  </a:txBody>
                  <a:tcPr marL="3204" marR="3204" marT="3204" marB="0" anchor="b">
                    <a:solidFill>
                      <a:schemeClr val="tx2">
                        <a:lumMod val="40000"/>
                        <a:lumOff val="60000"/>
                      </a:schemeClr>
                    </a:solidFill>
                  </a:tcP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Au, A</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a:t>
                      </a:r>
                      <a:endParaRPr lang="en-US" sz="1200" b="0" i="0" u="none" strike="noStrike" dirty="0">
                        <a:solidFill>
                          <a:srgbClr val="000000"/>
                        </a:solidFill>
                        <a:effectLst/>
                        <a:latin typeface="Times New Roman" panose="02020603050405020304" pitchFamily="18" charset="0"/>
                      </a:endParaRPr>
                    </a:p>
                  </a:txBody>
                  <a:tcPr marL="3204" marR="3204" marT="3204" marB="0" anchor="ctr"/>
                </a:tc>
                <a:extLst>
                  <a:ext uri="{0D108BD9-81ED-4DB2-BD59-A6C34878D82A}">
                    <a16:rowId xmlns:a16="http://schemas.microsoft.com/office/drawing/2014/main" val="10007"/>
                  </a:ext>
                </a:extLst>
              </a:tr>
              <a:tr h="368257">
                <a:tc>
                  <a:txBody>
                    <a:bodyPr/>
                    <a:lstStyle/>
                    <a:p>
                      <a:pPr algn="l" fontAlgn="b"/>
                      <a:r>
                        <a:rPr lang="en-US" sz="1200" u="none" strike="noStrike" dirty="0">
                          <a:effectLst/>
                        </a:rPr>
                        <a:t>Quality (for GxP only)</a:t>
                      </a:r>
                      <a:endParaRPr lang="en-US" sz="1200" b="0" i="0" u="none" strike="noStrike" dirty="0">
                        <a:solidFill>
                          <a:srgbClr val="000000"/>
                        </a:solidFill>
                        <a:effectLst/>
                        <a:latin typeface="Times New Roman" panose="02020603050405020304" pitchFamily="18" charset="0"/>
                      </a:endParaRPr>
                    </a:p>
                  </a:txBody>
                  <a:tcPr marL="3204" marR="3204" marT="3204" marB="0" anchor="b">
                    <a:solidFill>
                      <a:schemeClr val="tx2">
                        <a:lumMod val="40000"/>
                        <a:lumOff val="60000"/>
                      </a:schemeClr>
                    </a:solidFill>
                  </a:tcP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Au, A</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extLst>
                  <a:ext uri="{0D108BD9-81ED-4DB2-BD59-A6C34878D82A}">
                    <a16:rowId xmlns:a16="http://schemas.microsoft.com/office/drawing/2014/main" val="10008"/>
                  </a:ext>
                </a:extLst>
              </a:tr>
              <a:tr h="368257">
                <a:tc>
                  <a:txBody>
                    <a:bodyPr/>
                    <a:lstStyle/>
                    <a:p>
                      <a:pPr algn="l" fontAlgn="b"/>
                      <a:r>
                        <a:rPr lang="en-US" sz="1200" u="none" strike="noStrike" dirty="0">
                          <a:effectLst/>
                        </a:rPr>
                        <a:t>System Owner</a:t>
                      </a:r>
                      <a:endParaRPr lang="en-US" sz="1200" b="0" i="0" u="none" strike="noStrike" dirty="0">
                        <a:solidFill>
                          <a:srgbClr val="000000"/>
                        </a:solidFill>
                        <a:effectLst/>
                        <a:latin typeface="Times New Roman" panose="02020603050405020304" pitchFamily="18" charset="0"/>
                      </a:endParaRPr>
                    </a:p>
                  </a:txBody>
                  <a:tcPr marL="3204" marR="3204" marT="3204" marB="0" anchor="b">
                    <a:solidFill>
                      <a:schemeClr val="tx2">
                        <a:lumMod val="40000"/>
                        <a:lumOff val="60000"/>
                      </a:schemeClr>
                    </a:solidFill>
                  </a:tcP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Au, A</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Au, A</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3204" marR="3204" marT="3204" marB="0" anchor="ctr"/>
                </a:tc>
                <a:extLst>
                  <a:ext uri="{0D108BD9-81ED-4DB2-BD59-A6C34878D82A}">
                    <a16:rowId xmlns:a16="http://schemas.microsoft.com/office/drawing/2014/main" val="10009"/>
                  </a:ext>
                </a:extLst>
              </a:tr>
              <a:tr h="185728">
                <a:tc>
                  <a:txBody>
                    <a:bodyPr/>
                    <a:lstStyle/>
                    <a:p>
                      <a:pPr algn="l" fontAlgn="b"/>
                      <a:r>
                        <a:rPr lang="en-US" sz="1200" u="none" strike="noStrike" dirty="0">
                          <a:effectLst/>
                        </a:rPr>
                        <a:t>Technical Subject Matter Expert</a:t>
                      </a:r>
                      <a:endParaRPr lang="en-US" sz="1200" b="0" i="0" u="none" strike="noStrike" dirty="0">
                        <a:solidFill>
                          <a:srgbClr val="000000"/>
                        </a:solidFill>
                        <a:effectLst/>
                        <a:latin typeface="Times New Roman" panose="02020603050405020304" pitchFamily="18" charset="0"/>
                      </a:endParaRPr>
                    </a:p>
                  </a:txBody>
                  <a:tcPr marL="3204" marR="3204" marT="3204" marB="0" anchor="b">
                    <a:solidFill>
                      <a:schemeClr val="tx2">
                        <a:lumMod val="40000"/>
                        <a:lumOff val="60000"/>
                      </a:schemeClr>
                    </a:solidFill>
                  </a:tcPr>
                </a:tc>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Au</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Au</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panose="02020603050405020304" pitchFamily="18" charset="0"/>
                      </a:endParaRPr>
                    </a:p>
                  </a:txBody>
                  <a:tcPr marL="3204" marR="3204" marT="3204" marB="0" anchor="ctr"/>
                </a:tc>
                <a:extLst>
                  <a:ext uri="{0D108BD9-81ED-4DB2-BD59-A6C34878D82A}">
                    <a16:rowId xmlns:a16="http://schemas.microsoft.com/office/drawing/2014/main" val="10010"/>
                  </a:ext>
                </a:extLst>
              </a:tr>
              <a:tr h="185728">
                <a:tc>
                  <a:txBody>
                    <a:bodyPr/>
                    <a:lstStyle/>
                    <a:p>
                      <a:pPr algn="l" fontAlgn="b"/>
                      <a:r>
                        <a:rPr lang="en-US" sz="1200" u="none" strike="noStrike" dirty="0">
                          <a:effectLst/>
                        </a:rPr>
                        <a:t>Test Lead</a:t>
                      </a:r>
                      <a:endParaRPr lang="en-US" sz="1200" b="0" i="0" u="none" strike="noStrike" dirty="0">
                        <a:solidFill>
                          <a:srgbClr val="000000"/>
                        </a:solidFill>
                        <a:effectLst/>
                        <a:latin typeface="Times New Roman" panose="02020603050405020304" pitchFamily="18" charset="0"/>
                      </a:endParaRPr>
                    </a:p>
                  </a:txBody>
                  <a:tcPr marL="3204" marR="3204" marT="3204" marB="0" anchor="b">
                    <a:solidFill>
                      <a:schemeClr val="tx2">
                        <a:lumMod val="40000"/>
                        <a:lumOff val="60000"/>
                      </a:schemeClr>
                    </a:solidFill>
                  </a:tcP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Au</a:t>
                      </a:r>
                      <a:endParaRPr lang="en-US" sz="1200" b="0" i="0" u="none" strike="noStrike" dirty="0">
                        <a:solidFill>
                          <a:srgbClr val="000000"/>
                        </a:solidFill>
                        <a:effectLst/>
                        <a:latin typeface="Times New Roman" panose="02020603050405020304" pitchFamily="18" charset="0"/>
                      </a:endParaRPr>
                    </a:p>
                  </a:txBody>
                  <a:tcPr marL="3204" marR="3204" marT="3204" marB="0" anchor="ctr"/>
                </a:tc>
                <a:extLst>
                  <a:ext uri="{0D108BD9-81ED-4DB2-BD59-A6C34878D82A}">
                    <a16:rowId xmlns:a16="http://schemas.microsoft.com/office/drawing/2014/main" val="10011"/>
                  </a:ext>
                </a:extLst>
              </a:tr>
              <a:tr h="185728">
                <a:tc>
                  <a:txBody>
                    <a:bodyPr/>
                    <a:lstStyle/>
                    <a:p>
                      <a:pPr algn="l" fontAlgn="b"/>
                      <a:r>
                        <a:rPr lang="en-US" sz="1200" u="none" strike="noStrike" dirty="0">
                          <a:effectLst/>
                        </a:rPr>
                        <a:t>Tester</a:t>
                      </a:r>
                      <a:endParaRPr lang="en-US" sz="1200" b="0" i="0" u="none" strike="noStrike" dirty="0">
                        <a:solidFill>
                          <a:srgbClr val="000000"/>
                        </a:solidFill>
                        <a:effectLst/>
                        <a:latin typeface="Times New Roman" panose="02020603050405020304" pitchFamily="18" charset="0"/>
                      </a:endParaRPr>
                    </a:p>
                  </a:txBody>
                  <a:tcPr marL="3204" marR="3204" marT="3204" marB="0" anchor="b">
                    <a:solidFill>
                      <a:schemeClr val="tx2">
                        <a:lumMod val="40000"/>
                        <a:lumOff val="60000"/>
                      </a:schemeClr>
                    </a:solidFill>
                  </a:tcP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204" marR="3204" marT="3204"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0382775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32092B0-D069-4DB1-8744-2B8E067479D7}"/>
              </a:ext>
            </a:extLst>
          </p:cNvPr>
          <p:cNvSpPr>
            <a:spLocks noGrp="1"/>
          </p:cNvSpPr>
          <p:nvPr>
            <p:ph type="ctrTitle"/>
          </p:nvPr>
        </p:nvSpPr>
        <p:spPr>
          <a:xfrm>
            <a:off x="2608306" y="1654163"/>
            <a:ext cx="6987746" cy="2005308"/>
          </a:xfrm>
        </p:spPr>
        <p:txBody>
          <a:bodyPr>
            <a:normAutofit/>
          </a:bodyPr>
          <a:lstStyle/>
          <a:p>
            <a:pPr algn="ctr"/>
            <a:r>
              <a:rPr lang="en-US" dirty="0">
                <a:solidFill>
                  <a:schemeClr val="tx1"/>
                </a:solidFill>
              </a:rPr>
              <a:t>End of Presentation</a:t>
            </a:r>
          </a:p>
        </p:txBody>
      </p:sp>
    </p:spTree>
    <p:extLst>
      <p:ext uri="{BB962C8B-B14F-4D97-AF65-F5344CB8AC3E}">
        <p14:creationId xmlns:p14="http://schemas.microsoft.com/office/powerpoint/2010/main" val="111580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885950" y="152400"/>
            <a:ext cx="8420100" cy="711200"/>
          </a:xfrm>
        </p:spPr>
        <p:txBody>
          <a:bodyPr/>
          <a:lstStyle/>
          <a:p>
            <a:r>
              <a:rPr lang="en-US" altLang="en-US" sz="3200" dirty="0"/>
              <a:t>What Changed from GAMP4?</a:t>
            </a:r>
          </a:p>
        </p:txBody>
      </p:sp>
      <p:sp>
        <p:nvSpPr>
          <p:cNvPr id="226307" name="Rectangle 3"/>
          <p:cNvSpPr>
            <a:spLocks noGrp="1" noChangeArrowheads="1"/>
          </p:cNvSpPr>
          <p:nvPr>
            <p:ph type="body" idx="1"/>
          </p:nvPr>
        </p:nvSpPr>
        <p:spPr>
          <a:xfrm>
            <a:off x="2209800" y="1295400"/>
            <a:ext cx="7772400" cy="4967288"/>
          </a:xfrm>
        </p:spPr>
        <p:txBody>
          <a:bodyPr>
            <a:normAutofit lnSpcReduction="10000"/>
          </a:bodyPr>
          <a:lstStyle/>
          <a:p>
            <a:r>
              <a:rPr lang="en-US" altLang="en-US" sz="1800" dirty="0"/>
              <a:t>Emphasis on cost effective approach to compliance and demonstrating fitness for use supported by:</a:t>
            </a:r>
          </a:p>
          <a:p>
            <a:pPr lvl="1"/>
            <a:r>
              <a:rPr lang="en-US" altLang="en-US" sz="1600" dirty="0"/>
              <a:t>Complete SLC approach as part of QMS</a:t>
            </a:r>
          </a:p>
          <a:p>
            <a:pPr lvl="1"/>
            <a:r>
              <a:rPr lang="en-US" altLang="en-US" sz="1600" dirty="0"/>
              <a:t>Scalable approach per novelty, complexity, and risk (patient safety, product quality, and data integrity)</a:t>
            </a:r>
          </a:p>
          <a:p>
            <a:pPr lvl="1"/>
            <a:r>
              <a:rPr lang="en-US" altLang="en-US" sz="1600" dirty="0"/>
              <a:t>Quality Unit role clarification</a:t>
            </a:r>
          </a:p>
          <a:p>
            <a:pPr lvl="1"/>
            <a:r>
              <a:rPr lang="en-US" altLang="en-US" sz="1600" dirty="0"/>
              <a:t>New roles for Process Owner, System Owner, and Subject Matter experts</a:t>
            </a:r>
          </a:p>
          <a:p>
            <a:pPr lvl="1"/>
            <a:r>
              <a:rPr lang="en-US" altLang="en-US" sz="1600" dirty="0"/>
              <a:t>Stressed importance of clear and accurate requirements – based on understanding of science</a:t>
            </a:r>
          </a:p>
          <a:p>
            <a:pPr lvl="1"/>
            <a:r>
              <a:rPr lang="en-US" altLang="en-US" sz="1600" dirty="0"/>
              <a:t>Leveraging of supplier documentation and knowledge</a:t>
            </a:r>
          </a:p>
          <a:p>
            <a:pPr lvl="1"/>
            <a:r>
              <a:rPr lang="en-US" altLang="en-US" sz="1600" dirty="0"/>
              <a:t>Promotion of practical and effective interpretation of GAMP guidance</a:t>
            </a:r>
          </a:p>
          <a:p>
            <a:pPr lvl="1"/>
            <a:r>
              <a:rPr lang="en-US" altLang="en-US" sz="1600" dirty="0"/>
              <a:t>Maximize use of documentation from activities such as development and commissioning as verification evidence</a:t>
            </a:r>
          </a:p>
          <a:p>
            <a:pPr lvl="1"/>
            <a:r>
              <a:rPr lang="en-US" altLang="en-US" sz="1600" dirty="0"/>
              <a:t>Importance of effective governance</a:t>
            </a:r>
          </a:p>
          <a:p>
            <a:pPr lvl="1"/>
            <a:r>
              <a:rPr lang="en-US" altLang="en-US" sz="1600" dirty="0"/>
              <a:t>Identifying opportunities for process and system improvements based on periodic review, root-cause analysis, and CAPA</a:t>
            </a:r>
          </a:p>
        </p:txBody>
      </p:sp>
    </p:spTree>
    <p:extLst>
      <p:ext uri="{BB962C8B-B14F-4D97-AF65-F5344CB8AC3E}">
        <p14:creationId xmlns:p14="http://schemas.microsoft.com/office/powerpoint/2010/main" val="3717708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7">
      <a:dk1>
        <a:srgbClr val="4D4D4D"/>
      </a:dk1>
      <a:lt1>
        <a:sysClr val="window" lastClr="FFFFFF"/>
      </a:lt1>
      <a:dk2>
        <a:srgbClr val="212121"/>
      </a:dk2>
      <a:lt2>
        <a:srgbClr val="CDD0D1"/>
      </a:lt2>
      <a:accent1>
        <a:srgbClr val="055B9E"/>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COVEX Presentation Template 09Oct2017" id="{CF4DEEF3-65E8-43F8-A388-7E97A4CD1271}" vid="{BD47469A-4B33-4686-A6EA-AF514BBDF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A44831E21E614FB1ECAF9F9EAA3536" ma:contentTypeVersion="1" ma:contentTypeDescription="Create a new document." ma:contentTypeScope="" ma:versionID="18afecf53f2c2236cd27117721ef807b">
  <xsd:schema xmlns:xsd="http://www.w3.org/2001/XMLSchema" xmlns:xs="http://www.w3.org/2001/XMLSchema" xmlns:p="http://schemas.microsoft.com/office/2006/metadata/properties" targetNamespace="http://schemas.microsoft.com/office/2006/metadata/properties" ma:root="true" ma:fieldsID="bf2873021d8c0cf1fb09921515ab28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BA994B-EC12-4293-8AA1-A2CCC5D3788E}"/>
</file>

<file path=customXml/itemProps2.xml><?xml version="1.0" encoding="utf-8"?>
<ds:datastoreItem xmlns:ds="http://schemas.openxmlformats.org/officeDocument/2006/customXml" ds:itemID="{2FC0CBBE-9928-4BD6-9A18-5A44A51BBBCA}"/>
</file>

<file path=customXml/itemProps3.xml><?xml version="1.0" encoding="utf-8"?>
<ds:datastoreItem xmlns:ds="http://schemas.openxmlformats.org/officeDocument/2006/customXml" ds:itemID="{7B1AA5FB-E086-42BD-8AE7-A7E65BDD473C}"/>
</file>

<file path=docProps/app.xml><?xml version="1.0" encoding="utf-8"?>
<Properties xmlns="http://schemas.openxmlformats.org/officeDocument/2006/extended-properties" xmlns:vt="http://schemas.openxmlformats.org/officeDocument/2006/docPropsVTypes">
  <Template>COVEX Presentation Template 09Oct2017</Template>
  <TotalTime>515</TotalTime>
  <Words>8090</Words>
  <Application>Microsoft Office PowerPoint</Application>
  <PresentationFormat>Widescreen</PresentationFormat>
  <Paragraphs>1220</Paragraphs>
  <Slides>86</Slides>
  <Notes>82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7" baseType="lpstr">
      <vt:lpstr>Arial</vt:lpstr>
      <vt:lpstr>Arial Narrow</vt:lpstr>
      <vt:lpstr>Calibri</vt:lpstr>
      <vt:lpstr>Century Gothic</vt:lpstr>
      <vt:lpstr>Corbel</vt:lpstr>
      <vt:lpstr>Symbol</vt:lpstr>
      <vt:lpstr>Times</vt:lpstr>
      <vt:lpstr>Times New Roman</vt:lpstr>
      <vt:lpstr>Wingdings</vt:lpstr>
      <vt:lpstr>Parallax</vt:lpstr>
      <vt:lpstr>Visio</vt:lpstr>
      <vt:lpstr>GAMP5 Overview: “A Risk-Based Approach to Compliant GxP Computerised Systems</vt:lpstr>
      <vt:lpstr>Purpose of this Training</vt:lpstr>
      <vt:lpstr>Presentation Index</vt:lpstr>
      <vt:lpstr>Background</vt:lpstr>
      <vt:lpstr>Background</vt:lpstr>
      <vt:lpstr>Introduction</vt:lpstr>
      <vt:lpstr>GAMP5 Hierarchy</vt:lpstr>
      <vt:lpstr>GAMP Structure</vt:lpstr>
      <vt:lpstr>What Changed from GAMP4?</vt:lpstr>
      <vt:lpstr>GAMP 5 Key Concepts</vt:lpstr>
      <vt:lpstr>GAMP 5 Key Concepts</vt:lpstr>
      <vt:lpstr>GAMP 5 Key Concepts</vt:lpstr>
      <vt:lpstr>GAMP 5 Key Concepts</vt:lpstr>
      <vt:lpstr>GAMP 5 Key Concepts</vt:lpstr>
      <vt:lpstr>Appendices</vt:lpstr>
      <vt:lpstr>Management Appendices Changes</vt:lpstr>
      <vt:lpstr>Development Appendices Changes</vt:lpstr>
      <vt:lpstr>Operational Appendices Changes</vt:lpstr>
      <vt:lpstr>GAMP Categories - Software</vt:lpstr>
      <vt:lpstr>GAMP Categories - Software</vt:lpstr>
      <vt:lpstr>GAMP Categories - Hardware</vt:lpstr>
      <vt:lpstr>Computerised System Validation</vt:lpstr>
      <vt:lpstr>Computerised System Validation</vt:lpstr>
      <vt:lpstr>Computerised System Validation</vt:lpstr>
      <vt:lpstr>Infrastructure Scope</vt:lpstr>
      <vt:lpstr>QMS Hierarchy</vt:lpstr>
      <vt:lpstr>System Development Lifecycle Phases</vt:lpstr>
      <vt:lpstr>Quality Risk Management Applied to SDLC</vt:lpstr>
      <vt:lpstr>Quality Risk Management Deliverables</vt:lpstr>
      <vt:lpstr>Concept Phase</vt:lpstr>
      <vt:lpstr>Concept Phase</vt:lpstr>
      <vt:lpstr>Business Process / Critical Process Parameter </vt:lpstr>
      <vt:lpstr>Initial Risk Assessment</vt:lpstr>
      <vt:lpstr>Information Security Assessment</vt:lpstr>
      <vt:lpstr>Architecture Impact Assessment</vt:lpstr>
      <vt:lpstr>Supplier RFQ / Quality Agreements</vt:lpstr>
      <vt:lpstr>Project Phase</vt:lpstr>
      <vt:lpstr>Stages in the Project Phase</vt:lpstr>
      <vt:lpstr>Planning Stage</vt:lpstr>
      <vt:lpstr>Planning Stage Activities</vt:lpstr>
      <vt:lpstr>User Requirements</vt:lpstr>
      <vt:lpstr>User Requirements</vt:lpstr>
      <vt:lpstr>Risk Assessments</vt:lpstr>
      <vt:lpstr>Risk Assessment Types</vt:lpstr>
      <vt:lpstr>Supplier Evaluation Process</vt:lpstr>
      <vt:lpstr>Validation Planning</vt:lpstr>
      <vt:lpstr>Validation Planning</vt:lpstr>
      <vt:lpstr>Qualification Planning   </vt:lpstr>
      <vt:lpstr>Qualification Planning:  Datacenters</vt:lpstr>
      <vt:lpstr>Qualification Planning:  Network Devices</vt:lpstr>
      <vt:lpstr>Qualification Planning:  IT Tools and Platforms</vt:lpstr>
      <vt:lpstr>Qualification Planning:  “Cloud”</vt:lpstr>
      <vt:lpstr>Specification Stage</vt:lpstr>
      <vt:lpstr>Specification Stage Activities</vt:lpstr>
      <vt:lpstr>Specifications</vt:lpstr>
      <vt:lpstr>Configuration/Coding Stage</vt:lpstr>
      <vt:lpstr>Configuration &amp; Coding  Stage Activities</vt:lpstr>
      <vt:lpstr>Configuration, Software  Development, Design Reviews</vt:lpstr>
      <vt:lpstr>Verification Stage</vt:lpstr>
      <vt:lpstr>Verification Stage Activities</vt:lpstr>
      <vt:lpstr>GAMP GPG Test Types</vt:lpstr>
      <vt:lpstr>Test Intensity Determined by the results of the FRA and TPRA</vt:lpstr>
      <vt:lpstr>Defect Management</vt:lpstr>
      <vt:lpstr>Data Migration</vt:lpstr>
      <vt:lpstr>Data Migration Deliverables</vt:lpstr>
      <vt:lpstr>Reporting &amp; Release Stage</vt:lpstr>
      <vt:lpstr>Reporting &amp; Release Stage Activities</vt:lpstr>
      <vt:lpstr>Validation Report</vt:lpstr>
      <vt:lpstr>Qualification Report</vt:lpstr>
      <vt:lpstr>System Description</vt:lpstr>
      <vt:lpstr>Cutover Process</vt:lpstr>
      <vt:lpstr>Cutover Requirements</vt:lpstr>
      <vt:lpstr>Operation Phase </vt:lpstr>
      <vt:lpstr>Operation Phase</vt:lpstr>
      <vt:lpstr>System Operational Procedure</vt:lpstr>
      <vt:lpstr>Training of Support Staff</vt:lpstr>
      <vt:lpstr>IT Change Management Procedure</vt:lpstr>
      <vt:lpstr>Change Management Process </vt:lpstr>
      <vt:lpstr>Periodic Review</vt:lpstr>
      <vt:lpstr>Retirement Phase</vt:lpstr>
      <vt:lpstr>Retirement Phase</vt:lpstr>
      <vt:lpstr>Retirement Phase</vt:lpstr>
      <vt:lpstr>Validation/Qualification  Deliverable Approval Matrix (RACI) - Legend</vt:lpstr>
      <vt:lpstr>Quality Management System Deliverables Approvals Matrix </vt:lpstr>
      <vt:lpstr>Validation Approvals Matrix</vt:lpstr>
      <vt:lpstr>End of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Covex, LLC</dc:title>
  <dc:creator>Danielle Miner</dc:creator>
  <cp:lastModifiedBy>Michael Kolter</cp:lastModifiedBy>
  <cp:revision>31</cp:revision>
  <dcterms:created xsi:type="dcterms:W3CDTF">2018-01-10T17:16:49Z</dcterms:created>
  <dcterms:modified xsi:type="dcterms:W3CDTF">2019-09-23T10:43:42Z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0x010100EEA44831E21E614FB1ECAF9F9EAA3536</vt:lpwstr>
  </property>
  <property fmtid="{D5CDD505-2E9C-101B-9397-08002B2CF9AE}" pid="3" name="Order">
    <vt:r8>3900</vt:r8>
  </property>
</Properties>
</file>