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4"/>
  </p:sldMasterIdLst>
  <p:notesMasterIdLst>
    <p:notesMasterId r:id="rId45"/>
  </p:notesMasterIdLst>
  <p:sldIdLst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27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B9E"/>
    <a:srgbClr val="0A64A9"/>
    <a:srgbClr val="0061A1"/>
    <a:srgbClr val="004D99"/>
    <a:srgbClr val="2770A9"/>
    <a:srgbClr val="246698"/>
    <a:srgbClr val="244D4D"/>
    <a:srgbClr val="0000CC"/>
    <a:srgbClr val="0000FF"/>
    <a:srgbClr val="CEC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njal Dasgupta" userId="6fbbbc1b-aa4f-4671-b156-89be1a85894e" providerId="ADAL" clId="{A4F4B52E-2894-497A-BA4E-CC04A7E441A9}"/>
    <pc:docChg chg="undo custSel modSld">
      <pc:chgData name="Rupanjal Dasgupta" userId="6fbbbc1b-aa4f-4671-b156-89be1a85894e" providerId="ADAL" clId="{A4F4B52E-2894-497A-BA4E-CC04A7E441A9}" dt="2021-03-04T21:06:03.494" v="1" actId="15"/>
      <pc:docMkLst>
        <pc:docMk/>
      </pc:docMkLst>
      <pc:sldChg chg="modSp mod">
        <pc:chgData name="Rupanjal Dasgupta" userId="6fbbbc1b-aa4f-4671-b156-89be1a85894e" providerId="ADAL" clId="{A4F4B52E-2894-497A-BA4E-CC04A7E441A9}" dt="2021-03-04T21:06:03.494" v="1" actId="15"/>
        <pc:sldMkLst>
          <pc:docMk/>
          <pc:sldMk cId="281993497" sldId="286"/>
        </pc:sldMkLst>
        <pc:spChg chg="mod">
          <ac:chgData name="Rupanjal Dasgupta" userId="6fbbbc1b-aa4f-4671-b156-89be1a85894e" providerId="ADAL" clId="{A4F4B52E-2894-497A-BA4E-CC04A7E441A9}" dt="2021-03-04T21:06:03.494" v="1" actId="15"/>
          <ac:spMkLst>
            <pc:docMk/>
            <pc:sldMk cId="281993497" sldId="28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FBB5D-7889-46F9-9FFF-7E25AF38083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04E13-C8E4-4A52-9812-05F5A5C3E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 b="1" i="1" baseline="0">
                <a:solidFill>
                  <a:srgbClr val="055B9E"/>
                </a:solidFill>
                <a:effectLst/>
              </a:defRPr>
            </a:lvl1pPr>
          </a:lstStyle>
          <a:p>
            <a:r>
              <a:rPr lang="en-US" dirty="0"/>
              <a:t>Covex,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4, 2021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7885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4, 2021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8578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4, 2021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9252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4, 2021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6074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09550"/>
            <a:ext cx="11099800" cy="1143000"/>
          </a:xfrm>
        </p:spPr>
        <p:txBody>
          <a:bodyPr anchor="ctr"/>
          <a:lstStyle>
            <a:lvl1pPr algn="l">
              <a:defRPr sz="3600" b="1">
                <a:solidFill>
                  <a:srgbClr val="055B9E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447801"/>
            <a:ext cx="10464800" cy="4525963"/>
          </a:xfrm>
        </p:spPr>
        <p:txBody>
          <a:bodyPr/>
          <a:lstStyle>
            <a:lvl1pPr marL="228600" indent="-228600">
              <a:buClr>
                <a:srgbClr val="055B9E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71500" indent="-228600">
              <a:buClr>
                <a:srgbClr val="055B9E"/>
              </a:buClr>
              <a:defRPr sz="2000">
                <a:latin typeface="Arial" pitchFamily="34" charset="0"/>
                <a:cs typeface="Arial" pitchFamily="34" charset="0"/>
              </a:defRPr>
            </a:lvl2pPr>
            <a:lvl3pPr marL="971550" indent="-228600">
              <a:buClr>
                <a:srgbClr val="055B9E"/>
              </a:buCl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314450" indent="-228600">
              <a:buClr>
                <a:srgbClr val="055B9E"/>
              </a:buClr>
              <a:defRPr sz="1600">
                <a:latin typeface="Arial" pitchFamily="34" charset="0"/>
                <a:cs typeface="Arial" pitchFamily="34" charset="0"/>
              </a:defRPr>
            </a:lvl4pPr>
            <a:lvl5pPr marL="1657350" indent="-228600">
              <a:buClr>
                <a:srgbClr val="055B9E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4, 2021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7667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93949"/>
            <a:ext cx="4895055" cy="4297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93949"/>
            <a:ext cx="4895056" cy="42972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4, 2021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82600" y="209550"/>
            <a:ext cx="1109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none">
                <a:ln w="3175" cmpd="sng">
                  <a:noFill/>
                </a:ln>
                <a:solidFill>
                  <a:srgbClr val="055B9E"/>
                </a:solidFill>
                <a:effectLst/>
                <a:latin typeface="Arial Narrow" pitchFamily="34" charset="0"/>
                <a:ea typeface="+mj-ea"/>
                <a:cs typeface="Arial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4785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4, 2021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7387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4, 2021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1713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4, 2021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64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4, 2021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4388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4, 2021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54962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7" name="Rectangle 2"/>
          <p:cNvSpPr txBox="1">
            <a:spLocks noChangeArrowheads="1"/>
          </p:cNvSpPr>
          <p:nvPr userDrawn="1"/>
        </p:nvSpPr>
        <p:spPr>
          <a:xfrm>
            <a:off x="5204541" y="6589395"/>
            <a:ext cx="1242752" cy="192405"/>
          </a:xfrm>
          <a:prstGeom prst="rect">
            <a:avLst/>
          </a:prstGeo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</a:pPr>
            <a:r>
              <a:rPr lang="en-US" altLang="en-US" sz="1600" b="1" kern="0" dirty="0"/>
              <a:t>COVEX, LLC</a:t>
            </a:r>
          </a:p>
        </p:txBody>
      </p:sp>
    </p:spTree>
    <p:extLst>
      <p:ext uri="{BB962C8B-B14F-4D97-AF65-F5344CB8AC3E}">
        <p14:creationId xmlns:p14="http://schemas.microsoft.com/office/powerpoint/2010/main" val="24753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807" r:id="rId2"/>
    <p:sldLayoutId id="2147483791" r:id="rId3"/>
    <p:sldLayoutId id="2147483793" r:id="rId4"/>
    <p:sldLayoutId id="2147483794" r:id="rId5"/>
    <p:sldLayoutId id="2147483795" r:id="rId6"/>
    <p:sldLayoutId id="2147483796" r:id="rId7"/>
    <p:sldLayoutId id="2147483798" r:id="rId8"/>
    <p:sldLayoutId id="2147483799" r:id="rId9"/>
    <p:sldLayoutId id="2147483800" r:id="rId10"/>
    <p:sldLayoutId id="2147483802" r:id="rId11"/>
    <p:sldLayoutId id="214748380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Covex,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Risk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4, 2021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Risk in the SDLC/SVLC Process: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Vendor Audits</a:t>
            </a:r>
          </a:p>
          <a:p>
            <a:pPr lvl="1"/>
            <a:r>
              <a:rPr lang="en-US" dirty="0"/>
              <a:t>A risk decision point on whether or not re-test vendor verified capabilities common to all clients OR whether or not to buy the system or engage a specific vendor </a:t>
            </a:r>
          </a:p>
          <a:p>
            <a:pPr lvl="1"/>
            <a:r>
              <a:rPr lang="en-US" dirty="0"/>
              <a:t>Most vendors are selected or engaged prior to this occurring</a:t>
            </a:r>
          </a:p>
          <a:p>
            <a:r>
              <a:rPr lang="en-US" dirty="0"/>
              <a:t>Project Kickoff</a:t>
            </a:r>
          </a:p>
          <a:p>
            <a:pPr lvl="1"/>
            <a:r>
              <a:rPr lang="en-US" dirty="0"/>
              <a:t>To define the validation process/deliverables</a:t>
            </a:r>
          </a:p>
          <a:p>
            <a:r>
              <a:rPr lang="en-US" dirty="0"/>
              <a:t>Requirement Level</a:t>
            </a:r>
          </a:p>
          <a:p>
            <a:pPr lvl="1"/>
            <a:r>
              <a:rPr lang="en-US" dirty="0"/>
              <a:t>Development of the User Requirement Specification (URS) and Functional Specification (FS).</a:t>
            </a:r>
          </a:p>
          <a:p>
            <a:pPr lvl="1"/>
            <a:r>
              <a:rPr lang="en-US" dirty="0"/>
              <a:t>To define testing approach for specific capabilities. </a:t>
            </a:r>
          </a:p>
          <a:p>
            <a:r>
              <a:rPr lang="en-US" dirty="0"/>
              <a:t>The completion of the Design Review prior to validation test.</a:t>
            </a:r>
          </a:p>
          <a:p>
            <a:r>
              <a:rPr lang="en-US" dirty="0"/>
              <a:t>Whenever any major changes are to be applied to the system. </a:t>
            </a:r>
          </a:p>
        </p:txBody>
      </p:sp>
    </p:spTree>
    <p:extLst>
      <p:ext uri="{BB962C8B-B14F-4D97-AF65-F5344CB8AC3E}">
        <p14:creationId xmlns:p14="http://schemas.microsoft.com/office/powerpoint/2010/main" val="118744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Risk in the SDLC/SVLC Process:</a:t>
            </a:r>
          </a:p>
        </p:txBody>
      </p:sp>
      <p:pic>
        <p:nvPicPr>
          <p:cNvPr id="5" name="Picture 4" descr="Risk Assess v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3588" y="1352550"/>
            <a:ext cx="7077635" cy="52206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72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generally has 3 components: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of occurrence</a:t>
            </a:r>
          </a:p>
          <a:p>
            <a:r>
              <a:rPr lang="en-US" dirty="0"/>
              <a:t>Likelihood of detection</a:t>
            </a:r>
          </a:p>
          <a:p>
            <a:r>
              <a:rPr lang="en-US" dirty="0"/>
              <a:t>Severity of undesired effects</a:t>
            </a:r>
          </a:p>
        </p:txBody>
      </p:sp>
    </p:spTree>
    <p:extLst>
      <p:ext uri="{BB962C8B-B14F-4D97-AF65-F5344CB8AC3E}">
        <p14:creationId xmlns:p14="http://schemas.microsoft.com/office/powerpoint/2010/main" val="360623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of Occurrence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likelihood of a problem occurring?</a:t>
            </a:r>
          </a:p>
          <a:p>
            <a:r>
              <a:rPr lang="en-US" dirty="0"/>
              <a:t>Consider the type / complexity of the system </a:t>
            </a:r>
          </a:p>
          <a:p>
            <a:r>
              <a:rPr lang="en-US" dirty="0"/>
              <a:t>Consider the technology of the system (bleeding edge or trailing edge)</a:t>
            </a:r>
          </a:p>
          <a:p>
            <a:r>
              <a:rPr lang="en-US" dirty="0"/>
              <a:t>Set a scientifically justifiable standard</a:t>
            </a:r>
          </a:p>
          <a:p>
            <a:r>
              <a:rPr lang="en-US" dirty="0"/>
              <a:t>Off The Shelf (OTS) vs Custom Code </a:t>
            </a:r>
          </a:p>
        </p:txBody>
      </p:sp>
    </p:spTree>
    <p:extLst>
      <p:ext uri="{BB962C8B-B14F-4D97-AF65-F5344CB8AC3E}">
        <p14:creationId xmlns:p14="http://schemas.microsoft.com/office/powerpoint/2010/main" val="106030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Occurrence – Classification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Low:	The event may occur once per ten thousand transactions or more</a:t>
            </a:r>
          </a:p>
          <a:p>
            <a:r>
              <a:rPr lang="en-US" dirty="0"/>
              <a:t>Medium: The event may occur once per thousand transactions</a:t>
            </a:r>
          </a:p>
          <a:p>
            <a:r>
              <a:rPr lang="en-US" dirty="0"/>
              <a:t>High: The event may occur once per hundred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91195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of Detection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Harder with Hardware than Software</a:t>
            </a:r>
          </a:p>
          <a:p>
            <a:r>
              <a:rPr lang="en-US" dirty="0"/>
              <a:t>Software Testing alone cannot guarantee risks have been identified / mitigated</a:t>
            </a:r>
          </a:p>
          <a:p>
            <a:r>
              <a:rPr lang="en-US" dirty="0"/>
              <a:t>Contributes to the overall risk level</a:t>
            </a:r>
          </a:p>
          <a:p>
            <a:r>
              <a:rPr lang="en-US" dirty="0"/>
              <a:t>Set a scientifically justifiable standard</a:t>
            </a:r>
          </a:p>
        </p:txBody>
      </p:sp>
    </p:spTree>
    <p:extLst>
      <p:ext uri="{BB962C8B-B14F-4D97-AF65-F5344CB8AC3E}">
        <p14:creationId xmlns:p14="http://schemas.microsoft.com/office/powerpoint/2010/main" val="167404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Detection - Classification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Low:	Detection of the problem is unlikely (e.g. less than 1 event in every 3 transactions or operations)</a:t>
            </a:r>
          </a:p>
          <a:p>
            <a:r>
              <a:rPr lang="en-US" dirty="0"/>
              <a:t>Medium: Detection of the problem reasonably likely (e.g. 1 event in every 2 transactions or operations)</a:t>
            </a:r>
          </a:p>
          <a:p>
            <a:r>
              <a:rPr lang="en-US" dirty="0"/>
              <a:t>High: Detection of the problem is highly likely (e.g. 1 event in every 1 transactions or operations)</a:t>
            </a:r>
          </a:p>
        </p:txBody>
      </p:sp>
    </p:spTree>
    <p:extLst>
      <p:ext uri="{BB962C8B-B14F-4D97-AF65-F5344CB8AC3E}">
        <p14:creationId xmlns:p14="http://schemas.microsoft.com/office/powerpoint/2010/main" val="198938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Severity of the Undesired Effect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something does go wrong – how bad will it be?</a:t>
            </a:r>
          </a:p>
          <a:p>
            <a:r>
              <a:rPr lang="en-US" dirty="0"/>
              <a:t>Set a scientifically justifiable standard</a:t>
            </a:r>
          </a:p>
        </p:txBody>
      </p:sp>
    </p:spTree>
    <p:extLst>
      <p:ext uri="{BB962C8B-B14F-4D97-AF65-F5344CB8AC3E}">
        <p14:creationId xmlns:p14="http://schemas.microsoft.com/office/powerpoint/2010/main" val="354445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of the Undesired Effect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Example</a:t>
            </a:r>
          </a:p>
          <a:p>
            <a:r>
              <a:rPr lang="en-US" dirty="0"/>
              <a:t>Low:	A minor negative impact with short term effects.  </a:t>
            </a:r>
          </a:p>
          <a:p>
            <a:r>
              <a:rPr lang="en-US" dirty="0"/>
              <a:t>Medium: A moderate impact that could have short- to medium-term detrimental effects.</a:t>
            </a:r>
          </a:p>
          <a:p>
            <a:r>
              <a:rPr lang="en-US" dirty="0"/>
              <a:t>High:	A significant negative impact with long-term effects and potentially catastrophic short-term effects.</a:t>
            </a:r>
          </a:p>
        </p:txBody>
      </p:sp>
    </p:spTree>
    <p:extLst>
      <p:ext uri="{BB962C8B-B14F-4D97-AF65-F5344CB8AC3E}">
        <p14:creationId xmlns:p14="http://schemas.microsoft.com/office/powerpoint/2010/main" val="2239134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what is the system supposed to do?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top level Business/User Requirements</a:t>
            </a:r>
          </a:p>
          <a:p>
            <a:r>
              <a:rPr lang="en-US" dirty="0"/>
              <a:t>Maybe a statement of need or purpose</a:t>
            </a:r>
          </a:p>
          <a:p>
            <a:r>
              <a:rPr lang="en-US" dirty="0"/>
              <a:t>“We need a three way tree swing”</a:t>
            </a:r>
          </a:p>
          <a:p>
            <a:r>
              <a:rPr lang="en-US" dirty="0"/>
              <a:t>Should be done for all systems (validated or not)</a:t>
            </a:r>
          </a:p>
        </p:txBody>
      </p:sp>
    </p:spTree>
    <p:extLst>
      <p:ext uri="{BB962C8B-B14F-4D97-AF65-F5344CB8AC3E}">
        <p14:creationId xmlns:p14="http://schemas.microsoft.com/office/powerpoint/2010/main" val="331310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Risk?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potential adverse impact associated with the use of the specific product in the target environment.  A description is provided of the risk to the business if the technology fails to operate or perform as expected.</a:t>
            </a:r>
          </a:p>
        </p:txBody>
      </p:sp>
    </p:spTree>
    <p:extLst>
      <p:ext uri="{BB962C8B-B14F-4D97-AF65-F5344CB8AC3E}">
        <p14:creationId xmlns:p14="http://schemas.microsoft.com/office/powerpoint/2010/main" val="2196481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are some Risks?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</a:t>
            </a:r>
          </a:p>
          <a:p>
            <a:r>
              <a:rPr lang="en-US" dirty="0"/>
              <a:t>Corporate reputation</a:t>
            </a:r>
          </a:p>
          <a:p>
            <a:r>
              <a:rPr lang="en-US" dirty="0"/>
              <a:t>Economic impact</a:t>
            </a:r>
          </a:p>
          <a:p>
            <a:r>
              <a:rPr lang="en-US" dirty="0"/>
              <a:t>Inability to perform key business functions </a:t>
            </a:r>
          </a:p>
        </p:txBody>
      </p:sp>
    </p:spTree>
    <p:extLst>
      <p:ext uri="{BB962C8B-B14F-4D97-AF65-F5344CB8AC3E}">
        <p14:creationId xmlns:p14="http://schemas.microsoft.com/office/powerpoint/2010/main" val="718556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are some Risks?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</a:t>
            </a:r>
          </a:p>
          <a:p>
            <a:pPr lvl="1"/>
            <a:r>
              <a:rPr lang="en-US" dirty="0"/>
              <a:t>Equipment downtime</a:t>
            </a:r>
          </a:p>
          <a:p>
            <a:pPr lvl="1"/>
            <a:r>
              <a:rPr lang="en-US" dirty="0"/>
              <a:t>Equipment damage</a:t>
            </a:r>
          </a:p>
          <a:p>
            <a:pPr lvl="1"/>
            <a:r>
              <a:rPr lang="en-US" dirty="0"/>
              <a:t>Damage to other systems</a:t>
            </a:r>
          </a:p>
          <a:p>
            <a:pPr lvl="1"/>
            <a:r>
              <a:rPr lang="en-US" dirty="0"/>
              <a:t>Lost/Corrupted Data</a:t>
            </a:r>
          </a:p>
        </p:txBody>
      </p:sp>
    </p:spTree>
    <p:extLst>
      <p:ext uri="{BB962C8B-B14F-4D97-AF65-F5344CB8AC3E}">
        <p14:creationId xmlns:p14="http://schemas.microsoft.com/office/powerpoint/2010/main" val="2439562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are some Risks?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Regulatory </a:t>
            </a:r>
          </a:p>
          <a:p>
            <a:pPr lvl="1"/>
            <a:r>
              <a:rPr lang="en-US" dirty="0"/>
              <a:t>Incorrect/ lost / corrupted data for the support of regulatory submissions</a:t>
            </a:r>
          </a:p>
          <a:p>
            <a:pPr lvl="1"/>
            <a:r>
              <a:rPr lang="en-US" dirty="0"/>
              <a:t>Inability to retain / lost records still under their retention period</a:t>
            </a:r>
          </a:p>
          <a:p>
            <a:pPr lvl="1"/>
            <a:r>
              <a:rPr lang="en-US" dirty="0"/>
              <a:t>Loss of product traceability</a:t>
            </a:r>
          </a:p>
          <a:p>
            <a:pPr lvl="1"/>
            <a:r>
              <a:rPr lang="en-US" dirty="0"/>
              <a:t>Inability to support regulatory inspections</a:t>
            </a:r>
          </a:p>
        </p:txBody>
      </p:sp>
    </p:spTree>
    <p:extLst>
      <p:ext uri="{BB962C8B-B14F-4D97-AF65-F5344CB8AC3E}">
        <p14:creationId xmlns:p14="http://schemas.microsoft.com/office/powerpoint/2010/main" val="198738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are some Risks?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  <a:p>
            <a:pPr lvl="1"/>
            <a:r>
              <a:rPr lang="en-US" dirty="0"/>
              <a:t>Incorrect batch process</a:t>
            </a:r>
          </a:p>
          <a:p>
            <a:pPr lvl="1"/>
            <a:r>
              <a:rPr lang="en-US" dirty="0"/>
              <a:t>Raw material errors</a:t>
            </a:r>
          </a:p>
          <a:p>
            <a:pPr lvl="1"/>
            <a:r>
              <a:rPr lang="en-US" dirty="0"/>
              <a:t>Integrity of laboratory results </a:t>
            </a:r>
          </a:p>
          <a:p>
            <a:pPr lvl="1"/>
            <a:r>
              <a:rPr lang="en-US" dirty="0"/>
              <a:t>Safety of patients / caregivers</a:t>
            </a:r>
          </a:p>
          <a:p>
            <a:pPr lvl="1"/>
            <a:r>
              <a:rPr lang="en-US" dirty="0"/>
              <a:t>Labelling errors </a:t>
            </a:r>
          </a:p>
        </p:txBody>
      </p:sp>
    </p:spTree>
    <p:extLst>
      <p:ext uri="{BB962C8B-B14F-4D97-AF65-F5344CB8AC3E}">
        <p14:creationId xmlns:p14="http://schemas.microsoft.com/office/powerpoint/2010/main" val="761430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you made a list of risks…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determined how likely each one was to occur</a:t>
            </a:r>
          </a:p>
          <a:p>
            <a:r>
              <a:rPr lang="en-US" dirty="0"/>
              <a:t>You determined how likely each one was to be detected</a:t>
            </a:r>
          </a:p>
          <a:p>
            <a:r>
              <a:rPr lang="en-US" dirty="0"/>
              <a:t>You determined how severe each one would be if it occurred</a:t>
            </a:r>
          </a:p>
          <a:p>
            <a:r>
              <a:rPr lang="en-US" dirty="0"/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656914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significant are they?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Risk (H): </a:t>
            </a:r>
            <a:r>
              <a:rPr lang="en-US" dirty="0"/>
              <a:t>Direct negative impact on pharmaceutical quality, patient safety, and/or data integrity</a:t>
            </a:r>
          </a:p>
          <a:p>
            <a:r>
              <a:rPr lang="en-US" b="1" dirty="0"/>
              <a:t>Medium Risk (M): </a:t>
            </a:r>
            <a:r>
              <a:rPr lang="en-US" dirty="0"/>
              <a:t>Indirect regulatory and/or data integrity impact (e.g., SOP or training records management) </a:t>
            </a:r>
          </a:p>
          <a:p>
            <a:r>
              <a:rPr lang="en-US" b="1" dirty="0"/>
              <a:t>Low Risk (L): </a:t>
            </a:r>
            <a:r>
              <a:rPr lang="en-US" dirty="0"/>
              <a:t>No </a:t>
            </a:r>
            <a:r>
              <a:rPr lang="en-US" dirty="0" err="1"/>
              <a:t>GxP</a:t>
            </a:r>
            <a:r>
              <a:rPr lang="en-US" dirty="0"/>
              <a:t> impact</a:t>
            </a:r>
          </a:p>
        </p:txBody>
      </p:sp>
    </p:spTree>
    <p:extLst>
      <p:ext uri="{BB962C8B-B14F-4D97-AF65-F5344CB8AC3E}">
        <p14:creationId xmlns:p14="http://schemas.microsoft.com/office/powerpoint/2010/main" val="3566803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Detection Probability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Risk (H): </a:t>
            </a:r>
            <a:r>
              <a:rPr lang="en-US" dirty="0"/>
              <a:t>Difficult to detect during normal use  </a:t>
            </a:r>
          </a:p>
          <a:p>
            <a:r>
              <a:rPr lang="en-US" b="1" dirty="0"/>
              <a:t>Medium Risk (M): </a:t>
            </a:r>
            <a:r>
              <a:rPr lang="en-US" dirty="0"/>
              <a:t>May not be detected during normal use</a:t>
            </a:r>
          </a:p>
          <a:p>
            <a:r>
              <a:rPr lang="en-US" b="1" dirty="0"/>
              <a:t>Low Risk (L): </a:t>
            </a:r>
            <a:r>
              <a:rPr lang="en-US" dirty="0"/>
              <a:t>Highly likely to be detected</a:t>
            </a:r>
          </a:p>
        </p:txBody>
      </p:sp>
    </p:spTree>
    <p:extLst>
      <p:ext uri="{BB962C8B-B14F-4D97-AF65-F5344CB8AC3E}">
        <p14:creationId xmlns:p14="http://schemas.microsoft.com/office/powerpoint/2010/main" val="232113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 Likelihood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Risk (H): </a:t>
            </a:r>
            <a:r>
              <a:rPr lang="en-US" dirty="0"/>
              <a:t>Very likely to occur</a:t>
            </a:r>
          </a:p>
          <a:p>
            <a:r>
              <a:rPr lang="en-US" b="1" dirty="0"/>
              <a:t>Medium Risk (M): </a:t>
            </a:r>
            <a:r>
              <a:rPr lang="en-US" dirty="0"/>
              <a:t>May occur</a:t>
            </a:r>
          </a:p>
          <a:p>
            <a:r>
              <a:rPr lang="en-US" b="1" dirty="0"/>
              <a:t>Low Risk (L): </a:t>
            </a:r>
            <a:r>
              <a:rPr lang="en-US" dirty="0"/>
              <a:t>Not likely to occur</a:t>
            </a:r>
          </a:p>
        </p:txBody>
      </p:sp>
    </p:spTree>
    <p:extLst>
      <p:ext uri="{BB962C8B-B14F-4D97-AF65-F5344CB8AC3E}">
        <p14:creationId xmlns:p14="http://schemas.microsoft.com/office/powerpoint/2010/main" val="2821438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assign a weight or numeric value to each</a:t>
            </a:r>
          </a:p>
          <a:p>
            <a:r>
              <a:rPr lang="en-US" dirty="0"/>
              <a:t>For example </a:t>
            </a:r>
          </a:p>
          <a:p>
            <a:pPr lvl="1"/>
            <a:r>
              <a:rPr lang="en-US" dirty="0"/>
              <a:t>High = 3</a:t>
            </a:r>
          </a:p>
          <a:p>
            <a:pPr lvl="1"/>
            <a:r>
              <a:rPr lang="en-US" dirty="0"/>
              <a:t>Medium = 2</a:t>
            </a:r>
          </a:p>
          <a:p>
            <a:pPr lvl="1"/>
            <a:r>
              <a:rPr lang="en-US" dirty="0"/>
              <a:t>Low =1</a:t>
            </a:r>
          </a:p>
          <a:p>
            <a:r>
              <a:rPr lang="en-US" dirty="0"/>
              <a:t>Then add or multiply values</a:t>
            </a:r>
          </a:p>
          <a:p>
            <a:r>
              <a:rPr lang="en-US" dirty="0"/>
              <a:t>This can skew results</a:t>
            </a:r>
          </a:p>
        </p:txBody>
      </p:sp>
    </p:spTree>
    <p:extLst>
      <p:ext uri="{BB962C8B-B14F-4D97-AF65-F5344CB8AC3E}">
        <p14:creationId xmlns:p14="http://schemas.microsoft.com/office/powerpoint/2010/main" val="3271289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GAMP method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identify all the potential failure points</a:t>
            </a:r>
          </a:p>
          <a:p>
            <a:r>
              <a:rPr lang="en-US" dirty="0"/>
              <a:t>Second determine severity if a failure were to occur</a:t>
            </a:r>
          </a:p>
          <a:p>
            <a:r>
              <a:rPr lang="en-US" dirty="0"/>
              <a:t>Third, assign a value to severity (such as </a:t>
            </a:r>
            <a:r>
              <a:rPr lang="en-US" u="sng" dirty="0"/>
              <a:t>L</a:t>
            </a:r>
            <a:r>
              <a:rPr lang="en-US" dirty="0"/>
              <a:t>ow, </a:t>
            </a:r>
            <a:r>
              <a:rPr lang="en-US" u="sng" dirty="0"/>
              <a:t>M</a:t>
            </a:r>
            <a:r>
              <a:rPr lang="en-US" dirty="0"/>
              <a:t>edium, </a:t>
            </a:r>
            <a:r>
              <a:rPr lang="en-US" u="sng" dirty="0"/>
              <a:t>H</a:t>
            </a:r>
            <a:r>
              <a:rPr lang="en-US" dirty="0"/>
              <a:t>igh)</a:t>
            </a:r>
          </a:p>
        </p:txBody>
      </p:sp>
    </p:spTree>
    <p:extLst>
      <p:ext uri="{BB962C8B-B14F-4D97-AF65-F5344CB8AC3E}">
        <p14:creationId xmlns:p14="http://schemas.microsoft.com/office/powerpoint/2010/main" val="99876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Use &amp; Risk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what is the system supposed to do? </a:t>
            </a:r>
          </a:p>
          <a:p>
            <a:r>
              <a:rPr lang="en-US" dirty="0"/>
              <a:t>How is it going to do it?</a:t>
            </a:r>
          </a:p>
          <a:p>
            <a:r>
              <a:rPr lang="en-US" dirty="0"/>
              <a:t>What are the anticipated risks? (Business, Technical, Safety, Regulatory)</a:t>
            </a:r>
          </a:p>
          <a:p>
            <a:r>
              <a:rPr lang="en-US" dirty="0"/>
              <a:t>How does this impact validation?</a:t>
            </a:r>
          </a:p>
        </p:txBody>
      </p:sp>
    </p:spTree>
    <p:extLst>
      <p:ext uri="{BB962C8B-B14F-4D97-AF65-F5344CB8AC3E}">
        <p14:creationId xmlns:p14="http://schemas.microsoft.com/office/powerpoint/2010/main" val="54492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GAMP method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determine how likely each failure is to occur</a:t>
            </a:r>
          </a:p>
          <a:p>
            <a:r>
              <a:rPr lang="en-US" dirty="0"/>
              <a:t>Give it the same rating (L, M, H)</a:t>
            </a:r>
          </a:p>
          <a:p>
            <a:r>
              <a:rPr lang="en-US" dirty="0"/>
              <a:t>Then assess the probability of detection if a failure were to occur</a:t>
            </a:r>
          </a:p>
          <a:p>
            <a:r>
              <a:rPr lang="en-US" dirty="0"/>
              <a:t>Assign it a rating as well (L, M, H)</a:t>
            </a:r>
          </a:p>
          <a:p>
            <a:r>
              <a:rPr lang="en-US" dirty="0"/>
              <a:t>Finally, come up with an overall risk level</a:t>
            </a:r>
          </a:p>
        </p:txBody>
      </p:sp>
    </p:spTree>
    <p:extLst>
      <p:ext uri="{BB962C8B-B14F-4D97-AF65-F5344CB8AC3E}">
        <p14:creationId xmlns:p14="http://schemas.microsoft.com/office/powerpoint/2010/main" val="1689305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Examples…</a:t>
            </a:r>
          </a:p>
        </p:txBody>
      </p:sp>
      <p:pic>
        <p:nvPicPr>
          <p:cNvPr id="5" name="Picture 4" descr="risk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06" y="1352550"/>
            <a:ext cx="7758206" cy="502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43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(Part 2)…</a:t>
            </a:r>
          </a:p>
        </p:txBody>
      </p:sp>
      <p:pic>
        <p:nvPicPr>
          <p:cNvPr id="5" name="Picture 4" descr="risk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34" y="1352550"/>
            <a:ext cx="8399930" cy="52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332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Identifying Risk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use elaborate risk assessments for system and requirement levels, but never use the evaluation as intended.</a:t>
            </a:r>
          </a:p>
          <a:p>
            <a:r>
              <a:rPr lang="en-US" dirty="0"/>
              <a:t>More conservative companies will test everything to the fullest no matter the evaluation while other companies will do next to no testing.</a:t>
            </a:r>
          </a:p>
        </p:txBody>
      </p:sp>
    </p:spTree>
    <p:extLst>
      <p:ext uri="{BB962C8B-B14F-4D97-AF65-F5344CB8AC3E}">
        <p14:creationId xmlns:p14="http://schemas.microsoft.com/office/powerpoint/2010/main" val="1746530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with Identifying Risk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Classification: High</a:t>
            </a:r>
          </a:p>
          <a:p>
            <a:pPr lvl="1"/>
            <a:r>
              <a:rPr lang="en-US" dirty="0"/>
              <a:t>Predicate rules apply</a:t>
            </a:r>
          </a:p>
          <a:p>
            <a:pPr lvl="1"/>
            <a:r>
              <a:rPr lang="en-US" dirty="0"/>
              <a:t>Safety and efficacy of the product</a:t>
            </a:r>
          </a:p>
          <a:p>
            <a:pPr lvl="1"/>
            <a:r>
              <a:rPr lang="en-US" dirty="0"/>
              <a:t>Damage to manufacturing, packaging and lab equipment</a:t>
            </a:r>
          </a:p>
          <a:p>
            <a:pPr lvl="1"/>
            <a:r>
              <a:rPr lang="en-US" dirty="0"/>
              <a:t>High cost of production interruptions</a:t>
            </a:r>
          </a:p>
          <a:p>
            <a:pPr lvl="1"/>
            <a:r>
              <a:rPr lang="en-US" dirty="0"/>
              <a:t>Impact on quality of product</a:t>
            </a:r>
          </a:p>
        </p:txBody>
      </p:sp>
    </p:spTree>
    <p:extLst>
      <p:ext uri="{BB962C8B-B14F-4D97-AF65-F5344CB8AC3E}">
        <p14:creationId xmlns:p14="http://schemas.microsoft.com/office/powerpoint/2010/main" val="4271615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with Identifying Risk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Classification: Medium</a:t>
            </a:r>
          </a:p>
          <a:p>
            <a:pPr lvl="1"/>
            <a:r>
              <a:rPr lang="en-US" dirty="0"/>
              <a:t>Medium frequency of production interruptions </a:t>
            </a:r>
          </a:p>
          <a:p>
            <a:pPr lvl="1"/>
            <a:r>
              <a:rPr lang="en-US" dirty="0"/>
              <a:t>High frequency of failure or breakdown of equipment without damage to the product</a:t>
            </a:r>
          </a:p>
          <a:p>
            <a:r>
              <a:rPr lang="en-US" dirty="0"/>
              <a:t>Risk Classification: Low</a:t>
            </a:r>
          </a:p>
          <a:p>
            <a:pPr lvl="1"/>
            <a:r>
              <a:rPr lang="en-US" dirty="0"/>
              <a:t>No impact on quality of product</a:t>
            </a:r>
          </a:p>
          <a:p>
            <a:pPr lvl="1"/>
            <a:r>
              <a:rPr lang="en-US" dirty="0"/>
              <a:t>Low frequency of failure or breakdown of equipment without damage to the product</a:t>
            </a:r>
          </a:p>
          <a:p>
            <a:pPr lvl="1"/>
            <a:r>
              <a:rPr lang="en-US" dirty="0"/>
              <a:t>Low frequency of production interruptions </a:t>
            </a:r>
          </a:p>
        </p:txBody>
      </p:sp>
    </p:spTree>
    <p:extLst>
      <p:ext uri="{BB962C8B-B14F-4D97-AF65-F5344CB8AC3E}">
        <p14:creationId xmlns:p14="http://schemas.microsoft.com/office/powerpoint/2010/main" val="3239759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Rules &amp; Risk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intended use of the system?</a:t>
            </a:r>
          </a:p>
          <a:p>
            <a:r>
              <a:rPr lang="en-US" dirty="0"/>
              <a:t>Will a document management system have the same risk as an Adverse Event recording system?</a:t>
            </a:r>
          </a:p>
          <a:p>
            <a:r>
              <a:rPr lang="en-US" dirty="0"/>
              <a:t>What is the nature of the record (is it one that needs to be retained forever?)</a:t>
            </a:r>
          </a:p>
        </p:txBody>
      </p:sp>
    </p:spTree>
    <p:extLst>
      <p:ext uri="{BB962C8B-B14F-4D97-AF65-F5344CB8AC3E}">
        <p14:creationId xmlns:p14="http://schemas.microsoft.com/office/powerpoint/2010/main" val="137284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Rules &amp; Risk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system likely to contain records that could entice someone to falsify? </a:t>
            </a:r>
          </a:p>
          <a:p>
            <a:r>
              <a:rPr lang="en-US" dirty="0"/>
              <a:t>Are there records that require regulatory submission?</a:t>
            </a:r>
          </a:p>
          <a:p>
            <a:r>
              <a:rPr lang="en-US" dirty="0"/>
              <a:t>Have the requirements determined the official record?</a:t>
            </a:r>
          </a:p>
          <a:p>
            <a:r>
              <a:rPr lang="en-US" dirty="0"/>
              <a:t>Do the records cover more than one </a:t>
            </a:r>
            <a:r>
              <a:rPr lang="en-US" dirty="0" err="1"/>
              <a:t>GxP</a:t>
            </a:r>
            <a:r>
              <a:rPr lang="en-US" dirty="0"/>
              <a:t> area?</a:t>
            </a:r>
          </a:p>
        </p:txBody>
      </p:sp>
    </p:spTree>
    <p:extLst>
      <p:ext uri="{BB962C8B-B14F-4D97-AF65-F5344CB8AC3E}">
        <p14:creationId xmlns:p14="http://schemas.microsoft.com/office/powerpoint/2010/main" val="1509622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Rules &amp; Requirements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your requirements ensure compliance with predicate rules (</a:t>
            </a:r>
            <a:r>
              <a:rPr lang="en-US" dirty="0" err="1"/>
              <a:t>esp</a:t>
            </a:r>
            <a:r>
              <a:rPr lang="en-US" dirty="0"/>
              <a:t> the record retention ones!)</a:t>
            </a:r>
          </a:p>
          <a:p>
            <a:r>
              <a:rPr lang="en-US" dirty="0"/>
              <a:t>Do your predicate rules require general signings? </a:t>
            </a:r>
          </a:p>
          <a:p>
            <a:r>
              <a:rPr lang="en-US" dirty="0"/>
              <a:t>Consider the intertwining of predicate rules and Part 11 in your requirements</a:t>
            </a:r>
          </a:p>
        </p:txBody>
      </p:sp>
    </p:spTree>
    <p:extLst>
      <p:ext uri="{BB962C8B-B14F-4D97-AF65-F5344CB8AC3E}">
        <p14:creationId xmlns:p14="http://schemas.microsoft.com/office/powerpoint/2010/main" val="3800615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– Key Points to remember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identifying risks as soon as the intended use is known</a:t>
            </a:r>
          </a:p>
          <a:p>
            <a:r>
              <a:rPr lang="en-US" dirty="0"/>
              <a:t>Assess the risks using sound logical/scientific/justifiable means</a:t>
            </a:r>
          </a:p>
          <a:p>
            <a:r>
              <a:rPr lang="en-US" dirty="0"/>
              <a:t>Document the risks</a:t>
            </a:r>
          </a:p>
          <a:p>
            <a:r>
              <a:rPr lang="en-US" dirty="0"/>
              <a:t>Identify appropriate mitigations </a:t>
            </a:r>
          </a:p>
          <a:p>
            <a:r>
              <a:rPr lang="en-US" dirty="0"/>
              <a:t>Ensure the risks are mitigated</a:t>
            </a:r>
          </a:p>
        </p:txBody>
      </p:sp>
    </p:spTree>
    <p:extLst>
      <p:ext uri="{BB962C8B-B14F-4D97-AF65-F5344CB8AC3E}">
        <p14:creationId xmlns:p14="http://schemas.microsoft.com/office/powerpoint/2010/main" val="43481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Assessments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Risk Assessment process may be applied to automated systems to target validation efforts for those areas and functions that most require it. </a:t>
            </a:r>
          </a:p>
        </p:txBody>
      </p:sp>
    </p:spTree>
    <p:extLst>
      <p:ext uri="{BB962C8B-B14F-4D97-AF65-F5344CB8AC3E}">
        <p14:creationId xmlns:p14="http://schemas.microsoft.com/office/powerpoint/2010/main" val="1450835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181050" y="224310"/>
            <a:ext cx="10490200" cy="5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6CC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r>
              <a:rPr lang="en-US" sz="3600" kern="0" dirty="0">
                <a:solidFill>
                  <a:srgbClr val="055B9E"/>
                </a:solidFill>
                <a:latin typeface="Arial Narrow" panose="020B0606020202030204" pitchFamily="34" charset="0"/>
              </a:rPr>
              <a:t>Questions?</a:t>
            </a:r>
          </a:p>
        </p:txBody>
      </p:sp>
      <p:pic>
        <p:nvPicPr>
          <p:cNvPr id="12290" name="Picture 2" descr="http://www.clker.com/cliparts/O/h/L/p/N/N/ask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56" y="163707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2531" y="6473279"/>
            <a:ext cx="19868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055B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COVEX, LLC</a:t>
            </a:r>
          </a:p>
        </p:txBody>
      </p:sp>
    </p:spTree>
    <p:extLst>
      <p:ext uri="{BB962C8B-B14F-4D97-AF65-F5344CB8AC3E}">
        <p14:creationId xmlns:p14="http://schemas.microsoft.com/office/powerpoint/2010/main" val="244014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Assessment – System Implementation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impractical to test every aspect of an automated system.</a:t>
            </a:r>
          </a:p>
          <a:p>
            <a:r>
              <a:rPr lang="en-US" dirty="0"/>
              <a:t>Therefore, Risk Assessment should be used to: </a:t>
            </a:r>
          </a:p>
          <a:p>
            <a:pPr lvl="1"/>
            <a:r>
              <a:rPr lang="en-US" dirty="0"/>
              <a:t>Identify the critical areas/functions to test.</a:t>
            </a:r>
          </a:p>
          <a:p>
            <a:pPr lvl="1"/>
            <a:r>
              <a:rPr lang="en-US" dirty="0"/>
              <a:t>Determine how rigorously to challenge each area/function of the system. </a:t>
            </a:r>
          </a:p>
          <a:p>
            <a:pPr lvl="1"/>
            <a:r>
              <a:rPr lang="en-US" dirty="0"/>
              <a:t>Assess those risks associated with the operational phase of the automated system and not the ‘in-project’ risks.</a:t>
            </a:r>
          </a:p>
          <a:p>
            <a:pPr lvl="1"/>
            <a:r>
              <a:rPr lang="en-US" dirty="0"/>
              <a:t>Allow the business to identify and minimize system malfunctions and deviations.</a:t>
            </a:r>
          </a:p>
          <a:p>
            <a:pPr lvl="1"/>
            <a:r>
              <a:rPr lang="en-US" dirty="0"/>
              <a:t>Provide the necessary justification for the validation approach taken to support the system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291739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 – System Implementation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Benefits of Risk Assessment to System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Defines system purpose and scope.</a:t>
            </a:r>
          </a:p>
          <a:p>
            <a:pPr lvl="1"/>
            <a:r>
              <a:rPr lang="en-US" dirty="0"/>
              <a:t>Effective implementation of a system that meets the desired end user requirements. </a:t>
            </a:r>
          </a:p>
          <a:p>
            <a:pPr lvl="1"/>
            <a:r>
              <a:rPr lang="en-US" dirty="0"/>
              <a:t>Verifies regulatory obligations and patient safety requirements are met. </a:t>
            </a:r>
          </a:p>
          <a:p>
            <a:pPr lvl="1"/>
            <a:r>
              <a:rPr lang="en-US" dirty="0"/>
              <a:t>Allows for a cost effective system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28199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Risk (System vs Requirement)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at the System Level</a:t>
            </a:r>
          </a:p>
          <a:p>
            <a:pPr lvl="1"/>
            <a:r>
              <a:rPr lang="en-US" dirty="0"/>
              <a:t>Systems that are of lower overall impact can be documented and tested less rigorously</a:t>
            </a:r>
          </a:p>
          <a:p>
            <a:pPr lvl="1"/>
            <a:r>
              <a:rPr lang="en-US" dirty="0"/>
              <a:t>Risks that can not be eliminated by design should be reduced to an acceptable level by controls or manual procedures.</a:t>
            </a:r>
          </a:p>
          <a:p>
            <a:r>
              <a:rPr lang="en-US" dirty="0"/>
              <a:t>Risk at the Functional Requirement Level</a:t>
            </a:r>
          </a:p>
          <a:p>
            <a:pPr lvl="1"/>
            <a:r>
              <a:rPr lang="en-US" dirty="0"/>
              <a:t>The results of functional risks assessments should influence the extent and rigor of verification.</a:t>
            </a:r>
          </a:p>
          <a:p>
            <a:pPr lvl="1"/>
            <a:r>
              <a:rPr lang="en-US" dirty="0"/>
              <a:t>Rigorous testing can be applied to the testing and control of functions that are of the highest risk with less rigor applied to low risk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4043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can be managed by: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Elimination by design (COTS vs Custom Code)</a:t>
            </a:r>
          </a:p>
          <a:p>
            <a:r>
              <a:rPr lang="en-US" dirty="0"/>
              <a:t>Reduction  to an acceptable level</a:t>
            </a:r>
          </a:p>
          <a:p>
            <a:r>
              <a:rPr lang="en-US" dirty="0"/>
              <a:t>Verification to demonstrate that risks are managed to an acceptable level.</a:t>
            </a:r>
          </a:p>
        </p:txBody>
      </p:sp>
    </p:spTree>
    <p:extLst>
      <p:ext uri="{BB962C8B-B14F-4D97-AF65-F5344CB8AC3E}">
        <p14:creationId xmlns:p14="http://schemas.microsoft.com/office/powerpoint/2010/main" val="47117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Risk in the SDLC/SVLC Process: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Assessments should be conducted at several stages of a project. </a:t>
            </a:r>
          </a:p>
          <a:p>
            <a:r>
              <a:rPr lang="en-US" dirty="0"/>
              <a:t>The number and timing of the assessments should be documented in the Validation Plan.</a:t>
            </a:r>
          </a:p>
        </p:txBody>
      </p:sp>
    </p:spTree>
    <p:extLst>
      <p:ext uri="{BB962C8B-B14F-4D97-AF65-F5344CB8AC3E}">
        <p14:creationId xmlns:p14="http://schemas.microsoft.com/office/powerpoint/2010/main" val="2493643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7">
      <a:dk1>
        <a:srgbClr val="4D4D4D"/>
      </a:dk1>
      <a:lt1>
        <a:sysClr val="window" lastClr="FFFFFF"/>
      </a:lt1>
      <a:dk2>
        <a:srgbClr val="212121"/>
      </a:dk2>
      <a:lt2>
        <a:srgbClr val="CDD0D1"/>
      </a:lt2>
      <a:accent1>
        <a:srgbClr val="055B9E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EX Presentation Template 09Oct2017" id="{CF4DEEF3-65E8-43F8-A388-7E97A4CD1271}" vid="{BD47469A-4B33-4686-A6EA-AF514BBDF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A44831E21E614FB1ECAF9F9EAA3536" ma:contentTypeVersion="1" ma:contentTypeDescription="Create a new document." ma:contentTypeScope="" ma:versionID="18afecf53f2c2236cd27117721ef80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2873021d8c0cf1fb09921515ab28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EA6AC9-1681-46A5-A6BA-2495632913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1E2B4-09DC-4F80-93E3-36924825A2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F0CEED-50BF-4CB7-A3A2-658DEBFBD9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COVEX Presentation Template 09Oct2017</Template>
  <TotalTime>356</TotalTime>
  <Words>1566</Words>
  <Application>Microsoft Office PowerPoint</Application>
  <PresentationFormat>Widescreen</PresentationFormat>
  <Paragraphs>194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Narrow</vt:lpstr>
      <vt:lpstr>Calibri</vt:lpstr>
      <vt:lpstr>Corbel</vt:lpstr>
      <vt:lpstr>Times New Roman</vt:lpstr>
      <vt:lpstr>Wingdings</vt:lpstr>
      <vt:lpstr>Parallax</vt:lpstr>
      <vt:lpstr>Covex, LLC</vt:lpstr>
      <vt:lpstr>What is Risk?</vt:lpstr>
      <vt:lpstr>Intended Use &amp; Risk</vt:lpstr>
      <vt:lpstr>Risk Assessments</vt:lpstr>
      <vt:lpstr>Risk Assessment – System Implementation</vt:lpstr>
      <vt:lpstr>Risk Assessment – System Implementation</vt:lpstr>
      <vt:lpstr>Evaluating Risk (System vs Requirement)</vt:lpstr>
      <vt:lpstr>Risk can be managed by:</vt:lpstr>
      <vt:lpstr>Identifying Risk in the SDLC/SVLC Process:</vt:lpstr>
      <vt:lpstr>Identifying Risk in the SDLC/SVLC Process:</vt:lpstr>
      <vt:lpstr>Identifying Risk in the SDLC/SVLC Process:</vt:lpstr>
      <vt:lpstr>Risk generally has 3 components:</vt:lpstr>
      <vt:lpstr>Probability of Occurrence</vt:lpstr>
      <vt:lpstr>Probability of Occurrence – Classification </vt:lpstr>
      <vt:lpstr>Probability of Detection </vt:lpstr>
      <vt:lpstr>Probability of Detection - Classification </vt:lpstr>
      <vt:lpstr>Severity of the Undesired Effect</vt:lpstr>
      <vt:lpstr>Severity of the Undesired Effect </vt:lpstr>
      <vt:lpstr>Just what is the system supposed to do?</vt:lpstr>
      <vt:lpstr>So What are some Risks?</vt:lpstr>
      <vt:lpstr>So What are some Risks?</vt:lpstr>
      <vt:lpstr>So What are some Risks?</vt:lpstr>
      <vt:lpstr>So What are some Risks?</vt:lpstr>
      <vt:lpstr>So you made a list of risks…</vt:lpstr>
      <vt:lpstr>How significant are they?</vt:lpstr>
      <vt:lpstr>Weight Detection Probability</vt:lpstr>
      <vt:lpstr>Weight Likelihood</vt:lpstr>
      <vt:lpstr>Other methods</vt:lpstr>
      <vt:lpstr>GAMP method</vt:lpstr>
      <vt:lpstr>GAMP method</vt:lpstr>
      <vt:lpstr>Examples…</vt:lpstr>
      <vt:lpstr>Examples (Part 2)…</vt:lpstr>
      <vt:lpstr>Issues with Identifying Risk</vt:lpstr>
      <vt:lpstr>Issues with Identifying Risk</vt:lpstr>
      <vt:lpstr>Issues with Identifying Risk</vt:lpstr>
      <vt:lpstr>Predicate Rules &amp; Risk</vt:lpstr>
      <vt:lpstr>Predicate Rules &amp; Risk</vt:lpstr>
      <vt:lpstr>Predicate Rules &amp; Requirements</vt:lpstr>
      <vt:lpstr>Risk – Key Points to remember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Covex, LLC</dc:title>
  <dc:creator>Danielle Miner</dc:creator>
  <cp:lastModifiedBy>Rupanjal Dasgupta</cp:lastModifiedBy>
  <cp:revision>7</cp:revision>
  <dcterms:created xsi:type="dcterms:W3CDTF">2018-01-10T17:16:49Z</dcterms:created>
  <dcterms:modified xsi:type="dcterms:W3CDTF">2021-03-04T21:06:31Z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0x010100EEA44831E21E614FB1ECAF9F9EAA3536</vt:lpwstr>
  </property>
  <property fmtid="{D5CDD505-2E9C-101B-9397-08002B2CF9AE}" pid="3" name="Order">
    <vt:r8>4300</vt:r8>
  </property>
</Properties>
</file>