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21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Documentation and Data Integrity Practices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Covex</a:t>
            </a:r>
            <a:r>
              <a:rPr lang="en-US" b="1" dirty="0">
                <a:solidFill>
                  <a:schemeClr val="tx2"/>
                </a:solidFill>
              </a:rPr>
              <a:t>, LLC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Why are they important?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6796" y="1352550"/>
            <a:ext cx="10022508" cy="19399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2"/>
                </a:solidFill>
                <a:latin typeface="+mn-lt"/>
              </a:rPr>
              <a:t> “If it isn’t documented (correctly!), it didn’t happen”</a:t>
            </a:r>
          </a:p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 Records and reports, along with procedures, help tell the story of manufactured products and devices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tx2"/>
                </a:solidFill>
                <a:latin typeface="+mn-lt"/>
              </a:rPr>
              <a:t> GDPs are enforced by regulatory agencies such as the FDA, EMEA, WHO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97" y="3478005"/>
            <a:ext cx="3628404" cy="272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Why are they important?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37040" y="1047750"/>
            <a:ext cx="10645360" cy="295136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Data is becoming a popular focus of FDA inspections</a:t>
            </a:r>
          </a:p>
          <a:p>
            <a:pPr lvl="1">
              <a:defRPr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Misrepresented data leads to delays in market approval</a:t>
            </a:r>
          </a:p>
          <a:p>
            <a:pPr lvl="1">
              <a:defRPr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Inaccurate data undermines FDA efforts to streamline regulatory processes</a:t>
            </a:r>
          </a:p>
          <a:p>
            <a:pPr lvl="1">
              <a:defRPr/>
            </a:pPr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Emcure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 Pharmaceuticals (India)- manufactures drugs for Sanofi, Novartis, Roche, </a:t>
            </a:r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Teva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 and Pfizer</a:t>
            </a:r>
          </a:p>
          <a:p>
            <a:pPr lvl="2"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</a:rPr>
              <a:t>2015 inspection revealed repeated data manipulation and falsification</a:t>
            </a:r>
          </a:p>
          <a:p>
            <a:pPr lvl="2"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</a:rPr>
              <a:t>Environmental monitoring samples were not collected, relied on incomplete data to release products to market</a:t>
            </a:r>
          </a:p>
          <a:p>
            <a:pPr lvl="2"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</a:rPr>
              <a:t>Issued a Warning Letter, FDA bans imports- leads to product recalls (</a:t>
            </a:r>
            <a:r>
              <a:rPr lang="en-US" altLang="en-US" sz="1400" dirty="0" err="1">
                <a:solidFill>
                  <a:schemeClr val="tx2"/>
                </a:solidFill>
                <a:latin typeface="+mn-lt"/>
              </a:rPr>
              <a:t>Teva</a:t>
            </a:r>
            <a:r>
              <a:rPr lang="en-US" altLang="en-US" sz="1400" dirty="0">
                <a:solidFill>
                  <a:schemeClr val="tx2"/>
                </a:solidFill>
                <a:latin typeface="+mn-lt"/>
              </a:rPr>
              <a:t>- 40,000+ drugs)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34" y="3840091"/>
            <a:ext cx="9386732" cy="254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52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75082" y="119271"/>
            <a:ext cx="9990483" cy="6347790"/>
            <a:chOff x="863047" y="235916"/>
            <a:chExt cx="7058025" cy="5511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047" y="235916"/>
              <a:ext cx="7058025" cy="230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047" y="2537791"/>
              <a:ext cx="7058025" cy="320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00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Why are they important?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6796" y="1352550"/>
            <a:ext cx="10168282" cy="23448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30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Penalties- Expensive for companies!</a:t>
            </a:r>
          </a:p>
          <a:p>
            <a:pPr lvl="1">
              <a:spcBef>
                <a:spcPct val="0"/>
              </a:spcBef>
              <a:buSzTx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FDA Warning letters</a:t>
            </a:r>
          </a:p>
          <a:p>
            <a:pPr lvl="1">
              <a:spcBef>
                <a:spcPct val="0"/>
              </a:spcBef>
              <a:buSzTx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Consent Decree</a:t>
            </a:r>
          </a:p>
          <a:p>
            <a:pPr lvl="1">
              <a:spcBef>
                <a:spcPct val="0"/>
              </a:spcBef>
              <a:buSzTx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Approvals revoked </a:t>
            </a:r>
          </a:p>
          <a:p>
            <a:pPr lvl="1">
              <a:spcBef>
                <a:spcPct val="0"/>
              </a:spcBef>
              <a:buSzTx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Product seizures</a:t>
            </a:r>
          </a:p>
          <a:p>
            <a:pPr lvl="1">
              <a:spcBef>
                <a:spcPct val="0"/>
              </a:spcBef>
              <a:buSzTx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ea typeface="Tahoma" charset="0"/>
                <a:cs typeface="Tahoma" charset="0"/>
              </a:rPr>
              <a:t>Other injunctions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76796" y="3942523"/>
            <a:ext cx="10168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SzPct val="75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Tahoma" charset="0"/>
                <a:cs typeface="Tahoma" charset="0"/>
              </a:rPr>
              <a:t>“</a:t>
            </a:r>
            <a:r>
              <a:rPr lang="en-US" altLang="en-US" sz="2400" dirty="0">
                <a:solidFill>
                  <a:schemeClr val="tx2"/>
                </a:solidFill>
                <a:ea typeface="Tahoma" charset="0"/>
                <a:cs typeface="Tahoma" charset="0"/>
              </a:rPr>
              <a:t>Virtually everything in business today is an undifferentiated commodity, except how a company manages its information. How you manage information determines whether you win or lose. How you use information may be the one factor that determines its failure or success — or runaway success.” – Bill 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1" y="1107384"/>
            <a:ext cx="3981879" cy="24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Examples/Strategies for Success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6796" y="993913"/>
            <a:ext cx="11042926" cy="534062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Date and Time Formats: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chemeClr val="tx2"/>
                </a:solidFill>
                <a:latin typeface="+mn-lt"/>
              </a:rPr>
              <a:t>       Acceptable: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  <a:cs typeface="Times New Roman" charset="0"/>
              </a:rPr>
              <a:t>07-Nov-2017 (DD-MMM-YYYY)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  <a:cs typeface="Times New Roman" charset="0"/>
              </a:rPr>
              <a:t>07 Nov 2017 (DD MMM YYYY)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  <a:cs typeface="Times New Roman" charset="0"/>
              </a:rPr>
              <a:t>07 November 2017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  <a:cs typeface="Times New Roman" charset="0"/>
              </a:rPr>
              <a:t>November 07, 2017</a:t>
            </a:r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 </a:t>
            </a:r>
          </a:p>
          <a:p>
            <a:pPr lvl="2">
              <a:buNone/>
            </a:pPr>
            <a:r>
              <a:rPr lang="en-US" altLang="ja-JP" sz="2000" b="1" dirty="0">
                <a:solidFill>
                  <a:schemeClr val="tx2"/>
                </a:solidFill>
                <a:latin typeface="+mn-lt"/>
                <a:ea typeface="ＭＳ Ｐゴシック" charset="-128"/>
              </a:rPr>
              <a:t>  Unacceptable: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  07/11/2017 (May be interpreted as July 11, 2017 in US Format or November 7, 2017 for European format)</a:t>
            </a:r>
          </a:p>
          <a:p>
            <a:pPr lvl="2"/>
            <a:r>
              <a:rPr lang="en-US" altLang="ja-JP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  07 Nov 17 (4 digit year required)</a:t>
            </a:r>
            <a:endParaRPr lang="en-US" altLang="en-US" sz="2000" dirty="0">
              <a:solidFill>
                <a:schemeClr val="tx2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66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Examples/Strategies for Success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6796" y="887896"/>
            <a:ext cx="9532178" cy="35250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Handwritten entries:</a:t>
            </a:r>
          </a:p>
          <a:p>
            <a:pPr lvl="1">
              <a:defRPr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No spaces for handwritten information should be left blank; instead, N/A should be used</a:t>
            </a:r>
          </a:p>
          <a:p>
            <a:pPr lvl="1">
              <a:defRPr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“Pass” or “Fail” should be used- NOT “P” or F”</a:t>
            </a:r>
          </a:p>
          <a:p>
            <a:pPr lvl="1">
              <a:defRPr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Any changes made to data should have: a one-line strikethrough (which does not obscure initial data), the correction next to or above initial data, AND should be initialed and dated by the executor</a:t>
            </a:r>
          </a:p>
          <a:p>
            <a:pPr lvl="1">
              <a:defRPr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A stamp is not an acceptable form of a signature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4177938"/>
            <a:ext cx="6889750" cy="214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61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Examples/Strategies for Success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1996" y="490331"/>
            <a:ext cx="5874578" cy="56454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Reminders: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DO record legibly in permanent ink (black or blue!)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DO sign/date records daily as work progresses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DO initial and date any changes 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DO record TRUE information (no fraud!)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DO take your time, stay committed </a:t>
            </a:r>
            <a:r>
              <a:rPr lang="en-US" altLang="en-US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and pay attention to detail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92" y="2237305"/>
            <a:ext cx="3909460" cy="270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39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95969"/>
            <a:ext cx="11099800" cy="1143000"/>
          </a:xfrm>
        </p:spPr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Examples/Strategies for Success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248" y="767469"/>
            <a:ext cx="5874578" cy="56454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Common Errors: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Missing signatures, initials or dates at time of execution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Obscuring initial data (scribbling/crossing out/white out)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Illegible writing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Incorrect date format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Pre-recording or Back-dating data (don’t do it!)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Leaving fields blank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44" y="2740801"/>
            <a:ext cx="4645515" cy="147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24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95969"/>
            <a:ext cx="11099800" cy="1143000"/>
          </a:xfrm>
        </p:spPr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Examples/Strategies for Success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248" y="767469"/>
            <a:ext cx="10751378" cy="5673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Remember: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Good Documentation is the PROOF of what you do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The time spent doing the task correctly the first time will prevent, or at least minimize, time-consuming and costly reviews, corrections, and time/money involved in repeating work conducted incorrectly</a:t>
            </a:r>
          </a:p>
          <a:p>
            <a:pPr lvl="2">
              <a:defRPr/>
            </a:pP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Poor documentation leads to non-compliance which could have devastating effects on the company, product, YOUR employment and other people’s lives</a:t>
            </a:r>
          </a:p>
          <a:p>
            <a:pPr lvl="2">
              <a:defRPr/>
            </a:pPr>
            <a:endParaRPr lang="en-US" altLang="en-US" dirty="0">
              <a:solidFill>
                <a:schemeClr val="tx2"/>
              </a:solidFill>
              <a:ea typeface="ＭＳ Ｐゴシック" pitchFamily="34" charset="-128"/>
            </a:endParaRPr>
          </a:p>
          <a:p>
            <a:pPr marL="0" indent="0" algn="ctr">
              <a:buNone/>
              <a:defRPr/>
            </a:pPr>
            <a:r>
              <a:rPr lang="en-US" altLang="en-US" sz="36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If it isn’t documented (correctly!), it didn’t happen!</a:t>
            </a:r>
          </a:p>
        </p:txBody>
      </p:sp>
    </p:spTree>
    <p:extLst>
      <p:ext uri="{BB962C8B-B14F-4D97-AF65-F5344CB8AC3E}">
        <p14:creationId xmlns:p14="http://schemas.microsoft.com/office/powerpoint/2010/main" val="44478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95969"/>
            <a:ext cx="11099800" cy="1143000"/>
          </a:xfrm>
        </p:spPr>
        <p:txBody>
          <a:bodyPr/>
          <a:lstStyle/>
          <a:p>
            <a:r>
              <a:rPr lang="en-US" altLang="en-US" dirty="0">
                <a:ea typeface="Tahoma" charset="0"/>
                <a:cs typeface="Tahoma" charset="0"/>
              </a:rPr>
              <a:t>The End!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22" y="1034911"/>
            <a:ext cx="6290248" cy="483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5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6184348" cy="46614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What are Good Documentation Practices?</a:t>
            </a:r>
          </a:p>
          <a:p>
            <a:pPr>
              <a:lnSpc>
                <a:spcPct val="80000"/>
              </a:lnSpc>
              <a:defRPr/>
            </a:pPr>
            <a:endParaRPr lang="en-US" sz="2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 What is “Data Integrity” in validation documentation?</a:t>
            </a:r>
          </a:p>
          <a:p>
            <a:pPr>
              <a:lnSpc>
                <a:spcPct val="80000"/>
              </a:lnSpc>
              <a:defRPr/>
            </a:pPr>
            <a:endParaRPr lang="en-US" sz="2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 Why are they important?</a:t>
            </a:r>
          </a:p>
          <a:p>
            <a:pPr>
              <a:lnSpc>
                <a:spcPct val="80000"/>
              </a:lnSpc>
              <a:defRPr/>
            </a:pPr>
            <a:endParaRPr lang="en-US" sz="2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 Examples/Strategies for Success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53" y="1865658"/>
            <a:ext cx="33051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Good Documentation Practices?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599" y="1447801"/>
            <a:ext cx="9616661" cy="470120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Good Documentation Practices (GDP’s) are the set of activities that enable you to record your raw data and hand-written entries in a legible, traceable and reproducible manner</a:t>
            </a:r>
          </a:p>
          <a:p>
            <a:pPr marL="0" indent="0">
              <a:buFontTx/>
              <a:buNone/>
              <a:defRPr/>
            </a:pPr>
            <a:endParaRPr lang="en-US" altLang="en-US" sz="3200" dirty="0">
              <a:solidFill>
                <a:schemeClr val="tx2"/>
              </a:solidFill>
              <a:latin typeface="+mn-lt"/>
            </a:endParaRPr>
          </a:p>
          <a:p>
            <a:pPr>
              <a:defRPr/>
            </a:pP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 FDA’s GLP (21 CFR Part 58), GMP (21 CFR Part 211), and GCP Regulations (21 CFR Part 312, 314 etc..) </a:t>
            </a:r>
            <a:r>
              <a:rPr lang="en-US" altLang="en-US" sz="3200" u="sng" dirty="0">
                <a:solidFill>
                  <a:schemeClr val="tx2"/>
                </a:solidFill>
                <a:latin typeface="+mn-lt"/>
              </a:rPr>
              <a:t>REQUIRE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 the use of Good Documentation Practices</a:t>
            </a:r>
          </a:p>
          <a:p>
            <a:pPr>
              <a:defRPr/>
            </a:pPr>
            <a:endParaRPr lang="en-US" altLang="en-US" sz="3200" dirty="0">
              <a:solidFill>
                <a:schemeClr val="tx2"/>
              </a:solidFill>
              <a:latin typeface="+mn-lt"/>
            </a:endParaRPr>
          </a:p>
          <a:p>
            <a:pPr>
              <a:defRPr/>
            </a:pP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 Every individual is responsible for accurately recording data on </a:t>
            </a:r>
            <a:r>
              <a:rPr lang="en-US" altLang="en-US" sz="3200" dirty="0" err="1">
                <a:solidFill>
                  <a:schemeClr val="tx2"/>
                </a:solidFill>
                <a:latin typeface="+mn-lt"/>
              </a:rPr>
              <a:t>GxP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65748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What is “Data Integrity” in validation documentation?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600" y="1550504"/>
            <a:ext cx="5720522" cy="45454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How much we can “trust” what we read about the validation exercise?</a:t>
            </a:r>
          </a:p>
          <a:p>
            <a:endParaRPr lang="en-US" sz="2800" dirty="0">
              <a:solidFill>
                <a:schemeClr val="tx2"/>
              </a:solidFill>
              <a:latin typeface="+mn-lt"/>
            </a:endParaRP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 Can we recreate what we did? </a:t>
            </a:r>
          </a:p>
          <a:p>
            <a:endParaRPr lang="en-US" sz="2800" dirty="0">
              <a:solidFill>
                <a:schemeClr val="tx2"/>
              </a:solidFill>
              <a:latin typeface="+mn-lt"/>
            </a:endParaRP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 Are the conclusions supported by what’s in the documents? </a:t>
            </a:r>
          </a:p>
          <a:p>
            <a:endParaRPr lang="en-US" sz="2800" dirty="0">
              <a:solidFill>
                <a:schemeClr val="tx2"/>
              </a:solidFill>
              <a:latin typeface="+mn-lt"/>
            </a:endParaRP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 Good documentation practices are really data integrity items!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2014331"/>
            <a:ext cx="4598504" cy="346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9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53" y="214787"/>
            <a:ext cx="110998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 Integrity for Validation Documentation – ALCOA+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7" y="1159004"/>
            <a:ext cx="7711932" cy="52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53" y="145774"/>
            <a:ext cx="110998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 Integrity for Validation Documentation – ALCOA+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53" y="1288774"/>
            <a:ext cx="8686800" cy="49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 Integrity for Validation Documentation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599" y="1550504"/>
            <a:ext cx="10053983" cy="43069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FDA regulations - Where is ALCOA written? </a:t>
            </a:r>
          </a:p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 For attributable, see §§ 211.101(d), 211.122, 211.186, 211.188(b)(11), and 212.50(c)(10); </a:t>
            </a:r>
          </a:p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 For legible see §§ 211.180(e) and 212.110(b); </a:t>
            </a:r>
          </a:p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 For contemporaneously recorded (at the time of performance) see §§ 211.100(b) and 211.160(a); for original or a true copy see §§ 211.180 and 211.194(a); and </a:t>
            </a:r>
          </a:p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 For accurate see §§ 211.22(a), 211.68, 211.188, and 212.60(g) </a:t>
            </a:r>
          </a:p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This is just cGMP references, but each predicate rule has similar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350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 Integrity for Validation Documentation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1508" y="1352550"/>
            <a:ext cx="10738127" cy="5034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Repeatability - Documents / Testing should be written so that the process can be repeated and the same results produced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Data used for testing should be specified and controlled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Prerequisites must be clearly stated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Environment must be documented (for repeatability), including the laptop/ desktop used for testing and the infrastructure components with versions/patches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UAT (or final OQ if no UAT) should be completed on equivalent-to-production environment (including supporting infrastructure, tools, etc.)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Tools used for data migration or automated testing must be validated (and that validation package made available) </a:t>
            </a:r>
          </a:p>
          <a:p>
            <a:r>
              <a:rPr lang="en-US" sz="3600" dirty="0">
                <a:solidFill>
                  <a:schemeClr val="tx2"/>
                </a:solidFill>
                <a:latin typeface="+mn-lt"/>
              </a:rPr>
              <a:t>There must always be testing based on intended use (business process)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2088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 Integrity for Validation Documentation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6796" y="1180271"/>
            <a:ext cx="5158961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Repositories – docs and records are trustworthy 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it must be assured that repositories for documents and records are access controlled 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changes are tracked (automatically, not in a doc history)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53" y="1838738"/>
            <a:ext cx="4850347" cy="32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6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B77C66-FB92-4D2B-8FBD-B0ABA99A8D5E}"/>
</file>

<file path=customXml/itemProps2.xml><?xml version="1.0" encoding="utf-8"?>
<ds:datastoreItem xmlns:ds="http://schemas.openxmlformats.org/officeDocument/2006/customXml" ds:itemID="{797B2BF8-FD6E-4ED8-832E-30428637FCB8}"/>
</file>

<file path=customXml/itemProps3.xml><?xml version="1.0" encoding="utf-8"?>
<ds:datastoreItem xmlns:ds="http://schemas.openxmlformats.org/officeDocument/2006/customXml" ds:itemID="{191C568E-5AB2-4A01-974A-406FE86433B8}"/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52</TotalTime>
  <Words>1047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Corbel</vt:lpstr>
      <vt:lpstr>Lucida Calligraphy</vt:lpstr>
      <vt:lpstr>Tahoma</vt:lpstr>
      <vt:lpstr>Times New Roman</vt:lpstr>
      <vt:lpstr>Wingdings</vt:lpstr>
      <vt:lpstr>Parallax</vt:lpstr>
      <vt:lpstr>Good Documentation and Data Integrity Practices </vt:lpstr>
      <vt:lpstr>What we’ll cover:</vt:lpstr>
      <vt:lpstr>What are Good Documentation Practices?</vt:lpstr>
      <vt:lpstr>What is “Data Integrity” in validation documentation?</vt:lpstr>
      <vt:lpstr>Data Integrity for Validation Documentation – ALCOA+ </vt:lpstr>
      <vt:lpstr>Data Integrity for Validation Documentation – ALCOA+ </vt:lpstr>
      <vt:lpstr>Data Integrity for Validation Documentation</vt:lpstr>
      <vt:lpstr>Data Integrity for Validation Documentation</vt:lpstr>
      <vt:lpstr>Data Integrity for Validation Documentation</vt:lpstr>
      <vt:lpstr>Why are they important?</vt:lpstr>
      <vt:lpstr>Why are they important?</vt:lpstr>
      <vt:lpstr>PowerPoint Presentation</vt:lpstr>
      <vt:lpstr>Why are they important?</vt:lpstr>
      <vt:lpstr>Examples/Strategies for Success </vt:lpstr>
      <vt:lpstr>Examples/Strategies for Success </vt:lpstr>
      <vt:lpstr>Examples/Strategies for Success </vt:lpstr>
      <vt:lpstr>Examples/Strategies for Success </vt:lpstr>
      <vt:lpstr>Examples/Strategies for Success </vt:lpstr>
      <vt:lpstr>The End!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10</cp:revision>
  <dcterms:created xsi:type="dcterms:W3CDTF">2018-01-10T17:16:49Z</dcterms:created>
  <dcterms:modified xsi:type="dcterms:W3CDTF">2019-09-23T10:51:01Z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4400</vt:r8>
  </property>
</Properties>
</file>