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42"/>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27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B9E"/>
    <a:srgbClr val="0A64A9"/>
    <a:srgbClr val="0061A1"/>
    <a:srgbClr val="004D99"/>
    <a:srgbClr val="2770A9"/>
    <a:srgbClr val="246698"/>
    <a:srgbClr val="244D4D"/>
    <a:srgbClr val="0000CC"/>
    <a:srgbClr val="0000FF"/>
    <a:srgbClr val="CE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5" d="100"/>
          <a:sy n="105" d="100"/>
        </p:scale>
        <p:origin x="7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FBB5D-7889-46F9-9FFF-7E25AF380839}"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04E13-C8E4-4A52-9812-05F5A5C3E9E3}" type="slidenum">
              <a:rPr lang="en-US" smtClean="0"/>
              <a:t>‹#›</a:t>
            </a:fld>
            <a:endParaRPr lang="en-US"/>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200" dirty="0">
                <a:solidFill>
                  <a:schemeClr val="bg1"/>
                </a:solidFill>
              </a:rPr>
              <a:t>Does this Require a Change Control? </a:t>
            </a:r>
          </a:p>
          <a:p>
            <a:pPr marL="171450" marR="0" indent="-171450" algn="l" defTabSz="914400" rtl="0" eaLnBrk="1" fontAlgn="auto" latinLnBrk="0" hangingPunct="1">
              <a:lnSpc>
                <a:spcPct val="90000"/>
              </a:lnSpc>
              <a:spcBef>
                <a:spcPts val="0"/>
              </a:spcBef>
              <a:spcAft>
                <a:spcPts val="0"/>
              </a:spcAft>
              <a:buClrTx/>
              <a:buSzTx/>
              <a:buFontTx/>
              <a:buChar char="-"/>
              <a:tabLst/>
              <a:defRPr/>
            </a:pPr>
            <a:r>
              <a:rPr lang="en-US" altLang="en-US" sz="1200" b="1" dirty="0">
                <a:solidFill>
                  <a:schemeClr val="bg1"/>
                </a:solidFill>
              </a:rPr>
              <a:t>YES  </a:t>
            </a:r>
            <a:r>
              <a:rPr lang="en-US" altLang="en-US" sz="1200" b="0" dirty="0">
                <a:solidFill>
                  <a:schemeClr val="bg1"/>
                </a:solidFill>
              </a:rPr>
              <a:t>(Changing</a:t>
            </a:r>
            <a:r>
              <a:rPr lang="en-US" altLang="en-US" sz="1200" b="0" baseline="0" dirty="0">
                <a:solidFill>
                  <a:schemeClr val="bg1"/>
                </a:solidFill>
              </a:rPr>
              <a:t> a potency specification)</a:t>
            </a:r>
            <a:endParaRPr lang="en-US" altLang="en-US" sz="1200" b="1" dirty="0">
              <a:solidFill>
                <a:schemeClr val="bg1"/>
              </a:solidFill>
            </a:endParaRPr>
          </a:p>
          <a:p>
            <a:pPr marL="0" indent="0">
              <a:lnSpc>
                <a:spcPct val="90000"/>
              </a:lnSpc>
              <a:buFontTx/>
              <a:buNone/>
            </a:pPr>
            <a:r>
              <a:rPr lang="en-US" altLang="en-US" sz="1200" dirty="0">
                <a:solidFill>
                  <a:schemeClr val="bg1"/>
                </a:solidFill>
              </a:rPr>
              <a:t>What questions or challenges would be necessary? </a:t>
            </a:r>
          </a:p>
          <a:p>
            <a:pPr marL="171450" indent="-171450">
              <a:lnSpc>
                <a:spcPct val="90000"/>
              </a:lnSpc>
              <a:buFontTx/>
              <a:buChar char="-"/>
            </a:pPr>
            <a:r>
              <a:rPr lang="en-US" altLang="en-US" sz="1200" dirty="0">
                <a:solidFill>
                  <a:schemeClr val="bg1"/>
                </a:solidFill>
              </a:rPr>
              <a:t>Why are the specifications limit</a:t>
            </a:r>
            <a:r>
              <a:rPr lang="en-US" altLang="en-US" sz="1200" baseline="0" dirty="0">
                <a:solidFill>
                  <a:schemeClr val="bg1"/>
                </a:solidFill>
              </a:rPr>
              <a:t> increasing and not going smaller?</a:t>
            </a:r>
          </a:p>
          <a:p>
            <a:pPr marL="171450" indent="-171450">
              <a:lnSpc>
                <a:spcPct val="90000"/>
              </a:lnSpc>
              <a:buFontTx/>
              <a:buChar char="-"/>
            </a:pPr>
            <a:r>
              <a:rPr lang="en-US" altLang="en-US" sz="1200" baseline="0" dirty="0">
                <a:solidFill>
                  <a:schemeClr val="bg1"/>
                </a:solidFill>
              </a:rPr>
              <a:t>Does the effect the filing of the drug?</a:t>
            </a:r>
          </a:p>
          <a:p>
            <a:pPr marL="171450" indent="-171450">
              <a:lnSpc>
                <a:spcPct val="90000"/>
              </a:lnSpc>
              <a:buFontTx/>
              <a:buChar char="-"/>
            </a:pPr>
            <a:r>
              <a:rPr lang="en-US" altLang="en-US" sz="1200" baseline="0" dirty="0">
                <a:solidFill>
                  <a:schemeClr val="bg1"/>
                </a:solidFill>
              </a:rPr>
              <a:t>What Validation to ensure the impact to the product/system?</a:t>
            </a:r>
          </a:p>
          <a:p>
            <a:pPr marL="171450" indent="-171450">
              <a:lnSpc>
                <a:spcPct val="90000"/>
              </a:lnSpc>
              <a:buFontTx/>
              <a:buChar char="-"/>
            </a:pPr>
            <a:r>
              <a:rPr lang="en-US" altLang="en-US" sz="1200" baseline="0" dirty="0">
                <a:solidFill>
                  <a:schemeClr val="bg1"/>
                </a:solidFill>
              </a:rPr>
              <a:t>What is the Risk of the change?</a:t>
            </a:r>
            <a:endParaRPr lang="en-US" altLang="en-US" sz="1200" dirty="0">
              <a:solidFill>
                <a:schemeClr val="bg1"/>
              </a:solidFill>
            </a:endParaRPr>
          </a:p>
          <a:p>
            <a:pPr>
              <a:lnSpc>
                <a:spcPct val="90000"/>
              </a:lnSpc>
            </a:pPr>
            <a:r>
              <a:rPr lang="en-US" altLang="en-US" sz="1200" dirty="0">
                <a:solidFill>
                  <a:schemeClr val="bg1"/>
                </a:solidFill>
              </a:rPr>
              <a:t>Who are required to sign?</a:t>
            </a:r>
          </a:p>
          <a:p>
            <a:pPr>
              <a:lnSpc>
                <a:spcPct val="90000"/>
              </a:lnSpc>
            </a:pPr>
            <a:r>
              <a:rPr lang="en-US" altLang="en-US" sz="1200" dirty="0">
                <a:solidFill>
                  <a:schemeClr val="bg1"/>
                </a:solidFill>
              </a:rPr>
              <a:t>- QA, Technical Unit,</a:t>
            </a:r>
            <a:r>
              <a:rPr lang="en-US" altLang="en-US" sz="1200" baseline="0" dirty="0">
                <a:solidFill>
                  <a:schemeClr val="bg1"/>
                </a:solidFill>
              </a:rPr>
              <a:t> System Owner</a:t>
            </a:r>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38</a:t>
            </a:fld>
            <a:endParaRPr lang="en-US"/>
          </a:p>
        </p:txBody>
      </p:sp>
    </p:spTree>
    <p:extLst>
      <p:ext uri="{BB962C8B-B14F-4D97-AF65-F5344CB8AC3E}">
        <p14:creationId xmlns:p14="http://schemas.microsoft.com/office/powerpoint/2010/main" val="12411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200" dirty="0">
                <a:solidFill>
                  <a:schemeClr val="bg1"/>
                </a:solidFill>
              </a:rPr>
              <a:t>Does this Require a Change Control? </a:t>
            </a:r>
          </a:p>
          <a:p>
            <a:pPr marL="0" marR="0" indent="0" algn="l" defTabSz="914400" rtl="0" eaLnBrk="1" fontAlgn="auto" latinLnBrk="0" hangingPunct="1">
              <a:lnSpc>
                <a:spcPct val="90000"/>
              </a:lnSpc>
              <a:spcBef>
                <a:spcPts val="0"/>
              </a:spcBef>
              <a:spcAft>
                <a:spcPts val="0"/>
              </a:spcAft>
              <a:buClrTx/>
              <a:buSzTx/>
              <a:buFontTx/>
              <a:buNone/>
              <a:tabLst/>
              <a:defRPr/>
            </a:pPr>
            <a:r>
              <a:rPr lang="en-US" altLang="en-US" sz="1200" b="1" dirty="0">
                <a:solidFill>
                  <a:schemeClr val="bg1"/>
                </a:solidFill>
              </a:rPr>
              <a:t>- YES </a:t>
            </a:r>
            <a:r>
              <a:rPr lang="en-US" altLang="en-US" sz="1200" b="0" dirty="0">
                <a:solidFill>
                  <a:schemeClr val="bg1"/>
                </a:solidFill>
              </a:rPr>
              <a:t>(Updating the label with an additional</a:t>
            </a:r>
            <a:r>
              <a:rPr lang="en-US" altLang="en-US" sz="1200" b="0" baseline="0" dirty="0">
                <a:solidFill>
                  <a:schemeClr val="bg1"/>
                </a:solidFill>
              </a:rPr>
              <a:t> field)</a:t>
            </a:r>
            <a:endParaRPr lang="en-US" altLang="en-US" sz="1200" b="1" dirty="0">
              <a:solidFill>
                <a:schemeClr val="bg1"/>
              </a:solidFill>
            </a:endParaRPr>
          </a:p>
          <a:p>
            <a:pPr>
              <a:lnSpc>
                <a:spcPct val="90000"/>
              </a:lnSpc>
            </a:pPr>
            <a:r>
              <a:rPr lang="en-US" altLang="en-US" sz="1200" dirty="0">
                <a:solidFill>
                  <a:schemeClr val="bg1"/>
                </a:solidFill>
              </a:rPr>
              <a:t>What questions or challenges would be necessary? </a:t>
            </a:r>
          </a:p>
          <a:p>
            <a:pPr marL="171450" marR="0" indent="-171450" algn="l" defTabSz="914400" rtl="0" eaLnBrk="1" fontAlgn="auto" latinLnBrk="0" hangingPunct="1">
              <a:lnSpc>
                <a:spcPct val="90000"/>
              </a:lnSpc>
              <a:spcBef>
                <a:spcPts val="0"/>
              </a:spcBef>
              <a:spcAft>
                <a:spcPts val="0"/>
              </a:spcAft>
              <a:buClrTx/>
              <a:buSzTx/>
              <a:buFontTx/>
              <a:buChar char="-"/>
              <a:tabLst/>
              <a:defRPr/>
            </a:pPr>
            <a:r>
              <a:rPr lang="en-US" altLang="en-US" sz="1200" baseline="0" dirty="0">
                <a:solidFill>
                  <a:schemeClr val="bg1"/>
                </a:solidFill>
              </a:rPr>
              <a:t>Is there a change in the process?</a:t>
            </a:r>
          </a:p>
          <a:p>
            <a:pPr marL="171450" indent="-171450">
              <a:lnSpc>
                <a:spcPct val="90000"/>
              </a:lnSpc>
              <a:buFontTx/>
              <a:buChar char="-"/>
            </a:pPr>
            <a:r>
              <a:rPr lang="en-US" altLang="en-US" sz="1200" baseline="0" dirty="0">
                <a:solidFill>
                  <a:schemeClr val="bg1"/>
                </a:solidFill>
              </a:rPr>
              <a:t>What Validation to ensure the impact to the product?</a:t>
            </a:r>
          </a:p>
          <a:p>
            <a:pPr marL="171450" indent="-171450">
              <a:lnSpc>
                <a:spcPct val="90000"/>
              </a:lnSpc>
              <a:buFontTx/>
              <a:buChar char="-"/>
            </a:pPr>
            <a:r>
              <a:rPr lang="en-US" altLang="en-US" sz="1200" baseline="0" dirty="0">
                <a:solidFill>
                  <a:schemeClr val="bg1"/>
                </a:solidFill>
              </a:rPr>
              <a:t>What is the Risk of the change</a:t>
            </a:r>
            <a:endParaRPr lang="en-US" altLang="en-US" sz="1200" dirty="0">
              <a:solidFill>
                <a:schemeClr val="bg1"/>
              </a:solidFill>
            </a:endParaRPr>
          </a:p>
          <a:p>
            <a:pPr>
              <a:lnSpc>
                <a:spcPct val="90000"/>
              </a:lnSpc>
            </a:pPr>
            <a:r>
              <a:rPr lang="en-US" altLang="en-US" sz="1200" dirty="0">
                <a:solidFill>
                  <a:schemeClr val="bg1"/>
                </a:solidFill>
              </a:rPr>
              <a:t>Who are required to sign?</a:t>
            </a:r>
          </a:p>
          <a:p>
            <a:pPr>
              <a:lnSpc>
                <a:spcPct val="90000"/>
              </a:lnSpc>
            </a:pPr>
            <a:r>
              <a:rPr lang="en-US" altLang="en-US" sz="1200" dirty="0">
                <a:solidFill>
                  <a:schemeClr val="bg1"/>
                </a:solidFill>
              </a:rPr>
              <a:t>- QA, Validation, QC/Analytical</a:t>
            </a:r>
            <a:r>
              <a:rPr lang="en-US" altLang="en-US" sz="1200" baseline="0" dirty="0">
                <a:solidFill>
                  <a:schemeClr val="bg1"/>
                </a:solidFill>
              </a:rPr>
              <a:t>, Regulatory</a:t>
            </a:r>
            <a:endParaRPr lang="en-US" altLang="en-US" sz="1200" dirty="0">
              <a:solidFill>
                <a:schemeClr val="bg1"/>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D8304E13-C8E4-4A52-9812-05F5A5C3E9E3}" type="slidenum">
              <a:rPr lang="en-US" smtClean="0"/>
              <a:t>39</a:t>
            </a:fld>
            <a:endParaRPr lang="en-US"/>
          </a:p>
        </p:txBody>
      </p:sp>
    </p:spTree>
    <p:extLst>
      <p:ext uri="{BB962C8B-B14F-4D97-AF65-F5344CB8AC3E}">
        <p14:creationId xmlns:p14="http://schemas.microsoft.com/office/powerpoint/2010/main" val="12633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hasCustomPrompt="1"/>
          </p:nvPr>
        </p:nvSpPr>
        <p:spPr>
          <a:xfrm>
            <a:off x="2928401" y="1380068"/>
            <a:ext cx="8574622" cy="2616199"/>
          </a:xfrm>
        </p:spPr>
        <p:txBody>
          <a:bodyPr anchor="b">
            <a:normAutofit/>
          </a:bodyPr>
          <a:lstStyle>
            <a:lvl1pPr algn="r">
              <a:defRPr sz="6000" b="1" i="1" baseline="0">
                <a:solidFill>
                  <a:srgbClr val="055B9E"/>
                </a:solidFill>
                <a:effectLst/>
              </a:defRPr>
            </a:lvl1pPr>
          </a:lstStyle>
          <a:p>
            <a:r>
              <a:rPr lang="en-US" dirty="0"/>
              <a:t>Covex, LLC</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57857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059252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6456074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209550"/>
            <a:ext cx="11099800" cy="1143000"/>
          </a:xfrm>
        </p:spPr>
        <p:txBody>
          <a:bodyPr anchor="ctr"/>
          <a:lstStyle>
            <a:lvl1pPr algn="l">
              <a:defRPr sz="3600" b="1">
                <a:solidFill>
                  <a:srgbClr val="055B9E"/>
                </a:solidFill>
                <a:latin typeface="Arial Narrow"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17600" y="1447801"/>
            <a:ext cx="10464800" cy="4525963"/>
          </a:xfrm>
        </p:spPr>
        <p:txBody>
          <a:bodyPr/>
          <a:lstStyle>
            <a:lvl1pPr marL="228600" indent="-228600">
              <a:buClr>
                <a:srgbClr val="055B9E"/>
              </a:buClr>
              <a:buFont typeface="Wingdings" pitchFamily="2" charset="2"/>
              <a:buChar char="§"/>
              <a:defRPr sz="2000">
                <a:latin typeface="Arial" pitchFamily="34" charset="0"/>
                <a:cs typeface="Arial" pitchFamily="34" charset="0"/>
              </a:defRPr>
            </a:lvl1pPr>
            <a:lvl2pPr marL="571500" indent="-228600">
              <a:buClr>
                <a:srgbClr val="055B9E"/>
              </a:buClr>
              <a:defRPr sz="2000">
                <a:latin typeface="Arial" pitchFamily="34" charset="0"/>
                <a:cs typeface="Arial" pitchFamily="34" charset="0"/>
              </a:defRPr>
            </a:lvl2pPr>
            <a:lvl3pPr marL="971550" indent="-228600">
              <a:buClr>
                <a:srgbClr val="055B9E"/>
              </a:buClr>
              <a:buFont typeface="Wingdings" pitchFamily="2" charset="2"/>
              <a:buChar char="§"/>
              <a:defRPr sz="1800">
                <a:latin typeface="Arial" pitchFamily="34" charset="0"/>
                <a:cs typeface="Arial" pitchFamily="34" charset="0"/>
              </a:defRPr>
            </a:lvl3pPr>
            <a:lvl4pPr marL="1314450" indent="-228600">
              <a:buClr>
                <a:srgbClr val="055B9E"/>
              </a:buClr>
              <a:defRPr sz="1600">
                <a:latin typeface="Arial" pitchFamily="34" charset="0"/>
                <a:cs typeface="Arial" pitchFamily="34" charset="0"/>
              </a:defRPr>
            </a:lvl4pPr>
            <a:lvl5pPr marL="1657350" indent="-228600">
              <a:buClr>
                <a:srgbClr val="055B9E"/>
              </a:buClr>
              <a:buFont typeface="Wingdings" pitchFamily="2" charset="2"/>
              <a:buChar cha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8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3427667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1493949"/>
            <a:ext cx="4895055" cy="429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493949"/>
            <a:ext cx="4895056" cy="429725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
        <p:nvSpPr>
          <p:cNvPr id="8" name="Title 1"/>
          <p:cNvSpPr txBox="1">
            <a:spLocks/>
          </p:cNvSpPr>
          <p:nvPr userDrawn="1"/>
        </p:nvSpPr>
        <p:spPr>
          <a:xfrm>
            <a:off x="482600" y="209550"/>
            <a:ext cx="110998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91894785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7007387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3681713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85664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0864388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835496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67" name="Rectangle 2"/>
          <p:cNvSpPr txBox="1">
            <a:spLocks noChangeArrowheads="1"/>
          </p:cNvSpPr>
          <p:nvPr userDrawn="1"/>
        </p:nvSpPr>
        <p:spPr>
          <a:xfrm>
            <a:off x="5204541" y="6589395"/>
            <a:ext cx="1242752"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kern="0" dirty="0"/>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807" r:id="rId2"/>
    <p:sldLayoutId id="2147483791" r:id="rId3"/>
    <p:sldLayoutId id="2147483793" r:id="rId4"/>
    <p:sldLayoutId id="2147483794" r:id="rId5"/>
    <p:sldLayoutId id="2147483795" r:id="rId6"/>
    <p:sldLayoutId id="2147483796" r:id="rId7"/>
    <p:sldLayoutId id="2147483798" r:id="rId8"/>
    <p:sldLayoutId id="2147483799" r:id="rId9"/>
    <p:sldLayoutId id="2147483800" r:id="rId10"/>
    <p:sldLayoutId id="2147483802" r:id="rId11"/>
    <p:sldLayoutId id="2147483804" r:id="rId12"/>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Covex, LLC</a:t>
            </a:r>
          </a:p>
        </p:txBody>
      </p:sp>
      <p:sp>
        <p:nvSpPr>
          <p:cNvPr id="3" name="Subtitle 2"/>
          <p:cNvSpPr>
            <a:spLocks noGrp="1"/>
          </p:cNvSpPr>
          <p:nvPr>
            <p:ph type="subTitle" idx="1"/>
          </p:nvPr>
        </p:nvSpPr>
        <p:spPr/>
        <p:txBody>
          <a:bodyPr/>
          <a:lstStyle/>
          <a:p>
            <a:r>
              <a:rPr lang="en-US" dirty="0"/>
              <a:t>Introduction to Change Controls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1</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1612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Roles and Responsibilities</a:t>
            </a:r>
          </a:p>
        </p:txBody>
      </p:sp>
      <p:sp>
        <p:nvSpPr>
          <p:cNvPr id="4" name="Content Placeholder 2"/>
          <p:cNvSpPr>
            <a:spLocks noGrp="1"/>
          </p:cNvSpPr>
          <p:nvPr>
            <p:ph idx="1"/>
          </p:nvPr>
        </p:nvSpPr>
        <p:spPr/>
        <p:txBody>
          <a:bodyPr/>
          <a:lstStyle/>
          <a:p>
            <a:r>
              <a:rPr lang="en-US" b="1" dirty="0"/>
              <a:t>Originator</a:t>
            </a:r>
          </a:p>
          <a:p>
            <a:pPr lvl="1"/>
            <a:r>
              <a:rPr lang="en-US" dirty="0"/>
              <a:t>Initiates the Change Control process</a:t>
            </a:r>
          </a:p>
          <a:p>
            <a:pPr lvl="1"/>
            <a:r>
              <a:rPr lang="en-US" dirty="0"/>
              <a:t>Provides all necessary details and/or supporting documentation of the requested change</a:t>
            </a:r>
          </a:p>
          <a:p>
            <a:r>
              <a:rPr lang="en-US" b="1" dirty="0"/>
              <a:t>Owner</a:t>
            </a:r>
          </a:p>
          <a:p>
            <a:pPr lvl="1"/>
            <a:r>
              <a:rPr lang="en-US" dirty="0"/>
              <a:t>Responsible for planning, managing, and executing the change.</a:t>
            </a:r>
          </a:p>
          <a:p>
            <a:r>
              <a:rPr lang="en-US" b="1" dirty="0"/>
              <a:t>System/Business Owner and Technical Unit</a:t>
            </a:r>
          </a:p>
          <a:p>
            <a:pPr lvl="1"/>
            <a:r>
              <a:rPr lang="en-US" dirty="0"/>
              <a:t>Evaluates the proposed change</a:t>
            </a:r>
          </a:p>
          <a:p>
            <a:pPr lvl="1"/>
            <a:r>
              <a:rPr lang="en-US" dirty="0"/>
              <a:t>Approves the change once it has been performed</a:t>
            </a:r>
          </a:p>
          <a:p>
            <a:pPr lvl="1"/>
            <a:r>
              <a:rPr lang="en-US" dirty="0"/>
              <a:t>Ensures that the personnel executing change are properly trained</a:t>
            </a:r>
          </a:p>
        </p:txBody>
      </p:sp>
    </p:spTree>
    <p:extLst>
      <p:ext uri="{BB962C8B-B14F-4D97-AF65-F5344CB8AC3E}">
        <p14:creationId xmlns:p14="http://schemas.microsoft.com/office/powerpoint/2010/main" val="139915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Roles and Responsibilities</a:t>
            </a:r>
          </a:p>
        </p:txBody>
      </p:sp>
      <p:sp>
        <p:nvSpPr>
          <p:cNvPr id="4" name="Content Placeholder 2"/>
          <p:cNvSpPr>
            <a:spLocks noGrp="1"/>
          </p:cNvSpPr>
          <p:nvPr>
            <p:ph idx="1"/>
          </p:nvPr>
        </p:nvSpPr>
        <p:spPr/>
        <p:txBody>
          <a:bodyPr/>
          <a:lstStyle/>
          <a:p>
            <a:r>
              <a:rPr lang="en-US" b="1" dirty="0"/>
              <a:t>Validation Unit</a:t>
            </a:r>
          </a:p>
          <a:p>
            <a:pPr lvl="1"/>
            <a:r>
              <a:rPr lang="en-US" dirty="0"/>
              <a:t>Assesses the validation impact and determines the validation or qualification requirements, if any of the proposed change</a:t>
            </a:r>
          </a:p>
          <a:p>
            <a:pPr lvl="1"/>
            <a:r>
              <a:rPr lang="en-US" dirty="0"/>
              <a:t>Evaluates and approves the change once it has been performed</a:t>
            </a:r>
          </a:p>
          <a:p>
            <a:r>
              <a:rPr lang="en-US" b="1" dirty="0"/>
              <a:t>Quality Assurance</a:t>
            </a:r>
          </a:p>
          <a:p>
            <a:pPr lvl="1"/>
            <a:r>
              <a:rPr lang="en-US" dirty="0"/>
              <a:t>Ensures that all applicable regulations, corporate policies, standards, and procedures are followed</a:t>
            </a:r>
          </a:p>
          <a:p>
            <a:pPr lvl="1"/>
            <a:r>
              <a:rPr lang="en-US" dirty="0"/>
              <a:t>Analyzes the impact of the change and determines training, documents affected and tests to implement the change</a:t>
            </a:r>
          </a:p>
          <a:p>
            <a:pPr lvl="1"/>
            <a:r>
              <a:rPr lang="en-US" dirty="0"/>
              <a:t>Evaluates and approves change once it has been performed</a:t>
            </a:r>
          </a:p>
        </p:txBody>
      </p:sp>
    </p:spTree>
    <p:extLst>
      <p:ext uri="{BB962C8B-B14F-4D97-AF65-F5344CB8AC3E}">
        <p14:creationId xmlns:p14="http://schemas.microsoft.com/office/powerpoint/2010/main" val="14021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Numbers and Tracking</a:t>
            </a:r>
          </a:p>
        </p:txBody>
      </p:sp>
      <p:sp>
        <p:nvSpPr>
          <p:cNvPr id="4" name="Content Placeholder 2"/>
          <p:cNvSpPr>
            <a:spLocks noGrp="1"/>
          </p:cNvSpPr>
          <p:nvPr>
            <p:ph idx="1"/>
          </p:nvPr>
        </p:nvSpPr>
        <p:spPr/>
        <p:txBody>
          <a:bodyPr/>
          <a:lstStyle/>
          <a:p>
            <a:r>
              <a:rPr lang="en-US" dirty="0"/>
              <a:t>Numbers must be unique</a:t>
            </a:r>
          </a:p>
          <a:p>
            <a:r>
              <a:rPr lang="en-US" dirty="0"/>
              <a:t>Obtain from either a designated document control process, or follow details in CC SOP</a:t>
            </a:r>
          </a:p>
          <a:p>
            <a:r>
              <a:rPr lang="en-US" dirty="0"/>
              <a:t>Number must be maintained for the course of the change control</a:t>
            </a:r>
          </a:p>
        </p:txBody>
      </p:sp>
    </p:spTree>
    <p:extLst>
      <p:ext uri="{BB962C8B-B14F-4D97-AF65-F5344CB8AC3E}">
        <p14:creationId xmlns:p14="http://schemas.microsoft.com/office/powerpoint/2010/main" val="135052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initiating a Change Control</a:t>
            </a:r>
          </a:p>
        </p:txBody>
      </p:sp>
      <p:sp>
        <p:nvSpPr>
          <p:cNvPr id="4" name="Content Placeholder 2"/>
          <p:cNvSpPr>
            <a:spLocks noGrp="1"/>
          </p:cNvSpPr>
          <p:nvPr>
            <p:ph idx="1"/>
          </p:nvPr>
        </p:nvSpPr>
        <p:spPr/>
        <p:txBody>
          <a:bodyPr/>
          <a:lstStyle/>
          <a:p>
            <a:r>
              <a:rPr lang="en-US" b="1" dirty="0"/>
              <a:t>Consult</a:t>
            </a:r>
            <a:r>
              <a:rPr lang="en-US" dirty="0"/>
              <a:t> key collaborators</a:t>
            </a:r>
          </a:p>
          <a:p>
            <a:pPr lvl="1"/>
            <a:r>
              <a:rPr lang="en-US" dirty="0"/>
              <a:t>Subject Matter Experts (SME), Regulatory Affairs, and Quality Assurance</a:t>
            </a:r>
          </a:p>
          <a:p>
            <a:r>
              <a:rPr lang="en-US" b="1" dirty="0"/>
              <a:t>Determine</a:t>
            </a:r>
            <a:r>
              <a:rPr lang="en-US" dirty="0"/>
              <a:t> change type</a:t>
            </a:r>
          </a:p>
          <a:p>
            <a:pPr lvl="1"/>
            <a:r>
              <a:rPr lang="en-US" dirty="0"/>
              <a:t>Temporary, Permanent, or an Emergency</a:t>
            </a:r>
          </a:p>
          <a:p>
            <a:r>
              <a:rPr lang="en-US" b="1" dirty="0"/>
              <a:t>Assess</a:t>
            </a:r>
            <a:r>
              <a:rPr lang="en-US" dirty="0"/>
              <a:t> impact</a:t>
            </a:r>
          </a:p>
          <a:p>
            <a:pPr lvl="1"/>
            <a:r>
              <a:rPr lang="en-US" dirty="0"/>
              <a:t>Does the change affect products, equipment, documents, departments, and sites.</a:t>
            </a:r>
          </a:p>
          <a:p>
            <a:r>
              <a:rPr lang="en-US" b="1" dirty="0"/>
              <a:t>Plan</a:t>
            </a:r>
            <a:r>
              <a:rPr lang="en-US" dirty="0"/>
              <a:t> implementation strategy</a:t>
            </a:r>
          </a:p>
          <a:p>
            <a:pPr lvl="1"/>
            <a:r>
              <a:rPr lang="en-US" dirty="0"/>
              <a:t>Identify resources/constraints, determine dependencies, structure of change control (single, phased, or parent/child), research related/previous change controls, and establish due dates.</a:t>
            </a:r>
          </a:p>
        </p:txBody>
      </p:sp>
    </p:spTree>
    <p:extLst>
      <p:ext uri="{BB962C8B-B14F-4D97-AF65-F5344CB8AC3E}">
        <p14:creationId xmlns:p14="http://schemas.microsoft.com/office/powerpoint/2010/main" val="203473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Types</a:t>
            </a:r>
          </a:p>
        </p:txBody>
      </p:sp>
      <p:sp>
        <p:nvSpPr>
          <p:cNvPr id="4" name="Content Placeholder 2"/>
          <p:cNvSpPr>
            <a:spLocks noGrp="1"/>
          </p:cNvSpPr>
          <p:nvPr>
            <p:ph idx="1"/>
          </p:nvPr>
        </p:nvSpPr>
        <p:spPr/>
        <p:txBody>
          <a:bodyPr/>
          <a:lstStyle/>
          <a:p>
            <a:r>
              <a:rPr lang="en-US" dirty="0"/>
              <a:t>Single Change Control</a:t>
            </a:r>
          </a:p>
          <a:p>
            <a:pPr lvl="1"/>
            <a:r>
              <a:rPr lang="en-US" dirty="0"/>
              <a:t>Change implemented under one change control</a:t>
            </a:r>
          </a:p>
          <a:p>
            <a:r>
              <a:rPr lang="en-US" dirty="0"/>
              <a:t>Phased Change Control</a:t>
            </a:r>
          </a:p>
          <a:p>
            <a:pPr lvl="1"/>
            <a:r>
              <a:rPr lang="en-US" dirty="0"/>
              <a:t>Multiple change controls for one change (</a:t>
            </a:r>
            <a:r>
              <a:rPr lang="en-US" dirty="0" err="1"/>
              <a:t>ie</a:t>
            </a:r>
            <a:r>
              <a:rPr lang="en-US" dirty="0"/>
              <a:t> sequential)</a:t>
            </a:r>
          </a:p>
          <a:p>
            <a:pPr lvl="1"/>
            <a:r>
              <a:rPr lang="en-US" dirty="0"/>
              <a:t>Multiple products/equipment in scope, which expectantly require release at different times</a:t>
            </a:r>
          </a:p>
          <a:p>
            <a:r>
              <a:rPr lang="en-US" dirty="0"/>
              <a:t>Parent Change Control</a:t>
            </a:r>
          </a:p>
          <a:p>
            <a:pPr lvl="1"/>
            <a:r>
              <a:rPr lang="en-US" dirty="0"/>
              <a:t>Does the change affect products, equipment, documents, departments, and sites.</a:t>
            </a:r>
          </a:p>
        </p:txBody>
      </p:sp>
    </p:spTree>
    <p:extLst>
      <p:ext uri="{BB962C8B-B14F-4D97-AF65-F5344CB8AC3E}">
        <p14:creationId xmlns:p14="http://schemas.microsoft.com/office/powerpoint/2010/main" val="153566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 </a:t>
            </a:r>
            <a:r>
              <a:rPr lang="en-US" b="1" dirty="0"/>
              <a:t>Originator initiates the change</a:t>
            </a:r>
          </a:p>
          <a:p>
            <a:pPr lvl="1"/>
            <a:r>
              <a:rPr lang="en-US" dirty="0"/>
              <a:t>Identify the required change</a:t>
            </a:r>
          </a:p>
          <a:p>
            <a:pPr lvl="1"/>
            <a:r>
              <a:rPr lang="en-US" dirty="0"/>
              <a:t>Obtain Change Request (as per applicable SOP)</a:t>
            </a:r>
          </a:p>
          <a:p>
            <a:pPr lvl="1"/>
            <a:r>
              <a:rPr lang="en-US" dirty="0"/>
              <a:t>Complete Change Request portion that applies (not all sections typically apply to the originator)</a:t>
            </a:r>
          </a:p>
        </p:txBody>
      </p:sp>
    </p:spTree>
    <p:extLst>
      <p:ext uri="{BB962C8B-B14F-4D97-AF65-F5344CB8AC3E}">
        <p14:creationId xmlns:p14="http://schemas.microsoft.com/office/powerpoint/2010/main" val="89635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Typical information required:</a:t>
            </a:r>
          </a:p>
          <a:p>
            <a:pPr lvl="1"/>
            <a:r>
              <a:rPr lang="en-US" b="1" dirty="0"/>
              <a:t>Change Description</a:t>
            </a:r>
          </a:p>
          <a:p>
            <a:pPr lvl="2"/>
            <a:r>
              <a:rPr lang="en-US" dirty="0"/>
              <a:t>What and Why</a:t>
            </a:r>
          </a:p>
          <a:p>
            <a:pPr lvl="2"/>
            <a:r>
              <a:rPr lang="en-US" dirty="0"/>
              <a:t>How  the system currently functions and the proposed change with enough detail that the team will be able to properly understand the intent of the proposed change </a:t>
            </a:r>
          </a:p>
          <a:p>
            <a:pPr lvl="2"/>
            <a:r>
              <a:rPr lang="en-US" dirty="0"/>
              <a:t>Must contain enough information to justify the change to an independent reviewer without the need for reference to other undeclared information.  </a:t>
            </a:r>
          </a:p>
          <a:p>
            <a:pPr lvl="2"/>
            <a:r>
              <a:rPr lang="en-US" dirty="0"/>
              <a:t>External Change Request reference (if triggered by an external Change Request from another system)</a:t>
            </a:r>
          </a:p>
        </p:txBody>
      </p:sp>
    </p:spTree>
    <p:extLst>
      <p:ext uri="{BB962C8B-B14F-4D97-AF65-F5344CB8AC3E}">
        <p14:creationId xmlns:p14="http://schemas.microsoft.com/office/powerpoint/2010/main" val="170885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Typical information required:</a:t>
            </a:r>
          </a:p>
          <a:p>
            <a:pPr lvl="1"/>
            <a:r>
              <a:rPr lang="en-US" b="1" dirty="0"/>
              <a:t>Type of change </a:t>
            </a:r>
            <a:r>
              <a:rPr lang="en-US" dirty="0"/>
              <a:t>–  System Enhancement, System Error, System Maintenance, Data, Infrastructure or Other (Other requires further explanation) </a:t>
            </a:r>
          </a:p>
          <a:p>
            <a:pPr lvl="1"/>
            <a:r>
              <a:rPr lang="en-US" b="1" dirty="0"/>
              <a:t>Area of Impact </a:t>
            </a:r>
            <a:r>
              <a:rPr lang="en-US" dirty="0"/>
              <a:t>–  Select the area impacted by the change. (Hardware Update, Software Release, Process/Procedure, etc.) </a:t>
            </a:r>
          </a:p>
        </p:txBody>
      </p:sp>
    </p:spTree>
    <p:extLst>
      <p:ext uri="{BB962C8B-B14F-4D97-AF65-F5344CB8AC3E}">
        <p14:creationId xmlns:p14="http://schemas.microsoft.com/office/powerpoint/2010/main" val="428594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 Impact Assessment – Points to Consider</a:t>
            </a:r>
          </a:p>
          <a:p>
            <a:pPr lvl="1"/>
            <a:r>
              <a:rPr lang="en-US" dirty="0"/>
              <a:t>Revalidation</a:t>
            </a:r>
          </a:p>
          <a:p>
            <a:pPr lvl="1"/>
            <a:r>
              <a:rPr lang="en-US" dirty="0"/>
              <a:t>Infrastructure</a:t>
            </a:r>
          </a:p>
          <a:p>
            <a:pPr lvl="1"/>
            <a:r>
              <a:rPr lang="en-US" dirty="0"/>
              <a:t>Application</a:t>
            </a:r>
          </a:p>
          <a:p>
            <a:pPr lvl="1"/>
            <a:r>
              <a:rPr lang="en-US" dirty="0"/>
              <a:t>Data</a:t>
            </a:r>
          </a:p>
          <a:p>
            <a:pPr lvl="1"/>
            <a:r>
              <a:rPr lang="en-US" dirty="0"/>
              <a:t>Impact to other Systems</a:t>
            </a:r>
          </a:p>
          <a:p>
            <a:pPr lvl="1"/>
            <a:r>
              <a:rPr lang="en-US" dirty="0"/>
              <a:t>Documentation to be Updated</a:t>
            </a:r>
          </a:p>
          <a:p>
            <a:pPr lvl="1"/>
            <a:r>
              <a:rPr lang="en-US" dirty="0"/>
              <a:t>SOP Impact</a:t>
            </a:r>
          </a:p>
          <a:p>
            <a:pPr lvl="1"/>
            <a:r>
              <a:rPr lang="en-US" dirty="0"/>
              <a:t>Testing</a:t>
            </a:r>
          </a:p>
          <a:p>
            <a:pPr lvl="1"/>
            <a:r>
              <a:rPr lang="en-US" dirty="0"/>
              <a:t>Training</a:t>
            </a:r>
          </a:p>
        </p:txBody>
      </p:sp>
    </p:spTree>
    <p:extLst>
      <p:ext uri="{BB962C8B-B14F-4D97-AF65-F5344CB8AC3E}">
        <p14:creationId xmlns:p14="http://schemas.microsoft.com/office/powerpoint/2010/main" val="357826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Impact Assessment</a:t>
            </a:r>
          </a:p>
          <a:p>
            <a:pPr lvl="1"/>
            <a:r>
              <a:rPr lang="en-US" b="1" dirty="0"/>
              <a:t>Revalidation</a:t>
            </a:r>
            <a:r>
              <a:rPr lang="en-US" dirty="0"/>
              <a:t>– Work with Tech Unit, IT, Validation and QA to determine the impact of the proposed change on the validated state of the system. A decision on revalidation must be documented </a:t>
            </a:r>
          </a:p>
          <a:p>
            <a:pPr lvl="1"/>
            <a:r>
              <a:rPr lang="en-US" b="1" dirty="0"/>
              <a:t>Infrastructure</a:t>
            </a:r>
            <a:r>
              <a:rPr lang="en-US" dirty="0"/>
              <a:t> –Determine the impact of the proposed change to the infrastructure in which the system resides (servers, building, other monitoring systems, etc.). A decision on re-qualification must be documented in this section </a:t>
            </a:r>
          </a:p>
        </p:txBody>
      </p:sp>
    </p:spTree>
    <p:extLst>
      <p:ext uri="{BB962C8B-B14F-4D97-AF65-F5344CB8AC3E}">
        <p14:creationId xmlns:p14="http://schemas.microsoft.com/office/powerpoint/2010/main" val="172465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is…</a:t>
            </a:r>
          </a:p>
        </p:txBody>
      </p:sp>
      <p:sp>
        <p:nvSpPr>
          <p:cNvPr id="4" name="Content Placeholder 2"/>
          <p:cNvSpPr>
            <a:spLocks noGrp="1"/>
          </p:cNvSpPr>
          <p:nvPr>
            <p:ph idx="1"/>
          </p:nvPr>
        </p:nvSpPr>
        <p:spPr/>
        <p:txBody>
          <a:bodyPr/>
          <a:lstStyle/>
          <a:p>
            <a:r>
              <a:rPr lang="en-US" dirty="0"/>
              <a:t>Introducing something new</a:t>
            </a:r>
          </a:p>
          <a:p>
            <a:r>
              <a:rPr lang="en-US" dirty="0"/>
              <a:t>Improving what is in place</a:t>
            </a:r>
          </a:p>
          <a:p>
            <a:r>
              <a:rPr lang="en-US" dirty="0"/>
              <a:t>Fixing what is broken</a:t>
            </a:r>
          </a:p>
          <a:p>
            <a:r>
              <a:rPr lang="en-US" dirty="0"/>
              <a:t>But you can’t simply install, improve, or repair….changes at any company must be controlled.</a:t>
            </a:r>
          </a:p>
          <a:p>
            <a:r>
              <a:rPr lang="en-US" dirty="0"/>
              <a:t>Change control is not department specific, rather the task of the whole company.</a:t>
            </a:r>
          </a:p>
        </p:txBody>
      </p:sp>
    </p:spTree>
    <p:extLst>
      <p:ext uri="{BB962C8B-B14F-4D97-AF65-F5344CB8AC3E}">
        <p14:creationId xmlns:p14="http://schemas.microsoft.com/office/powerpoint/2010/main" val="219648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Impact Assessment</a:t>
            </a:r>
          </a:p>
          <a:p>
            <a:pPr lvl="1"/>
            <a:r>
              <a:rPr lang="en-US" b="1" dirty="0"/>
              <a:t>Application</a:t>
            </a:r>
            <a:r>
              <a:rPr lang="en-US" dirty="0"/>
              <a:t> –Work with the IT and System Owners to evaluate the impact of the proposed change on the functional or business areas</a:t>
            </a:r>
          </a:p>
          <a:p>
            <a:pPr lvl="1"/>
            <a:r>
              <a:rPr lang="en-US" b="1" dirty="0"/>
              <a:t>Data</a:t>
            </a:r>
            <a:r>
              <a:rPr lang="en-US" dirty="0"/>
              <a:t> –Work with both IT and System Owner to evaluate the impact of the proposed change as it relates to the data</a:t>
            </a:r>
          </a:p>
        </p:txBody>
      </p:sp>
    </p:spTree>
    <p:extLst>
      <p:ext uri="{BB962C8B-B14F-4D97-AF65-F5344CB8AC3E}">
        <p14:creationId xmlns:p14="http://schemas.microsoft.com/office/powerpoint/2010/main" val="300192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 Process</a:t>
            </a:r>
          </a:p>
        </p:txBody>
      </p:sp>
      <p:sp>
        <p:nvSpPr>
          <p:cNvPr id="4" name="Content Placeholder 2"/>
          <p:cNvSpPr>
            <a:spLocks noGrp="1"/>
          </p:cNvSpPr>
          <p:nvPr>
            <p:ph idx="1"/>
          </p:nvPr>
        </p:nvSpPr>
        <p:spPr/>
        <p:txBody>
          <a:bodyPr/>
          <a:lstStyle/>
          <a:p>
            <a:r>
              <a:rPr lang="en-US" dirty="0"/>
              <a:t>Impact Assessment</a:t>
            </a:r>
          </a:p>
          <a:p>
            <a:pPr lvl="1"/>
            <a:r>
              <a:rPr lang="en-US" b="1" dirty="0"/>
              <a:t>Impact to Other Systems </a:t>
            </a:r>
            <a:r>
              <a:rPr lang="en-US" dirty="0"/>
              <a:t>–Work with both IT and System Owner to evaluate the impact of the proposed change as it relates to other systems </a:t>
            </a:r>
          </a:p>
          <a:p>
            <a:pPr lvl="1"/>
            <a:r>
              <a:rPr lang="en-US" b="1" dirty="0"/>
              <a:t>Documentation to be updated </a:t>
            </a:r>
            <a:r>
              <a:rPr lang="en-US" dirty="0"/>
              <a:t>–Identify all of the documents that must be updated or created as a result of making the change (this includes training materials and any other supporting documentation). Determine if a complete revision of a document will be required</a:t>
            </a:r>
          </a:p>
        </p:txBody>
      </p:sp>
    </p:spTree>
    <p:extLst>
      <p:ext uri="{BB962C8B-B14F-4D97-AF65-F5344CB8AC3E}">
        <p14:creationId xmlns:p14="http://schemas.microsoft.com/office/powerpoint/2010/main" val="289313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Impact Assessment</a:t>
            </a:r>
          </a:p>
          <a:p>
            <a:pPr lvl="1"/>
            <a:r>
              <a:rPr lang="en-US" b="1" dirty="0"/>
              <a:t>SOP Impact </a:t>
            </a:r>
            <a:r>
              <a:rPr lang="en-US" dirty="0"/>
              <a:t>–Specifically identify all SOPs that must be updated or created as a result of making the change </a:t>
            </a:r>
          </a:p>
          <a:p>
            <a:pPr lvl="1"/>
            <a:r>
              <a:rPr lang="en-US" b="1" dirty="0"/>
              <a:t>Testing</a:t>
            </a:r>
            <a:r>
              <a:rPr lang="en-US" dirty="0"/>
              <a:t> – This description must include the types of testing required, as well as documented rationale for the extent of regression testing required, to adequately test the change. </a:t>
            </a:r>
          </a:p>
          <a:p>
            <a:pPr lvl="1"/>
            <a:r>
              <a:rPr lang="en-US" b="1" dirty="0"/>
              <a:t>Training</a:t>
            </a:r>
            <a:r>
              <a:rPr lang="en-US" dirty="0"/>
              <a:t> – Description of training required prior to placing the change into production use</a:t>
            </a:r>
          </a:p>
        </p:txBody>
      </p:sp>
    </p:spTree>
    <p:extLst>
      <p:ext uri="{BB962C8B-B14F-4D97-AF65-F5344CB8AC3E}">
        <p14:creationId xmlns:p14="http://schemas.microsoft.com/office/powerpoint/2010/main" val="427368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External Dependencies</a:t>
            </a:r>
          </a:p>
          <a:p>
            <a:pPr lvl="1"/>
            <a:r>
              <a:rPr lang="en-US" dirty="0"/>
              <a:t>If the impact assessment reflects potential impacts to interfaced systems or components external to the governing change request, notification must be provided and action plan documented.  This may trigger an external change request dependency if the change is approved</a:t>
            </a:r>
          </a:p>
          <a:p>
            <a:pPr lvl="1"/>
            <a:r>
              <a:rPr lang="en-US" dirty="0"/>
              <a:t>Examples:</a:t>
            </a:r>
          </a:p>
          <a:p>
            <a:pPr lvl="2"/>
            <a:r>
              <a:rPr lang="en-US" dirty="0"/>
              <a:t>Infrastructure Change</a:t>
            </a:r>
          </a:p>
          <a:p>
            <a:pPr lvl="2"/>
            <a:r>
              <a:rPr lang="en-US" dirty="0"/>
              <a:t>Change triggered by a dependent system</a:t>
            </a:r>
          </a:p>
        </p:txBody>
      </p:sp>
    </p:spTree>
    <p:extLst>
      <p:ext uri="{BB962C8B-B14F-4D97-AF65-F5344CB8AC3E}">
        <p14:creationId xmlns:p14="http://schemas.microsoft.com/office/powerpoint/2010/main" val="326606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endParaRPr lang="en-US" dirty="0"/>
          </a:p>
          <a:p>
            <a:r>
              <a:rPr lang="en-US" dirty="0"/>
              <a:t>Various Test Strategies</a:t>
            </a:r>
          </a:p>
          <a:p>
            <a:pPr lvl="1"/>
            <a:r>
              <a:rPr lang="en-US" dirty="0"/>
              <a:t>Isolated Change (no impact on other area of system) – may be able to perform a single test of the function being changed</a:t>
            </a:r>
          </a:p>
          <a:p>
            <a:pPr lvl="1"/>
            <a:r>
              <a:rPr lang="en-US" dirty="0"/>
              <a:t>If Change impacts other areas – may require multiple test and possibly a full system regression test based on the criticality of the system in order to verify that the change did not impact other areas</a:t>
            </a:r>
          </a:p>
          <a:p>
            <a:pPr lvl="1"/>
            <a:r>
              <a:rPr lang="en-US" dirty="0"/>
              <a:t>If Change impacts the input coming from another system or the output going to another system, interfaces between the systems may need to be tested </a:t>
            </a:r>
          </a:p>
        </p:txBody>
      </p:sp>
    </p:spTree>
    <p:extLst>
      <p:ext uri="{BB962C8B-B14F-4D97-AF65-F5344CB8AC3E}">
        <p14:creationId xmlns:p14="http://schemas.microsoft.com/office/powerpoint/2010/main" val="1297697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Change Control Review</a:t>
            </a:r>
          </a:p>
          <a:p>
            <a:pPr lvl="1"/>
            <a:r>
              <a:rPr lang="en-US" dirty="0"/>
              <a:t>Team reviews the form and ensures it is accurate  </a:t>
            </a:r>
          </a:p>
          <a:p>
            <a:pPr lvl="1"/>
            <a:r>
              <a:rPr lang="en-US" dirty="0"/>
              <a:t>The Impact assessments must be challenged to ensure all of the dependencies are identified prior to approval</a:t>
            </a:r>
          </a:p>
          <a:p>
            <a:pPr lvl="1"/>
            <a:r>
              <a:rPr lang="en-US" dirty="0"/>
              <a:t>The form is then printed and circulated for signature</a:t>
            </a:r>
          </a:p>
          <a:p>
            <a:pPr lvl="1"/>
            <a:r>
              <a:rPr lang="en-US" dirty="0"/>
              <a:t>Team will evaluate the Change Request and determine whether to Approve or Reject the change</a:t>
            </a:r>
          </a:p>
        </p:txBody>
      </p:sp>
    </p:spTree>
    <p:extLst>
      <p:ext uri="{BB962C8B-B14F-4D97-AF65-F5344CB8AC3E}">
        <p14:creationId xmlns:p14="http://schemas.microsoft.com/office/powerpoint/2010/main" val="2981344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Change Control Review</a:t>
            </a:r>
          </a:p>
          <a:p>
            <a:pPr lvl="1"/>
            <a:r>
              <a:rPr lang="en-US" dirty="0"/>
              <a:t>Record the decision on the Change Request along with any comments the team may have</a:t>
            </a:r>
          </a:p>
          <a:p>
            <a:pPr lvl="1"/>
            <a:r>
              <a:rPr lang="en-US" dirty="0"/>
              <a:t>The Team will document their approval or rejection by signing and dating the appropriate space in the Change Request</a:t>
            </a:r>
          </a:p>
          <a:p>
            <a:pPr lvl="1"/>
            <a:r>
              <a:rPr lang="en-US" dirty="0"/>
              <a:t>Update the Change Control Log</a:t>
            </a:r>
          </a:p>
        </p:txBody>
      </p:sp>
    </p:spTree>
    <p:extLst>
      <p:ext uri="{BB962C8B-B14F-4D97-AF65-F5344CB8AC3E}">
        <p14:creationId xmlns:p14="http://schemas.microsoft.com/office/powerpoint/2010/main" val="1614502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Change Control Log</a:t>
            </a:r>
          </a:p>
          <a:p>
            <a:pPr lvl="1"/>
            <a:r>
              <a:rPr lang="en-US" dirty="0"/>
              <a:t>Typically either one Change Control Log per system, or per department (may be automated application)</a:t>
            </a:r>
          </a:p>
          <a:p>
            <a:pPr lvl="1"/>
            <a:r>
              <a:rPr lang="en-US" dirty="0"/>
              <a:t>Typically a Change Control Administrator manages and enters data into the CC Log </a:t>
            </a:r>
          </a:p>
          <a:p>
            <a:pPr lvl="1"/>
            <a:r>
              <a:rPr lang="en-US" dirty="0"/>
              <a:t>The log should be updated when change is approved for development, when it is approved for implementation and when it is closed</a:t>
            </a:r>
          </a:p>
        </p:txBody>
      </p:sp>
    </p:spTree>
    <p:extLst>
      <p:ext uri="{BB962C8B-B14F-4D97-AF65-F5344CB8AC3E}">
        <p14:creationId xmlns:p14="http://schemas.microsoft.com/office/powerpoint/2010/main" val="105885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 Process</a:t>
            </a:r>
          </a:p>
        </p:txBody>
      </p:sp>
      <p:sp>
        <p:nvSpPr>
          <p:cNvPr id="4" name="Content Placeholder 2"/>
          <p:cNvSpPr>
            <a:spLocks noGrp="1"/>
          </p:cNvSpPr>
          <p:nvPr>
            <p:ph idx="1"/>
          </p:nvPr>
        </p:nvSpPr>
        <p:spPr/>
        <p:txBody>
          <a:bodyPr/>
          <a:lstStyle/>
          <a:p>
            <a:endParaRPr lang="en-US" dirty="0"/>
          </a:p>
          <a:p>
            <a:r>
              <a:rPr lang="en-US" dirty="0"/>
              <a:t>Change Approval for Production Deployment</a:t>
            </a:r>
          </a:p>
          <a:p>
            <a:pPr lvl="1"/>
            <a:r>
              <a:rPr lang="en-US" dirty="0"/>
              <a:t>Review the impact assessment to ensure all evidence of the change, including list of configuration items and test results, has been obtained</a:t>
            </a:r>
          </a:p>
          <a:p>
            <a:pPr lvl="1"/>
            <a:r>
              <a:rPr lang="en-US" dirty="0"/>
              <a:t>If Change Control has been approved by team, begin initiation of change (may require scheduling, resourcing, bringing systems down, etc.) – DO NOT initiate change until all required parties are aware and ready</a:t>
            </a:r>
          </a:p>
          <a:p>
            <a:pPr lvl="1"/>
            <a:r>
              <a:rPr lang="en-US" dirty="0"/>
              <a:t>Implement Change and generate data as required</a:t>
            </a:r>
          </a:p>
        </p:txBody>
      </p:sp>
    </p:spTree>
    <p:extLst>
      <p:ext uri="{BB962C8B-B14F-4D97-AF65-F5344CB8AC3E}">
        <p14:creationId xmlns:p14="http://schemas.microsoft.com/office/powerpoint/2010/main" val="172308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Change Closure</a:t>
            </a:r>
          </a:p>
          <a:p>
            <a:pPr lvl="1"/>
            <a:r>
              <a:rPr lang="en-US" dirty="0"/>
              <a:t>Once the Change has been implemented or rejected and all supporting information has been included, the change may be closed</a:t>
            </a:r>
          </a:p>
          <a:p>
            <a:pPr lvl="1"/>
            <a:r>
              <a:rPr lang="en-US" dirty="0"/>
              <a:t>Both the Originator and, if applicable, the Change Control Administrator sign and date the Change Request form</a:t>
            </a:r>
          </a:p>
          <a:p>
            <a:pPr lvl="1"/>
            <a:r>
              <a:rPr lang="en-US" dirty="0"/>
              <a:t>Circulate Change Request form for final approval signatures as required</a:t>
            </a:r>
          </a:p>
        </p:txBody>
      </p:sp>
    </p:spTree>
    <p:extLst>
      <p:ext uri="{BB962C8B-B14F-4D97-AF65-F5344CB8AC3E}">
        <p14:creationId xmlns:p14="http://schemas.microsoft.com/office/powerpoint/2010/main" val="259714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is:</a:t>
            </a:r>
          </a:p>
        </p:txBody>
      </p:sp>
      <p:sp>
        <p:nvSpPr>
          <p:cNvPr id="4" name="Content Placeholder 2"/>
          <p:cNvSpPr>
            <a:spLocks noGrp="1"/>
          </p:cNvSpPr>
          <p:nvPr>
            <p:ph idx="1"/>
          </p:nvPr>
        </p:nvSpPr>
        <p:spPr/>
        <p:txBody>
          <a:bodyPr/>
          <a:lstStyle/>
          <a:p>
            <a:r>
              <a:rPr lang="en-US" dirty="0"/>
              <a:t>The process through which changes are proposed, reviewed, justified, documented, approved, implemented, and closed in conformance with regulatory and company requirements.</a:t>
            </a:r>
          </a:p>
          <a:p>
            <a:endParaRPr lang="en-US" dirty="0"/>
          </a:p>
          <a:p>
            <a:r>
              <a:rPr lang="en-US" dirty="0"/>
              <a:t>Change control monitors all types of changes which can influence the process of reliability or product quality, evaluates them in reference to the relevant established requirements and determines the measure necessary for implementing change or decides that a change should not be implemented.</a:t>
            </a:r>
          </a:p>
        </p:txBody>
      </p:sp>
    </p:spTree>
    <p:extLst>
      <p:ext uri="{BB962C8B-B14F-4D97-AF65-F5344CB8AC3E}">
        <p14:creationId xmlns:p14="http://schemas.microsoft.com/office/powerpoint/2010/main" val="301389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Process</a:t>
            </a:r>
          </a:p>
        </p:txBody>
      </p:sp>
      <p:sp>
        <p:nvSpPr>
          <p:cNvPr id="4" name="Content Placeholder 2"/>
          <p:cNvSpPr>
            <a:spLocks noGrp="1"/>
          </p:cNvSpPr>
          <p:nvPr>
            <p:ph idx="1"/>
          </p:nvPr>
        </p:nvSpPr>
        <p:spPr/>
        <p:txBody>
          <a:bodyPr/>
          <a:lstStyle/>
          <a:p>
            <a:r>
              <a:rPr lang="en-US" dirty="0"/>
              <a:t>Change Closure</a:t>
            </a:r>
          </a:p>
          <a:p>
            <a:pPr lvl="1"/>
            <a:r>
              <a:rPr lang="en-US" dirty="0"/>
              <a:t>If denied for any reason, make appropriate updates</a:t>
            </a:r>
          </a:p>
          <a:p>
            <a:pPr lvl="1"/>
            <a:r>
              <a:rPr lang="en-US" dirty="0"/>
              <a:t>Update the Change Control Log </a:t>
            </a:r>
          </a:p>
          <a:p>
            <a:pPr lvl="1"/>
            <a:r>
              <a:rPr lang="en-US" dirty="0"/>
              <a:t>Deliver and store the completed form and all supporting documentation as required by procedures</a:t>
            </a:r>
          </a:p>
        </p:txBody>
      </p:sp>
    </p:spTree>
    <p:extLst>
      <p:ext uri="{BB962C8B-B14F-4D97-AF65-F5344CB8AC3E}">
        <p14:creationId xmlns:p14="http://schemas.microsoft.com/office/powerpoint/2010/main" val="166404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Control - Data</a:t>
            </a:r>
          </a:p>
        </p:txBody>
      </p:sp>
      <p:sp>
        <p:nvSpPr>
          <p:cNvPr id="4" name="Content Placeholder 2"/>
          <p:cNvSpPr>
            <a:spLocks noGrp="1"/>
          </p:cNvSpPr>
          <p:nvPr>
            <p:ph idx="1"/>
          </p:nvPr>
        </p:nvSpPr>
        <p:spPr/>
        <p:txBody>
          <a:bodyPr/>
          <a:lstStyle/>
          <a:p>
            <a:endParaRPr lang="en-US" dirty="0"/>
          </a:p>
          <a:p>
            <a:r>
              <a:rPr lang="en-US" dirty="0"/>
              <a:t>Close to an Normal Change</a:t>
            </a:r>
          </a:p>
          <a:p>
            <a:r>
              <a:rPr lang="en-US" dirty="0"/>
              <a:t>Does not have the promotion path that a system change has</a:t>
            </a:r>
          </a:p>
          <a:p>
            <a:r>
              <a:rPr lang="en-US" dirty="0"/>
              <a:t>Most likely will not trigger a document change</a:t>
            </a:r>
          </a:p>
        </p:txBody>
      </p:sp>
    </p:spTree>
    <p:extLst>
      <p:ext uri="{BB962C8B-B14F-4D97-AF65-F5344CB8AC3E}">
        <p14:creationId xmlns:p14="http://schemas.microsoft.com/office/powerpoint/2010/main" val="183362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Emergency Change Control </a:t>
            </a:r>
          </a:p>
        </p:txBody>
      </p:sp>
      <p:sp>
        <p:nvSpPr>
          <p:cNvPr id="4" name="Content Placeholder 2"/>
          <p:cNvSpPr>
            <a:spLocks noGrp="1"/>
          </p:cNvSpPr>
          <p:nvPr>
            <p:ph idx="1"/>
          </p:nvPr>
        </p:nvSpPr>
        <p:spPr/>
        <p:txBody>
          <a:bodyPr/>
          <a:lstStyle/>
          <a:p>
            <a:r>
              <a:rPr lang="en-US" dirty="0"/>
              <a:t>Emergency Change Control is:</a:t>
            </a:r>
          </a:p>
          <a:p>
            <a:pPr lvl="1"/>
            <a:r>
              <a:rPr lang="en-US" dirty="0"/>
              <a:t>A change that is required due to unplanned or unanticipated events that occur under circumstance that do not allow following the regular routing and approval process.</a:t>
            </a:r>
          </a:p>
        </p:txBody>
      </p:sp>
    </p:spTree>
    <p:extLst>
      <p:ext uri="{BB962C8B-B14F-4D97-AF65-F5344CB8AC3E}">
        <p14:creationId xmlns:p14="http://schemas.microsoft.com/office/powerpoint/2010/main" val="254566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Emergency Change Control - Process</a:t>
            </a:r>
          </a:p>
        </p:txBody>
      </p:sp>
      <p:sp>
        <p:nvSpPr>
          <p:cNvPr id="4" name="Content Placeholder 2"/>
          <p:cNvSpPr>
            <a:spLocks noGrp="1"/>
          </p:cNvSpPr>
          <p:nvPr>
            <p:ph idx="1"/>
          </p:nvPr>
        </p:nvSpPr>
        <p:spPr/>
        <p:txBody>
          <a:bodyPr/>
          <a:lstStyle/>
          <a:p>
            <a:r>
              <a:rPr lang="en-US" dirty="0"/>
              <a:t>Emergency Change Process Requirements</a:t>
            </a:r>
          </a:p>
          <a:p>
            <a:pPr lvl="1"/>
            <a:r>
              <a:rPr lang="en-US" dirty="0"/>
              <a:t>Approvals </a:t>
            </a:r>
          </a:p>
          <a:p>
            <a:pPr lvl="2"/>
            <a:r>
              <a:rPr lang="en-US" dirty="0"/>
              <a:t>At minimum, typically must be System Owner</a:t>
            </a:r>
          </a:p>
          <a:p>
            <a:pPr lvl="2"/>
            <a:r>
              <a:rPr lang="en-US" dirty="0"/>
              <a:t>Agreement may be verbal, via email…</a:t>
            </a:r>
          </a:p>
          <a:p>
            <a:r>
              <a:rPr lang="en-US" dirty="0"/>
              <a:t>Must include justification for the emergency</a:t>
            </a:r>
          </a:p>
          <a:p>
            <a:r>
              <a:rPr lang="en-US" dirty="0"/>
              <a:t>Must have testing evidence</a:t>
            </a:r>
          </a:p>
          <a:p>
            <a:r>
              <a:rPr lang="en-US" dirty="0"/>
              <a:t>Must update impacted documentation and obtain required approvals within defined number of days (per SOP) post emergency change implementation</a:t>
            </a:r>
          </a:p>
        </p:txBody>
      </p:sp>
    </p:spTree>
    <p:extLst>
      <p:ext uri="{BB962C8B-B14F-4D97-AF65-F5344CB8AC3E}">
        <p14:creationId xmlns:p14="http://schemas.microsoft.com/office/powerpoint/2010/main" val="245892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Emergency Change Control - Approval</a:t>
            </a:r>
          </a:p>
        </p:txBody>
      </p:sp>
      <p:sp>
        <p:nvSpPr>
          <p:cNvPr id="4" name="Content Placeholder 2"/>
          <p:cNvSpPr>
            <a:spLocks noGrp="1"/>
          </p:cNvSpPr>
          <p:nvPr>
            <p:ph idx="1"/>
          </p:nvPr>
        </p:nvSpPr>
        <p:spPr/>
        <p:txBody>
          <a:bodyPr/>
          <a:lstStyle/>
          <a:p>
            <a:r>
              <a:rPr lang="en-US" dirty="0"/>
              <a:t>Post approval of the Change</a:t>
            </a:r>
          </a:p>
          <a:p>
            <a:r>
              <a:rPr lang="en-US" dirty="0"/>
              <a:t>The intent of Post approval is not a retrospective form completion activity</a:t>
            </a:r>
          </a:p>
          <a:p>
            <a:r>
              <a:rPr lang="en-US" dirty="0"/>
              <a:t>It is required to ensure change has been impacted properly and communicated to ensure all impacted parties are informed</a:t>
            </a:r>
          </a:p>
        </p:txBody>
      </p:sp>
    </p:spTree>
    <p:extLst>
      <p:ext uri="{BB962C8B-B14F-4D97-AF65-F5344CB8AC3E}">
        <p14:creationId xmlns:p14="http://schemas.microsoft.com/office/powerpoint/2010/main" val="3621088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Problems with Change Controls</a:t>
            </a:r>
          </a:p>
        </p:txBody>
      </p:sp>
      <p:sp>
        <p:nvSpPr>
          <p:cNvPr id="4" name="Content Placeholder 2"/>
          <p:cNvSpPr>
            <a:spLocks noGrp="1"/>
          </p:cNvSpPr>
          <p:nvPr>
            <p:ph idx="1"/>
          </p:nvPr>
        </p:nvSpPr>
        <p:spPr/>
        <p:txBody>
          <a:bodyPr/>
          <a:lstStyle/>
          <a:p>
            <a:r>
              <a:rPr lang="en-US" dirty="0"/>
              <a:t>Inadequate support documentation </a:t>
            </a:r>
          </a:p>
          <a:p>
            <a:r>
              <a:rPr lang="en-US" dirty="0"/>
              <a:t>Failure to confirm the change has been implemented as approved</a:t>
            </a:r>
          </a:p>
          <a:p>
            <a:r>
              <a:rPr lang="en-US" dirty="0"/>
              <a:t>Failure to document that the change achieved the intended purpose</a:t>
            </a:r>
          </a:p>
          <a:p>
            <a:r>
              <a:rPr lang="en-US" dirty="0"/>
              <a:t>Failure to communicate the change</a:t>
            </a:r>
          </a:p>
        </p:txBody>
      </p:sp>
    </p:spTree>
    <p:extLst>
      <p:ext uri="{BB962C8B-B14F-4D97-AF65-F5344CB8AC3E}">
        <p14:creationId xmlns:p14="http://schemas.microsoft.com/office/powerpoint/2010/main" val="4270584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Problems with Change Controls</a:t>
            </a:r>
          </a:p>
        </p:txBody>
      </p:sp>
      <p:sp>
        <p:nvSpPr>
          <p:cNvPr id="4" name="Content Placeholder 2"/>
          <p:cNvSpPr>
            <a:spLocks noGrp="1"/>
          </p:cNvSpPr>
          <p:nvPr>
            <p:ph idx="1"/>
          </p:nvPr>
        </p:nvSpPr>
        <p:spPr/>
        <p:txBody>
          <a:bodyPr/>
          <a:lstStyle/>
          <a:p>
            <a:r>
              <a:rPr lang="en-US" dirty="0"/>
              <a:t>Why?</a:t>
            </a:r>
          </a:p>
          <a:p>
            <a:pPr lvl="1"/>
            <a:r>
              <a:rPr lang="en-US" dirty="0"/>
              <a:t>Most unauthorized changes are made with good intentions</a:t>
            </a:r>
          </a:p>
          <a:p>
            <a:pPr lvl="1"/>
            <a:r>
              <a:rPr lang="en-US" dirty="0"/>
              <a:t>The change control process is cumbersome and employees work out ‘work arounds’ or short cuts </a:t>
            </a:r>
          </a:p>
          <a:p>
            <a:pPr lvl="1"/>
            <a:r>
              <a:rPr lang="en-US" dirty="0"/>
              <a:t>Too many changes control procedures</a:t>
            </a:r>
          </a:p>
          <a:p>
            <a:pPr lvl="1"/>
            <a:r>
              <a:rPr lang="en-US" dirty="0"/>
              <a:t>Unclear which SOP applies</a:t>
            </a:r>
          </a:p>
          <a:p>
            <a:pPr lvl="1"/>
            <a:r>
              <a:rPr lang="en-US" dirty="0"/>
              <a:t>Contradictions and gaps</a:t>
            </a:r>
          </a:p>
        </p:txBody>
      </p:sp>
    </p:spTree>
    <p:extLst>
      <p:ext uri="{BB962C8B-B14F-4D97-AF65-F5344CB8AC3E}">
        <p14:creationId xmlns:p14="http://schemas.microsoft.com/office/powerpoint/2010/main" val="4099205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Practices</a:t>
            </a:r>
          </a:p>
        </p:txBody>
      </p:sp>
      <p:sp>
        <p:nvSpPr>
          <p:cNvPr id="4" name="Content Placeholder 2"/>
          <p:cNvSpPr>
            <a:spLocks noGrp="1"/>
          </p:cNvSpPr>
          <p:nvPr>
            <p:ph idx="1"/>
          </p:nvPr>
        </p:nvSpPr>
        <p:spPr/>
        <p:txBody>
          <a:bodyPr/>
          <a:lstStyle/>
          <a:p>
            <a:r>
              <a:rPr lang="en-US" dirty="0"/>
              <a:t>One or more written procedures must address the process for making all changes</a:t>
            </a:r>
          </a:p>
          <a:p>
            <a:r>
              <a:rPr lang="en-US" dirty="0"/>
              <a:t>Capture all changes and provide document trail</a:t>
            </a:r>
          </a:p>
          <a:p>
            <a:r>
              <a:rPr lang="en-US" dirty="0"/>
              <a:t>Instill concept that all changes must be approved before implementation</a:t>
            </a:r>
          </a:p>
          <a:p>
            <a:r>
              <a:rPr lang="en-US" dirty="0"/>
              <a:t>Create formal, standard, systematic process for review </a:t>
            </a:r>
          </a:p>
          <a:p>
            <a:r>
              <a:rPr lang="en-US" dirty="0"/>
              <a:t>Provide change control awareness to all employees</a:t>
            </a:r>
          </a:p>
          <a:p>
            <a:r>
              <a:rPr lang="en-US" dirty="0"/>
              <a:t>Provide notification of the changes to all effected users</a:t>
            </a:r>
          </a:p>
          <a:p>
            <a:r>
              <a:rPr lang="en-US" dirty="0"/>
              <a:t>Monitor and ensure completion of follow-up activities such as documentation revision, training and stability.</a:t>
            </a:r>
          </a:p>
        </p:txBody>
      </p:sp>
    </p:spTree>
    <p:extLst>
      <p:ext uri="{BB962C8B-B14F-4D97-AF65-F5344CB8AC3E}">
        <p14:creationId xmlns:p14="http://schemas.microsoft.com/office/powerpoint/2010/main" val="1505250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a:t>
            </a:r>
          </a:p>
        </p:txBody>
      </p:sp>
      <p:sp>
        <p:nvSpPr>
          <p:cNvPr id="4" name="Content Placeholder 2"/>
          <p:cNvSpPr>
            <a:spLocks noGrp="1"/>
          </p:cNvSpPr>
          <p:nvPr>
            <p:ph idx="1"/>
          </p:nvPr>
        </p:nvSpPr>
        <p:spPr/>
        <p:txBody>
          <a:bodyPr/>
          <a:lstStyle/>
          <a:p>
            <a:pPr marL="0" indent="0">
              <a:buNone/>
            </a:pPr>
            <a:r>
              <a:rPr lang="en-US" b="1" dirty="0"/>
              <a:t>Case Study 1</a:t>
            </a:r>
          </a:p>
          <a:p>
            <a:r>
              <a:rPr lang="en-US" dirty="0"/>
              <a:t>Proposed Change: Change to the analytical method to change the potency acceptance criteria from 98-102% to 95-105%</a:t>
            </a:r>
          </a:p>
          <a:p>
            <a:r>
              <a:rPr lang="en-US" dirty="0"/>
              <a:t>Does this Require a Change Control?</a:t>
            </a:r>
          </a:p>
          <a:p>
            <a:r>
              <a:rPr lang="en-US" dirty="0"/>
              <a:t>What questions or challenges would be necessary?</a:t>
            </a:r>
          </a:p>
          <a:p>
            <a:r>
              <a:rPr lang="en-US" dirty="0"/>
              <a:t>Who are required to sign?</a:t>
            </a:r>
          </a:p>
        </p:txBody>
      </p:sp>
    </p:spTree>
    <p:extLst>
      <p:ext uri="{BB962C8B-B14F-4D97-AF65-F5344CB8AC3E}">
        <p14:creationId xmlns:p14="http://schemas.microsoft.com/office/powerpoint/2010/main" val="1979690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2 </a:t>
            </a:r>
          </a:p>
        </p:txBody>
      </p:sp>
      <p:sp>
        <p:nvSpPr>
          <p:cNvPr id="4" name="Content Placeholder 2"/>
          <p:cNvSpPr>
            <a:spLocks noGrp="1"/>
          </p:cNvSpPr>
          <p:nvPr>
            <p:ph idx="1"/>
          </p:nvPr>
        </p:nvSpPr>
        <p:spPr/>
        <p:txBody>
          <a:bodyPr/>
          <a:lstStyle/>
          <a:p>
            <a:pPr marL="0" indent="0">
              <a:buNone/>
            </a:pPr>
            <a:r>
              <a:rPr lang="en-US" b="1" dirty="0"/>
              <a:t>Case Study 2</a:t>
            </a:r>
          </a:p>
          <a:p>
            <a:r>
              <a:rPr lang="en-US" dirty="0"/>
              <a:t>Proposed Change: Update the Stability Label to include the batch number reference </a:t>
            </a:r>
          </a:p>
          <a:p>
            <a:r>
              <a:rPr lang="en-US" dirty="0"/>
              <a:t>Does this Require a Change Control?</a:t>
            </a:r>
          </a:p>
          <a:p>
            <a:r>
              <a:rPr lang="en-US" dirty="0"/>
              <a:t>What questions or challenges would be necessary?</a:t>
            </a:r>
          </a:p>
          <a:p>
            <a:r>
              <a:rPr lang="en-US" dirty="0"/>
              <a:t>Who are required to sign?</a:t>
            </a:r>
          </a:p>
        </p:txBody>
      </p:sp>
    </p:spTree>
    <p:extLst>
      <p:ext uri="{BB962C8B-B14F-4D97-AF65-F5344CB8AC3E}">
        <p14:creationId xmlns:p14="http://schemas.microsoft.com/office/powerpoint/2010/main" val="153217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 </a:t>
            </a:r>
          </a:p>
        </p:txBody>
      </p:sp>
      <p:sp>
        <p:nvSpPr>
          <p:cNvPr id="4" name="Content Placeholder 2"/>
          <p:cNvSpPr>
            <a:spLocks noGrp="1"/>
          </p:cNvSpPr>
          <p:nvPr>
            <p:ph idx="1"/>
          </p:nvPr>
        </p:nvSpPr>
        <p:spPr/>
        <p:txBody>
          <a:bodyPr/>
          <a:lstStyle/>
          <a:p>
            <a:r>
              <a:rPr lang="en-US" dirty="0"/>
              <a:t>To understand the basics and need for Change Control</a:t>
            </a:r>
          </a:p>
          <a:p>
            <a:r>
              <a:rPr lang="en-US" dirty="0"/>
              <a:t>To understand typical Change Control Roles and Responsibilities</a:t>
            </a:r>
          </a:p>
          <a:p>
            <a:r>
              <a:rPr lang="en-US" dirty="0"/>
              <a:t>To understand the various types of Change Control and their associated requirements</a:t>
            </a:r>
          </a:p>
        </p:txBody>
      </p:sp>
    </p:spTree>
    <p:extLst>
      <p:ext uri="{BB962C8B-B14F-4D97-AF65-F5344CB8AC3E}">
        <p14:creationId xmlns:p14="http://schemas.microsoft.com/office/powerpoint/2010/main" val="973901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3"/>
          <p:cNvSpPr txBox="1">
            <a:spLocks/>
          </p:cNvSpPr>
          <p:nvPr/>
        </p:nvSpPr>
        <p:spPr bwMode="auto">
          <a:xfrm>
            <a:off x="181050" y="224310"/>
            <a:ext cx="10490200" cy="5632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0" fontAlgn="base" hangingPunct="0">
              <a:lnSpc>
                <a:spcPct val="85000"/>
              </a:lnSpc>
              <a:spcBef>
                <a:spcPct val="0"/>
              </a:spcBef>
              <a:spcAft>
                <a:spcPct val="0"/>
              </a:spcAft>
              <a:defRPr sz="2800" b="1">
                <a:solidFill>
                  <a:srgbClr val="0066CC"/>
                </a:solidFill>
                <a:effectLst/>
                <a:latin typeface="+mj-lt"/>
                <a:ea typeface="+mj-ea"/>
                <a:cs typeface="+mj-cs"/>
              </a:defRPr>
            </a:lvl1pPr>
            <a:lvl2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2pPr>
            <a:lvl3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3pPr>
            <a:lvl4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4pPr>
            <a:lvl5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5pPr>
            <a:lvl6pPr marL="4572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6pPr>
            <a:lvl7pPr marL="9144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7pPr>
            <a:lvl8pPr marL="13716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8pPr>
            <a:lvl9pPr marL="18288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9pPr>
          </a:lstStyle>
          <a:p>
            <a:r>
              <a:rPr lang="en-US" sz="3600" kern="0" dirty="0">
                <a:solidFill>
                  <a:srgbClr val="055B9E"/>
                </a:solidFill>
                <a:latin typeface="Arial Narrow" panose="020B0606020202030204" pitchFamily="34" charset="0"/>
              </a:rPr>
              <a:t>Questions?</a:t>
            </a:r>
          </a:p>
        </p:txBody>
      </p:sp>
      <p:pic>
        <p:nvPicPr>
          <p:cNvPr id="12290" name="Picture 2" descr="http://www.clker.com/cliparts/O/h/L/p/N/N/ask-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356" y="163707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22531" y="6473279"/>
            <a:ext cx="1986835" cy="384721"/>
          </a:xfrm>
          <a:prstGeom prst="rect">
            <a:avLst/>
          </a:prstGeom>
          <a:noFill/>
        </p:spPr>
        <p:txBody>
          <a:bodyPr wrap="square" rtlCol="0">
            <a:spAutoFit/>
          </a:bodyPr>
          <a:lstStyle/>
          <a:p>
            <a:r>
              <a:rPr lang="en-US" sz="1900" b="1" i="1" dirty="0">
                <a:solidFill>
                  <a:srgbClr val="055B9E"/>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244014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Training Outline </a:t>
            </a:r>
          </a:p>
        </p:txBody>
      </p:sp>
      <p:sp>
        <p:nvSpPr>
          <p:cNvPr id="4" name="Content Placeholder 2"/>
          <p:cNvSpPr>
            <a:spLocks noGrp="1"/>
          </p:cNvSpPr>
          <p:nvPr>
            <p:ph idx="1"/>
          </p:nvPr>
        </p:nvSpPr>
        <p:spPr/>
        <p:txBody>
          <a:bodyPr/>
          <a:lstStyle/>
          <a:p>
            <a:r>
              <a:rPr lang="en-US" dirty="0"/>
              <a:t>Change Control Background</a:t>
            </a:r>
          </a:p>
          <a:p>
            <a:r>
              <a:rPr lang="en-US" dirty="0"/>
              <a:t>Change Control Purpose and Scope</a:t>
            </a:r>
          </a:p>
          <a:p>
            <a:r>
              <a:rPr lang="en-US" dirty="0"/>
              <a:t>Roles and Responsibilities</a:t>
            </a:r>
          </a:p>
          <a:p>
            <a:r>
              <a:rPr lang="en-US" dirty="0"/>
              <a:t>Change Control Numbers and Tracking</a:t>
            </a:r>
          </a:p>
          <a:p>
            <a:r>
              <a:rPr lang="en-US" dirty="0"/>
              <a:t>Change Control Process</a:t>
            </a:r>
          </a:p>
          <a:p>
            <a:r>
              <a:rPr lang="en-US" dirty="0"/>
              <a:t>Data Changes</a:t>
            </a:r>
          </a:p>
          <a:p>
            <a:r>
              <a:rPr lang="en-US" dirty="0"/>
              <a:t>Emergency Change Control Procedure</a:t>
            </a:r>
          </a:p>
        </p:txBody>
      </p:sp>
    </p:spTree>
    <p:extLst>
      <p:ext uri="{BB962C8B-B14F-4D97-AF65-F5344CB8AC3E}">
        <p14:creationId xmlns:p14="http://schemas.microsoft.com/office/powerpoint/2010/main" val="242575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a:t>
            </a:r>
          </a:p>
        </p:txBody>
      </p:sp>
      <p:sp>
        <p:nvSpPr>
          <p:cNvPr id="4" name="Content Placeholder 2"/>
          <p:cNvSpPr>
            <a:spLocks noGrp="1"/>
          </p:cNvSpPr>
          <p:nvPr>
            <p:ph idx="1"/>
          </p:nvPr>
        </p:nvSpPr>
        <p:spPr/>
        <p:txBody>
          <a:bodyPr/>
          <a:lstStyle/>
          <a:p>
            <a:r>
              <a:rPr lang="en-US" dirty="0"/>
              <a:t>Why do we need change control?</a:t>
            </a:r>
          </a:p>
          <a:p>
            <a:r>
              <a:rPr lang="en-US" dirty="0"/>
              <a:t>Typically (or should be) required as per corporate guidance</a:t>
            </a:r>
          </a:p>
          <a:p>
            <a:r>
              <a:rPr lang="en-US" dirty="0"/>
              <a:t>Required by 21 CFR Part 11 (211.100 and 211.160) and Predicate Rules</a:t>
            </a:r>
          </a:p>
          <a:p>
            <a:r>
              <a:rPr lang="en-US" dirty="0"/>
              <a:t>To allow for changes to systems – which will always need to occur</a:t>
            </a:r>
          </a:p>
        </p:txBody>
      </p:sp>
    </p:spTree>
    <p:extLst>
      <p:ext uri="{BB962C8B-B14F-4D97-AF65-F5344CB8AC3E}">
        <p14:creationId xmlns:p14="http://schemas.microsoft.com/office/powerpoint/2010/main" val="197071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a:t>
            </a:r>
          </a:p>
        </p:txBody>
      </p:sp>
      <p:sp>
        <p:nvSpPr>
          <p:cNvPr id="4" name="Content Placeholder 2"/>
          <p:cNvSpPr>
            <a:spLocks noGrp="1"/>
          </p:cNvSpPr>
          <p:nvPr>
            <p:ph idx="1"/>
          </p:nvPr>
        </p:nvSpPr>
        <p:spPr/>
        <p:txBody>
          <a:bodyPr/>
          <a:lstStyle/>
          <a:p>
            <a:endParaRPr lang="en-US" dirty="0"/>
          </a:p>
          <a:p>
            <a:r>
              <a:rPr lang="en-US" dirty="0"/>
              <a:t>Change Control SOPs govern the need or desire to change any part of a regulated production computer system </a:t>
            </a:r>
          </a:p>
          <a:p>
            <a:r>
              <a:rPr lang="en-US" dirty="0"/>
              <a:t>Changes may be hardware, software, configuration or documentation related </a:t>
            </a:r>
          </a:p>
          <a:p>
            <a:r>
              <a:rPr lang="en-US" dirty="0"/>
              <a:t>We need to show how we developed the change (via the documentation) and what was changed (configuration items)</a:t>
            </a:r>
          </a:p>
        </p:txBody>
      </p:sp>
    </p:spTree>
    <p:extLst>
      <p:ext uri="{BB962C8B-B14F-4D97-AF65-F5344CB8AC3E}">
        <p14:creationId xmlns:p14="http://schemas.microsoft.com/office/powerpoint/2010/main" val="175745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Sources of Change</a:t>
            </a:r>
          </a:p>
        </p:txBody>
      </p:sp>
      <p:sp>
        <p:nvSpPr>
          <p:cNvPr id="4" name="Content Placeholder 2"/>
          <p:cNvSpPr>
            <a:spLocks noGrp="1"/>
          </p:cNvSpPr>
          <p:nvPr>
            <p:ph idx="1"/>
          </p:nvPr>
        </p:nvSpPr>
        <p:spPr/>
        <p:txBody>
          <a:bodyPr/>
          <a:lstStyle/>
          <a:p>
            <a:r>
              <a:rPr lang="en-US" dirty="0"/>
              <a:t>Planned improvements, scale-up, and development</a:t>
            </a:r>
          </a:p>
          <a:p>
            <a:r>
              <a:rPr lang="en-US" dirty="0"/>
              <a:t>Deviations/Product failures/OOS results</a:t>
            </a:r>
          </a:p>
          <a:p>
            <a:r>
              <a:rPr lang="en-US" dirty="0"/>
              <a:t>Annual Product Review (APR)</a:t>
            </a:r>
          </a:p>
          <a:p>
            <a:r>
              <a:rPr lang="en-US" dirty="0"/>
              <a:t>Internal/External Audits</a:t>
            </a:r>
          </a:p>
          <a:p>
            <a:r>
              <a:rPr lang="en-US" dirty="0"/>
              <a:t>Complaints</a:t>
            </a:r>
          </a:p>
          <a:p>
            <a:r>
              <a:rPr lang="en-US" dirty="0"/>
              <a:t>Customer Requests</a:t>
            </a:r>
          </a:p>
          <a:p>
            <a:r>
              <a:rPr lang="en-US" dirty="0"/>
              <a:t>Contractor Requests</a:t>
            </a:r>
          </a:p>
          <a:p>
            <a:r>
              <a:rPr lang="en-US" dirty="0"/>
              <a:t>Regulatory requirements or inspections</a:t>
            </a:r>
          </a:p>
        </p:txBody>
      </p:sp>
    </p:spTree>
    <p:extLst>
      <p:ext uri="{BB962C8B-B14F-4D97-AF65-F5344CB8AC3E}">
        <p14:creationId xmlns:p14="http://schemas.microsoft.com/office/powerpoint/2010/main" val="24913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Purpose and Scope</a:t>
            </a:r>
          </a:p>
        </p:txBody>
      </p:sp>
      <p:sp>
        <p:nvSpPr>
          <p:cNvPr id="4" name="Content Placeholder 2"/>
          <p:cNvSpPr>
            <a:spLocks noGrp="1"/>
          </p:cNvSpPr>
          <p:nvPr>
            <p:ph idx="1"/>
          </p:nvPr>
        </p:nvSpPr>
        <p:spPr/>
        <p:txBody>
          <a:bodyPr/>
          <a:lstStyle/>
          <a:p>
            <a:r>
              <a:rPr lang="en-US" dirty="0"/>
              <a:t>Applies to all employees and contract personnel involved in the operation and use of regulated computer systems</a:t>
            </a:r>
          </a:p>
          <a:p>
            <a:r>
              <a:rPr lang="en-US" dirty="0"/>
              <a:t>Shall be executed upon request of any change to a regulated computer system that is currently in production </a:t>
            </a:r>
          </a:p>
          <a:p>
            <a:r>
              <a:rPr lang="en-US" dirty="0"/>
              <a:t>Typically this is only systems that contain FDA Regulated data</a:t>
            </a:r>
          </a:p>
        </p:txBody>
      </p:sp>
    </p:spTree>
    <p:extLst>
      <p:ext uri="{BB962C8B-B14F-4D97-AF65-F5344CB8AC3E}">
        <p14:creationId xmlns:p14="http://schemas.microsoft.com/office/powerpoint/2010/main" val="546998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 09Oct2017" id="{CF4DEEF3-65E8-43F8-A388-7E97A4CD1271}" vid="{BD47469A-4B33-4686-A6EA-AF514BBD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CFAB02-226E-4DC8-97A3-1AF7C9CCB449}"/>
</file>

<file path=customXml/itemProps2.xml><?xml version="1.0" encoding="utf-8"?>
<ds:datastoreItem xmlns:ds="http://schemas.openxmlformats.org/officeDocument/2006/customXml" ds:itemID="{41184047-8293-4442-BA7B-47A3F4FCFA52}"/>
</file>

<file path=customXml/itemProps3.xml><?xml version="1.0" encoding="utf-8"?>
<ds:datastoreItem xmlns:ds="http://schemas.openxmlformats.org/officeDocument/2006/customXml" ds:itemID="{4C704255-7D5A-4705-A613-EA2917E5B07A}"/>
</file>

<file path=docProps/app.xml><?xml version="1.0" encoding="utf-8"?>
<Properties xmlns="http://schemas.openxmlformats.org/officeDocument/2006/extended-properties" xmlns:vt="http://schemas.openxmlformats.org/officeDocument/2006/docPropsVTypes">
  <Template>COVEX Presentation Template 09Oct2017</Template>
  <TotalTime>25</TotalTime>
  <Words>2188</Words>
  <Application>Microsoft Office PowerPoint</Application>
  <PresentationFormat>Widescreen</PresentationFormat>
  <Paragraphs>249</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Narrow</vt:lpstr>
      <vt:lpstr>Calibri</vt:lpstr>
      <vt:lpstr>Corbel</vt:lpstr>
      <vt:lpstr>Times New Roman</vt:lpstr>
      <vt:lpstr>Wingdings</vt:lpstr>
      <vt:lpstr>Parallax</vt:lpstr>
      <vt:lpstr>Covex, LLC</vt:lpstr>
      <vt:lpstr>Change is…</vt:lpstr>
      <vt:lpstr>Change Control is:</vt:lpstr>
      <vt:lpstr>Objectives: </vt:lpstr>
      <vt:lpstr>Training Outline </vt:lpstr>
      <vt:lpstr>Background</vt:lpstr>
      <vt:lpstr>Background</vt:lpstr>
      <vt:lpstr>Sources of Change</vt:lpstr>
      <vt:lpstr>Typical Purpose and Scope</vt:lpstr>
      <vt:lpstr>Typical Roles and Responsibilities</vt:lpstr>
      <vt:lpstr>Typical Roles and Responsibilities</vt:lpstr>
      <vt:lpstr>Change Control Numbers and Tracking</vt:lpstr>
      <vt:lpstr>BEFORE initiating a Change Control</vt:lpstr>
      <vt:lpstr>Change Control Types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Process</vt:lpstr>
      <vt:lpstr>Change Control - Data</vt:lpstr>
      <vt:lpstr>Emergency Change Control </vt:lpstr>
      <vt:lpstr>Emergency Change Control - Process</vt:lpstr>
      <vt:lpstr>Emergency Change Control - Approval</vt:lpstr>
      <vt:lpstr>Common Problems with Change Controls</vt:lpstr>
      <vt:lpstr>Common Problems with Change Controls</vt:lpstr>
      <vt:lpstr>Best Practices</vt:lpstr>
      <vt:lpstr>Case Study 1</vt:lpstr>
      <vt:lpstr>Case Study 2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Covex, LLC</dc:title>
  <dc:creator>Danielle Miner</dc:creator>
  <cp:lastModifiedBy>Michael Kolter</cp:lastModifiedBy>
  <cp:revision>7</cp:revision>
  <dcterms:created xsi:type="dcterms:W3CDTF">2018-01-10T17:16:49Z</dcterms:created>
  <dcterms:modified xsi:type="dcterms:W3CDTF">2019-09-23T11:34:55Z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4500</vt:r8>
  </property>
</Properties>
</file>