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Masters/slideMaster1.xml" ContentType="application/vnd.openxmlformats-officedocument.presentationml.slideMaster+xml"/>
  <Override PartName="/ppt/slideLayouts/slideLayout12.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89" r:id="rId1"/>
  </p:sldMasterIdLst>
  <p:notesMasterIdLst>
    <p:notesMasterId r:id="rId44"/>
  </p:notesMasterIdLst>
  <p:sldIdLst>
    <p:sldId id="281" r:id="rId2"/>
    <p:sldId id="282" r:id="rId3"/>
    <p:sldId id="283" r:id="rId4"/>
    <p:sldId id="284" r:id="rId5"/>
    <p:sldId id="285" r:id="rId6"/>
    <p:sldId id="286" r:id="rId7"/>
    <p:sldId id="287" r:id="rId8"/>
    <p:sldId id="288" r:id="rId9"/>
    <p:sldId id="289" r:id="rId10"/>
    <p:sldId id="290" r:id="rId11"/>
    <p:sldId id="291" r:id="rId12"/>
    <p:sldId id="292" r:id="rId13"/>
    <p:sldId id="293" r:id="rId14"/>
    <p:sldId id="294" r:id="rId15"/>
    <p:sldId id="295" r:id="rId16"/>
    <p:sldId id="296" r:id="rId17"/>
    <p:sldId id="297" r:id="rId18"/>
    <p:sldId id="298" r:id="rId19"/>
    <p:sldId id="299" r:id="rId20"/>
    <p:sldId id="300" r:id="rId21"/>
    <p:sldId id="301" r:id="rId22"/>
    <p:sldId id="302" r:id="rId23"/>
    <p:sldId id="303" r:id="rId24"/>
    <p:sldId id="304" r:id="rId25"/>
    <p:sldId id="305" r:id="rId26"/>
    <p:sldId id="306" r:id="rId27"/>
    <p:sldId id="307" r:id="rId28"/>
    <p:sldId id="308" r:id="rId29"/>
    <p:sldId id="309" r:id="rId30"/>
    <p:sldId id="310" r:id="rId31"/>
    <p:sldId id="311" r:id="rId32"/>
    <p:sldId id="312" r:id="rId33"/>
    <p:sldId id="313" r:id="rId34"/>
    <p:sldId id="314" r:id="rId35"/>
    <p:sldId id="315" r:id="rId36"/>
    <p:sldId id="316" r:id="rId37"/>
    <p:sldId id="317" r:id="rId38"/>
    <p:sldId id="318" r:id="rId39"/>
    <p:sldId id="319" r:id="rId40"/>
    <p:sldId id="320" r:id="rId41"/>
    <p:sldId id="270" r:id="rId42"/>
    <p:sldId id="321" r:id="rId4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55B9E"/>
    <a:srgbClr val="0A64A9"/>
    <a:srgbClr val="0061A1"/>
    <a:srgbClr val="004D99"/>
    <a:srgbClr val="2770A9"/>
    <a:srgbClr val="246698"/>
    <a:srgbClr val="244D4D"/>
    <a:srgbClr val="0000CC"/>
    <a:srgbClr val="0000FF"/>
    <a:srgbClr val="CEC7A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534" autoAdjust="0"/>
    <p:restoredTop sz="94660"/>
  </p:normalViewPr>
  <p:slideViewPr>
    <p:cSldViewPr snapToGrid="0">
      <p:cViewPr varScale="1">
        <p:scale>
          <a:sx n="111" d="100"/>
          <a:sy n="111" d="100"/>
        </p:scale>
        <p:origin x="49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50" Type="http://schemas.openxmlformats.org/officeDocument/2006/relationships/customXml" Target="../customXml/item2.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customXml" Target="../customXml/item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customXml" Target="../customXml/item3.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2FBB5D-7889-46F9-9FFF-7E25AF380839}" type="datetimeFigureOut">
              <a:rPr lang="en-US" smtClean="0"/>
              <a:t>9/23/2019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304E13-C8E4-4A52-9812-05F5A5C3E9E3}" type="slidenum">
              <a:rPr lang="en-US" smtClean="0"/>
              <a:t>‹#›</a:t>
            </a:fld>
            <a:endParaRPr lang="en-US"/>
          </a:p>
        </p:txBody>
      </p:sp>
    </p:spTree>
    <p:extLst>
      <p:ext uri="{BB962C8B-B14F-4D97-AF65-F5344CB8AC3E}">
        <p14:creationId xmlns:p14="http://schemas.microsoft.com/office/powerpoint/2010/main" val="24793895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hasCustomPrompt="1"/>
          </p:nvPr>
        </p:nvSpPr>
        <p:spPr>
          <a:xfrm>
            <a:off x="2928401" y="1380068"/>
            <a:ext cx="8574622" cy="2616199"/>
          </a:xfrm>
        </p:spPr>
        <p:txBody>
          <a:bodyPr anchor="b">
            <a:normAutofit/>
          </a:bodyPr>
          <a:lstStyle>
            <a:lvl1pPr algn="r">
              <a:defRPr sz="6000" b="1" i="1" baseline="0">
                <a:solidFill>
                  <a:srgbClr val="055B9E"/>
                </a:solidFill>
                <a:effectLst/>
              </a:defRPr>
            </a:lvl1pPr>
          </a:lstStyle>
          <a:p>
            <a:r>
              <a:rPr lang="en-US" dirty="0"/>
              <a:t>Covex, LLC</a:t>
            </a:r>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defTabSz="914400" fontAlgn="base">
              <a:spcBef>
                <a:spcPct val="0"/>
              </a:spcBef>
              <a:spcAft>
                <a:spcPct val="0"/>
              </a:spcAft>
              <a:defRPr/>
            </a:pPr>
            <a:fld id="{EE81B811-19BB-450C-9D39-22C91DA5A549}" type="datetime4">
              <a:rPr lang="en-US" smtClean="0">
                <a:solidFill>
                  <a:srgbClr val="000000"/>
                </a:solidFill>
                <a:latin typeface="Times New Roman" panose="02020603050405020304" pitchFamily="18" charset="0"/>
              </a:rPr>
              <a:pPr defTabSz="914400" fontAlgn="base">
                <a:spcBef>
                  <a:spcPct val="0"/>
                </a:spcBef>
                <a:spcAft>
                  <a:spcPct val="0"/>
                </a:spcAft>
                <a:defRPr/>
              </a:pPr>
              <a:t>September 23, 2019</a:t>
            </a:fld>
            <a:endParaRPr lang="en-US" dirty="0">
              <a:solidFill>
                <a:srgbClr val="000000"/>
              </a:solidFill>
              <a:latin typeface="Times New Roman" panose="02020603050405020304" pitchFamily="18" charset="0"/>
            </a:endParaRPr>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pPr defTabSz="914400" fontAlgn="base">
              <a:spcBef>
                <a:spcPct val="0"/>
              </a:spcBef>
              <a:spcAft>
                <a:spcPct val="0"/>
              </a:spcAft>
              <a:defRPr/>
            </a:pPr>
            <a:fld id="{221639DC-A503-4BA4-9272-1040EFE4909C}" type="slidenum">
              <a:rPr lang="en-US" altLang="en-US" smtClean="0">
                <a:solidFill>
                  <a:srgbClr val="000000"/>
                </a:solidFill>
                <a:latin typeface="Times New Roman" panose="02020603050405020304" pitchFamily="18" charset="0"/>
              </a:rPr>
              <a:pPr defTabSz="914400" fontAlgn="base">
                <a:spcBef>
                  <a:spcPct val="0"/>
                </a:spcBef>
                <a:spcAft>
                  <a:spcPct val="0"/>
                </a:spcAft>
                <a:defRPr/>
              </a:pPr>
              <a:t>‹#›</a:t>
            </a:fld>
            <a:endParaRPr lang="en-US" altLang="en-US"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452178852"/>
      </p:ext>
    </p:extLst>
  </p:cSld>
  <p:clrMapOvr>
    <a:masterClrMapping/>
  </p:clrMapOvr>
  <p:hf hdr="0" ftr="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defTabSz="914400" fontAlgn="base">
              <a:spcBef>
                <a:spcPct val="0"/>
              </a:spcBef>
              <a:spcAft>
                <a:spcPct val="0"/>
              </a:spcAft>
              <a:defRPr/>
            </a:pPr>
            <a:fld id="{EE81B811-19BB-450C-9D39-22C91DA5A549}" type="datetime4">
              <a:rPr lang="en-US" smtClean="0">
                <a:solidFill>
                  <a:srgbClr val="000000"/>
                </a:solidFill>
                <a:latin typeface="Times New Roman" panose="02020603050405020304" pitchFamily="18" charset="0"/>
              </a:rPr>
              <a:pPr defTabSz="914400" fontAlgn="base">
                <a:spcBef>
                  <a:spcPct val="0"/>
                </a:spcBef>
                <a:spcAft>
                  <a:spcPct val="0"/>
                </a:spcAft>
                <a:defRPr/>
              </a:pPr>
              <a:t>September 23, 2019</a:t>
            </a:fld>
            <a:endParaRPr lang="en-US" dirty="0">
              <a:solidFill>
                <a:srgbClr val="000000"/>
              </a:solidFill>
              <a:latin typeface="Times New Roman" panose="02020603050405020304" pitchFamily="18" charset="0"/>
            </a:endParaRPr>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defTabSz="914400" fontAlgn="base">
              <a:spcBef>
                <a:spcPct val="0"/>
              </a:spcBef>
              <a:spcAft>
                <a:spcPct val="0"/>
              </a:spcAft>
              <a:defRPr/>
            </a:pPr>
            <a:fld id="{221639DC-A503-4BA4-9272-1040EFE4909C}" type="slidenum">
              <a:rPr lang="en-US" altLang="en-US" smtClean="0">
                <a:solidFill>
                  <a:srgbClr val="000000"/>
                </a:solidFill>
                <a:latin typeface="Times New Roman" panose="02020603050405020304" pitchFamily="18" charset="0"/>
              </a:rPr>
              <a:pPr defTabSz="914400" fontAlgn="base">
                <a:spcBef>
                  <a:spcPct val="0"/>
                </a:spcBef>
                <a:spcAft>
                  <a:spcPct val="0"/>
                </a:spcAft>
                <a:defRPr/>
              </a:pPr>
              <a:t>‹#›</a:t>
            </a:fld>
            <a:endParaRPr lang="en-US" altLang="en-US"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2425785784"/>
      </p:ext>
    </p:extLst>
  </p:cSld>
  <p:clrMapOvr>
    <a:masterClrMapping/>
  </p:clrMapOvr>
  <p:hf hdr="0" ft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defTabSz="914400" fontAlgn="base">
              <a:spcBef>
                <a:spcPct val="0"/>
              </a:spcBef>
              <a:spcAft>
                <a:spcPct val="0"/>
              </a:spcAft>
              <a:defRPr/>
            </a:pPr>
            <a:fld id="{EE81B811-19BB-450C-9D39-22C91DA5A549}" type="datetime4">
              <a:rPr lang="en-US" smtClean="0">
                <a:solidFill>
                  <a:srgbClr val="000000"/>
                </a:solidFill>
                <a:latin typeface="Times New Roman" panose="02020603050405020304" pitchFamily="18" charset="0"/>
              </a:rPr>
              <a:pPr defTabSz="914400" fontAlgn="base">
                <a:spcBef>
                  <a:spcPct val="0"/>
                </a:spcBef>
                <a:spcAft>
                  <a:spcPct val="0"/>
                </a:spcAft>
                <a:defRPr/>
              </a:pPr>
              <a:t>September 23, 2019</a:t>
            </a:fld>
            <a:endParaRPr lang="en-US" dirty="0">
              <a:solidFill>
                <a:srgbClr val="000000"/>
              </a:solidFill>
              <a:latin typeface="Times New Roman" panose="02020603050405020304" pitchFamily="18" charset="0"/>
            </a:endParaRPr>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defTabSz="914400" fontAlgn="base">
              <a:spcBef>
                <a:spcPct val="0"/>
              </a:spcBef>
              <a:spcAft>
                <a:spcPct val="0"/>
              </a:spcAft>
              <a:defRPr/>
            </a:pPr>
            <a:fld id="{221639DC-A503-4BA4-9272-1040EFE4909C}" type="slidenum">
              <a:rPr lang="en-US" altLang="en-US" smtClean="0">
                <a:solidFill>
                  <a:srgbClr val="000000"/>
                </a:solidFill>
                <a:latin typeface="Times New Roman" panose="02020603050405020304" pitchFamily="18" charset="0"/>
              </a:rPr>
              <a:pPr defTabSz="914400" fontAlgn="base">
                <a:spcBef>
                  <a:spcPct val="0"/>
                </a:spcBef>
                <a:spcAft>
                  <a:spcPct val="0"/>
                </a:spcAft>
                <a:defRPr/>
              </a:pPr>
              <a:t>‹#›</a:t>
            </a:fld>
            <a:endParaRPr lang="en-US" altLang="en-US"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4120592522"/>
      </p:ext>
    </p:extLst>
  </p:cSld>
  <p:clrMapOvr>
    <a:masterClrMapping/>
  </p:clrMapOvr>
  <p:hf hdr="0" ft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defTabSz="914400" fontAlgn="base">
              <a:spcBef>
                <a:spcPct val="0"/>
              </a:spcBef>
              <a:spcAft>
                <a:spcPct val="0"/>
              </a:spcAft>
              <a:defRPr/>
            </a:pPr>
            <a:fld id="{EE81B811-19BB-450C-9D39-22C91DA5A549}" type="datetime4">
              <a:rPr lang="en-US" smtClean="0">
                <a:solidFill>
                  <a:srgbClr val="000000"/>
                </a:solidFill>
                <a:latin typeface="Times New Roman" panose="02020603050405020304" pitchFamily="18" charset="0"/>
              </a:rPr>
              <a:pPr defTabSz="914400" fontAlgn="base">
                <a:spcBef>
                  <a:spcPct val="0"/>
                </a:spcBef>
                <a:spcAft>
                  <a:spcPct val="0"/>
                </a:spcAft>
                <a:defRPr/>
              </a:pPr>
              <a:t>September 23, 2019</a:t>
            </a:fld>
            <a:endParaRPr lang="en-US" dirty="0">
              <a:solidFill>
                <a:srgbClr val="000000"/>
              </a:solidFill>
              <a:latin typeface="Times New Roman" panose="02020603050405020304" pitchFamily="18" charset="0"/>
            </a:endParaRPr>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defTabSz="914400" fontAlgn="base">
              <a:spcBef>
                <a:spcPct val="0"/>
              </a:spcBef>
              <a:spcAft>
                <a:spcPct val="0"/>
              </a:spcAft>
              <a:defRPr/>
            </a:pPr>
            <a:fld id="{221639DC-A503-4BA4-9272-1040EFE4909C}" type="slidenum">
              <a:rPr lang="en-US" altLang="en-US" smtClean="0">
                <a:solidFill>
                  <a:srgbClr val="000000"/>
                </a:solidFill>
                <a:latin typeface="Times New Roman" panose="02020603050405020304" pitchFamily="18" charset="0"/>
              </a:rPr>
              <a:pPr defTabSz="914400" fontAlgn="base">
                <a:spcBef>
                  <a:spcPct val="0"/>
                </a:spcBef>
                <a:spcAft>
                  <a:spcPct val="0"/>
                </a:spcAft>
                <a:defRPr/>
              </a:pPr>
              <a:t>‹#›</a:t>
            </a:fld>
            <a:endParaRPr lang="en-US" altLang="en-US"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2464560740"/>
      </p:ext>
    </p:extLst>
  </p:cSld>
  <p:clrMapOvr>
    <a:masterClrMapping/>
  </p:clrMapOvr>
  <p:hf hdr="0" ftr="0"/>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82600" y="209550"/>
            <a:ext cx="11099800" cy="1143000"/>
          </a:xfrm>
        </p:spPr>
        <p:txBody>
          <a:bodyPr anchor="ctr"/>
          <a:lstStyle>
            <a:lvl1pPr algn="l">
              <a:defRPr sz="3600" b="1">
                <a:solidFill>
                  <a:srgbClr val="055B9E"/>
                </a:solidFill>
                <a:latin typeface="Arial Narrow" pitchFamily="34" charset="0"/>
                <a:cs typeface="Arial" pitchFamily="34" charset="0"/>
              </a:defRPr>
            </a:lvl1pPr>
          </a:lstStyle>
          <a:p>
            <a:r>
              <a:rPr lang="en-US"/>
              <a:t>Click to edit Master title style</a:t>
            </a:r>
            <a:endParaRPr lang="en-US" dirty="0"/>
          </a:p>
        </p:txBody>
      </p:sp>
      <p:sp>
        <p:nvSpPr>
          <p:cNvPr id="3" name="Content Placeholder 2"/>
          <p:cNvSpPr>
            <a:spLocks noGrp="1"/>
          </p:cNvSpPr>
          <p:nvPr>
            <p:ph idx="1"/>
          </p:nvPr>
        </p:nvSpPr>
        <p:spPr>
          <a:xfrm>
            <a:off x="1117600" y="1447801"/>
            <a:ext cx="10464800" cy="4525963"/>
          </a:xfrm>
        </p:spPr>
        <p:txBody>
          <a:bodyPr/>
          <a:lstStyle>
            <a:lvl1pPr marL="228600" indent="-228600">
              <a:buClr>
                <a:srgbClr val="055B9E"/>
              </a:buClr>
              <a:buFont typeface="Wingdings" pitchFamily="2" charset="2"/>
              <a:buChar char="§"/>
              <a:defRPr sz="2000">
                <a:latin typeface="Arial" pitchFamily="34" charset="0"/>
                <a:cs typeface="Arial" pitchFamily="34" charset="0"/>
              </a:defRPr>
            </a:lvl1pPr>
            <a:lvl2pPr marL="571500" indent="-228600">
              <a:buClr>
                <a:srgbClr val="055B9E"/>
              </a:buClr>
              <a:defRPr sz="2000">
                <a:latin typeface="Arial" pitchFamily="34" charset="0"/>
                <a:cs typeface="Arial" pitchFamily="34" charset="0"/>
              </a:defRPr>
            </a:lvl2pPr>
            <a:lvl3pPr marL="971550" indent="-228600">
              <a:buClr>
                <a:srgbClr val="055B9E"/>
              </a:buClr>
              <a:buFont typeface="Wingdings" pitchFamily="2" charset="2"/>
              <a:buChar char="§"/>
              <a:defRPr sz="1800">
                <a:latin typeface="Arial" pitchFamily="34" charset="0"/>
                <a:cs typeface="Arial" pitchFamily="34" charset="0"/>
              </a:defRPr>
            </a:lvl3pPr>
            <a:lvl4pPr marL="1314450" indent="-228600">
              <a:buClr>
                <a:srgbClr val="055B9E"/>
              </a:buClr>
              <a:defRPr sz="1600">
                <a:latin typeface="Arial" pitchFamily="34" charset="0"/>
                <a:cs typeface="Arial" pitchFamily="34" charset="0"/>
              </a:defRPr>
            </a:lvl4pPr>
            <a:lvl5pPr marL="1657350" indent="-228600">
              <a:buClr>
                <a:srgbClr val="055B9E"/>
              </a:buClr>
              <a:buFont typeface="Wingdings" pitchFamily="2" charset="2"/>
              <a:buChar char="§"/>
              <a:defRPr sz="1600">
                <a:latin typeface="Arial" pitchFamily="34" charset="0"/>
                <a:cs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088912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defTabSz="914400" fontAlgn="base">
              <a:spcBef>
                <a:spcPct val="0"/>
              </a:spcBef>
              <a:spcAft>
                <a:spcPct val="0"/>
              </a:spcAft>
              <a:defRPr/>
            </a:pPr>
            <a:fld id="{EE81B811-19BB-450C-9D39-22C91DA5A549}" type="datetime4">
              <a:rPr lang="en-US" smtClean="0">
                <a:solidFill>
                  <a:srgbClr val="000000"/>
                </a:solidFill>
                <a:latin typeface="Times New Roman" panose="02020603050405020304" pitchFamily="18" charset="0"/>
              </a:rPr>
              <a:pPr defTabSz="914400" fontAlgn="base">
                <a:spcBef>
                  <a:spcPct val="0"/>
                </a:spcBef>
                <a:spcAft>
                  <a:spcPct val="0"/>
                </a:spcAft>
                <a:defRPr/>
              </a:pPr>
              <a:t>September 23, 2019</a:t>
            </a:fld>
            <a:endParaRPr lang="en-US" dirty="0">
              <a:solidFill>
                <a:srgbClr val="000000"/>
              </a:solidFill>
              <a:latin typeface="Times New Roman" panose="02020603050405020304" pitchFamily="18" charset="0"/>
            </a:endParaRPr>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pPr defTabSz="914400" fontAlgn="base">
              <a:spcBef>
                <a:spcPct val="0"/>
              </a:spcBef>
              <a:spcAft>
                <a:spcPct val="0"/>
              </a:spcAft>
              <a:defRPr/>
            </a:pPr>
            <a:fld id="{221639DC-A503-4BA4-9272-1040EFE4909C}" type="slidenum">
              <a:rPr lang="en-US" altLang="en-US" smtClean="0">
                <a:solidFill>
                  <a:srgbClr val="000000"/>
                </a:solidFill>
                <a:latin typeface="Times New Roman" panose="02020603050405020304" pitchFamily="18" charset="0"/>
              </a:rPr>
              <a:pPr defTabSz="914400" fontAlgn="base">
                <a:spcBef>
                  <a:spcPct val="0"/>
                </a:spcBef>
                <a:spcAft>
                  <a:spcPct val="0"/>
                </a:spcAft>
                <a:defRPr/>
              </a:pPr>
              <a:t>‹#›</a:t>
            </a:fld>
            <a:endParaRPr lang="en-US" altLang="en-US"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1234276673"/>
      </p:ext>
    </p:extLst>
  </p:cSld>
  <p:clrMapOvr>
    <a:masterClrMapping/>
  </p:clrMapOvr>
  <p:hf hdr="0" ftr="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484312" y="1493949"/>
            <a:ext cx="4895055" cy="429725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1493949"/>
            <a:ext cx="4895056" cy="429725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defTabSz="914400" fontAlgn="base">
              <a:spcBef>
                <a:spcPct val="0"/>
              </a:spcBef>
              <a:spcAft>
                <a:spcPct val="0"/>
              </a:spcAft>
              <a:defRPr/>
            </a:pPr>
            <a:fld id="{EE81B811-19BB-450C-9D39-22C91DA5A549}" type="datetime4">
              <a:rPr lang="en-US" smtClean="0">
                <a:solidFill>
                  <a:srgbClr val="000000"/>
                </a:solidFill>
                <a:latin typeface="Times New Roman" panose="02020603050405020304" pitchFamily="18" charset="0"/>
              </a:rPr>
              <a:pPr defTabSz="914400" fontAlgn="base">
                <a:spcBef>
                  <a:spcPct val="0"/>
                </a:spcBef>
                <a:spcAft>
                  <a:spcPct val="0"/>
                </a:spcAft>
                <a:defRPr/>
              </a:pPr>
              <a:t>September 23, 2019</a:t>
            </a:fld>
            <a:endParaRPr lang="en-US" dirty="0">
              <a:solidFill>
                <a:srgbClr val="000000"/>
              </a:solidFill>
              <a:latin typeface="Times New Roman" panose="02020603050405020304" pitchFamily="18" charset="0"/>
            </a:endParaRP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defTabSz="914400" fontAlgn="base">
              <a:spcBef>
                <a:spcPct val="0"/>
              </a:spcBef>
              <a:spcAft>
                <a:spcPct val="0"/>
              </a:spcAft>
              <a:defRPr/>
            </a:pPr>
            <a:fld id="{221639DC-A503-4BA4-9272-1040EFE4909C}" type="slidenum">
              <a:rPr lang="en-US" altLang="en-US" smtClean="0">
                <a:solidFill>
                  <a:srgbClr val="000000"/>
                </a:solidFill>
                <a:latin typeface="Times New Roman" panose="02020603050405020304" pitchFamily="18" charset="0"/>
              </a:rPr>
              <a:pPr defTabSz="914400" fontAlgn="base">
                <a:spcBef>
                  <a:spcPct val="0"/>
                </a:spcBef>
                <a:spcAft>
                  <a:spcPct val="0"/>
                </a:spcAft>
                <a:defRPr/>
              </a:pPr>
              <a:t>‹#›</a:t>
            </a:fld>
            <a:endParaRPr lang="en-US" altLang="en-US" dirty="0">
              <a:solidFill>
                <a:srgbClr val="000000"/>
              </a:solidFill>
              <a:latin typeface="Times New Roman" panose="02020603050405020304" pitchFamily="18" charset="0"/>
            </a:endParaRPr>
          </a:p>
        </p:txBody>
      </p:sp>
      <p:sp>
        <p:nvSpPr>
          <p:cNvPr id="8" name="Title 1"/>
          <p:cNvSpPr txBox="1">
            <a:spLocks/>
          </p:cNvSpPr>
          <p:nvPr userDrawn="1"/>
        </p:nvSpPr>
        <p:spPr>
          <a:xfrm>
            <a:off x="482600" y="209550"/>
            <a:ext cx="11099800" cy="1143000"/>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b="1" kern="1200" cap="none">
                <a:ln w="3175" cmpd="sng">
                  <a:noFill/>
                </a:ln>
                <a:solidFill>
                  <a:srgbClr val="055B9E"/>
                </a:solidFill>
                <a:effectLst/>
                <a:latin typeface="Arial Narrow" pitchFamily="34" charset="0"/>
                <a:ea typeface="+mj-ea"/>
                <a:cs typeface="Arial" pitchFamily="34"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t>Click to edit Master title style</a:t>
            </a:r>
            <a:endParaRPr lang="en-US" dirty="0"/>
          </a:p>
        </p:txBody>
      </p:sp>
    </p:spTree>
    <p:extLst>
      <p:ext uri="{BB962C8B-B14F-4D97-AF65-F5344CB8AC3E}">
        <p14:creationId xmlns:p14="http://schemas.microsoft.com/office/powerpoint/2010/main" val="3918947851"/>
      </p:ext>
    </p:extLst>
  </p:cSld>
  <p:clrMapOvr>
    <a:masterClrMapping/>
  </p:clrMapOvr>
  <p:hf hdr="0" ft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defTabSz="914400" fontAlgn="base">
              <a:spcBef>
                <a:spcPct val="0"/>
              </a:spcBef>
              <a:spcAft>
                <a:spcPct val="0"/>
              </a:spcAft>
              <a:defRPr/>
            </a:pPr>
            <a:fld id="{EE81B811-19BB-450C-9D39-22C91DA5A549}" type="datetime4">
              <a:rPr lang="en-US" smtClean="0">
                <a:solidFill>
                  <a:srgbClr val="000000"/>
                </a:solidFill>
                <a:latin typeface="Times New Roman" panose="02020603050405020304" pitchFamily="18" charset="0"/>
              </a:rPr>
              <a:pPr defTabSz="914400" fontAlgn="base">
                <a:spcBef>
                  <a:spcPct val="0"/>
                </a:spcBef>
                <a:spcAft>
                  <a:spcPct val="0"/>
                </a:spcAft>
                <a:defRPr/>
              </a:pPr>
              <a:t>September 23, 2019</a:t>
            </a:fld>
            <a:endParaRPr lang="en-US" dirty="0">
              <a:solidFill>
                <a:srgbClr val="000000"/>
              </a:solidFill>
              <a:latin typeface="Times New Roman" panose="02020603050405020304" pitchFamily="18" charset="0"/>
            </a:endParaRPr>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defTabSz="914400" fontAlgn="base">
              <a:spcBef>
                <a:spcPct val="0"/>
              </a:spcBef>
              <a:spcAft>
                <a:spcPct val="0"/>
              </a:spcAft>
              <a:defRPr/>
            </a:pPr>
            <a:fld id="{221639DC-A503-4BA4-9272-1040EFE4909C}" type="slidenum">
              <a:rPr lang="en-US" altLang="en-US" smtClean="0">
                <a:solidFill>
                  <a:srgbClr val="000000"/>
                </a:solidFill>
                <a:latin typeface="Times New Roman" panose="02020603050405020304" pitchFamily="18" charset="0"/>
              </a:rPr>
              <a:pPr defTabSz="914400" fontAlgn="base">
                <a:spcBef>
                  <a:spcPct val="0"/>
                </a:spcBef>
                <a:spcAft>
                  <a:spcPct val="0"/>
                </a:spcAft>
                <a:defRPr/>
              </a:pPr>
              <a:t>‹#›</a:t>
            </a:fld>
            <a:endParaRPr lang="en-US" altLang="en-US"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670073874"/>
      </p:ext>
    </p:extLst>
  </p:cSld>
  <p:clrMapOvr>
    <a:masterClrMapping/>
  </p:clrMapOvr>
  <p:hf hdr="0" ft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defTabSz="914400" fontAlgn="base">
              <a:spcBef>
                <a:spcPct val="0"/>
              </a:spcBef>
              <a:spcAft>
                <a:spcPct val="0"/>
              </a:spcAft>
              <a:defRPr/>
            </a:pPr>
            <a:fld id="{EE81B811-19BB-450C-9D39-22C91DA5A549}" type="datetime4">
              <a:rPr lang="en-US" smtClean="0">
                <a:solidFill>
                  <a:srgbClr val="000000"/>
                </a:solidFill>
                <a:latin typeface="Times New Roman" panose="02020603050405020304" pitchFamily="18" charset="0"/>
              </a:rPr>
              <a:pPr defTabSz="914400" fontAlgn="base">
                <a:spcBef>
                  <a:spcPct val="0"/>
                </a:spcBef>
                <a:spcAft>
                  <a:spcPct val="0"/>
                </a:spcAft>
                <a:defRPr/>
              </a:pPr>
              <a:t>September 23, 2019</a:t>
            </a:fld>
            <a:endParaRPr lang="en-US" dirty="0">
              <a:solidFill>
                <a:srgbClr val="000000"/>
              </a:solidFill>
              <a:latin typeface="Times New Roman" panose="02020603050405020304" pitchFamily="18" charset="0"/>
            </a:endParaRPr>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defTabSz="914400" fontAlgn="base">
              <a:spcBef>
                <a:spcPct val="0"/>
              </a:spcBef>
              <a:spcAft>
                <a:spcPct val="0"/>
              </a:spcAft>
              <a:defRPr/>
            </a:pPr>
            <a:fld id="{221639DC-A503-4BA4-9272-1040EFE4909C}" type="slidenum">
              <a:rPr lang="en-US" altLang="en-US" smtClean="0">
                <a:solidFill>
                  <a:srgbClr val="000000"/>
                </a:solidFill>
                <a:latin typeface="Times New Roman" panose="02020603050405020304" pitchFamily="18" charset="0"/>
              </a:rPr>
              <a:pPr defTabSz="914400" fontAlgn="base">
                <a:spcBef>
                  <a:spcPct val="0"/>
                </a:spcBef>
                <a:spcAft>
                  <a:spcPct val="0"/>
                </a:spcAft>
                <a:defRPr/>
              </a:pPr>
              <a:t>‹#›</a:t>
            </a:fld>
            <a:endParaRPr lang="en-US" altLang="en-US"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2636817139"/>
      </p:ext>
    </p:extLst>
  </p:cSld>
  <p:clrMapOvr>
    <a:masterClrMapping/>
  </p:clrMapOvr>
  <p:hf hdr="0" ft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defTabSz="914400" fontAlgn="base">
              <a:spcBef>
                <a:spcPct val="0"/>
              </a:spcBef>
              <a:spcAft>
                <a:spcPct val="0"/>
              </a:spcAft>
              <a:defRPr/>
            </a:pPr>
            <a:fld id="{EE81B811-19BB-450C-9D39-22C91DA5A549}" type="datetime4">
              <a:rPr lang="en-US" smtClean="0">
                <a:solidFill>
                  <a:srgbClr val="000000"/>
                </a:solidFill>
                <a:latin typeface="Times New Roman" panose="02020603050405020304" pitchFamily="18" charset="0"/>
              </a:rPr>
              <a:pPr defTabSz="914400" fontAlgn="base">
                <a:spcBef>
                  <a:spcPct val="0"/>
                </a:spcBef>
                <a:spcAft>
                  <a:spcPct val="0"/>
                </a:spcAft>
                <a:defRPr/>
              </a:pPr>
              <a:t>September 23, 2019</a:t>
            </a:fld>
            <a:endParaRPr lang="en-US" dirty="0">
              <a:solidFill>
                <a:srgbClr val="000000"/>
              </a:solidFill>
              <a:latin typeface="Times New Roman" panose="02020603050405020304" pitchFamily="18" charset="0"/>
            </a:endParaRPr>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defTabSz="914400" fontAlgn="base">
              <a:spcBef>
                <a:spcPct val="0"/>
              </a:spcBef>
              <a:spcAft>
                <a:spcPct val="0"/>
              </a:spcAft>
              <a:defRPr/>
            </a:pPr>
            <a:fld id="{221639DC-A503-4BA4-9272-1040EFE4909C}" type="slidenum">
              <a:rPr lang="en-US" altLang="en-US" smtClean="0">
                <a:solidFill>
                  <a:srgbClr val="000000"/>
                </a:solidFill>
                <a:latin typeface="Times New Roman" panose="02020603050405020304" pitchFamily="18" charset="0"/>
              </a:rPr>
              <a:pPr defTabSz="914400" fontAlgn="base">
                <a:spcBef>
                  <a:spcPct val="0"/>
                </a:spcBef>
                <a:spcAft>
                  <a:spcPct val="0"/>
                </a:spcAft>
                <a:defRPr/>
              </a:pPr>
              <a:t>‹#›</a:t>
            </a:fld>
            <a:endParaRPr lang="en-US" altLang="en-US"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294856641"/>
      </p:ext>
    </p:extLst>
  </p:cSld>
  <p:clrMapOvr>
    <a:masterClrMapping/>
  </p:clrMapOvr>
  <p:hf hdr="0" ftr="0"/>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defTabSz="914400" fontAlgn="base">
              <a:spcBef>
                <a:spcPct val="0"/>
              </a:spcBef>
              <a:spcAft>
                <a:spcPct val="0"/>
              </a:spcAft>
              <a:defRPr/>
            </a:pPr>
            <a:fld id="{EE81B811-19BB-450C-9D39-22C91DA5A549}" type="datetime4">
              <a:rPr lang="en-US" smtClean="0">
                <a:solidFill>
                  <a:srgbClr val="000000"/>
                </a:solidFill>
                <a:latin typeface="Times New Roman" panose="02020603050405020304" pitchFamily="18" charset="0"/>
              </a:rPr>
              <a:pPr defTabSz="914400" fontAlgn="base">
                <a:spcBef>
                  <a:spcPct val="0"/>
                </a:spcBef>
                <a:spcAft>
                  <a:spcPct val="0"/>
                </a:spcAft>
                <a:defRPr/>
              </a:pPr>
              <a:t>September 23, 2019</a:t>
            </a:fld>
            <a:endParaRPr lang="en-US" dirty="0">
              <a:solidFill>
                <a:srgbClr val="000000"/>
              </a:solidFill>
              <a:latin typeface="Times New Roman" panose="02020603050405020304" pitchFamily="18" charset="0"/>
            </a:endParaRP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defTabSz="914400" fontAlgn="base">
              <a:spcBef>
                <a:spcPct val="0"/>
              </a:spcBef>
              <a:spcAft>
                <a:spcPct val="0"/>
              </a:spcAft>
              <a:defRPr/>
            </a:pPr>
            <a:fld id="{221639DC-A503-4BA4-9272-1040EFE4909C}" type="slidenum">
              <a:rPr lang="en-US" altLang="en-US" smtClean="0">
                <a:solidFill>
                  <a:srgbClr val="000000"/>
                </a:solidFill>
                <a:latin typeface="Times New Roman" panose="02020603050405020304" pitchFamily="18" charset="0"/>
              </a:rPr>
              <a:pPr defTabSz="914400" fontAlgn="base">
                <a:spcBef>
                  <a:spcPct val="0"/>
                </a:spcBef>
                <a:spcAft>
                  <a:spcPct val="0"/>
                </a:spcAft>
                <a:defRPr/>
              </a:pPr>
              <a:t>‹#›</a:t>
            </a:fld>
            <a:endParaRPr lang="en-US" altLang="en-US"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1908643882"/>
      </p:ext>
    </p:extLst>
  </p:cSld>
  <p:clrMapOvr>
    <a:masterClrMapping/>
  </p:clrMapOvr>
  <p:hf hdr="0" ftr="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defTabSz="914400" fontAlgn="base">
              <a:spcBef>
                <a:spcPct val="0"/>
              </a:spcBef>
              <a:spcAft>
                <a:spcPct val="0"/>
              </a:spcAft>
              <a:defRPr/>
            </a:pPr>
            <a:fld id="{EE81B811-19BB-450C-9D39-22C91DA5A549}" type="datetime4">
              <a:rPr lang="en-US" smtClean="0">
                <a:solidFill>
                  <a:srgbClr val="000000"/>
                </a:solidFill>
                <a:latin typeface="Times New Roman" panose="02020603050405020304" pitchFamily="18" charset="0"/>
              </a:rPr>
              <a:pPr defTabSz="914400" fontAlgn="base">
                <a:spcBef>
                  <a:spcPct val="0"/>
                </a:spcBef>
                <a:spcAft>
                  <a:spcPct val="0"/>
                </a:spcAft>
                <a:defRPr/>
              </a:pPr>
              <a:t>September 23, 2019</a:t>
            </a:fld>
            <a:endParaRPr lang="en-US" dirty="0">
              <a:solidFill>
                <a:srgbClr val="000000"/>
              </a:solidFill>
              <a:latin typeface="Times New Roman" panose="02020603050405020304" pitchFamily="18" charset="0"/>
            </a:endParaRP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defTabSz="914400" fontAlgn="base">
              <a:spcBef>
                <a:spcPct val="0"/>
              </a:spcBef>
              <a:spcAft>
                <a:spcPct val="0"/>
              </a:spcAft>
              <a:defRPr/>
            </a:pPr>
            <a:fld id="{221639DC-A503-4BA4-9272-1040EFE4909C}" type="slidenum">
              <a:rPr lang="en-US" altLang="en-US" smtClean="0">
                <a:solidFill>
                  <a:srgbClr val="000000"/>
                </a:solidFill>
                <a:latin typeface="Times New Roman" panose="02020603050405020304" pitchFamily="18" charset="0"/>
              </a:rPr>
              <a:pPr defTabSz="914400" fontAlgn="base">
                <a:spcBef>
                  <a:spcPct val="0"/>
                </a:spcBef>
                <a:spcAft>
                  <a:spcPct val="0"/>
                </a:spcAft>
                <a:defRPr/>
              </a:pPr>
              <a:t>‹#›</a:t>
            </a:fld>
            <a:endParaRPr lang="en-US" altLang="en-US"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3598354962"/>
      </p:ext>
    </p:extLst>
  </p:cSld>
  <p:clrMapOvr>
    <a:masterClrMapping/>
  </p:clrMapOvr>
  <p:hf hdr="0" ft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smtClean="0"/>
              <a:pPr/>
              <a:t>9/23/2019</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a:t>
            </a:fld>
            <a:endParaRPr lang="en-US" dirty="0"/>
          </a:p>
        </p:txBody>
      </p:sp>
      <p:sp>
        <p:nvSpPr>
          <p:cNvPr id="167" name="Rectangle 2"/>
          <p:cNvSpPr txBox="1">
            <a:spLocks noChangeArrowheads="1"/>
          </p:cNvSpPr>
          <p:nvPr userDrawn="1"/>
        </p:nvSpPr>
        <p:spPr>
          <a:xfrm>
            <a:off x="5204541" y="6589395"/>
            <a:ext cx="1242752" cy="192405"/>
          </a:xfrm>
          <a:prstGeom prst="rect">
            <a:avLst/>
          </a:prstGeom>
          <a:effectLst>
            <a:outerShdw dist="35921" dir="2700000" algn="ctr" rotWithShape="0">
              <a:schemeClr val="bg2">
                <a:alpha val="50000"/>
              </a:schemeClr>
            </a:outerShdw>
          </a:effectLst>
        </p:spPr>
        <p:txBody>
          <a:bodyPr lIns="0" tIns="0" rIns="0" bIns="0" anchor="t"/>
          <a:lstStyle>
            <a:lvl1pPr algn="l" rtl="0" eaLnBrk="0" fontAlgn="base" hangingPunct="0">
              <a:spcBef>
                <a:spcPct val="0"/>
              </a:spcBef>
              <a:spcAft>
                <a:spcPct val="0"/>
              </a:spcAft>
              <a:defRPr sz="4400" i="1">
                <a:solidFill>
                  <a:srgbClr val="055B9E"/>
                </a:solidFill>
                <a:latin typeface="+mj-lt"/>
                <a:ea typeface="+mj-ea"/>
                <a:cs typeface="+mj-cs"/>
              </a:defRPr>
            </a:lvl1pPr>
            <a:lvl2pPr algn="l" rtl="0" eaLnBrk="0" fontAlgn="base" hangingPunct="0">
              <a:spcBef>
                <a:spcPct val="0"/>
              </a:spcBef>
              <a:spcAft>
                <a:spcPct val="0"/>
              </a:spcAft>
              <a:defRPr sz="4400" i="1">
                <a:solidFill>
                  <a:srgbClr val="055B9E"/>
                </a:solidFill>
                <a:latin typeface="Times New Roman" pitchFamily="18" charset="0"/>
              </a:defRPr>
            </a:lvl2pPr>
            <a:lvl3pPr algn="l" rtl="0" eaLnBrk="0" fontAlgn="base" hangingPunct="0">
              <a:spcBef>
                <a:spcPct val="0"/>
              </a:spcBef>
              <a:spcAft>
                <a:spcPct val="0"/>
              </a:spcAft>
              <a:defRPr sz="4400" i="1">
                <a:solidFill>
                  <a:srgbClr val="055B9E"/>
                </a:solidFill>
                <a:latin typeface="Times New Roman" pitchFamily="18" charset="0"/>
              </a:defRPr>
            </a:lvl3pPr>
            <a:lvl4pPr algn="l" rtl="0" eaLnBrk="0" fontAlgn="base" hangingPunct="0">
              <a:spcBef>
                <a:spcPct val="0"/>
              </a:spcBef>
              <a:spcAft>
                <a:spcPct val="0"/>
              </a:spcAft>
              <a:defRPr sz="4400" i="1">
                <a:solidFill>
                  <a:srgbClr val="055B9E"/>
                </a:solidFill>
                <a:latin typeface="Times New Roman" pitchFamily="18" charset="0"/>
              </a:defRPr>
            </a:lvl4pPr>
            <a:lvl5pPr algn="l" rtl="0" eaLnBrk="0" fontAlgn="base" hangingPunct="0">
              <a:spcBef>
                <a:spcPct val="0"/>
              </a:spcBef>
              <a:spcAft>
                <a:spcPct val="0"/>
              </a:spcAft>
              <a:defRPr sz="4400" i="1">
                <a:solidFill>
                  <a:srgbClr val="055B9E"/>
                </a:solidFill>
                <a:latin typeface="Times New Roman" pitchFamily="18" charset="0"/>
              </a:defRPr>
            </a:lvl5pPr>
            <a:lvl6pPr marL="457200" algn="l" rtl="0" fontAlgn="base">
              <a:spcBef>
                <a:spcPct val="0"/>
              </a:spcBef>
              <a:spcAft>
                <a:spcPct val="0"/>
              </a:spcAft>
              <a:defRPr sz="4400" i="1">
                <a:solidFill>
                  <a:schemeClr val="tx2"/>
                </a:solidFill>
                <a:latin typeface="Times New Roman" pitchFamily="18" charset="0"/>
              </a:defRPr>
            </a:lvl6pPr>
            <a:lvl7pPr marL="914400" algn="l" rtl="0" fontAlgn="base">
              <a:spcBef>
                <a:spcPct val="0"/>
              </a:spcBef>
              <a:spcAft>
                <a:spcPct val="0"/>
              </a:spcAft>
              <a:defRPr sz="4400" i="1">
                <a:solidFill>
                  <a:schemeClr val="tx2"/>
                </a:solidFill>
                <a:latin typeface="Times New Roman" pitchFamily="18" charset="0"/>
              </a:defRPr>
            </a:lvl7pPr>
            <a:lvl8pPr marL="1371600" algn="l" rtl="0" fontAlgn="base">
              <a:spcBef>
                <a:spcPct val="0"/>
              </a:spcBef>
              <a:spcAft>
                <a:spcPct val="0"/>
              </a:spcAft>
              <a:defRPr sz="4400" i="1">
                <a:solidFill>
                  <a:schemeClr val="tx2"/>
                </a:solidFill>
                <a:latin typeface="Times New Roman" pitchFamily="18" charset="0"/>
              </a:defRPr>
            </a:lvl8pPr>
            <a:lvl9pPr marL="1828800" algn="l" rtl="0" fontAlgn="base">
              <a:spcBef>
                <a:spcPct val="0"/>
              </a:spcBef>
              <a:spcAft>
                <a:spcPct val="0"/>
              </a:spcAft>
              <a:defRPr sz="4400" i="1">
                <a:solidFill>
                  <a:schemeClr val="tx2"/>
                </a:solidFill>
                <a:latin typeface="Times New Roman" pitchFamily="18" charset="0"/>
              </a:defRPr>
            </a:lvl9pPr>
          </a:lstStyle>
          <a:p>
            <a:pPr algn="ctr" defTabSz="914400" eaLnBrk="1" hangingPunct="1">
              <a:lnSpc>
                <a:spcPct val="90000"/>
              </a:lnSpc>
            </a:pPr>
            <a:r>
              <a:rPr lang="en-US" altLang="en-US" sz="1600" b="1" kern="0" dirty="0"/>
              <a:t>COVEX, LLC</a:t>
            </a:r>
          </a:p>
        </p:txBody>
      </p:sp>
    </p:spTree>
    <p:extLst>
      <p:ext uri="{BB962C8B-B14F-4D97-AF65-F5344CB8AC3E}">
        <p14:creationId xmlns:p14="http://schemas.microsoft.com/office/powerpoint/2010/main" val="2475389969"/>
      </p:ext>
    </p:extLst>
  </p:cSld>
  <p:clrMap bg1="lt1" tx1="dk1" bg2="lt2" tx2="dk2" accent1="accent1" accent2="accent2" accent3="accent3" accent4="accent4" accent5="accent5" accent6="accent6" hlink="hlink" folHlink="folHlink"/>
  <p:sldLayoutIdLst>
    <p:sldLayoutId id="2147483790" r:id="rId1"/>
    <p:sldLayoutId id="2147483807" r:id="rId2"/>
    <p:sldLayoutId id="2147483791" r:id="rId3"/>
    <p:sldLayoutId id="2147483793" r:id="rId4"/>
    <p:sldLayoutId id="2147483794" r:id="rId5"/>
    <p:sldLayoutId id="2147483795" r:id="rId6"/>
    <p:sldLayoutId id="2147483796" r:id="rId7"/>
    <p:sldLayoutId id="2147483798" r:id="rId8"/>
    <p:sldLayoutId id="2147483799" r:id="rId9"/>
    <p:sldLayoutId id="2147483800" r:id="rId10"/>
    <p:sldLayoutId id="2147483802" r:id="rId11"/>
    <p:sldLayoutId id="2147483804" r:id="rId12"/>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Covex, LLC</a:t>
            </a:r>
          </a:p>
        </p:txBody>
      </p:sp>
      <p:sp>
        <p:nvSpPr>
          <p:cNvPr id="3" name="Subtitle 2"/>
          <p:cNvSpPr>
            <a:spLocks noGrp="1"/>
          </p:cNvSpPr>
          <p:nvPr>
            <p:ph type="subTitle" idx="1"/>
          </p:nvPr>
        </p:nvSpPr>
        <p:spPr/>
        <p:txBody>
          <a:bodyPr/>
          <a:lstStyle/>
          <a:p>
            <a:r>
              <a:rPr lang="en-US" dirty="0"/>
              <a:t>Requirements</a:t>
            </a:r>
          </a:p>
          <a:p>
            <a:endParaRPr lang="en-US" dirty="0"/>
          </a:p>
        </p:txBody>
      </p:sp>
      <p:sp>
        <p:nvSpPr>
          <p:cNvPr id="4" name="Date Placeholder 3"/>
          <p:cNvSpPr>
            <a:spLocks noGrp="1"/>
          </p:cNvSpPr>
          <p:nvPr>
            <p:ph type="dt" sz="half" idx="10"/>
          </p:nvPr>
        </p:nvSpPr>
        <p:spPr/>
        <p:txBody>
          <a:bodyPr/>
          <a:lstStyle/>
          <a:p>
            <a:pPr defTabSz="914400" fontAlgn="base">
              <a:spcBef>
                <a:spcPct val="0"/>
              </a:spcBef>
              <a:spcAft>
                <a:spcPct val="0"/>
              </a:spcAft>
              <a:defRPr/>
            </a:pPr>
            <a:fld id="{EE81B811-19BB-450C-9D39-22C91DA5A549}" type="datetime4">
              <a:rPr lang="en-US" smtClean="0">
                <a:solidFill>
                  <a:srgbClr val="000000"/>
                </a:solidFill>
                <a:latin typeface="Times New Roman" panose="02020603050405020304" pitchFamily="18" charset="0"/>
              </a:rPr>
              <a:pPr defTabSz="914400" fontAlgn="base">
                <a:spcBef>
                  <a:spcPct val="0"/>
                </a:spcBef>
                <a:spcAft>
                  <a:spcPct val="0"/>
                </a:spcAft>
                <a:defRPr/>
              </a:pPr>
              <a:t>September 23, 2019</a:t>
            </a:fld>
            <a:endParaRPr lang="en-US" dirty="0">
              <a:solidFill>
                <a:srgbClr val="000000"/>
              </a:solidFill>
              <a:latin typeface="Times New Roman" panose="02020603050405020304" pitchFamily="18" charset="0"/>
            </a:endParaRPr>
          </a:p>
        </p:txBody>
      </p:sp>
      <p:sp>
        <p:nvSpPr>
          <p:cNvPr id="5" name="Slide Number Placeholder 4"/>
          <p:cNvSpPr>
            <a:spLocks noGrp="1"/>
          </p:cNvSpPr>
          <p:nvPr>
            <p:ph type="sldNum" sz="quarter" idx="12"/>
          </p:nvPr>
        </p:nvSpPr>
        <p:spPr/>
        <p:txBody>
          <a:bodyPr/>
          <a:lstStyle/>
          <a:p>
            <a:pPr defTabSz="914400" fontAlgn="base">
              <a:spcBef>
                <a:spcPct val="0"/>
              </a:spcBef>
              <a:spcAft>
                <a:spcPct val="0"/>
              </a:spcAft>
              <a:defRPr/>
            </a:pPr>
            <a:fld id="{221639DC-A503-4BA4-9272-1040EFE4909C}" type="slidenum">
              <a:rPr lang="en-US" altLang="en-US" smtClean="0">
                <a:solidFill>
                  <a:srgbClr val="000000"/>
                </a:solidFill>
                <a:latin typeface="Times New Roman" panose="02020603050405020304" pitchFamily="18" charset="0"/>
              </a:rPr>
              <a:pPr defTabSz="914400" fontAlgn="base">
                <a:spcBef>
                  <a:spcPct val="0"/>
                </a:spcBef>
                <a:spcAft>
                  <a:spcPct val="0"/>
                </a:spcAft>
                <a:defRPr/>
              </a:pPr>
              <a:t>1</a:t>
            </a:fld>
            <a:endParaRPr lang="en-US" altLang="en-US"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29161249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Requirements Development Process</a:t>
            </a:r>
            <a:br>
              <a:rPr lang="en-US" dirty="0"/>
            </a:br>
            <a:r>
              <a:rPr lang="en-US" dirty="0"/>
              <a:t> </a:t>
            </a:r>
          </a:p>
        </p:txBody>
      </p:sp>
      <p:sp>
        <p:nvSpPr>
          <p:cNvPr id="4" name="Content Placeholder 2"/>
          <p:cNvSpPr>
            <a:spLocks noGrp="1"/>
          </p:cNvSpPr>
          <p:nvPr>
            <p:ph idx="1"/>
          </p:nvPr>
        </p:nvSpPr>
        <p:spPr/>
        <p:txBody>
          <a:bodyPr/>
          <a:lstStyle/>
          <a:p>
            <a:r>
              <a:rPr lang="en-US" dirty="0"/>
              <a:t>Translates user needs and expectations into a comprehensive set of “</a:t>
            </a:r>
            <a:r>
              <a:rPr lang="en-US" dirty="0">
                <a:solidFill>
                  <a:srgbClr val="FF0000"/>
                </a:solidFill>
              </a:rPr>
              <a:t>SMART</a:t>
            </a:r>
            <a:r>
              <a:rPr lang="en-US" dirty="0"/>
              <a:t>” requirements</a:t>
            </a:r>
          </a:p>
          <a:p>
            <a:r>
              <a:rPr lang="en-US" dirty="0"/>
              <a:t>Requires both business and technical expertise</a:t>
            </a:r>
          </a:p>
          <a:p>
            <a:r>
              <a:rPr lang="en-US" dirty="0"/>
              <a:t>Often an iterative process</a:t>
            </a:r>
          </a:p>
        </p:txBody>
      </p:sp>
    </p:spTree>
    <p:extLst>
      <p:ext uri="{BB962C8B-B14F-4D97-AF65-F5344CB8AC3E}">
        <p14:creationId xmlns:p14="http://schemas.microsoft.com/office/powerpoint/2010/main" val="42099669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Format</a:t>
            </a:r>
          </a:p>
        </p:txBody>
      </p:sp>
      <p:sp>
        <p:nvSpPr>
          <p:cNvPr id="4" name="Content Placeholder 2"/>
          <p:cNvSpPr>
            <a:spLocks noGrp="1"/>
          </p:cNvSpPr>
          <p:nvPr>
            <p:ph idx="1"/>
          </p:nvPr>
        </p:nvSpPr>
        <p:spPr/>
        <p:txBody>
          <a:bodyPr/>
          <a:lstStyle/>
          <a:p>
            <a:endParaRPr lang="en-US" dirty="0"/>
          </a:p>
          <a:p>
            <a:r>
              <a:rPr lang="en-US" dirty="0"/>
              <a:t>A good rule of thumb is to begin a requirement with the words, </a:t>
            </a:r>
          </a:p>
          <a:p>
            <a:r>
              <a:rPr lang="en-US" dirty="0"/>
              <a:t>“The system shall...”</a:t>
            </a:r>
          </a:p>
          <a:p>
            <a:pPr lvl="1"/>
            <a:r>
              <a:rPr lang="en-US" dirty="0"/>
              <a:t>Creates uniformity</a:t>
            </a:r>
          </a:p>
          <a:p>
            <a:pPr lvl="1"/>
            <a:r>
              <a:rPr lang="en-US" dirty="0"/>
              <a:t>Invokes the positive condition</a:t>
            </a:r>
          </a:p>
          <a:p>
            <a:pPr marL="342900" lvl="1" indent="0">
              <a:buNone/>
            </a:pPr>
            <a:endParaRPr lang="en-US" dirty="0"/>
          </a:p>
          <a:p>
            <a:pPr marL="342900" lvl="1" indent="0">
              <a:buNone/>
            </a:pPr>
            <a:r>
              <a:rPr lang="en-US" i="1" dirty="0"/>
              <a:t>Example:  “The system shall display all GMP data in blue, bolded,  20 point Ariel font.”</a:t>
            </a:r>
          </a:p>
          <a:p>
            <a:pPr marL="342900" lvl="1" indent="0">
              <a:buNone/>
            </a:pPr>
            <a:endParaRPr lang="en-US" dirty="0"/>
          </a:p>
        </p:txBody>
      </p:sp>
    </p:spTree>
    <p:extLst>
      <p:ext uri="{BB962C8B-B14F-4D97-AF65-F5344CB8AC3E}">
        <p14:creationId xmlns:p14="http://schemas.microsoft.com/office/powerpoint/2010/main" val="16512999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SMART Requirements</a:t>
            </a:r>
          </a:p>
        </p:txBody>
      </p:sp>
      <p:sp>
        <p:nvSpPr>
          <p:cNvPr id="4" name="Content Placeholder 2"/>
          <p:cNvSpPr>
            <a:spLocks noGrp="1"/>
          </p:cNvSpPr>
          <p:nvPr>
            <p:ph idx="1"/>
          </p:nvPr>
        </p:nvSpPr>
        <p:spPr/>
        <p:txBody>
          <a:bodyPr/>
          <a:lstStyle/>
          <a:p>
            <a:r>
              <a:rPr lang="en-US" dirty="0"/>
              <a:t>Specific  (Clear / Unambiguous / Precise)</a:t>
            </a:r>
          </a:p>
          <a:p>
            <a:r>
              <a:rPr lang="en-US" dirty="0"/>
              <a:t>Measureable  (Verifiable / Testable)</a:t>
            </a:r>
          </a:p>
          <a:p>
            <a:r>
              <a:rPr lang="en-US" dirty="0"/>
              <a:t>Attainable  (Achievable / Actionable)</a:t>
            </a:r>
          </a:p>
          <a:p>
            <a:r>
              <a:rPr lang="en-US" dirty="0"/>
              <a:t>Relevant ( Meaningful / Coherent)</a:t>
            </a:r>
          </a:p>
          <a:p>
            <a:r>
              <a:rPr lang="en-US" dirty="0"/>
              <a:t>Traceable (Testable/Time-bound)</a:t>
            </a:r>
          </a:p>
        </p:txBody>
      </p:sp>
    </p:spTree>
    <p:extLst>
      <p:ext uri="{BB962C8B-B14F-4D97-AF65-F5344CB8AC3E}">
        <p14:creationId xmlns:p14="http://schemas.microsoft.com/office/powerpoint/2010/main" val="35038704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S</a:t>
            </a:r>
            <a:r>
              <a:rPr lang="en-US" dirty="0"/>
              <a:t>pecific / Unambiguous / Precise</a:t>
            </a:r>
          </a:p>
        </p:txBody>
      </p:sp>
      <p:sp>
        <p:nvSpPr>
          <p:cNvPr id="4" name="Content Placeholder 2"/>
          <p:cNvSpPr>
            <a:spLocks noGrp="1"/>
          </p:cNvSpPr>
          <p:nvPr>
            <p:ph idx="1"/>
          </p:nvPr>
        </p:nvSpPr>
        <p:spPr/>
        <p:txBody>
          <a:bodyPr>
            <a:normAutofit/>
          </a:bodyPr>
          <a:lstStyle/>
          <a:p>
            <a:r>
              <a:rPr lang="en-US" dirty="0"/>
              <a:t>“The screen will display GMP-related information”</a:t>
            </a:r>
          </a:p>
          <a:p>
            <a:pPr lvl="1"/>
            <a:r>
              <a:rPr lang="en-US" dirty="0"/>
              <a:t>Not Specific</a:t>
            </a:r>
          </a:p>
          <a:p>
            <a:endParaRPr lang="en-US" dirty="0"/>
          </a:p>
          <a:p>
            <a:r>
              <a:rPr lang="en-US" dirty="0"/>
              <a:t>“The  system shall display the following GMP-related information in blue, bolded, 12 point Ariel font at the top of each page:</a:t>
            </a:r>
          </a:p>
          <a:p>
            <a:pPr lvl="1"/>
            <a:r>
              <a:rPr lang="en-US" dirty="0"/>
              <a:t>Study ID</a:t>
            </a:r>
          </a:p>
          <a:p>
            <a:pPr lvl="1"/>
            <a:r>
              <a:rPr lang="en-US" dirty="0"/>
              <a:t>Product Code</a:t>
            </a:r>
          </a:p>
          <a:p>
            <a:pPr lvl="1"/>
            <a:r>
              <a:rPr lang="en-US" dirty="0"/>
              <a:t>Lot Number</a:t>
            </a:r>
          </a:p>
          <a:p>
            <a:pPr lvl="1"/>
            <a:r>
              <a:rPr lang="en-US" dirty="0"/>
              <a:t>Expiration Date”</a:t>
            </a:r>
          </a:p>
        </p:txBody>
      </p:sp>
    </p:spTree>
    <p:extLst>
      <p:ext uri="{BB962C8B-B14F-4D97-AF65-F5344CB8AC3E}">
        <p14:creationId xmlns:p14="http://schemas.microsoft.com/office/powerpoint/2010/main" val="40370083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M</a:t>
            </a:r>
            <a:r>
              <a:rPr lang="en-US" dirty="0"/>
              <a:t>easureable / Verifiable / Testable</a:t>
            </a:r>
          </a:p>
        </p:txBody>
      </p:sp>
      <p:sp>
        <p:nvSpPr>
          <p:cNvPr id="4" name="Content Placeholder 2"/>
          <p:cNvSpPr>
            <a:spLocks noGrp="1"/>
          </p:cNvSpPr>
          <p:nvPr>
            <p:ph idx="1"/>
          </p:nvPr>
        </p:nvSpPr>
        <p:spPr/>
        <p:txBody>
          <a:bodyPr/>
          <a:lstStyle/>
          <a:p>
            <a:r>
              <a:rPr lang="en-US" dirty="0"/>
              <a:t>“The system availability will be achieved soon after the nightly cycle is completed.”</a:t>
            </a:r>
          </a:p>
          <a:p>
            <a:pPr lvl="1"/>
            <a:r>
              <a:rPr lang="en-US" dirty="0"/>
              <a:t>Not Measureable</a:t>
            </a:r>
          </a:p>
          <a:p>
            <a:pPr lvl="1"/>
            <a:r>
              <a:rPr lang="en-US" dirty="0"/>
              <a:t>Not Specific</a:t>
            </a:r>
          </a:p>
          <a:p>
            <a:endParaRPr lang="en-US" dirty="0"/>
          </a:p>
          <a:p>
            <a:r>
              <a:rPr lang="en-US" dirty="0"/>
              <a:t>“The system shall be available to users after nightly cycle completion before 2:00 AM ET daily”</a:t>
            </a:r>
          </a:p>
        </p:txBody>
      </p:sp>
    </p:spTree>
    <p:extLst>
      <p:ext uri="{BB962C8B-B14F-4D97-AF65-F5344CB8AC3E}">
        <p14:creationId xmlns:p14="http://schemas.microsoft.com/office/powerpoint/2010/main" val="16161157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A</a:t>
            </a:r>
            <a:r>
              <a:rPr lang="en-US" dirty="0"/>
              <a:t>ttainable / Achievable / Actionable</a:t>
            </a:r>
          </a:p>
        </p:txBody>
      </p:sp>
      <p:sp>
        <p:nvSpPr>
          <p:cNvPr id="4" name="Content Placeholder 2"/>
          <p:cNvSpPr>
            <a:spLocks noGrp="1"/>
          </p:cNvSpPr>
          <p:nvPr>
            <p:ph idx="1"/>
          </p:nvPr>
        </p:nvSpPr>
        <p:spPr/>
        <p:txBody>
          <a:bodyPr/>
          <a:lstStyle/>
          <a:p>
            <a:r>
              <a:rPr lang="en-US" dirty="0"/>
              <a:t>“The system shall never lose data.”</a:t>
            </a:r>
          </a:p>
          <a:p>
            <a:pPr lvl="1"/>
            <a:r>
              <a:rPr lang="en-US" dirty="0"/>
              <a:t>Not Attainable</a:t>
            </a:r>
          </a:p>
          <a:p>
            <a:endParaRPr lang="en-US" dirty="0"/>
          </a:p>
          <a:p>
            <a:r>
              <a:rPr lang="en-US" dirty="0"/>
              <a:t>“The system shall provide daily backup.”</a:t>
            </a:r>
          </a:p>
        </p:txBody>
      </p:sp>
    </p:spTree>
    <p:extLst>
      <p:ext uri="{BB962C8B-B14F-4D97-AF65-F5344CB8AC3E}">
        <p14:creationId xmlns:p14="http://schemas.microsoft.com/office/powerpoint/2010/main" val="624393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R</a:t>
            </a:r>
            <a:r>
              <a:rPr lang="en-US" dirty="0"/>
              <a:t>elevant / Meaningful / Coherent</a:t>
            </a:r>
          </a:p>
        </p:txBody>
      </p:sp>
      <p:sp>
        <p:nvSpPr>
          <p:cNvPr id="4" name="Content Placeholder 2"/>
          <p:cNvSpPr>
            <a:spLocks noGrp="1"/>
          </p:cNvSpPr>
          <p:nvPr>
            <p:ph idx="1"/>
          </p:nvPr>
        </p:nvSpPr>
        <p:spPr/>
        <p:txBody>
          <a:bodyPr/>
          <a:lstStyle/>
          <a:p>
            <a:r>
              <a:rPr lang="en-US" dirty="0"/>
              <a:t>“Prescribing data will be properly displayed”</a:t>
            </a:r>
          </a:p>
          <a:p>
            <a:pPr lvl="1"/>
            <a:r>
              <a:rPr lang="en-US" dirty="0"/>
              <a:t>Not Relevant</a:t>
            </a:r>
          </a:p>
          <a:p>
            <a:pPr lvl="1"/>
            <a:r>
              <a:rPr lang="en-US" dirty="0"/>
              <a:t>Not Measureable</a:t>
            </a:r>
          </a:p>
          <a:p>
            <a:endParaRPr lang="en-US" dirty="0"/>
          </a:p>
          <a:p>
            <a:r>
              <a:rPr lang="en-US" dirty="0"/>
              <a:t>“The system shall display  prescribing data without truncation.”</a:t>
            </a:r>
          </a:p>
        </p:txBody>
      </p:sp>
    </p:spTree>
    <p:extLst>
      <p:ext uri="{BB962C8B-B14F-4D97-AF65-F5344CB8AC3E}">
        <p14:creationId xmlns:p14="http://schemas.microsoft.com/office/powerpoint/2010/main" val="9211473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T</a:t>
            </a:r>
            <a:r>
              <a:rPr lang="en-US" dirty="0"/>
              <a:t>raceable/Testable/Time-bound</a:t>
            </a:r>
          </a:p>
        </p:txBody>
      </p:sp>
      <p:sp>
        <p:nvSpPr>
          <p:cNvPr id="4" name="Content Placeholder 2"/>
          <p:cNvSpPr>
            <a:spLocks noGrp="1"/>
          </p:cNvSpPr>
          <p:nvPr>
            <p:ph idx="1"/>
          </p:nvPr>
        </p:nvSpPr>
        <p:spPr/>
        <p:txBody>
          <a:bodyPr/>
          <a:lstStyle/>
          <a:p>
            <a:r>
              <a:rPr lang="en-US" dirty="0"/>
              <a:t>“The system will display product dosing information.”</a:t>
            </a:r>
          </a:p>
          <a:p>
            <a:pPr lvl="1"/>
            <a:r>
              <a:rPr lang="en-US" dirty="0"/>
              <a:t>not Time-bound </a:t>
            </a:r>
          </a:p>
          <a:p>
            <a:endParaRPr lang="en-US" dirty="0"/>
          </a:p>
          <a:p>
            <a:r>
              <a:rPr lang="en-US" dirty="0"/>
              <a:t>“The system shall retrieve and display product-related dosing information in real time from the secure product master database.”</a:t>
            </a:r>
          </a:p>
        </p:txBody>
      </p:sp>
    </p:spTree>
    <p:extLst>
      <p:ext uri="{BB962C8B-B14F-4D97-AF65-F5344CB8AC3E}">
        <p14:creationId xmlns:p14="http://schemas.microsoft.com/office/powerpoint/2010/main" val="8359188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Access &amp; Roles</a:t>
            </a:r>
          </a:p>
        </p:txBody>
      </p:sp>
      <p:sp>
        <p:nvSpPr>
          <p:cNvPr id="4" name="Content Placeholder 2"/>
          <p:cNvSpPr>
            <a:spLocks noGrp="1"/>
          </p:cNvSpPr>
          <p:nvPr>
            <p:ph idx="1"/>
          </p:nvPr>
        </p:nvSpPr>
        <p:spPr/>
        <p:txBody>
          <a:bodyPr/>
          <a:lstStyle/>
          <a:p>
            <a:r>
              <a:rPr lang="en-US" dirty="0"/>
              <a:t>Will the system need provide varying levels of access? (Regular user, super user, administrator, custom groups)</a:t>
            </a:r>
          </a:p>
          <a:p>
            <a:r>
              <a:rPr lang="en-US" dirty="0"/>
              <a:t>Will the system provide various means of access (local, server, web)?</a:t>
            </a:r>
          </a:p>
          <a:p>
            <a:r>
              <a:rPr lang="en-US" dirty="0"/>
              <a:t>Will the system provide appropriate security (should it be open or closed?)</a:t>
            </a:r>
          </a:p>
        </p:txBody>
      </p:sp>
    </p:spTree>
    <p:extLst>
      <p:ext uri="{BB962C8B-B14F-4D97-AF65-F5344CB8AC3E}">
        <p14:creationId xmlns:p14="http://schemas.microsoft.com/office/powerpoint/2010/main" val="24768961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User Access &amp; Roles - Examples</a:t>
            </a:r>
          </a:p>
        </p:txBody>
      </p:sp>
      <p:sp>
        <p:nvSpPr>
          <p:cNvPr id="4" name="Content Placeholder 2"/>
          <p:cNvSpPr>
            <a:spLocks noGrp="1"/>
          </p:cNvSpPr>
          <p:nvPr>
            <p:ph idx="1"/>
          </p:nvPr>
        </p:nvSpPr>
        <p:spPr/>
        <p:txBody>
          <a:bodyPr/>
          <a:lstStyle/>
          <a:p>
            <a:r>
              <a:rPr lang="en-US" dirty="0"/>
              <a:t>“The system shall provide the ability to enforce security through a unique logon ID and password.”</a:t>
            </a:r>
          </a:p>
          <a:p>
            <a:pPr marL="0" indent="0">
              <a:buNone/>
            </a:pPr>
            <a:endParaRPr lang="en-US" dirty="0"/>
          </a:p>
          <a:p>
            <a:r>
              <a:rPr lang="en-US" dirty="0"/>
              <a:t>“The system shall provide the ability to assign permissions based upon User ID or role.”</a:t>
            </a:r>
          </a:p>
        </p:txBody>
      </p:sp>
    </p:spTree>
    <p:extLst>
      <p:ext uri="{BB962C8B-B14F-4D97-AF65-F5344CB8AC3E}">
        <p14:creationId xmlns:p14="http://schemas.microsoft.com/office/powerpoint/2010/main" val="22369018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Definitions</a:t>
            </a:r>
          </a:p>
        </p:txBody>
      </p:sp>
      <p:sp>
        <p:nvSpPr>
          <p:cNvPr id="4" name="Content Placeholder 2"/>
          <p:cNvSpPr>
            <a:spLocks noGrp="1"/>
          </p:cNvSpPr>
          <p:nvPr>
            <p:ph idx="1"/>
          </p:nvPr>
        </p:nvSpPr>
        <p:spPr/>
        <p:txBody>
          <a:bodyPr/>
          <a:lstStyle/>
          <a:p>
            <a:r>
              <a:rPr lang="en-US" dirty="0"/>
              <a:t>Requirement </a:t>
            </a:r>
          </a:p>
          <a:p>
            <a:pPr lvl="1"/>
            <a:r>
              <a:rPr lang="en-US" dirty="0"/>
              <a:t>Any need or expectation for a system or it’s software</a:t>
            </a:r>
          </a:p>
          <a:p>
            <a:r>
              <a:rPr lang="en-US" dirty="0"/>
              <a:t>Specification</a:t>
            </a:r>
          </a:p>
          <a:p>
            <a:pPr lvl="1"/>
            <a:r>
              <a:rPr lang="en-US" dirty="0"/>
              <a:t>A document that states requirements (a collection thereof)</a:t>
            </a:r>
          </a:p>
        </p:txBody>
      </p:sp>
    </p:spTree>
    <p:extLst>
      <p:ext uri="{BB962C8B-B14F-4D97-AF65-F5344CB8AC3E}">
        <p14:creationId xmlns:p14="http://schemas.microsoft.com/office/powerpoint/2010/main" val="21964810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Specific Application Requirements</a:t>
            </a:r>
          </a:p>
        </p:txBody>
      </p:sp>
      <p:sp>
        <p:nvSpPr>
          <p:cNvPr id="4" name="Content Placeholder 2"/>
          <p:cNvSpPr>
            <a:spLocks noGrp="1"/>
          </p:cNvSpPr>
          <p:nvPr>
            <p:ph idx="1"/>
          </p:nvPr>
        </p:nvSpPr>
        <p:spPr/>
        <p:txBody>
          <a:bodyPr/>
          <a:lstStyle/>
          <a:p>
            <a:r>
              <a:rPr lang="en-US" dirty="0"/>
              <a:t>The largest and most system specific section</a:t>
            </a:r>
          </a:p>
          <a:p>
            <a:r>
              <a:rPr lang="en-US" dirty="0"/>
              <a:t>Common components may include:</a:t>
            </a:r>
          </a:p>
          <a:p>
            <a:pPr lvl="1"/>
            <a:r>
              <a:rPr lang="en-US" dirty="0"/>
              <a:t>Look and feel requirements</a:t>
            </a:r>
          </a:p>
          <a:p>
            <a:pPr lvl="1"/>
            <a:r>
              <a:rPr lang="en-US" dirty="0"/>
              <a:t>Specific data capture, storage and manipulation</a:t>
            </a:r>
          </a:p>
          <a:p>
            <a:pPr lvl="1"/>
            <a:r>
              <a:rPr lang="en-US" dirty="0"/>
              <a:t>Reporting</a:t>
            </a:r>
          </a:p>
        </p:txBody>
      </p:sp>
    </p:spTree>
    <p:extLst>
      <p:ext uri="{BB962C8B-B14F-4D97-AF65-F5344CB8AC3E}">
        <p14:creationId xmlns:p14="http://schemas.microsoft.com/office/powerpoint/2010/main" val="41784276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Specific Application Requirements - Examples</a:t>
            </a:r>
          </a:p>
        </p:txBody>
      </p:sp>
      <p:sp>
        <p:nvSpPr>
          <p:cNvPr id="4" name="Content Placeholder 2"/>
          <p:cNvSpPr>
            <a:spLocks noGrp="1"/>
          </p:cNvSpPr>
          <p:nvPr>
            <p:ph idx="1"/>
          </p:nvPr>
        </p:nvSpPr>
        <p:spPr/>
        <p:txBody>
          <a:bodyPr/>
          <a:lstStyle/>
          <a:p>
            <a:r>
              <a:rPr lang="en-US" dirty="0"/>
              <a:t>“The system shall provide an interface for HR to run training reports for trending and compliance.”</a:t>
            </a:r>
          </a:p>
          <a:p>
            <a:pPr marL="0" indent="0">
              <a:buNone/>
            </a:pPr>
            <a:endParaRPr lang="en-US" dirty="0"/>
          </a:p>
          <a:p>
            <a:r>
              <a:rPr lang="en-US" dirty="0"/>
              <a:t> “The system shall provide the ability to capture changes to trainee job titles or roles, along with a date of change.” </a:t>
            </a:r>
          </a:p>
        </p:txBody>
      </p:sp>
    </p:spTree>
    <p:extLst>
      <p:ext uri="{BB962C8B-B14F-4D97-AF65-F5344CB8AC3E}">
        <p14:creationId xmlns:p14="http://schemas.microsoft.com/office/powerpoint/2010/main" val="35736778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Regulatory Requirements</a:t>
            </a:r>
          </a:p>
        </p:txBody>
      </p:sp>
      <p:sp>
        <p:nvSpPr>
          <p:cNvPr id="4" name="Content Placeholder 2"/>
          <p:cNvSpPr>
            <a:spLocks noGrp="1"/>
          </p:cNvSpPr>
          <p:nvPr>
            <p:ph idx="1"/>
          </p:nvPr>
        </p:nvSpPr>
        <p:spPr/>
        <p:txBody>
          <a:bodyPr/>
          <a:lstStyle/>
          <a:p>
            <a:endParaRPr lang="en-US" dirty="0"/>
          </a:p>
          <a:p>
            <a:r>
              <a:rPr lang="en-US" dirty="0"/>
              <a:t>Does Part 11 Apply?</a:t>
            </a:r>
          </a:p>
          <a:p>
            <a:pPr lvl="1"/>
            <a:r>
              <a:rPr lang="en-US" dirty="0"/>
              <a:t>Specific section for Part 11 requirements including:</a:t>
            </a:r>
          </a:p>
          <a:p>
            <a:pPr lvl="2"/>
            <a:r>
              <a:rPr lang="en-US" dirty="0"/>
              <a:t>Electronic Signatures</a:t>
            </a:r>
          </a:p>
          <a:p>
            <a:pPr lvl="2"/>
            <a:r>
              <a:rPr lang="en-US" dirty="0"/>
              <a:t>Access Controls</a:t>
            </a:r>
          </a:p>
          <a:p>
            <a:pPr lvl="2"/>
            <a:r>
              <a:rPr lang="en-US" dirty="0"/>
              <a:t>Audit Trail</a:t>
            </a:r>
          </a:p>
          <a:p>
            <a:pPr lvl="2"/>
            <a:r>
              <a:rPr lang="en-US" dirty="0"/>
              <a:t>Training/Qualifications of Developers </a:t>
            </a:r>
          </a:p>
          <a:p>
            <a:r>
              <a:rPr lang="en-US" dirty="0"/>
              <a:t> Control of Records (retention rules)</a:t>
            </a:r>
          </a:p>
        </p:txBody>
      </p:sp>
    </p:spTree>
    <p:extLst>
      <p:ext uri="{BB962C8B-B14F-4D97-AF65-F5344CB8AC3E}">
        <p14:creationId xmlns:p14="http://schemas.microsoft.com/office/powerpoint/2010/main" val="10851302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Regulatory Requirements - Examples</a:t>
            </a:r>
          </a:p>
        </p:txBody>
      </p:sp>
      <p:sp>
        <p:nvSpPr>
          <p:cNvPr id="4" name="Content Placeholder 2"/>
          <p:cNvSpPr>
            <a:spLocks noGrp="1"/>
          </p:cNvSpPr>
          <p:nvPr>
            <p:ph idx="1"/>
          </p:nvPr>
        </p:nvSpPr>
        <p:spPr/>
        <p:txBody>
          <a:bodyPr/>
          <a:lstStyle/>
          <a:p>
            <a:r>
              <a:rPr lang="en-US" dirty="0"/>
              <a:t>“The system shall prompt the user prior to executing an electronic signature that this action is equivalent to a legally binding signature. “</a:t>
            </a:r>
          </a:p>
          <a:p>
            <a:pPr marL="0" indent="0">
              <a:buNone/>
            </a:pPr>
            <a:endParaRPr lang="en-US" dirty="0"/>
          </a:p>
          <a:p>
            <a:r>
              <a:rPr lang="en-US" dirty="0"/>
              <a:t>“The system shall provide the ability to include the date and time, user name, reason for change, and event in the audit trail entry. “</a:t>
            </a:r>
          </a:p>
        </p:txBody>
      </p:sp>
    </p:spTree>
    <p:extLst>
      <p:ext uri="{BB962C8B-B14F-4D97-AF65-F5344CB8AC3E}">
        <p14:creationId xmlns:p14="http://schemas.microsoft.com/office/powerpoint/2010/main" val="36869388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Input/Output/Interface Requirements</a:t>
            </a:r>
          </a:p>
        </p:txBody>
      </p:sp>
      <p:sp>
        <p:nvSpPr>
          <p:cNvPr id="4" name="Content Placeholder 2"/>
          <p:cNvSpPr>
            <a:spLocks noGrp="1"/>
          </p:cNvSpPr>
          <p:nvPr>
            <p:ph idx="1"/>
          </p:nvPr>
        </p:nvSpPr>
        <p:spPr/>
        <p:txBody>
          <a:bodyPr/>
          <a:lstStyle/>
          <a:p>
            <a:endParaRPr lang="en-US" dirty="0"/>
          </a:p>
          <a:p>
            <a:r>
              <a:rPr lang="en-US" dirty="0"/>
              <a:t>Will the system need to receive information from other system(s)?</a:t>
            </a:r>
          </a:p>
          <a:p>
            <a:r>
              <a:rPr lang="en-US" dirty="0"/>
              <a:t>Will the system need to feed information to other system(s)?</a:t>
            </a:r>
          </a:p>
          <a:p>
            <a:r>
              <a:rPr lang="en-US" dirty="0"/>
              <a:t>What interfaces with other hardware or systems may be required?</a:t>
            </a:r>
          </a:p>
          <a:p>
            <a:r>
              <a:rPr lang="en-US" dirty="0"/>
              <a:t>Will your company “own” the system or will it be “hosted”?</a:t>
            </a:r>
          </a:p>
        </p:txBody>
      </p:sp>
    </p:spTree>
    <p:extLst>
      <p:ext uri="{BB962C8B-B14F-4D97-AF65-F5344CB8AC3E}">
        <p14:creationId xmlns:p14="http://schemas.microsoft.com/office/powerpoint/2010/main" val="7657666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Input/Output/Interface Requirements </a:t>
            </a:r>
          </a:p>
        </p:txBody>
      </p:sp>
      <p:sp>
        <p:nvSpPr>
          <p:cNvPr id="4" name="Content Placeholder 2"/>
          <p:cNvSpPr>
            <a:spLocks noGrp="1"/>
          </p:cNvSpPr>
          <p:nvPr>
            <p:ph idx="1"/>
          </p:nvPr>
        </p:nvSpPr>
        <p:spPr/>
        <p:txBody>
          <a:bodyPr/>
          <a:lstStyle/>
          <a:p>
            <a:pPr marL="0" indent="0">
              <a:buNone/>
            </a:pPr>
            <a:r>
              <a:rPr lang="en-US" dirty="0"/>
              <a:t>Examples:</a:t>
            </a:r>
          </a:p>
          <a:p>
            <a:r>
              <a:rPr lang="en-US" dirty="0"/>
              <a:t>“The system shall be compatible with existing email clients (both Lotus Notes and MS Outlook).”</a:t>
            </a:r>
          </a:p>
          <a:p>
            <a:r>
              <a:rPr lang="en-US" dirty="0"/>
              <a:t>“The system shall provide the ability to import data from common file types such as Excel or .csv.”</a:t>
            </a:r>
          </a:p>
          <a:p>
            <a:r>
              <a:rPr lang="en-US" dirty="0"/>
              <a:t>“The system shall be compatible with the existing IT infrastructure and not require additional system hardware.”</a:t>
            </a:r>
          </a:p>
        </p:txBody>
      </p:sp>
    </p:spTree>
    <p:extLst>
      <p:ext uri="{BB962C8B-B14F-4D97-AF65-F5344CB8AC3E}">
        <p14:creationId xmlns:p14="http://schemas.microsoft.com/office/powerpoint/2010/main" val="18963816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Tips &amp; Tricks</a:t>
            </a:r>
          </a:p>
        </p:txBody>
      </p:sp>
      <p:sp>
        <p:nvSpPr>
          <p:cNvPr id="4" name="Content Placeholder 2"/>
          <p:cNvSpPr>
            <a:spLocks noGrp="1"/>
          </p:cNvSpPr>
          <p:nvPr>
            <p:ph idx="1"/>
          </p:nvPr>
        </p:nvSpPr>
        <p:spPr/>
        <p:txBody>
          <a:bodyPr/>
          <a:lstStyle/>
          <a:p>
            <a:endParaRPr lang="en-US" dirty="0"/>
          </a:p>
          <a:p>
            <a:r>
              <a:rPr lang="en-US" dirty="0"/>
              <a:t>Numbering Requirements </a:t>
            </a:r>
          </a:p>
          <a:p>
            <a:pPr lvl="1"/>
            <a:r>
              <a:rPr lang="en-US" dirty="0"/>
              <a:t>Makes traceability easier</a:t>
            </a:r>
          </a:p>
          <a:p>
            <a:r>
              <a:rPr lang="en-US" dirty="0"/>
              <a:t>Weighting Requirements</a:t>
            </a:r>
          </a:p>
          <a:p>
            <a:pPr lvl="1"/>
            <a:r>
              <a:rPr lang="en-US" dirty="0"/>
              <a:t>Helps separate the must haves from the nice to haves</a:t>
            </a:r>
          </a:p>
          <a:p>
            <a:r>
              <a:rPr lang="en-US" dirty="0"/>
              <a:t>Ensure they are OBJECTIVELY VERIFIABLE</a:t>
            </a:r>
          </a:p>
          <a:p>
            <a:r>
              <a:rPr lang="en-US" dirty="0"/>
              <a:t>Ensure there are NO conflicting requirements</a:t>
            </a:r>
          </a:p>
        </p:txBody>
      </p:sp>
    </p:spTree>
    <p:extLst>
      <p:ext uri="{BB962C8B-B14F-4D97-AF65-F5344CB8AC3E}">
        <p14:creationId xmlns:p14="http://schemas.microsoft.com/office/powerpoint/2010/main" val="34923635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Words to Avoid</a:t>
            </a:r>
          </a:p>
        </p:txBody>
      </p:sp>
      <p:pic>
        <p:nvPicPr>
          <p:cNvPr id="6" name="Picture 5"/>
          <p:cNvPicPr>
            <a:picLocks noChangeAspect="1"/>
          </p:cNvPicPr>
          <p:nvPr/>
        </p:nvPicPr>
        <p:blipFill>
          <a:blip r:embed="rId2"/>
          <a:stretch>
            <a:fillRect/>
          </a:stretch>
        </p:blipFill>
        <p:spPr>
          <a:xfrm>
            <a:off x="2967145" y="1352549"/>
            <a:ext cx="4136217" cy="4861647"/>
          </a:xfrm>
          <a:prstGeom prst="rect">
            <a:avLst/>
          </a:prstGeom>
        </p:spPr>
      </p:pic>
      <p:pic>
        <p:nvPicPr>
          <p:cNvPr id="8" name="Picture 7"/>
          <p:cNvPicPr>
            <a:picLocks noChangeAspect="1"/>
          </p:cNvPicPr>
          <p:nvPr/>
        </p:nvPicPr>
        <p:blipFill>
          <a:blip r:embed="rId3"/>
          <a:stretch>
            <a:fillRect/>
          </a:stretch>
        </p:blipFill>
        <p:spPr>
          <a:xfrm>
            <a:off x="5157581" y="1352550"/>
            <a:ext cx="4129854" cy="5090729"/>
          </a:xfrm>
          <a:prstGeom prst="rect">
            <a:avLst/>
          </a:prstGeom>
        </p:spPr>
      </p:pic>
    </p:spTree>
    <p:extLst>
      <p:ext uri="{BB962C8B-B14F-4D97-AF65-F5344CB8AC3E}">
        <p14:creationId xmlns:p14="http://schemas.microsoft.com/office/powerpoint/2010/main" val="10492883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Requirements Types</a:t>
            </a:r>
          </a:p>
        </p:txBody>
      </p:sp>
      <p:sp>
        <p:nvSpPr>
          <p:cNvPr id="4" name="Content Placeholder 2"/>
          <p:cNvSpPr>
            <a:spLocks noGrp="1"/>
          </p:cNvSpPr>
          <p:nvPr>
            <p:ph idx="1"/>
          </p:nvPr>
        </p:nvSpPr>
        <p:spPr/>
        <p:txBody>
          <a:bodyPr/>
          <a:lstStyle/>
          <a:p>
            <a:r>
              <a:rPr lang="en-US" dirty="0"/>
              <a:t>Depends on the Type of System</a:t>
            </a:r>
          </a:p>
          <a:p>
            <a:r>
              <a:rPr lang="en-US" dirty="0"/>
              <a:t>COTS may be URS only (rest are vendor proprietary)</a:t>
            </a:r>
          </a:p>
          <a:p>
            <a:r>
              <a:rPr lang="en-US" dirty="0"/>
              <a:t>Configurable &amp; Custom will have more – ownership is variable</a:t>
            </a:r>
          </a:p>
          <a:p>
            <a:r>
              <a:rPr lang="en-US" dirty="0"/>
              <a:t>Actual types will have varying detail and naming conventions (next slide)</a:t>
            </a:r>
          </a:p>
        </p:txBody>
      </p:sp>
    </p:spTree>
    <p:extLst>
      <p:ext uri="{BB962C8B-B14F-4D97-AF65-F5344CB8AC3E}">
        <p14:creationId xmlns:p14="http://schemas.microsoft.com/office/powerpoint/2010/main" val="6884977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Requirements/Specifications</a:t>
            </a:r>
          </a:p>
        </p:txBody>
      </p:sp>
      <p:sp>
        <p:nvSpPr>
          <p:cNvPr id="4" name="Content Placeholder 2"/>
          <p:cNvSpPr>
            <a:spLocks noGrp="1"/>
          </p:cNvSpPr>
          <p:nvPr>
            <p:ph idx="1"/>
          </p:nvPr>
        </p:nvSpPr>
        <p:spPr/>
        <p:txBody>
          <a:bodyPr/>
          <a:lstStyle/>
          <a:p>
            <a:r>
              <a:rPr lang="en-US" dirty="0"/>
              <a:t>Functional Requirements Specification (Detail Requirements)</a:t>
            </a:r>
          </a:p>
          <a:p>
            <a:r>
              <a:rPr lang="en-US" dirty="0"/>
              <a:t>Design Requirements Specification / Technical Requirements Specification</a:t>
            </a:r>
          </a:p>
          <a:p>
            <a:r>
              <a:rPr lang="en-US" dirty="0"/>
              <a:t>Configuration Requirements Specification</a:t>
            </a:r>
          </a:p>
          <a:p>
            <a:r>
              <a:rPr lang="en-US" dirty="0"/>
              <a:t>Coding Requirements Specification</a:t>
            </a:r>
          </a:p>
          <a:p>
            <a:r>
              <a:rPr lang="en-US" dirty="0"/>
              <a:t>Not an inclusive/exclusive list!</a:t>
            </a:r>
          </a:p>
        </p:txBody>
      </p:sp>
    </p:spTree>
    <p:extLst>
      <p:ext uri="{BB962C8B-B14F-4D97-AF65-F5344CB8AC3E}">
        <p14:creationId xmlns:p14="http://schemas.microsoft.com/office/powerpoint/2010/main" val="1226299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7312" y="2184328"/>
            <a:ext cx="11099800" cy="1143000"/>
          </a:xfrm>
        </p:spPr>
        <p:txBody>
          <a:bodyPr>
            <a:normAutofit fontScale="90000"/>
          </a:bodyPr>
          <a:lstStyle/>
          <a:p>
            <a:r>
              <a:rPr lang="en-US" sz="4400" dirty="0"/>
              <a:t>User </a:t>
            </a:r>
            <a:r>
              <a:rPr lang="en-US" sz="4400" dirty="0" err="1"/>
              <a:t>Reqs</a:t>
            </a:r>
            <a:r>
              <a:rPr lang="en-US" sz="4400" dirty="0"/>
              <a:t>  </a:t>
            </a:r>
            <a:r>
              <a:rPr lang="en-US" sz="4400" dirty="0">
                <a:sym typeface="Wingdings" panose="05000000000000000000" pitchFamily="2" charset="2"/>
              </a:rPr>
              <a:t>  </a:t>
            </a:r>
            <a:r>
              <a:rPr lang="en-US" sz="4400" dirty="0"/>
              <a:t>Functional </a:t>
            </a:r>
            <a:r>
              <a:rPr lang="en-US" sz="4400" dirty="0" err="1"/>
              <a:t>Reqs</a:t>
            </a:r>
            <a:r>
              <a:rPr lang="en-US" sz="4400" dirty="0"/>
              <a:t>  </a:t>
            </a:r>
            <a:r>
              <a:rPr lang="en-US" sz="4400" dirty="0">
                <a:sym typeface="Wingdings" panose="05000000000000000000" pitchFamily="2" charset="2"/>
              </a:rPr>
              <a:t></a:t>
            </a:r>
            <a:r>
              <a:rPr lang="en-US" sz="4400" dirty="0"/>
              <a:t>  Tech Specs</a:t>
            </a:r>
            <a:br>
              <a:rPr lang="en-US" dirty="0"/>
            </a:br>
            <a:br>
              <a:rPr lang="en-US" dirty="0"/>
            </a:br>
            <a:endParaRPr lang="en-US" dirty="0"/>
          </a:p>
        </p:txBody>
      </p:sp>
      <p:sp>
        <p:nvSpPr>
          <p:cNvPr id="3" name="TextBox 2"/>
          <p:cNvSpPr txBox="1"/>
          <p:nvPr/>
        </p:nvSpPr>
        <p:spPr>
          <a:xfrm>
            <a:off x="1092200" y="1447801"/>
            <a:ext cx="2260600" cy="3518646"/>
          </a:xfrm>
          <a:prstGeom prst="rect">
            <a:avLst/>
          </a:prstGeom>
          <a:noFill/>
        </p:spPr>
        <p:txBody>
          <a:bodyPr wrap="square" rtlCol="0">
            <a:spAutoFit/>
          </a:bodyPr>
          <a:lstStyle/>
          <a:p>
            <a:endParaRPr lang="en-US" dirty="0"/>
          </a:p>
        </p:txBody>
      </p:sp>
      <p:sp>
        <p:nvSpPr>
          <p:cNvPr id="5" name="TextBox 4"/>
          <p:cNvSpPr txBox="1"/>
          <p:nvPr/>
        </p:nvSpPr>
        <p:spPr>
          <a:xfrm>
            <a:off x="4570506" y="1268507"/>
            <a:ext cx="2260600" cy="3518646"/>
          </a:xfrm>
          <a:prstGeom prst="rect">
            <a:avLst/>
          </a:prstGeom>
          <a:noFill/>
        </p:spPr>
        <p:txBody>
          <a:bodyPr wrap="square" rtlCol="0">
            <a:spAutoFit/>
          </a:bodyPr>
          <a:lstStyle/>
          <a:p>
            <a:endParaRPr lang="en-US" dirty="0"/>
          </a:p>
        </p:txBody>
      </p:sp>
      <p:sp>
        <p:nvSpPr>
          <p:cNvPr id="6" name="TextBox 5"/>
          <p:cNvSpPr txBox="1"/>
          <p:nvPr/>
        </p:nvSpPr>
        <p:spPr>
          <a:xfrm>
            <a:off x="1325283" y="1447801"/>
            <a:ext cx="2260600" cy="3518646"/>
          </a:xfrm>
          <a:prstGeom prst="rect">
            <a:avLst/>
          </a:prstGeom>
          <a:noFill/>
        </p:spPr>
        <p:txBody>
          <a:bodyPr wrap="square" rtlCol="0">
            <a:spAutoFit/>
          </a:bodyPr>
          <a:lstStyle/>
          <a:p>
            <a:endParaRPr lang="en-US" dirty="0"/>
          </a:p>
        </p:txBody>
      </p:sp>
      <p:sp>
        <p:nvSpPr>
          <p:cNvPr id="7" name="TextBox 6"/>
          <p:cNvSpPr txBox="1"/>
          <p:nvPr/>
        </p:nvSpPr>
        <p:spPr>
          <a:xfrm>
            <a:off x="4613831" y="2721994"/>
            <a:ext cx="2260600" cy="1754326"/>
          </a:xfrm>
          <a:prstGeom prst="rect">
            <a:avLst/>
          </a:prstGeom>
          <a:noFill/>
        </p:spPr>
        <p:txBody>
          <a:bodyPr wrap="square" rtlCol="0">
            <a:spAutoFit/>
          </a:bodyPr>
          <a:lstStyle/>
          <a:p>
            <a:pPr algn="ctr"/>
            <a:r>
              <a:rPr lang="en-US" b="1" dirty="0"/>
              <a:t>Functional Requirements focus  on WHAT the system should do to satisfy the User Requirements</a:t>
            </a:r>
          </a:p>
        </p:txBody>
      </p:sp>
      <p:sp>
        <p:nvSpPr>
          <p:cNvPr id="8" name="TextBox 7"/>
          <p:cNvSpPr txBox="1"/>
          <p:nvPr/>
        </p:nvSpPr>
        <p:spPr>
          <a:xfrm>
            <a:off x="1329766" y="2732597"/>
            <a:ext cx="2291230" cy="1200329"/>
          </a:xfrm>
          <a:prstGeom prst="rect">
            <a:avLst/>
          </a:prstGeom>
          <a:noFill/>
        </p:spPr>
        <p:txBody>
          <a:bodyPr wrap="square" rtlCol="0">
            <a:spAutoFit/>
          </a:bodyPr>
          <a:lstStyle/>
          <a:p>
            <a:pPr algn="ctr"/>
            <a:r>
              <a:rPr lang="en-US" b="1" dirty="0"/>
              <a:t>User Requirements define WHAT the user wants the system to  do</a:t>
            </a:r>
          </a:p>
        </p:txBody>
      </p:sp>
      <p:sp>
        <p:nvSpPr>
          <p:cNvPr id="9" name="TextBox 8"/>
          <p:cNvSpPr txBox="1"/>
          <p:nvPr/>
        </p:nvSpPr>
        <p:spPr>
          <a:xfrm>
            <a:off x="8497790" y="2732597"/>
            <a:ext cx="2241176" cy="2031325"/>
          </a:xfrm>
          <a:prstGeom prst="rect">
            <a:avLst/>
          </a:prstGeom>
          <a:noFill/>
        </p:spPr>
        <p:txBody>
          <a:bodyPr wrap="square" rtlCol="0">
            <a:spAutoFit/>
          </a:bodyPr>
          <a:lstStyle/>
          <a:p>
            <a:pPr algn="ctr"/>
            <a:r>
              <a:rPr lang="en-US" b="1" dirty="0"/>
              <a:t>Designs provide the technical  details of HOW the developer will BUILD the system functionality that achieves the requirements’ goal.</a:t>
            </a:r>
          </a:p>
        </p:txBody>
      </p:sp>
    </p:spTree>
    <p:extLst>
      <p:ext uri="{BB962C8B-B14F-4D97-AF65-F5344CB8AC3E}">
        <p14:creationId xmlns:p14="http://schemas.microsoft.com/office/powerpoint/2010/main" val="30056564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Functional/Detail Requirements</a:t>
            </a:r>
          </a:p>
        </p:txBody>
      </p:sp>
      <p:sp>
        <p:nvSpPr>
          <p:cNvPr id="4" name="Content Placeholder 2"/>
          <p:cNvSpPr>
            <a:spLocks noGrp="1"/>
          </p:cNvSpPr>
          <p:nvPr>
            <p:ph idx="1"/>
          </p:nvPr>
        </p:nvSpPr>
        <p:spPr/>
        <p:txBody>
          <a:bodyPr/>
          <a:lstStyle/>
          <a:p>
            <a:endParaRPr lang="en-US" dirty="0"/>
          </a:p>
          <a:p>
            <a:r>
              <a:rPr lang="en-US" dirty="0"/>
              <a:t>May be incorporated into URS depending on size and complexity of system</a:t>
            </a:r>
          </a:p>
          <a:p>
            <a:r>
              <a:rPr lang="en-US" dirty="0"/>
              <a:t>URS – what do you need it to do</a:t>
            </a:r>
          </a:p>
          <a:p>
            <a:r>
              <a:rPr lang="en-US" dirty="0"/>
              <a:t>Functional Spec – how will it do it for you?</a:t>
            </a:r>
          </a:p>
          <a:p>
            <a:r>
              <a:rPr lang="en-US" dirty="0"/>
              <a:t>Needs to trace back to URS</a:t>
            </a:r>
          </a:p>
        </p:txBody>
      </p:sp>
    </p:spTree>
    <p:extLst>
      <p:ext uri="{BB962C8B-B14F-4D97-AF65-F5344CB8AC3E}">
        <p14:creationId xmlns:p14="http://schemas.microsoft.com/office/powerpoint/2010/main" val="5419491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Specification</a:t>
            </a:r>
          </a:p>
        </p:txBody>
      </p:sp>
      <p:sp>
        <p:nvSpPr>
          <p:cNvPr id="4" name="Content Placeholder 2"/>
          <p:cNvSpPr>
            <a:spLocks noGrp="1"/>
          </p:cNvSpPr>
          <p:nvPr>
            <p:ph idx="1"/>
          </p:nvPr>
        </p:nvSpPr>
        <p:spPr/>
        <p:txBody>
          <a:bodyPr/>
          <a:lstStyle/>
          <a:p>
            <a:r>
              <a:rPr lang="en-US" dirty="0"/>
              <a:t>How does this become reality?</a:t>
            </a:r>
          </a:p>
          <a:p>
            <a:r>
              <a:rPr lang="en-US" dirty="0"/>
              <a:t>Architecture </a:t>
            </a:r>
          </a:p>
          <a:p>
            <a:r>
              <a:rPr lang="en-US" dirty="0"/>
              <a:t>Look and Feel - Prototyping</a:t>
            </a:r>
          </a:p>
          <a:p>
            <a:r>
              <a:rPr lang="en-US" dirty="0"/>
              <a:t>Traceability to Business/User Requirements </a:t>
            </a:r>
          </a:p>
          <a:p>
            <a:r>
              <a:rPr lang="en-US" dirty="0"/>
              <a:t>Listed in the CSV due to product related practices</a:t>
            </a:r>
          </a:p>
          <a:p>
            <a:r>
              <a:rPr lang="en-US" dirty="0"/>
              <a:t>System Architect level</a:t>
            </a:r>
          </a:p>
        </p:txBody>
      </p:sp>
    </p:spTree>
    <p:extLst>
      <p:ext uri="{BB962C8B-B14F-4D97-AF65-F5344CB8AC3E}">
        <p14:creationId xmlns:p14="http://schemas.microsoft.com/office/powerpoint/2010/main" val="11801943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Configuration Specification</a:t>
            </a:r>
          </a:p>
        </p:txBody>
      </p:sp>
      <p:sp>
        <p:nvSpPr>
          <p:cNvPr id="4" name="Content Placeholder 2"/>
          <p:cNvSpPr>
            <a:spLocks noGrp="1"/>
          </p:cNvSpPr>
          <p:nvPr>
            <p:ph idx="1"/>
          </p:nvPr>
        </p:nvSpPr>
        <p:spPr/>
        <p:txBody>
          <a:bodyPr/>
          <a:lstStyle/>
          <a:p>
            <a:r>
              <a:rPr lang="en-US" dirty="0"/>
              <a:t>Class 4 Systems</a:t>
            </a:r>
          </a:p>
          <a:p>
            <a:r>
              <a:rPr lang="en-US" dirty="0"/>
              <a:t>Identifies what must be configured and how</a:t>
            </a:r>
          </a:p>
          <a:p>
            <a:r>
              <a:rPr lang="en-US" dirty="0"/>
              <a:t>(When the configuration changes the behavior of the system)</a:t>
            </a:r>
          </a:p>
          <a:p>
            <a:r>
              <a:rPr lang="en-US" dirty="0"/>
              <a:t>Example – custom workflows</a:t>
            </a:r>
          </a:p>
        </p:txBody>
      </p:sp>
    </p:spTree>
    <p:extLst>
      <p:ext uri="{BB962C8B-B14F-4D97-AF65-F5344CB8AC3E}">
        <p14:creationId xmlns:p14="http://schemas.microsoft.com/office/powerpoint/2010/main" val="36849705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Coding Requirements Specs</a:t>
            </a:r>
          </a:p>
        </p:txBody>
      </p:sp>
      <p:sp>
        <p:nvSpPr>
          <p:cNvPr id="4" name="Content Placeholder 2"/>
          <p:cNvSpPr>
            <a:spLocks noGrp="1"/>
          </p:cNvSpPr>
          <p:nvPr>
            <p:ph idx="1"/>
          </p:nvPr>
        </p:nvSpPr>
        <p:spPr/>
        <p:txBody>
          <a:bodyPr/>
          <a:lstStyle/>
          <a:p>
            <a:r>
              <a:rPr lang="en-US" dirty="0"/>
              <a:t>Coding Language(s) </a:t>
            </a:r>
          </a:p>
          <a:p>
            <a:r>
              <a:rPr lang="en-US" dirty="0"/>
              <a:t>Industry / company standards</a:t>
            </a:r>
          </a:p>
          <a:p>
            <a:r>
              <a:rPr lang="en-US" dirty="0"/>
              <a:t>Rules for naming conventions &amp; commenting</a:t>
            </a:r>
          </a:p>
          <a:p>
            <a:r>
              <a:rPr lang="en-US" dirty="0"/>
              <a:t>Use of external or custom objects</a:t>
            </a:r>
          </a:p>
          <a:p>
            <a:r>
              <a:rPr lang="en-US" dirty="0"/>
              <a:t>Error handling, value verification, </a:t>
            </a:r>
            <a:r>
              <a:rPr lang="en-US" dirty="0" err="1"/>
              <a:t>etc</a:t>
            </a:r>
            <a:r>
              <a:rPr lang="en-US" dirty="0"/>
              <a:t> </a:t>
            </a:r>
          </a:p>
          <a:p>
            <a:r>
              <a:rPr lang="en-US" dirty="0"/>
              <a:t>What to code (pseudocode)</a:t>
            </a:r>
          </a:p>
        </p:txBody>
      </p:sp>
    </p:spTree>
    <p:extLst>
      <p:ext uri="{BB962C8B-B14F-4D97-AF65-F5344CB8AC3E}">
        <p14:creationId xmlns:p14="http://schemas.microsoft.com/office/powerpoint/2010/main" val="39825464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a:t>
            </a:r>
          </a:p>
        </p:txBody>
      </p:sp>
      <p:sp>
        <p:nvSpPr>
          <p:cNvPr id="4" name="Content Placeholder 2"/>
          <p:cNvSpPr>
            <a:spLocks noGrp="1"/>
          </p:cNvSpPr>
          <p:nvPr>
            <p:ph idx="1"/>
          </p:nvPr>
        </p:nvSpPr>
        <p:spPr/>
        <p:txBody>
          <a:bodyPr/>
          <a:lstStyle/>
          <a:p>
            <a:r>
              <a:rPr lang="en-US" dirty="0"/>
              <a:t>URS:  Training system shall record the date training was completed.  The completion date should be visible to the trainee’s manager.</a:t>
            </a:r>
          </a:p>
          <a:p>
            <a:r>
              <a:rPr lang="en-US" dirty="0"/>
              <a:t>FS:  When the trainee completes an online course, the system shall record the current date in the training record and display as </a:t>
            </a:r>
            <a:r>
              <a:rPr lang="en-US" dirty="0" err="1"/>
              <a:t>dd</a:t>
            </a:r>
            <a:r>
              <a:rPr lang="en-US" dirty="0"/>
              <a:t>-mon-</a:t>
            </a:r>
            <a:r>
              <a:rPr lang="en-US" dirty="0" err="1"/>
              <a:t>yyyy</a:t>
            </a:r>
            <a:r>
              <a:rPr lang="en-US" dirty="0"/>
              <a:t>.</a:t>
            </a:r>
          </a:p>
        </p:txBody>
      </p:sp>
    </p:spTree>
    <p:extLst>
      <p:ext uri="{BB962C8B-B14F-4D97-AF65-F5344CB8AC3E}">
        <p14:creationId xmlns:p14="http://schemas.microsoft.com/office/powerpoint/2010/main" val="318663342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Examples </a:t>
            </a:r>
          </a:p>
        </p:txBody>
      </p:sp>
      <p:sp>
        <p:nvSpPr>
          <p:cNvPr id="4" name="Content Placeholder 2"/>
          <p:cNvSpPr>
            <a:spLocks noGrp="1"/>
          </p:cNvSpPr>
          <p:nvPr>
            <p:ph idx="1"/>
          </p:nvPr>
        </p:nvSpPr>
        <p:spPr/>
        <p:txBody>
          <a:bodyPr/>
          <a:lstStyle/>
          <a:p>
            <a:r>
              <a:rPr lang="en-US" dirty="0"/>
              <a:t>FS:  When a trainer creates a training record, the system shall record the course completion date in the training record.</a:t>
            </a:r>
          </a:p>
          <a:p>
            <a:r>
              <a:rPr lang="en-US" dirty="0"/>
              <a:t>FS:  The trainee record for all personnel shall include a supervisor value.  </a:t>
            </a:r>
          </a:p>
          <a:p>
            <a:r>
              <a:rPr lang="en-US" dirty="0"/>
              <a:t>FS:  Persons designated as supervisors may view training records for their direct reports. </a:t>
            </a:r>
          </a:p>
        </p:txBody>
      </p:sp>
    </p:spTree>
    <p:extLst>
      <p:ext uri="{BB962C8B-B14F-4D97-AF65-F5344CB8AC3E}">
        <p14:creationId xmlns:p14="http://schemas.microsoft.com/office/powerpoint/2010/main" val="242247847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a:t>
            </a:r>
          </a:p>
        </p:txBody>
      </p:sp>
      <p:sp>
        <p:nvSpPr>
          <p:cNvPr id="4" name="Content Placeholder 2"/>
          <p:cNvSpPr>
            <a:spLocks noGrp="1"/>
          </p:cNvSpPr>
          <p:nvPr>
            <p:ph idx="1"/>
          </p:nvPr>
        </p:nvSpPr>
        <p:spPr/>
        <p:txBody>
          <a:bodyPr/>
          <a:lstStyle/>
          <a:p>
            <a:r>
              <a:rPr lang="en-US" dirty="0"/>
              <a:t>DS:  The system shall provide an interface to the HR system to record reporting status.  It shall synchronize reporting status in HR system with that of the training system at configured intervals.</a:t>
            </a:r>
          </a:p>
          <a:p>
            <a:r>
              <a:rPr lang="en-US" dirty="0"/>
              <a:t>DS:  The system shall enforce date integrity rules by utilizing the system date of the training server.</a:t>
            </a:r>
          </a:p>
        </p:txBody>
      </p:sp>
    </p:spTree>
    <p:extLst>
      <p:ext uri="{BB962C8B-B14F-4D97-AF65-F5344CB8AC3E}">
        <p14:creationId xmlns:p14="http://schemas.microsoft.com/office/powerpoint/2010/main" val="418121182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a:t>
            </a:r>
          </a:p>
        </p:txBody>
      </p:sp>
      <p:sp>
        <p:nvSpPr>
          <p:cNvPr id="4" name="Content Placeholder 2"/>
          <p:cNvSpPr>
            <a:spLocks noGrp="1"/>
          </p:cNvSpPr>
          <p:nvPr>
            <p:ph idx="1"/>
          </p:nvPr>
        </p:nvSpPr>
        <p:spPr/>
        <p:txBody>
          <a:bodyPr/>
          <a:lstStyle/>
          <a:p>
            <a:endParaRPr lang="en-US" dirty="0"/>
          </a:p>
          <a:p>
            <a:r>
              <a:rPr lang="en-US" dirty="0"/>
              <a:t>CS:  When the save is initiated by the trainee, verify the online completion flag is set to true, then retrieve the training system date and write it to the training record, else send warning message indicating incomplete course cannot be saved.</a:t>
            </a:r>
          </a:p>
        </p:txBody>
      </p:sp>
    </p:spTree>
    <p:extLst>
      <p:ext uri="{BB962C8B-B14F-4D97-AF65-F5344CB8AC3E}">
        <p14:creationId xmlns:p14="http://schemas.microsoft.com/office/powerpoint/2010/main" val="369833523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 to Remember</a:t>
            </a:r>
          </a:p>
        </p:txBody>
      </p:sp>
      <p:sp>
        <p:nvSpPr>
          <p:cNvPr id="4" name="Content Placeholder 2"/>
          <p:cNvSpPr>
            <a:spLocks noGrp="1"/>
          </p:cNvSpPr>
          <p:nvPr>
            <p:ph idx="1"/>
          </p:nvPr>
        </p:nvSpPr>
        <p:spPr/>
        <p:txBody>
          <a:bodyPr/>
          <a:lstStyle/>
          <a:p>
            <a:r>
              <a:rPr lang="en-US" dirty="0"/>
              <a:t>Without requirements there is NO VALIDATION</a:t>
            </a:r>
          </a:p>
          <a:p>
            <a:r>
              <a:rPr lang="en-US" dirty="0"/>
              <a:t>The worth of the system and the validation are directly determined by the quality of the requirements</a:t>
            </a:r>
          </a:p>
          <a:p>
            <a:r>
              <a:rPr lang="en-US" dirty="0"/>
              <a:t>Requirements need to be objectively verifiable</a:t>
            </a:r>
          </a:p>
        </p:txBody>
      </p:sp>
    </p:spTree>
    <p:extLst>
      <p:ext uri="{BB962C8B-B14F-4D97-AF65-F5344CB8AC3E}">
        <p14:creationId xmlns:p14="http://schemas.microsoft.com/office/powerpoint/2010/main" val="390872969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 to Remember</a:t>
            </a:r>
          </a:p>
        </p:txBody>
      </p:sp>
      <p:sp>
        <p:nvSpPr>
          <p:cNvPr id="4" name="Content Placeholder 2"/>
          <p:cNvSpPr>
            <a:spLocks noGrp="1"/>
          </p:cNvSpPr>
          <p:nvPr>
            <p:ph idx="1"/>
          </p:nvPr>
        </p:nvSpPr>
        <p:spPr/>
        <p:txBody>
          <a:bodyPr/>
          <a:lstStyle/>
          <a:p>
            <a:r>
              <a:rPr lang="en-US" dirty="0"/>
              <a:t>Requirements should be incorporated into Specifications (signed, approved, version controlled documents)</a:t>
            </a:r>
          </a:p>
          <a:p>
            <a:r>
              <a:rPr lang="en-US" dirty="0"/>
              <a:t>Qualified personnel should prepare these specifications</a:t>
            </a:r>
          </a:p>
          <a:p>
            <a:r>
              <a:rPr lang="en-US" dirty="0"/>
              <a:t>The number and type of specifications is almost always a factor of the system class</a:t>
            </a:r>
          </a:p>
        </p:txBody>
      </p:sp>
    </p:spTree>
    <p:extLst>
      <p:ext uri="{BB962C8B-B14F-4D97-AF65-F5344CB8AC3E}">
        <p14:creationId xmlns:p14="http://schemas.microsoft.com/office/powerpoint/2010/main" val="11600943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When to define requirements? </a:t>
            </a:r>
          </a:p>
        </p:txBody>
      </p:sp>
      <p:sp>
        <p:nvSpPr>
          <p:cNvPr id="4" name="Content Placeholder 2"/>
          <p:cNvSpPr>
            <a:spLocks noGrp="1"/>
          </p:cNvSpPr>
          <p:nvPr>
            <p:ph idx="1"/>
          </p:nvPr>
        </p:nvSpPr>
        <p:spPr/>
        <p:txBody>
          <a:bodyPr/>
          <a:lstStyle/>
          <a:p>
            <a:r>
              <a:rPr lang="en-US" dirty="0"/>
              <a:t>Often before the decision to buy/build</a:t>
            </a:r>
          </a:p>
          <a:p>
            <a:r>
              <a:rPr lang="en-US" dirty="0"/>
              <a:t>Often before the final vendor selection is made (for buy decisions)</a:t>
            </a:r>
          </a:p>
          <a:p>
            <a:r>
              <a:rPr lang="en-US" dirty="0"/>
              <a:t>Remember the SDLC?</a:t>
            </a:r>
          </a:p>
        </p:txBody>
      </p:sp>
    </p:spTree>
    <p:extLst>
      <p:ext uri="{BB962C8B-B14F-4D97-AF65-F5344CB8AC3E}">
        <p14:creationId xmlns:p14="http://schemas.microsoft.com/office/powerpoint/2010/main" val="144852529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 to Remember</a:t>
            </a:r>
          </a:p>
        </p:txBody>
      </p:sp>
      <p:sp>
        <p:nvSpPr>
          <p:cNvPr id="4" name="Content Placeholder 2"/>
          <p:cNvSpPr>
            <a:spLocks noGrp="1"/>
          </p:cNvSpPr>
          <p:nvPr>
            <p:ph idx="1"/>
          </p:nvPr>
        </p:nvSpPr>
        <p:spPr/>
        <p:txBody>
          <a:bodyPr/>
          <a:lstStyle/>
          <a:p>
            <a:r>
              <a:rPr lang="en-US" dirty="0"/>
              <a:t>Requirements should tie together, e.g. be traceable across specifications</a:t>
            </a:r>
          </a:p>
          <a:p>
            <a:r>
              <a:rPr lang="en-US" dirty="0"/>
              <a:t>The specifications need to exist PRIOR to the development of the system</a:t>
            </a:r>
          </a:p>
          <a:p>
            <a:r>
              <a:rPr lang="en-US" dirty="0"/>
              <a:t>It’s a good idea to have them prior to the selection/purchase too!</a:t>
            </a:r>
          </a:p>
        </p:txBody>
      </p:sp>
    </p:spTree>
    <p:extLst>
      <p:ext uri="{BB962C8B-B14F-4D97-AF65-F5344CB8AC3E}">
        <p14:creationId xmlns:p14="http://schemas.microsoft.com/office/powerpoint/2010/main" val="235649765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Title 3"/>
          <p:cNvSpPr txBox="1">
            <a:spLocks/>
          </p:cNvSpPr>
          <p:nvPr/>
        </p:nvSpPr>
        <p:spPr bwMode="auto">
          <a:xfrm>
            <a:off x="181050" y="224310"/>
            <a:ext cx="10490200" cy="563231"/>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spAutoFit/>
          </a:bodyPr>
          <a:lstStyle>
            <a:lvl1pPr algn="l" rtl="0" eaLnBrk="0" fontAlgn="base" hangingPunct="0">
              <a:lnSpc>
                <a:spcPct val="85000"/>
              </a:lnSpc>
              <a:spcBef>
                <a:spcPct val="0"/>
              </a:spcBef>
              <a:spcAft>
                <a:spcPct val="0"/>
              </a:spcAft>
              <a:defRPr sz="2800" b="1">
                <a:solidFill>
                  <a:srgbClr val="0066CC"/>
                </a:solidFill>
                <a:effectLst/>
                <a:latin typeface="+mj-lt"/>
                <a:ea typeface="+mj-ea"/>
                <a:cs typeface="+mj-cs"/>
              </a:defRPr>
            </a:lvl1pPr>
            <a:lvl2pPr algn="l" rtl="0" eaLnBrk="0" fontAlgn="base" hangingPunct="0">
              <a:lnSpc>
                <a:spcPct val="85000"/>
              </a:lnSpc>
              <a:spcBef>
                <a:spcPct val="0"/>
              </a:spcBef>
              <a:spcAft>
                <a:spcPct val="0"/>
              </a:spcAft>
              <a:defRPr sz="3800" b="1">
                <a:solidFill>
                  <a:srgbClr val="0066CC"/>
                </a:solidFill>
                <a:effectLst>
                  <a:outerShdw blurRad="38100" dist="38100" dir="2700000" algn="tl">
                    <a:srgbClr val="C0C0C0"/>
                  </a:outerShdw>
                </a:effectLst>
                <a:latin typeface="Arial Narrow" pitchFamily="34" charset="0"/>
              </a:defRPr>
            </a:lvl2pPr>
            <a:lvl3pPr algn="l" rtl="0" eaLnBrk="0" fontAlgn="base" hangingPunct="0">
              <a:lnSpc>
                <a:spcPct val="85000"/>
              </a:lnSpc>
              <a:spcBef>
                <a:spcPct val="0"/>
              </a:spcBef>
              <a:spcAft>
                <a:spcPct val="0"/>
              </a:spcAft>
              <a:defRPr sz="3800" b="1">
                <a:solidFill>
                  <a:srgbClr val="0066CC"/>
                </a:solidFill>
                <a:effectLst>
                  <a:outerShdw blurRad="38100" dist="38100" dir="2700000" algn="tl">
                    <a:srgbClr val="C0C0C0"/>
                  </a:outerShdw>
                </a:effectLst>
                <a:latin typeface="Arial Narrow" pitchFamily="34" charset="0"/>
              </a:defRPr>
            </a:lvl3pPr>
            <a:lvl4pPr algn="l" rtl="0" eaLnBrk="0" fontAlgn="base" hangingPunct="0">
              <a:lnSpc>
                <a:spcPct val="85000"/>
              </a:lnSpc>
              <a:spcBef>
                <a:spcPct val="0"/>
              </a:spcBef>
              <a:spcAft>
                <a:spcPct val="0"/>
              </a:spcAft>
              <a:defRPr sz="3800" b="1">
                <a:solidFill>
                  <a:srgbClr val="0066CC"/>
                </a:solidFill>
                <a:effectLst>
                  <a:outerShdw blurRad="38100" dist="38100" dir="2700000" algn="tl">
                    <a:srgbClr val="C0C0C0"/>
                  </a:outerShdw>
                </a:effectLst>
                <a:latin typeface="Arial Narrow" pitchFamily="34" charset="0"/>
              </a:defRPr>
            </a:lvl4pPr>
            <a:lvl5pPr algn="l" rtl="0" eaLnBrk="0" fontAlgn="base" hangingPunct="0">
              <a:lnSpc>
                <a:spcPct val="85000"/>
              </a:lnSpc>
              <a:spcBef>
                <a:spcPct val="0"/>
              </a:spcBef>
              <a:spcAft>
                <a:spcPct val="0"/>
              </a:spcAft>
              <a:defRPr sz="3800" b="1">
                <a:solidFill>
                  <a:srgbClr val="0066CC"/>
                </a:solidFill>
                <a:effectLst>
                  <a:outerShdw blurRad="38100" dist="38100" dir="2700000" algn="tl">
                    <a:srgbClr val="C0C0C0"/>
                  </a:outerShdw>
                </a:effectLst>
                <a:latin typeface="Arial Narrow" pitchFamily="34" charset="0"/>
              </a:defRPr>
            </a:lvl5pPr>
            <a:lvl6pPr marL="457200" algn="l" rtl="0" eaLnBrk="0" fontAlgn="base" hangingPunct="0">
              <a:lnSpc>
                <a:spcPct val="85000"/>
              </a:lnSpc>
              <a:spcBef>
                <a:spcPct val="0"/>
              </a:spcBef>
              <a:spcAft>
                <a:spcPct val="0"/>
              </a:spcAft>
              <a:defRPr sz="3800" b="1">
                <a:solidFill>
                  <a:srgbClr val="0066CC"/>
                </a:solidFill>
                <a:effectLst>
                  <a:outerShdw blurRad="38100" dist="38100" dir="2700000" algn="tl">
                    <a:srgbClr val="C0C0C0"/>
                  </a:outerShdw>
                </a:effectLst>
                <a:latin typeface="Arial Narrow" pitchFamily="34" charset="0"/>
              </a:defRPr>
            </a:lvl6pPr>
            <a:lvl7pPr marL="914400" algn="l" rtl="0" eaLnBrk="0" fontAlgn="base" hangingPunct="0">
              <a:lnSpc>
                <a:spcPct val="85000"/>
              </a:lnSpc>
              <a:spcBef>
                <a:spcPct val="0"/>
              </a:spcBef>
              <a:spcAft>
                <a:spcPct val="0"/>
              </a:spcAft>
              <a:defRPr sz="3800" b="1">
                <a:solidFill>
                  <a:srgbClr val="0066CC"/>
                </a:solidFill>
                <a:effectLst>
                  <a:outerShdw blurRad="38100" dist="38100" dir="2700000" algn="tl">
                    <a:srgbClr val="C0C0C0"/>
                  </a:outerShdw>
                </a:effectLst>
                <a:latin typeface="Arial Narrow" pitchFamily="34" charset="0"/>
              </a:defRPr>
            </a:lvl7pPr>
            <a:lvl8pPr marL="1371600" algn="l" rtl="0" eaLnBrk="0" fontAlgn="base" hangingPunct="0">
              <a:lnSpc>
                <a:spcPct val="85000"/>
              </a:lnSpc>
              <a:spcBef>
                <a:spcPct val="0"/>
              </a:spcBef>
              <a:spcAft>
                <a:spcPct val="0"/>
              </a:spcAft>
              <a:defRPr sz="3800" b="1">
                <a:solidFill>
                  <a:srgbClr val="0066CC"/>
                </a:solidFill>
                <a:effectLst>
                  <a:outerShdw blurRad="38100" dist="38100" dir="2700000" algn="tl">
                    <a:srgbClr val="C0C0C0"/>
                  </a:outerShdw>
                </a:effectLst>
                <a:latin typeface="Arial Narrow" pitchFamily="34" charset="0"/>
              </a:defRPr>
            </a:lvl8pPr>
            <a:lvl9pPr marL="1828800" algn="l" rtl="0" eaLnBrk="0" fontAlgn="base" hangingPunct="0">
              <a:lnSpc>
                <a:spcPct val="85000"/>
              </a:lnSpc>
              <a:spcBef>
                <a:spcPct val="0"/>
              </a:spcBef>
              <a:spcAft>
                <a:spcPct val="0"/>
              </a:spcAft>
              <a:defRPr sz="3800" b="1">
                <a:solidFill>
                  <a:srgbClr val="0066CC"/>
                </a:solidFill>
                <a:effectLst>
                  <a:outerShdw blurRad="38100" dist="38100" dir="2700000" algn="tl">
                    <a:srgbClr val="C0C0C0"/>
                  </a:outerShdw>
                </a:effectLst>
                <a:latin typeface="Arial Narrow" pitchFamily="34" charset="0"/>
              </a:defRPr>
            </a:lvl9pPr>
          </a:lstStyle>
          <a:p>
            <a:r>
              <a:rPr lang="en-US" sz="3600" kern="0" dirty="0">
                <a:solidFill>
                  <a:srgbClr val="055B9E"/>
                </a:solidFill>
                <a:latin typeface="Arial Narrow" panose="020B0606020202030204" pitchFamily="34" charset="0"/>
              </a:rPr>
              <a:t>Questions?</a:t>
            </a:r>
          </a:p>
        </p:txBody>
      </p:sp>
      <p:pic>
        <p:nvPicPr>
          <p:cNvPr id="12290" name="Picture 2" descr="http://www.clker.com/cliparts/O/h/L/p/N/N/ask-m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47356" y="1637071"/>
            <a:ext cx="2857500" cy="285750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5122531" y="6473279"/>
            <a:ext cx="1986835" cy="384721"/>
          </a:xfrm>
          <a:prstGeom prst="rect">
            <a:avLst/>
          </a:prstGeom>
          <a:noFill/>
        </p:spPr>
        <p:txBody>
          <a:bodyPr wrap="square" rtlCol="0">
            <a:spAutoFit/>
          </a:bodyPr>
          <a:lstStyle/>
          <a:p>
            <a:r>
              <a:rPr lang="en-US" sz="1900" b="1" i="1" dirty="0">
                <a:solidFill>
                  <a:srgbClr val="055B9E"/>
                </a:solidFill>
                <a:latin typeface="Times New Roman" panose="02020603050405020304" pitchFamily="18" charset="0"/>
                <a:cs typeface="Times New Roman" panose="02020603050405020304" pitchFamily="18" charset="0"/>
              </a:rPr>
              <a:t>COVEX, LLC</a:t>
            </a:r>
          </a:p>
        </p:txBody>
      </p:sp>
    </p:spTree>
    <p:extLst>
      <p:ext uri="{BB962C8B-B14F-4D97-AF65-F5344CB8AC3E}">
        <p14:creationId xmlns:p14="http://schemas.microsoft.com/office/powerpoint/2010/main" val="244014392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a:t>
            </a:r>
          </a:p>
        </p:txBody>
      </p:sp>
      <p:sp>
        <p:nvSpPr>
          <p:cNvPr id="4" name="Content Placeholder 2"/>
          <p:cNvSpPr>
            <a:spLocks noGrp="1"/>
          </p:cNvSpPr>
          <p:nvPr>
            <p:ph idx="1"/>
          </p:nvPr>
        </p:nvSpPr>
        <p:spPr/>
        <p:txBody>
          <a:bodyPr>
            <a:normAutofit/>
          </a:bodyPr>
          <a:lstStyle/>
          <a:p>
            <a:r>
              <a:rPr lang="en-US" sz="2800" dirty="0"/>
              <a:t>Develop a set of user requirements for SharePoint</a:t>
            </a:r>
          </a:p>
          <a:p>
            <a:r>
              <a:rPr lang="en-US" sz="2800" dirty="0"/>
              <a:t>Consider the following criteria:</a:t>
            </a:r>
          </a:p>
          <a:p>
            <a:pPr lvl="1"/>
            <a:r>
              <a:rPr lang="en-US" sz="2800" dirty="0"/>
              <a:t>Data Storage/Retention</a:t>
            </a:r>
          </a:p>
          <a:p>
            <a:pPr lvl="1"/>
            <a:r>
              <a:rPr lang="en-US" sz="2800" dirty="0"/>
              <a:t>Access control / Security</a:t>
            </a:r>
          </a:p>
          <a:p>
            <a:pPr lvl="1"/>
            <a:r>
              <a:rPr lang="en-US" sz="2800" dirty="0"/>
              <a:t>Audit History</a:t>
            </a:r>
          </a:p>
          <a:p>
            <a:pPr lvl="1"/>
            <a:r>
              <a:rPr lang="en-US" sz="2800" dirty="0"/>
              <a:t>Creation, Modification, Deletion of Files </a:t>
            </a:r>
          </a:p>
        </p:txBody>
      </p:sp>
    </p:spTree>
    <p:extLst>
      <p:ext uri="{BB962C8B-B14F-4D97-AF65-F5344CB8AC3E}">
        <p14:creationId xmlns:p14="http://schemas.microsoft.com/office/powerpoint/2010/main" val="41598244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Transforming (User/Business) Requirements to Specifications</a:t>
            </a:r>
          </a:p>
        </p:txBody>
      </p:sp>
      <p:sp>
        <p:nvSpPr>
          <p:cNvPr id="4" name="Content Placeholder 2"/>
          <p:cNvSpPr>
            <a:spLocks noGrp="1"/>
          </p:cNvSpPr>
          <p:nvPr>
            <p:ph idx="1"/>
          </p:nvPr>
        </p:nvSpPr>
        <p:spPr/>
        <p:txBody>
          <a:bodyPr/>
          <a:lstStyle/>
          <a:p>
            <a:r>
              <a:rPr lang="en-US" dirty="0"/>
              <a:t>Depends on the initial intent of the requirements</a:t>
            </a:r>
          </a:p>
          <a:p>
            <a:r>
              <a:rPr lang="en-US" dirty="0"/>
              <a:t>Depends on the value of the individual requirements (weighting)</a:t>
            </a:r>
          </a:p>
          <a:p>
            <a:r>
              <a:rPr lang="en-US" dirty="0"/>
              <a:t>Depends on the expertise of the specification writer</a:t>
            </a:r>
          </a:p>
          <a:p>
            <a:r>
              <a:rPr lang="en-US" dirty="0"/>
              <a:t>Depends on the governing rules of validation (your SOPs)</a:t>
            </a:r>
          </a:p>
        </p:txBody>
      </p:sp>
    </p:spTree>
    <p:extLst>
      <p:ext uri="{BB962C8B-B14F-4D97-AF65-F5344CB8AC3E}">
        <p14:creationId xmlns:p14="http://schemas.microsoft.com/office/powerpoint/2010/main" val="35252751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2600" y="304801"/>
            <a:ext cx="11099800" cy="1143000"/>
          </a:xfrm>
        </p:spPr>
        <p:txBody>
          <a:bodyPr>
            <a:normAutofit/>
          </a:bodyPr>
          <a:lstStyle/>
          <a:p>
            <a:r>
              <a:rPr lang="en-US" dirty="0"/>
              <a:t>CSV Guidance on Requirements (Product focused)</a:t>
            </a:r>
          </a:p>
        </p:txBody>
      </p:sp>
      <p:sp>
        <p:nvSpPr>
          <p:cNvPr id="4" name="Content Placeholder 2"/>
          <p:cNvSpPr>
            <a:spLocks noGrp="1"/>
          </p:cNvSpPr>
          <p:nvPr>
            <p:ph idx="1"/>
          </p:nvPr>
        </p:nvSpPr>
        <p:spPr/>
        <p:txBody>
          <a:bodyPr/>
          <a:lstStyle/>
          <a:p>
            <a:r>
              <a:rPr lang="en-US" dirty="0"/>
              <a:t>All inputs &amp; outputs</a:t>
            </a:r>
          </a:p>
          <a:p>
            <a:r>
              <a:rPr lang="en-US" dirty="0"/>
              <a:t>All necessary and desired functions </a:t>
            </a:r>
          </a:p>
          <a:p>
            <a:r>
              <a:rPr lang="en-US" dirty="0"/>
              <a:t>All performance requirements (e.g., data throughput, reliability, and response times)</a:t>
            </a:r>
          </a:p>
          <a:p>
            <a:r>
              <a:rPr lang="en-US" dirty="0"/>
              <a:t>All external and user interfaces, &amp; internal software-to-system interfaces</a:t>
            </a:r>
          </a:p>
          <a:p>
            <a:r>
              <a:rPr lang="en-US" dirty="0"/>
              <a:t>Error identification &amp; handling as well as data ranges, limits, defaults, and specific values  </a:t>
            </a:r>
          </a:p>
          <a:p>
            <a:r>
              <a:rPr lang="en-US" dirty="0"/>
              <a:t>The intended operating environment for the software </a:t>
            </a:r>
          </a:p>
          <a:p>
            <a:r>
              <a:rPr lang="en-US" dirty="0"/>
              <a:t>All safety related requirements </a:t>
            </a:r>
          </a:p>
        </p:txBody>
      </p:sp>
    </p:spTree>
    <p:extLst>
      <p:ext uri="{BB962C8B-B14F-4D97-AF65-F5344CB8AC3E}">
        <p14:creationId xmlns:p14="http://schemas.microsoft.com/office/powerpoint/2010/main" val="16107104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Contents - URS</a:t>
            </a:r>
          </a:p>
        </p:txBody>
      </p:sp>
      <p:sp>
        <p:nvSpPr>
          <p:cNvPr id="4" name="Content Placeholder 2"/>
          <p:cNvSpPr>
            <a:spLocks noGrp="1"/>
          </p:cNvSpPr>
          <p:nvPr>
            <p:ph idx="1"/>
          </p:nvPr>
        </p:nvSpPr>
        <p:spPr/>
        <p:txBody>
          <a:bodyPr/>
          <a:lstStyle/>
          <a:p>
            <a:r>
              <a:rPr lang="en-US" dirty="0"/>
              <a:t>Typical good business documents stuff</a:t>
            </a:r>
          </a:p>
          <a:p>
            <a:pPr lvl="1"/>
            <a:r>
              <a:rPr lang="en-US" dirty="0"/>
              <a:t>Table of Contents</a:t>
            </a:r>
          </a:p>
          <a:p>
            <a:pPr lvl="1"/>
            <a:r>
              <a:rPr lang="en-US" dirty="0"/>
              <a:t>Purpose / Scope</a:t>
            </a:r>
          </a:p>
          <a:p>
            <a:pPr lvl="1"/>
            <a:r>
              <a:rPr lang="en-US" dirty="0"/>
              <a:t>Project Goals / Background</a:t>
            </a:r>
          </a:p>
          <a:p>
            <a:pPr lvl="1"/>
            <a:r>
              <a:rPr lang="en-US" dirty="0"/>
              <a:t>Document controls / Revision history</a:t>
            </a:r>
          </a:p>
          <a:p>
            <a:pPr lvl="1"/>
            <a:r>
              <a:rPr lang="en-US" dirty="0"/>
              <a:t>Approvals</a:t>
            </a:r>
          </a:p>
          <a:p>
            <a:pPr lvl="1"/>
            <a:r>
              <a:rPr lang="en-US" dirty="0"/>
              <a:t>Glossary </a:t>
            </a:r>
          </a:p>
          <a:p>
            <a:pPr lvl="1"/>
            <a:r>
              <a:rPr lang="en-US" dirty="0"/>
              <a:t>Appropriate References &amp; Attachments</a:t>
            </a:r>
          </a:p>
        </p:txBody>
      </p:sp>
    </p:spTree>
    <p:extLst>
      <p:ext uri="{BB962C8B-B14F-4D97-AF65-F5344CB8AC3E}">
        <p14:creationId xmlns:p14="http://schemas.microsoft.com/office/powerpoint/2010/main" val="3781790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Sample Contents - URS</a:t>
            </a:r>
            <a:br>
              <a:rPr lang="en-US" dirty="0"/>
            </a:br>
            <a:r>
              <a:rPr lang="en-US" dirty="0"/>
              <a:t>(typical – not a rule for everyone!)</a:t>
            </a:r>
          </a:p>
        </p:txBody>
      </p:sp>
      <p:sp>
        <p:nvSpPr>
          <p:cNvPr id="4" name="Content Placeholder 2"/>
          <p:cNvSpPr>
            <a:spLocks noGrp="1"/>
          </p:cNvSpPr>
          <p:nvPr>
            <p:ph idx="1"/>
          </p:nvPr>
        </p:nvSpPr>
        <p:spPr/>
        <p:txBody>
          <a:bodyPr/>
          <a:lstStyle/>
          <a:p>
            <a:r>
              <a:rPr lang="en-US" dirty="0"/>
              <a:t>User Access &amp; Roles </a:t>
            </a:r>
          </a:p>
          <a:p>
            <a:r>
              <a:rPr lang="en-US" dirty="0"/>
              <a:t>Specific Application Requirements (group by function)</a:t>
            </a:r>
          </a:p>
          <a:p>
            <a:r>
              <a:rPr lang="en-US" dirty="0"/>
              <a:t>Specific System Requirements (infrastructure/environment)</a:t>
            </a:r>
          </a:p>
          <a:p>
            <a:r>
              <a:rPr lang="en-US" dirty="0"/>
              <a:t>Regulatory Requirements</a:t>
            </a:r>
          </a:p>
          <a:p>
            <a:r>
              <a:rPr lang="en-US" dirty="0"/>
              <a:t>Input/Output/Interface Requirements</a:t>
            </a:r>
          </a:p>
        </p:txBody>
      </p:sp>
    </p:spTree>
    <p:extLst>
      <p:ext uri="{BB962C8B-B14F-4D97-AF65-F5344CB8AC3E}">
        <p14:creationId xmlns:p14="http://schemas.microsoft.com/office/powerpoint/2010/main" val="38900193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Good Requirements:</a:t>
            </a:r>
          </a:p>
        </p:txBody>
      </p:sp>
      <p:sp>
        <p:nvSpPr>
          <p:cNvPr id="4" name="Content Placeholder 2"/>
          <p:cNvSpPr>
            <a:spLocks noGrp="1"/>
          </p:cNvSpPr>
          <p:nvPr>
            <p:ph idx="1"/>
          </p:nvPr>
        </p:nvSpPr>
        <p:spPr/>
        <p:txBody>
          <a:bodyPr/>
          <a:lstStyle/>
          <a:p>
            <a:r>
              <a:rPr lang="en-US" dirty="0"/>
              <a:t>Assure correct system functionality</a:t>
            </a:r>
          </a:p>
          <a:p>
            <a:r>
              <a:rPr lang="en-US" dirty="0"/>
              <a:t>Support robust Technical Specifications</a:t>
            </a:r>
          </a:p>
          <a:p>
            <a:r>
              <a:rPr lang="en-US" dirty="0"/>
              <a:t>Reduce re-work</a:t>
            </a:r>
          </a:p>
          <a:p>
            <a:r>
              <a:rPr lang="en-US" dirty="0"/>
              <a:t>Facilitate better testing</a:t>
            </a:r>
          </a:p>
          <a:p>
            <a:r>
              <a:rPr lang="en-US" dirty="0"/>
              <a:t>Support strong traceability</a:t>
            </a:r>
          </a:p>
          <a:p>
            <a:r>
              <a:rPr lang="en-US" dirty="0"/>
              <a:t>Reduce project time / cost</a:t>
            </a:r>
          </a:p>
          <a:p>
            <a:r>
              <a:rPr lang="en-US" dirty="0"/>
              <a:t>Are good business</a:t>
            </a:r>
          </a:p>
        </p:txBody>
      </p:sp>
    </p:spTree>
    <p:extLst>
      <p:ext uri="{BB962C8B-B14F-4D97-AF65-F5344CB8AC3E}">
        <p14:creationId xmlns:p14="http://schemas.microsoft.com/office/powerpoint/2010/main" val="305637734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Custom 7">
      <a:dk1>
        <a:srgbClr val="4D4D4D"/>
      </a:dk1>
      <a:lt1>
        <a:sysClr val="window" lastClr="FFFFFF"/>
      </a:lt1>
      <a:dk2>
        <a:srgbClr val="212121"/>
      </a:dk2>
      <a:lt2>
        <a:srgbClr val="CDD0D1"/>
      </a:lt2>
      <a:accent1>
        <a:srgbClr val="055B9E"/>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COVEX Presentation Template 09Oct2017" id="{CF4DEEF3-65E8-43F8-A388-7E97A4CD1271}" vid="{BD47469A-4B33-4686-A6EA-AF514BBDFD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EA44831E21E614FB1ECAF9F9EAA3536" ma:contentTypeVersion="1" ma:contentTypeDescription="Create a new document." ma:contentTypeScope="" ma:versionID="18afecf53f2c2236cd27117721ef807b">
  <xsd:schema xmlns:xsd="http://www.w3.org/2001/XMLSchema" xmlns:xs="http://www.w3.org/2001/XMLSchema" xmlns:p="http://schemas.microsoft.com/office/2006/metadata/properties" targetNamespace="http://schemas.microsoft.com/office/2006/metadata/properties" ma:root="true" ma:fieldsID="bf2873021d8c0cf1fb09921515ab28f0">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4" ma:displayName="Content Type"/>
        <xsd:element ref="dc:title" minOccurs="0" maxOccurs="1" ma:index="3"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5AD624A-CEFB-42CB-8641-082B9B51ED5D}"/>
</file>

<file path=customXml/itemProps2.xml><?xml version="1.0" encoding="utf-8"?>
<ds:datastoreItem xmlns:ds="http://schemas.openxmlformats.org/officeDocument/2006/customXml" ds:itemID="{05BD44A1-914F-421A-8E26-048344FE65E7}"/>
</file>

<file path=customXml/itemProps3.xml><?xml version="1.0" encoding="utf-8"?>
<ds:datastoreItem xmlns:ds="http://schemas.openxmlformats.org/officeDocument/2006/customXml" ds:itemID="{A07303E2-B6BC-4712-8713-7AFFA3C93F92}"/>
</file>

<file path=docProps/app.xml><?xml version="1.0" encoding="utf-8"?>
<Properties xmlns="http://schemas.openxmlformats.org/officeDocument/2006/extended-properties" xmlns:vt="http://schemas.openxmlformats.org/officeDocument/2006/docPropsVTypes">
  <Template>COVEX Presentation Template 09Oct2017</Template>
  <TotalTime>77</TotalTime>
  <Words>1597</Words>
  <Application>Microsoft Office PowerPoint</Application>
  <PresentationFormat>Widescreen</PresentationFormat>
  <Paragraphs>223</Paragraphs>
  <Slides>42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42</vt:i4>
      </vt:variant>
    </vt:vector>
  </HeadingPairs>
  <TitlesOfParts>
    <vt:vector size="49" baseType="lpstr">
      <vt:lpstr>Arial</vt:lpstr>
      <vt:lpstr>Arial Narrow</vt:lpstr>
      <vt:lpstr>Calibri</vt:lpstr>
      <vt:lpstr>Corbel</vt:lpstr>
      <vt:lpstr>Times New Roman</vt:lpstr>
      <vt:lpstr>Wingdings</vt:lpstr>
      <vt:lpstr>Parallax</vt:lpstr>
      <vt:lpstr>Covex, LLC</vt:lpstr>
      <vt:lpstr>Definitions</vt:lpstr>
      <vt:lpstr>User Reqs    Functional Reqs    Tech Specs  </vt:lpstr>
      <vt:lpstr>When to define requirements? </vt:lpstr>
      <vt:lpstr>Transforming (User/Business) Requirements to Specifications</vt:lpstr>
      <vt:lpstr>CSV Guidance on Requirements (Product focused)</vt:lpstr>
      <vt:lpstr>Sample Contents - URS</vt:lpstr>
      <vt:lpstr>Sample Contents - URS (typical – not a rule for everyone!)</vt:lpstr>
      <vt:lpstr>Good Requirements:</vt:lpstr>
      <vt:lpstr>Requirements Development Process  </vt:lpstr>
      <vt:lpstr>Format</vt:lpstr>
      <vt:lpstr>SMART Requirements</vt:lpstr>
      <vt:lpstr>Specific / Unambiguous / Precise</vt:lpstr>
      <vt:lpstr>Measureable / Verifiable / Testable</vt:lpstr>
      <vt:lpstr>Attainable / Achievable / Actionable</vt:lpstr>
      <vt:lpstr>Relevant / Meaningful / Coherent</vt:lpstr>
      <vt:lpstr>Traceable/Testable/Time-bound</vt:lpstr>
      <vt:lpstr>User Access &amp; Roles</vt:lpstr>
      <vt:lpstr>User Access &amp; Roles - Examples</vt:lpstr>
      <vt:lpstr>Specific Application Requirements</vt:lpstr>
      <vt:lpstr>Specific Application Requirements - Examples</vt:lpstr>
      <vt:lpstr>Regulatory Requirements</vt:lpstr>
      <vt:lpstr>Regulatory Requirements - Examples</vt:lpstr>
      <vt:lpstr>Input/Output/Interface Requirements</vt:lpstr>
      <vt:lpstr>Input/Output/Interface Requirements </vt:lpstr>
      <vt:lpstr>Other Tips &amp; Tricks</vt:lpstr>
      <vt:lpstr>Words to Avoid</vt:lpstr>
      <vt:lpstr>Other Requirements Types</vt:lpstr>
      <vt:lpstr>Other Requirements/Specifications</vt:lpstr>
      <vt:lpstr>Functional/Detail Requirements</vt:lpstr>
      <vt:lpstr>Design Specification</vt:lpstr>
      <vt:lpstr>Configuration Specification</vt:lpstr>
      <vt:lpstr>Coding Requirements Specs</vt:lpstr>
      <vt:lpstr>Examples</vt:lpstr>
      <vt:lpstr>Examples </vt:lpstr>
      <vt:lpstr>Examples</vt:lpstr>
      <vt:lpstr>Examples</vt:lpstr>
      <vt:lpstr>Key Points to Remember</vt:lpstr>
      <vt:lpstr>Key Points to Remember</vt:lpstr>
      <vt:lpstr>Key Points to Remember</vt:lpstr>
      <vt:lpstr>PowerPoint Presentation</vt:lpstr>
      <vt:lpstr>EXERCISE</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Covex, LLC</dc:title>
  <dc:creator>Danielle Miner</dc:creator>
  <cp:lastModifiedBy>Michael Kolter</cp:lastModifiedBy>
  <cp:revision>8</cp:revision>
  <dcterms:created xsi:type="dcterms:W3CDTF">2018-01-10T17:16:49Z</dcterms:created>
  <dcterms:modified xsi:type="dcterms:W3CDTF">2019-09-23T10:52:39Z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0x010100EEA44831E21E614FB1ECAF9F9EAA3536</vt:lpwstr>
  </property>
  <property fmtid="{D5CDD505-2E9C-101B-9397-08002B2CF9AE}" pid="3" name="Order">
    <vt:r8>4700</vt:r8>
  </property>
</Properties>
</file>