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4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28" r:id="rId16"/>
    <p:sldId id="329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30" r:id="rId30"/>
    <p:sldId id="309" r:id="rId31"/>
    <p:sldId id="310" r:id="rId32"/>
    <p:sldId id="311" r:id="rId33"/>
    <p:sldId id="312" r:id="rId34"/>
    <p:sldId id="331" r:id="rId35"/>
    <p:sldId id="313" r:id="rId36"/>
    <p:sldId id="334" r:id="rId37"/>
    <p:sldId id="333" r:id="rId38"/>
    <p:sldId id="332" r:id="rId39"/>
    <p:sldId id="320" r:id="rId40"/>
    <p:sldId id="321" r:id="rId41"/>
    <p:sldId id="322" r:id="rId42"/>
    <p:sldId id="336" r:id="rId43"/>
    <p:sldId id="327" r:id="rId44"/>
    <p:sldId id="27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A64A9"/>
    <a:srgbClr val="0061A1"/>
    <a:srgbClr val="004D99"/>
    <a:srgbClr val="2770A9"/>
    <a:srgbClr val="246698"/>
    <a:srgbClr val="244D4D"/>
    <a:srgbClr val="0000CC"/>
    <a:srgbClr val="0000FF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7600" y="0"/>
            <a:ext cx="10464800" cy="4525963"/>
          </a:xfrm>
        </p:spPr>
        <p:txBody>
          <a:bodyPr/>
          <a:lstStyle/>
          <a:p>
            <a:r>
              <a:rPr lang="en-US" dirty="0"/>
              <a:t>All pieces</a:t>
            </a:r>
          </a:p>
          <a:p>
            <a:r>
              <a:rPr lang="en-US" dirty="0"/>
              <a:t>End to End – Architecture</a:t>
            </a:r>
          </a:p>
          <a:p>
            <a:r>
              <a:rPr lang="en-US" dirty="0"/>
              <a:t>End to End – Functionality</a:t>
            </a:r>
          </a:p>
          <a:p>
            <a:r>
              <a:rPr lang="en-US" dirty="0"/>
              <a:t>Traceability to URS</a:t>
            </a:r>
          </a:p>
        </p:txBody>
      </p:sp>
    </p:spTree>
    <p:extLst>
      <p:ext uri="{BB962C8B-B14F-4D97-AF65-F5344CB8AC3E}">
        <p14:creationId xmlns:p14="http://schemas.microsoft.com/office/powerpoint/2010/main" val="316381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31336" y="567907"/>
            <a:ext cx="10464800" cy="4525963"/>
          </a:xfrm>
        </p:spPr>
        <p:txBody>
          <a:bodyPr/>
          <a:lstStyle/>
          <a:p>
            <a:r>
              <a:rPr lang="en-US" dirty="0"/>
              <a:t>As the User Would Experience</a:t>
            </a:r>
          </a:p>
          <a:p>
            <a:r>
              <a:rPr lang="en-US" dirty="0"/>
              <a:t>Often called:</a:t>
            </a:r>
          </a:p>
          <a:p>
            <a:pPr lvl="1"/>
            <a:r>
              <a:rPr lang="en-US" dirty="0"/>
              <a:t>PQ</a:t>
            </a:r>
          </a:p>
          <a:p>
            <a:pPr lvl="2"/>
            <a:r>
              <a:rPr lang="en-US" dirty="0"/>
              <a:t>Performance Qualification – GAMP based and archaic</a:t>
            </a:r>
          </a:p>
          <a:p>
            <a:pPr lvl="1"/>
            <a:r>
              <a:rPr lang="en-US" dirty="0"/>
              <a:t>UAT</a:t>
            </a:r>
          </a:p>
          <a:p>
            <a:pPr lvl="2"/>
            <a:r>
              <a:rPr lang="en-US" dirty="0"/>
              <a:t>User Acceptance Testing  </a:t>
            </a:r>
          </a:p>
          <a:p>
            <a:pPr lvl="1"/>
            <a:r>
              <a:rPr lang="en-US" dirty="0"/>
              <a:t>System Acceptance Testing </a:t>
            </a:r>
          </a:p>
        </p:txBody>
      </p:sp>
    </p:spTree>
    <p:extLst>
      <p:ext uri="{BB962C8B-B14F-4D97-AF65-F5344CB8AC3E}">
        <p14:creationId xmlns:p14="http://schemas.microsoft.com/office/powerpoint/2010/main" val="203200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 of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  <a:p>
            <a:pPr lvl="1"/>
            <a:r>
              <a:rPr lang="en-US" dirty="0"/>
              <a:t>System complexity</a:t>
            </a:r>
          </a:p>
          <a:p>
            <a:pPr lvl="1"/>
            <a:r>
              <a:rPr lang="en-US" dirty="0"/>
              <a:t>System risk profile</a:t>
            </a:r>
          </a:p>
          <a:p>
            <a:pPr lvl="1"/>
            <a:r>
              <a:rPr lang="en-US" dirty="0"/>
              <a:t>Vendor audit results</a:t>
            </a:r>
          </a:p>
          <a:p>
            <a:pPr lvl="1"/>
            <a:r>
              <a:rPr lang="en-US" dirty="0"/>
              <a:t>Type of testing</a:t>
            </a:r>
          </a:p>
          <a:p>
            <a:pPr lvl="1"/>
            <a:r>
              <a:rPr lang="en-US" dirty="0"/>
              <a:t>Repeatability</a:t>
            </a:r>
          </a:p>
          <a:p>
            <a:pPr lvl="1"/>
            <a:r>
              <a:rPr lang="en-US" dirty="0"/>
              <a:t>Data needed to prove functionality</a:t>
            </a:r>
          </a:p>
          <a:p>
            <a:pPr lvl="1"/>
            <a:r>
              <a:rPr lang="en-US" dirty="0"/>
              <a:t>Defined in Validation Planning Document or Validation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73159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18"/>
          <a:stretch/>
        </p:blipFill>
        <p:spPr>
          <a:xfrm>
            <a:off x="2026023" y="394447"/>
            <a:ext cx="8247529" cy="59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8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851" y="209550"/>
            <a:ext cx="11099800" cy="1143000"/>
          </a:xfrm>
        </p:spPr>
        <p:txBody>
          <a:bodyPr>
            <a:normAutofit/>
          </a:bodyPr>
          <a:lstStyle/>
          <a:p>
            <a:r>
              <a:rPr lang="en-US" dirty="0"/>
              <a:t>Limited Testing							Light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0851" y="1234888"/>
            <a:ext cx="4232835" cy="4525963"/>
          </a:xfrm>
        </p:spPr>
        <p:txBody>
          <a:bodyPr anchor="t"/>
          <a:lstStyle/>
          <a:p>
            <a:r>
              <a:rPr lang="en-US" dirty="0"/>
              <a:t>A very high level test to demonstrate that the critical requirements have been met and the business process performs as expected.</a:t>
            </a:r>
          </a:p>
          <a:p>
            <a:r>
              <a:rPr lang="en-US" dirty="0"/>
              <a:t>Example: combination of configuration checks and positive workflow testing.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0051" y="1234887"/>
            <a:ext cx="4232835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Builds on what would be covered in Limited testing, is still designed at a high level but also demonstrates that the critical functionality works as expected</a:t>
            </a:r>
          </a:p>
          <a:p>
            <a:r>
              <a:rPr lang="en-US" dirty="0"/>
              <a:t>Example: implicit black box testing where a sampling of workflows is utilized to verify different combinations/use case scenarios to ensure configurations/code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373010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851" y="209550"/>
            <a:ext cx="11099800" cy="1143000"/>
          </a:xfrm>
        </p:spPr>
        <p:txBody>
          <a:bodyPr>
            <a:normAutofit/>
          </a:bodyPr>
          <a:lstStyle/>
          <a:p>
            <a:r>
              <a:rPr lang="en-US" dirty="0"/>
              <a:t>Typical Testing							In-depth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0851" y="1234888"/>
            <a:ext cx="4232835" cy="4525963"/>
          </a:xfrm>
        </p:spPr>
        <p:txBody>
          <a:bodyPr anchor="t"/>
          <a:lstStyle/>
          <a:p>
            <a:r>
              <a:rPr lang="en-US" dirty="0"/>
              <a:t>Builds on what would be covered in Light Testing and is very granular, detailed testing that is based on comprehensive knowledge of the system.</a:t>
            </a:r>
          </a:p>
          <a:p>
            <a:r>
              <a:rPr lang="en-US" dirty="0"/>
              <a:t>Example: explicit testing covering detailed functions, workflows and errors (both positive and negative scenarios) as well as boundary and end-to-end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0051" y="1234887"/>
            <a:ext cx="4232835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Builds on what would be covered in Typical Testing, is at a lower level, and conducts targeted requirements testing that explicitly tests many of the functions, decisions, errors and pathways of the workflow.</a:t>
            </a:r>
          </a:p>
          <a:p>
            <a:r>
              <a:rPr lang="en-US" dirty="0"/>
              <a:t>Example:  error trapping (possibly positive and negative scenarios), multiple pathway workflow combinations, data field testing, and end-to end testing.</a:t>
            </a:r>
          </a:p>
        </p:txBody>
      </p:sp>
    </p:spTree>
    <p:extLst>
      <p:ext uri="{BB962C8B-B14F-4D97-AF65-F5344CB8AC3E}">
        <p14:creationId xmlns:p14="http://schemas.microsoft.com/office/powerpoint/2010/main" val="347192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1234439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Exhaustive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34951" y="1143000"/>
            <a:ext cx="4232835" cy="4525963"/>
          </a:xfrm>
        </p:spPr>
        <p:txBody>
          <a:bodyPr anchor="t">
            <a:normAutofit/>
          </a:bodyPr>
          <a:lstStyle/>
          <a:p>
            <a:r>
              <a:rPr lang="en-US" dirty="0"/>
              <a:t>Builds on what would be covered in In-depth Testing, implicitly tests many of the functions and critical system generated errors, and ensures individual critical requirements are challenged.</a:t>
            </a:r>
          </a:p>
          <a:p>
            <a:r>
              <a:rPr lang="en-US" dirty="0"/>
              <a:t>Example:  combination of targeted requirements testing and implicit black box testing where a sampling of workflows is utilized to verify different combinations/use case scenarios to ensure configurations/code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58192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Organization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 Step – action &amp; expected result</a:t>
            </a:r>
          </a:p>
          <a:p>
            <a:r>
              <a:rPr lang="en-US" dirty="0"/>
              <a:t>Test Case – series of steps (performed sequentially and/or iteratively)</a:t>
            </a:r>
          </a:p>
          <a:p>
            <a:r>
              <a:rPr lang="en-US" dirty="0"/>
              <a:t>Test Scenario – grouping testing according to meaning, may include multiple cases</a:t>
            </a:r>
          </a:p>
          <a:p>
            <a:r>
              <a:rPr lang="en-US" dirty="0"/>
              <a:t>Test Protocol – a formal documented method for conduct of testing (containing, among other things cases/scenarios)</a:t>
            </a:r>
          </a:p>
        </p:txBody>
      </p:sp>
    </p:spTree>
    <p:extLst>
      <p:ext uri="{BB962C8B-B14F-4D97-AF65-F5344CB8AC3E}">
        <p14:creationId xmlns:p14="http://schemas.microsoft.com/office/powerpoint/2010/main" val="375173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basic approach to the testing process includes:</a:t>
            </a:r>
          </a:p>
          <a:p>
            <a:pPr lvl="1"/>
            <a:r>
              <a:rPr lang="en-US" dirty="0"/>
              <a:t>Plan the test approach, Resources and Schedule</a:t>
            </a:r>
          </a:p>
          <a:p>
            <a:pPr lvl="1"/>
            <a:r>
              <a:rPr lang="en-US" dirty="0"/>
              <a:t>Determine the features to be tested</a:t>
            </a:r>
          </a:p>
          <a:p>
            <a:pPr lvl="1"/>
            <a:r>
              <a:rPr lang="en-US" dirty="0"/>
              <a:t>Design the set of Tests</a:t>
            </a:r>
          </a:p>
          <a:p>
            <a:pPr lvl="1"/>
            <a:r>
              <a:rPr lang="en-US" dirty="0"/>
              <a:t>Implement the discrete test plan and design</a:t>
            </a:r>
          </a:p>
          <a:p>
            <a:pPr lvl="1"/>
            <a:r>
              <a:rPr lang="en-US" dirty="0"/>
              <a:t>Execute the tests</a:t>
            </a:r>
          </a:p>
          <a:p>
            <a:pPr lvl="2"/>
            <a:r>
              <a:rPr lang="en-US" dirty="0"/>
              <a:t>Testing Guidelines</a:t>
            </a:r>
          </a:p>
          <a:p>
            <a:pPr lvl="2"/>
            <a:r>
              <a:rPr lang="en-US" dirty="0"/>
              <a:t>Test Results</a:t>
            </a:r>
          </a:p>
          <a:p>
            <a:pPr lvl="2"/>
            <a:r>
              <a:rPr lang="en-US" dirty="0"/>
              <a:t>Test Non-conformances</a:t>
            </a:r>
          </a:p>
          <a:p>
            <a:r>
              <a:rPr lang="en-US" dirty="0"/>
              <a:t>Evaluate and Complete the Test Effort</a:t>
            </a:r>
          </a:p>
        </p:txBody>
      </p:sp>
    </p:spTree>
    <p:extLst>
      <p:ext uri="{BB962C8B-B14F-4D97-AF65-F5344CB8AC3E}">
        <p14:creationId xmlns:p14="http://schemas.microsoft.com/office/powerpoint/2010/main" val="253993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Protocols – Common Types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39962" y="429884"/>
            <a:ext cx="10464800" cy="4525963"/>
          </a:xfrm>
        </p:spPr>
        <p:txBody>
          <a:bodyPr/>
          <a:lstStyle/>
          <a:p>
            <a:r>
              <a:rPr lang="en-US" dirty="0"/>
              <a:t>IQ Protocol – A formal procedure to qualify the installation of the hardware/software</a:t>
            </a:r>
          </a:p>
          <a:p>
            <a:r>
              <a:rPr lang="en-US" dirty="0"/>
              <a:t>OQ Protocol – A formal procedure to qualify the operation of the hardware/software</a:t>
            </a:r>
          </a:p>
          <a:p>
            <a:r>
              <a:rPr lang="en-US" dirty="0"/>
              <a:t>IQ/OQ Protocol – A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8267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component of validation but not validation</a:t>
            </a:r>
          </a:p>
          <a:p>
            <a:r>
              <a:rPr lang="en-US" dirty="0"/>
              <a:t>Establishes the “documented evidence” the system has met its requirements</a:t>
            </a:r>
          </a:p>
          <a:p>
            <a:r>
              <a:rPr lang="en-US" dirty="0"/>
              <a:t>Executed tests become part of the validation package and therefore become regulated documents</a:t>
            </a:r>
          </a:p>
        </p:txBody>
      </p:sp>
    </p:spTree>
    <p:extLst>
      <p:ext uri="{BB962C8B-B14F-4D97-AF65-F5344CB8AC3E}">
        <p14:creationId xmlns:p14="http://schemas.microsoft.com/office/powerpoint/2010/main" val="219648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PQ/UAT Protocol – A procedure to verify the system performs as intended, meets established user requirements </a:t>
            </a:r>
          </a:p>
          <a:p>
            <a:r>
              <a:rPr lang="en-US" dirty="0"/>
              <a:t>What most folks think of as “validation”</a:t>
            </a:r>
          </a:p>
          <a:p>
            <a:r>
              <a:rPr lang="en-US" dirty="0"/>
              <a:t>Validation Protocol – the whole thing (IQ/OQ/PQ) – good for a small system (or a massive protocol!)</a:t>
            </a:r>
          </a:p>
        </p:txBody>
      </p:sp>
    </p:spTree>
    <p:extLst>
      <p:ext uri="{BB962C8B-B14F-4D97-AF65-F5344CB8AC3E}">
        <p14:creationId xmlns:p14="http://schemas.microsoft.com/office/powerpoint/2010/main" val="241777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Qualification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– remember Docket?  FDA may want to confirm the hardware you validated</a:t>
            </a:r>
          </a:p>
          <a:p>
            <a:r>
              <a:rPr lang="en-US" dirty="0"/>
              <a:t>Confirm it meets documented system requirements</a:t>
            </a:r>
          </a:p>
          <a:p>
            <a:r>
              <a:rPr lang="en-US" dirty="0"/>
              <a:t>Note: those may be in Vendor documents</a:t>
            </a:r>
          </a:p>
        </p:txBody>
      </p:sp>
    </p:spTree>
    <p:extLst>
      <p:ext uri="{BB962C8B-B14F-4D97-AF65-F5344CB8AC3E}">
        <p14:creationId xmlns:p14="http://schemas.microsoft.com/office/powerpoint/2010/main" val="404138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Design Specification? (Custom or Configured)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Requirements become Reality?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Look and Feel - Prototyping</a:t>
            </a:r>
          </a:p>
          <a:p>
            <a:pPr lvl="1"/>
            <a:r>
              <a:rPr lang="en-US" dirty="0"/>
              <a:t>Traceable back to the Business Requirements</a:t>
            </a:r>
          </a:p>
          <a:p>
            <a:r>
              <a:rPr lang="en-US" dirty="0"/>
              <a:t>Need to be Qualified before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8823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Qualification – DQ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process of creating objective evidence that the proposed design (equipment, facilities, system) meet requirements and are fit for use.</a:t>
            </a:r>
          </a:p>
          <a:p>
            <a:r>
              <a:rPr lang="en-US" dirty="0"/>
              <a:t>Most relevant to CSV under Part 211 &amp; 820</a:t>
            </a:r>
          </a:p>
        </p:txBody>
      </p:sp>
    </p:spTree>
    <p:extLst>
      <p:ext uri="{BB962C8B-B14F-4D97-AF65-F5344CB8AC3E}">
        <p14:creationId xmlns:p14="http://schemas.microsoft.com/office/powerpoint/2010/main" val="393333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DQ and Devices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devices – software validation may be part of the Design Validation (which covers the whole system)</a:t>
            </a:r>
          </a:p>
          <a:p>
            <a:r>
              <a:rPr lang="en-US" dirty="0"/>
              <a:t>Verifies the system works (ask designed) under actual or (simulated to mimic actual) conditions  </a:t>
            </a:r>
          </a:p>
          <a:p>
            <a:r>
              <a:rPr lang="en-US" dirty="0"/>
              <a:t>Objective is to uncover design flaws </a:t>
            </a:r>
          </a:p>
        </p:txBody>
      </p:sp>
    </p:spTree>
    <p:extLst>
      <p:ext uri="{BB962C8B-B14F-4D97-AF65-F5344CB8AC3E}">
        <p14:creationId xmlns:p14="http://schemas.microsoft.com/office/powerpoint/2010/main" val="297709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Qualification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050" y="1447801"/>
            <a:ext cx="3625850" cy="4525963"/>
          </a:xfrm>
        </p:spPr>
        <p:txBody>
          <a:bodyPr anchor="t"/>
          <a:lstStyle/>
          <a:p>
            <a:r>
              <a:rPr lang="en-US" dirty="0"/>
              <a:t>Environmental Requirements</a:t>
            </a:r>
          </a:p>
          <a:p>
            <a:r>
              <a:rPr lang="en-US" dirty="0"/>
              <a:t>Manufacturer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Serial Number</a:t>
            </a:r>
          </a:p>
          <a:p>
            <a:r>
              <a:rPr lang="en-US" dirty="0"/>
              <a:t>Processors (Type and Number)</a:t>
            </a:r>
          </a:p>
          <a:p>
            <a:r>
              <a:rPr lang="en-US" dirty="0"/>
              <a:t>RAM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60950" y="1447801"/>
            <a:ext cx="36258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RAID Configuration</a:t>
            </a:r>
          </a:p>
          <a:p>
            <a:r>
              <a:rPr lang="en-US" dirty="0"/>
              <a:t>System Alias</a:t>
            </a:r>
          </a:p>
          <a:p>
            <a:r>
              <a:rPr lang="en-US" dirty="0"/>
              <a:t>IP Address (mask)</a:t>
            </a:r>
          </a:p>
          <a:p>
            <a:r>
              <a:rPr lang="en-US" dirty="0"/>
              <a:t>Maintenance Contract</a:t>
            </a:r>
          </a:p>
          <a:p>
            <a:r>
              <a:rPr lang="en-US" dirty="0"/>
              <a:t>Backup Schedule</a:t>
            </a:r>
          </a:p>
          <a:p>
            <a:r>
              <a:rPr lang="en-US" dirty="0"/>
              <a:t>Asset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33340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Qualification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Documented, Objective Evidence Software is installed correctly</a:t>
            </a:r>
          </a:p>
          <a:p>
            <a:r>
              <a:rPr lang="en-US" dirty="0"/>
              <a:t>Done for test/validation environment whenever possible</a:t>
            </a:r>
          </a:p>
          <a:p>
            <a:r>
              <a:rPr lang="en-US" dirty="0"/>
              <a:t>Must be done for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56475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Qualification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instructions are formatted as Test Scripts</a:t>
            </a:r>
          </a:p>
          <a:p>
            <a:r>
              <a:rPr lang="en-US" dirty="0"/>
              <a:t>Documented evidence includes executed test scripts as well as screen shots and log files as appropriate</a:t>
            </a:r>
          </a:p>
          <a:p>
            <a:r>
              <a:rPr lang="en-US" dirty="0"/>
              <a:t>Vendor installation Instructions are followed for purchased software</a:t>
            </a:r>
          </a:p>
        </p:txBody>
      </p:sp>
    </p:spTree>
    <p:extLst>
      <p:ext uri="{BB962C8B-B14F-4D97-AF65-F5344CB8AC3E}">
        <p14:creationId xmlns:p14="http://schemas.microsoft.com/office/powerpoint/2010/main" val="117026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Qualification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executed by IT personnel or others with administrative rights</a:t>
            </a:r>
          </a:p>
          <a:p>
            <a:r>
              <a:rPr lang="en-US" dirty="0"/>
              <a:t>Can trace back to User requirements (such as those for system infrastructure)</a:t>
            </a:r>
          </a:p>
          <a:p>
            <a:r>
              <a:rPr lang="en-US" dirty="0"/>
              <a:t>May include required components as well as the main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691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Qualification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050" y="1447801"/>
            <a:ext cx="3625850" cy="4525963"/>
          </a:xfrm>
        </p:spPr>
        <p:txBody>
          <a:bodyPr anchor="t"/>
          <a:lstStyle/>
          <a:p>
            <a:r>
              <a:rPr lang="en-US" dirty="0"/>
              <a:t>Objective/Background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Instructions for executing plan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Signature Identification</a:t>
            </a:r>
          </a:p>
          <a:p>
            <a:r>
              <a:rPr lang="en-US" dirty="0"/>
              <a:t>Hardware Component Verification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60950" y="1447801"/>
            <a:ext cx="36258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Component Verification</a:t>
            </a:r>
          </a:p>
          <a:p>
            <a:r>
              <a:rPr lang="en-US" dirty="0"/>
              <a:t>Detailed Installation Instructions (Scripts)</a:t>
            </a:r>
          </a:p>
          <a:p>
            <a:r>
              <a:rPr lang="en-US" dirty="0"/>
              <a:t>SOPs</a:t>
            </a:r>
          </a:p>
          <a:p>
            <a:r>
              <a:rPr lang="en-US" dirty="0"/>
              <a:t>System Documentation</a:t>
            </a:r>
          </a:p>
          <a:p>
            <a:r>
              <a:rPr lang="en-US" dirty="0"/>
              <a:t>IQ Documentation</a:t>
            </a:r>
          </a:p>
          <a:p>
            <a:r>
              <a:rPr lang="en-US" dirty="0"/>
              <a:t>Deviation/Non-conformance log and forms</a:t>
            </a:r>
          </a:p>
        </p:txBody>
      </p:sp>
    </p:spTree>
    <p:extLst>
      <p:ext uri="{BB962C8B-B14F-4D97-AF65-F5344CB8AC3E}">
        <p14:creationId xmlns:p14="http://schemas.microsoft.com/office/powerpoint/2010/main" val="341832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– Type 1 “White Box”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/ follow the internal structures of the program (all of them)</a:t>
            </a:r>
          </a:p>
          <a:p>
            <a:r>
              <a:rPr lang="en-US" dirty="0"/>
              <a:t>Can be done in unit, system and integration testing</a:t>
            </a:r>
          </a:p>
          <a:p>
            <a:r>
              <a:rPr lang="en-US" dirty="0"/>
              <a:t>Best left to programmers – the ones who know what all of the paths are and how to verify they lead where they should</a:t>
            </a:r>
          </a:p>
        </p:txBody>
      </p:sp>
    </p:spTree>
    <p:extLst>
      <p:ext uri="{BB962C8B-B14F-4D97-AF65-F5344CB8AC3E}">
        <p14:creationId xmlns:p14="http://schemas.microsoft.com/office/powerpoint/2010/main" val="228892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Qualification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Documented, Objective Evidence Software is Operational (after installation)</a:t>
            </a:r>
          </a:p>
          <a:p>
            <a:r>
              <a:rPr lang="en-US" dirty="0"/>
              <a:t>Can be combined with IQ in some instances (IQ/OQ)</a:t>
            </a:r>
          </a:p>
          <a:p>
            <a:r>
              <a:rPr lang="en-US" dirty="0"/>
              <a:t>Must be done before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393603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Qualification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verifications instructions are formatted as Test Scripts</a:t>
            </a:r>
          </a:p>
          <a:p>
            <a:r>
              <a:rPr lang="en-US" dirty="0"/>
              <a:t>Documented evidence includes executed test scripts as well as screen shots and log files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3140167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Qualification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May trace back to specific Business Requirements</a:t>
            </a:r>
          </a:p>
          <a:p>
            <a:r>
              <a:rPr lang="en-US" dirty="0"/>
              <a:t>Can be fairly basic (application launches, users can log on)</a:t>
            </a:r>
          </a:p>
          <a:p>
            <a:r>
              <a:rPr lang="en-US" dirty="0"/>
              <a:t>A good place to capture configurations (settings, access, etc.)</a:t>
            </a:r>
          </a:p>
          <a:p>
            <a:r>
              <a:rPr lang="en-US" dirty="0"/>
              <a:t>Must be performed in both validation and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58320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IQ/OQ Qualification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hardware set up according to manufacturer requirements</a:t>
            </a:r>
          </a:p>
          <a:p>
            <a:r>
              <a:rPr lang="en-US" dirty="0"/>
              <a:t>Is the operating system installed according to manufacture instructions</a:t>
            </a:r>
          </a:p>
          <a:p>
            <a:r>
              <a:rPr lang="en-US" dirty="0"/>
              <a:t>Are the required ancillary programs present and installed properly (anti-virus, back up, etc.)</a:t>
            </a:r>
          </a:p>
          <a:p>
            <a:r>
              <a:rPr lang="en-US" dirty="0"/>
              <a:t>Is the application installed properly?</a:t>
            </a:r>
          </a:p>
          <a:p>
            <a:r>
              <a:rPr lang="en-US" dirty="0"/>
              <a:t>Is it operational according to specifications?</a:t>
            </a:r>
          </a:p>
        </p:txBody>
      </p:sp>
    </p:spTree>
    <p:extLst>
      <p:ext uri="{BB962C8B-B14F-4D97-AF65-F5344CB8AC3E}">
        <p14:creationId xmlns:p14="http://schemas.microsoft.com/office/powerpoint/2010/main" val="4970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(Validation/PQ/UAT) Protocol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050" y="1447801"/>
            <a:ext cx="3625850" cy="4525963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Objective/Background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System Description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Risk Analysis/Approach</a:t>
            </a:r>
          </a:p>
          <a:p>
            <a:r>
              <a:rPr lang="en-US" dirty="0"/>
              <a:t>Traceability Matrix</a:t>
            </a:r>
          </a:p>
          <a:p>
            <a:r>
              <a:rPr lang="en-US" dirty="0"/>
              <a:t>Hardware and Installation Qualifications</a:t>
            </a:r>
          </a:p>
          <a:p>
            <a:r>
              <a:rPr lang="en-US" dirty="0"/>
              <a:t>Test Data and Environment</a:t>
            </a:r>
          </a:p>
          <a:p>
            <a:r>
              <a:rPr lang="en-US" dirty="0"/>
              <a:t>Instructions for testers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Attachments Log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60950" y="1447801"/>
            <a:ext cx="36258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Signature Identification</a:t>
            </a:r>
          </a:p>
          <a:p>
            <a:r>
              <a:rPr lang="en-US" dirty="0"/>
              <a:t>Script List</a:t>
            </a:r>
          </a:p>
          <a:p>
            <a:r>
              <a:rPr lang="en-US" dirty="0"/>
              <a:t>References / SOPs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System Documentation</a:t>
            </a:r>
          </a:p>
          <a:p>
            <a:r>
              <a:rPr lang="en-US" dirty="0"/>
              <a:t>Validation Documentation</a:t>
            </a:r>
          </a:p>
          <a:p>
            <a:r>
              <a:rPr lang="en-US" dirty="0"/>
              <a:t>Deviation/Non-conformance log and forms</a:t>
            </a:r>
          </a:p>
          <a:p>
            <a:r>
              <a:rPr lang="en-US" dirty="0"/>
              <a:t>Validation Release (Optional)</a:t>
            </a:r>
          </a:p>
        </p:txBody>
      </p:sp>
    </p:spTree>
    <p:extLst>
      <p:ext uri="{BB962C8B-B14F-4D97-AF65-F5344CB8AC3E}">
        <p14:creationId xmlns:p14="http://schemas.microsoft.com/office/powerpoint/2010/main" val="1756008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305050"/>
            <a:ext cx="11099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Traceability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63254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Matrix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050" y="1447801"/>
            <a:ext cx="3625850" cy="4525963"/>
          </a:xfrm>
        </p:spPr>
        <p:txBody>
          <a:bodyPr anchor="t">
            <a:normAutofit/>
          </a:bodyPr>
          <a:lstStyle/>
          <a:p>
            <a:r>
              <a:rPr lang="en-US" dirty="0"/>
              <a:t>Key validation reference document</a:t>
            </a:r>
          </a:p>
          <a:p>
            <a:r>
              <a:rPr lang="en-US" dirty="0"/>
              <a:t>Traces all critical requirements  through design, development and validation testing</a:t>
            </a:r>
          </a:p>
          <a:p>
            <a:r>
              <a:rPr lang="en-US" dirty="0"/>
              <a:t>Ensures design and testing processes were followed</a:t>
            </a:r>
          </a:p>
          <a:p>
            <a:r>
              <a:rPr lang="en-US" dirty="0"/>
              <a:t>Complete after the test protocols or test scripts are completed, but prior to their approval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60950" y="1447801"/>
            <a:ext cx="36258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Favorite target of auditors &amp; inspectors</a:t>
            </a:r>
          </a:p>
          <a:p>
            <a:r>
              <a:rPr lang="en-US" dirty="0"/>
              <a:t>Roadmap for system maintenance and revisions</a:t>
            </a:r>
          </a:p>
          <a:p>
            <a:r>
              <a:rPr lang="en-US" dirty="0"/>
              <a:t>All or critical functions have been tested and trace to the proper test script steps.</a:t>
            </a:r>
          </a:p>
          <a:p>
            <a:r>
              <a:rPr lang="en-US" dirty="0"/>
              <a:t>The Traceability can trace the URS, FS, DS,CS and test script steps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056032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305050"/>
            <a:ext cx="11099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Event Report and Resolution</a:t>
            </a:r>
          </a:p>
        </p:txBody>
      </p:sp>
    </p:spTree>
    <p:extLst>
      <p:ext uri="{BB962C8B-B14F-4D97-AF65-F5344CB8AC3E}">
        <p14:creationId xmlns:p14="http://schemas.microsoft.com/office/powerpoint/2010/main" val="2629177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Reports 				 vs.    	Event Reports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050" y="1447801"/>
            <a:ext cx="3625850" cy="4525963"/>
          </a:xfrm>
        </p:spPr>
        <p:txBody>
          <a:bodyPr anchor="t">
            <a:normAutofit/>
          </a:bodyPr>
          <a:lstStyle/>
          <a:p>
            <a:r>
              <a:rPr lang="en-US" dirty="0"/>
              <a:t>Internal to Technical Unit</a:t>
            </a:r>
          </a:p>
          <a:p>
            <a:r>
              <a:rPr lang="en-US" dirty="0"/>
              <a:t>Development testing process</a:t>
            </a:r>
          </a:p>
          <a:p>
            <a:r>
              <a:rPr lang="en-US" dirty="0"/>
              <a:t>Define Error description and impact</a:t>
            </a:r>
          </a:p>
          <a:p>
            <a:r>
              <a:rPr lang="en-US" dirty="0"/>
              <a:t>Identify action(s) taken to resolve error</a:t>
            </a:r>
          </a:p>
          <a:p>
            <a:r>
              <a:rPr lang="en-US" dirty="0"/>
              <a:t>Document results of the corrective action.</a:t>
            </a:r>
          </a:p>
          <a:p>
            <a:r>
              <a:rPr lang="en-US" dirty="0"/>
              <a:t>Summarize in Development Summary Report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37250" y="1447801"/>
            <a:ext cx="36258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CSV QA and Business Unit Participation</a:t>
            </a:r>
          </a:p>
          <a:p>
            <a:r>
              <a:rPr lang="en-US" dirty="0"/>
              <a:t>Validation testing process</a:t>
            </a:r>
          </a:p>
          <a:p>
            <a:r>
              <a:rPr lang="en-US" dirty="0"/>
              <a:t>Define Event description and impact</a:t>
            </a:r>
          </a:p>
          <a:p>
            <a:r>
              <a:rPr lang="en-US" dirty="0"/>
              <a:t>Determine Root Cause</a:t>
            </a:r>
          </a:p>
          <a:p>
            <a:r>
              <a:rPr lang="en-US" dirty="0"/>
              <a:t>Identify Corrective Action</a:t>
            </a:r>
          </a:p>
          <a:p>
            <a:r>
              <a:rPr lang="en-US" dirty="0"/>
              <a:t>Document Corrective Action Results</a:t>
            </a:r>
          </a:p>
          <a:p>
            <a:r>
              <a:rPr lang="en-US" dirty="0"/>
              <a:t>Define the Preventive Action</a:t>
            </a:r>
          </a:p>
          <a:p>
            <a:r>
              <a:rPr lang="en-US" dirty="0"/>
              <a:t>BO and CSV QA Approval</a:t>
            </a:r>
          </a:p>
          <a:p>
            <a:r>
              <a:rPr lang="en-US" dirty="0"/>
              <a:t>Summarize in  Validation Testing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2675894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Resolution – Script Error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5029199"/>
          </a:xfrm>
        </p:spPr>
        <p:txBody>
          <a:bodyPr numCol="3">
            <a:normAutofit fontScale="92500"/>
          </a:bodyPr>
          <a:lstStyle/>
          <a:p>
            <a:r>
              <a:rPr lang="en-US" b="1" i="1" dirty="0"/>
              <a:t>Script error in procedure due to Spelling / Grammatical errors</a:t>
            </a:r>
          </a:p>
          <a:p>
            <a:r>
              <a:rPr lang="en-US" dirty="0"/>
              <a:t>Ignore spelling errors in words that have no impact to the intent of the procedure, such as ‘teh’ vs ‘the’</a:t>
            </a:r>
          </a:p>
          <a:p>
            <a:r>
              <a:rPr lang="en-US" dirty="0"/>
              <a:t>If changes are made to the spelling error, use a comment to explain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Script error in procedure other than Spelling / Grammatical errors</a:t>
            </a:r>
          </a:p>
          <a:p>
            <a:r>
              <a:rPr lang="en-US" dirty="0"/>
              <a:t>Stop execution of the test procedure</a:t>
            </a:r>
          </a:p>
          <a:p>
            <a:r>
              <a:rPr lang="en-US" dirty="0"/>
              <a:t>Consult  CSV QA</a:t>
            </a:r>
          </a:p>
          <a:p>
            <a:r>
              <a:rPr lang="en-US" dirty="0"/>
              <a:t>If applicable, initiate Event Report</a:t>
            </a:r>
          </a:p>
          <a:p>
            <a:r>
              <a:rPr lang="en-US" dirty="0"/>
              <a:t>Determine event resolution</a:t>
            </a:r>
          </a:p>
          <a:p>
            <a:r>
              <a:rPr lang="en-US" dirty="0"/>
              <a:t>Implement corrections </a:t>
            </a:r>
          </a:p>
          <a:p>
            <a:r>
              <a:rPr lang="en-US" dirty="0"/>
              <a:t>After making corrections, execute  step	</a:t>
            </a:r>
          </a:p>
          <a:p>
            <a:endParaRPr lang="en-US" dirty="0"/>
          </a:p>
          <a:p>
            <a:r>
              <a:rPr lang="en-US" b="1" i="1" dirty="0"/>
              <a:t>Script error in Expected Results </a:t>
            </a:r>
          </a:p>
          <a:p>
            <a:r>
              <a:rPr lang="en-US" dirty="0"/>
              <a:t>No Changes Allowed </a:t>
            </a:r>
          </a:p>
          <a:p>
            <a:r>
              <a:rPr lang="en-US" dirty="0"/>
              <a:t>For obvious typographical errors that do not impact the test step, add a comment</a:t>
            </a:r>
          </a:p>
          <a:p>
            <a:pPr marL="0" indent="0">
              <a:buNone/>
            </a:pPr>
            <a:r>
              <a:rPr lang="en-US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92493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Type 2 – “Black Box”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often used by non-programmers</a:t>
            </a:r>
          </a:p>
          <a:p>
            <a:r>
              <a:rPr lang="en-US" dirty="0"/>
              <a:t>More “functional”</a:t>
            </a:r>
          </a:p>
          <a:p>
            <a:r>
              <a:rPr lang="en-US" dirty="0"/>
              <a:t>Without knowing “how” check inputs for proper outputs</a:t>
            </a:r>
          </a:p>
          <a:p>
            <a:r>
              <a:rPr lang="en-US" dirty="0"/>
              <a:t>May include “negative testing”</a:t>
            </a:r>
          </a:p>
          <a:p>
            <a:r>
              <a:rPr lang="en-US" dirty="0"/>
              <a:t>Used for all levels including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981976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Resolution – Expected Results Error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Actual Results do not match the Expected Results</a:t>
            </a:r>
          </a:p>
          <a:p>
            <a:pPr lvl="1"/>
            <a:r>
              <a:rPr lang="en-US" dirty="0"/>
              <a:t>Enter actual results with any requested supporting attachments </a:t>
            </a:r>
          </a:p>
          <a:p>
            <a:pPr lvl="1"/>
            <a:r>
              <a:rPr lang="en-US" dirty="0"/>
              <a:t>Proceed as directed in Validation/Test Plan</a:t>
            </a:r>
          </a:p>
          <a:p>
            <a:pPr lvl="1"/>
            <a:r>
              <a:rPr lang="en-US" dirty="0"/>
              <a:t>For any question, contact CSV QA </a:t>
            </a:r>
          </a:p>
          <a:p>
            <a:pPr lvl="1"/>
            <a:r>
              <a:rPr lang="en-US" dirty="0"/>
              <a:t>If applicable, Fail the test step (mark Fail, initial and date)</a:t>
            </a:r>
          </a:p>
          <a:p>
            <a:pPr lvl="1"/>
            <a:r>
              <a:rPr lang="en-US" dirty="0"/>
              <a:t>Suspend testing, as directed</a:t>
            </a:r>
          </a:p>
          <a:p>
            <a:pPr lvl="1"/>
            <a:r>
              <a:rPr lang="en-US" dirty="0"/>
              <a:t>Initiate an Event Report</a:t>
            </a:r>
          </a:p>
          <a:p>
            <a:pPr lvl="1"/>
            <a:r>
              <a:rPr lang="en-US" dirty="0"/>
              <a:t>Enter the unique Event Report number in the Actual Results column or comments section of the script</a:t>
            </a:r>
          </a:p>
          <a:p>
            <a:pPr lvl="1"/>
            <a:r>
              <a:rPr lang="en-US" dirty="0"/>
              <a:t>Resume testing if the event does not impact subsequent testing, as directed by CSV QA</a:t>
            </a:r>
          </a:p>
          <a:p>
            <a:pPr lvl="1"/>
            <a:r>
              <a:rPr lang="en-US" dirty="0"/>
              <a:t>Execute Corrective Action from approved Event Report, is appropriate</a:t>
            </a:r>
          </a:p>
          <a:p>
            <a:pPr lvl="1"/>
            <a:r>
              <a:rPr lang="en-US" dirty="0"/>
              <a:t>Retest in accordance with VPD, Testing Plan or approved Event Report</a:t>
            </a:r>
          </a:p>
        </p:txBody>
      </p:sp>
    </p:spTree>
    <p:extLst>
      <p:ext uri="{BB962C8B-B14F-4D97-AF65-F5344CB8AC3E}">
        <p14:creationId xmlns:p14="http://schemas.microsoft.com/office/powerpoint/2010/main" val="909743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Resolution – Expected Results Error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Results error due to a typo or an unclear expected results</a:t>
            </a:r>
          </a:p>
          <a:p>
            <a:r>
              <a:rPr lang="en-US" dirty="0"/>
              <a:t>Document in Event Report</a:t>
            </a:r>
          </a:p>
          <a:p>
            <a:r>
              <a:rPr lang="en-US" dirty="0"/>
              <a:t>No retest, if system functions as intended</a:t>
            </a:r>
          </a:p>
        </p:txBody>
      </p:sp>
    </p:spTree>
    <p:extLst>
      <p:ext uri="{BB962C8B-B14F-4D97-AF65-F5344CB8AC3E}">
        <p14:creationId xmlns:p14="http://schemas.microsoft.com/office/powerpoint/2010/main" val="3443107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Resolution – Tester Error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050" y="1447801"/>
            <a:ext cx="3625850" cy="4525963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Incomplete/Incorrect capture of actual results </a:t>
            </a:r>
          </a:p>
          <a:p>
            <a:r>
              <a:rPr lang="en-US" dirty="0"/>
              <a:t>Explain in Event Report</a:t>
            </a:r>
          </a:p>
          <a:p>
            <a:r>
              <a:rPr lang="en-US" dirty="0"/>
              <a:t>If screen capture or specification exists to support expected results, do not retest</a:t>
            </a:r>
          </a:p>
          <a:p>
            <a:r>
              <a:rPr lang="en-US" dirty="0"/>
              <a:t>Retest if no evidence is documented</a:t>
            </a:r>
          </a:p>
          <a:p>
            <a:endParaRPr lang="en-US" dirty="0"/>
          </a:p>
          <a:p>
            <a:r>
              <a:rPr lang="en-US" i="1" dirty="0"/>
              <a:t>Example:  </a:t>
            </a:r>
            <a:r>
              <a:rPr lang="en-US" dirty="0"/>
              <a:t>Multi-screen display not entirely captured in the screen print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60950" y="1447801"/>
            <a:ext cx="362585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 Evidence i.e. lack of screen capture</a:t>
            </a:r>
          </a:p>
          <a:p>
            <a:r>
              <a:rPr lang="en-US" dirty="0"/>
              <a:t>Explain in Event Report</a:t>
            </a:r>
          </a:p>
          <a:p>
            <a:r>
              <a:rPr lang="en-US" dirty="0"/>
              <a:t>Retest as directed</a:t>
            </a:r>
          </a:p>
          <a:p>
            <a:endParaRPr lang="en-US" dirty="0"/>
          </a:p>
          <a:p>
            <a:r>
              <a:rPr lang="en-US" i="1" dirty="0"/>
              <a:t>Example:  </a:t>
            </a:r>
            <a:r>
              <a:rPr lang="en-US" dirty="0"/>
              <a:t>Tester failed to execute a screen print or screen print was lost after generation</a:t>
            </a:r>
          </a:p>
        </p:txBody>
      </p:sp>
    </p:spTree>
    <p:extLst>
      <p:ext uri="{BB962C8B-B14F-4D97-AF65-F5344CB8AC3E}">
        <p14:creationId xmlns:p14="http://schemas.microsoft.com/office/powerpoint/2010/main" val="2234890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Events That Require Event Reports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result does not match expected result</a:t>
            </a:r>
          </a:p>
          <a:p>
            <a:r>
              <a:rPr lang="en-US" dirty="0"/>
              <a:t>Tester error</a:t>
            </a:r>
          </a:p>
          <a:p>
            <a:r>
              <a:rPr lang="en-US" dirty="0"/>
              <a:t>System update</a:t>
            </a:r>
          </a:p>
          <a:p>
            <a:r>
              <a:rPr lang="en-US" dirty="0"/>
              <a:t>Change to the expected result</a:t>
            </a:r>
          </a:p>
          <a:p>
            <a:r>
              <a:rPr lang="en-US" dirty="0"/>
              <a:t>Poor documentation practices</a:t>
            </a:r>
          </a:p>
          <a:p>
            <a:r>
              <a:rPr lang="en-US" dirty="0"/>
              <a:t>Additional steps required</a:t>
            </a:r>
          </a:p>
          <a:p>
            <a:r>
              <a:rPr lang="en-US" dirty="0"/>
              <a:t>Additional testing required</a:t>
            </a:r>
          </a:p>
          <a:p>
            <a:r>
              <a:rPr lang="en-US" dirty="0"/>
              <a:t>System failures and anomalies</a:t>
            </a:r>
          </a:p>
          <a:p>
            <a:r>
              <a:rPr lang="en-US" dirty="0"/>
              <a:t>Unplanned data reset </a:t>
            </a:r>
          </a:p>
        </p:txBody>
      </p:sp>
    </p:spTree>
    <p:extLst>
      <p:ext uri="{BB962C8B-B14F-4D97-AF65-F5344CB8AC3E}">
        <p14:creationId xmlns:p14="http://schemas.microsoft.com/office/powerpoint/2010/main" val="2148663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181050" y="224310"/>
            <a:ext cx="1049020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6CC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36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Questions?</a:t>
            </a:r>
          </a:p>
        </p:txBody>
      </p:sp>
      <p:pic>
        <p:nvPicPr>
          <p:cNvPr id="12290" name="Picture 2" descr="http://www.clker.com/cliparts/O/h/L/p/N/N/ask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16370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2531" y="6473279"/>
            <a:ext cx="1986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055B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401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used with Black Box</a:t>
            </a:r>
          </a:p>
          <a:p>
            <a:r>
              <a:rPr lang="en-US" dirty="0"/>
              <a:t>What would happen if you don’t use it right (crazy data, inappropriate actions, etc.)</a:t>
            </a:r>
          </a:p>
          <a:p>
            <a:r>
              <a:rPr lang="en-US" dirty="0"/>
              <a:t>Gives you a good idea of “real life” use (under end user abuse)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technique for data moves &amp; sometime migration (data validation)</a:t>
            </a:r>
          </a:p>
          <a:p>
            <a:r>
              <a:rPr lang="en-US" dirty="0"/>
              <a:t>Check things like first/last, middle, typical, min/max etc.</a:t>
            </a:r>
          </a:p>
        </p:txBody>
      </p:sp>
    </p:spTree>
    <p:extLst>
      <p:ext uri="{BB962C8B-B14F-4D97-AF65-F5344CB8AC3E}">
        <p14:creationId xmlns:p14="http://schemas.microsoft.com/office/powerpoint/2010/main" val="35488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“Smoke Testing”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it on and see what happens</a:t>
            </a:r>
          </a:p>
          <a:p>
            <a:r>
              <a:rPr lang="en-US" dirty="0"/>
              <a:t>Usually first test after creation or first test after modification</a:t>
            </a:r>
          </a:p>
          <a:p>
            <a:r>
              <a:rPr lang="en-US" dirty="0"/>
              <a:t>Looks for a catastrophic failure (hardware, blue screen, etc.)</a:t>
            </a:r>
          </a:p>
        </p:txBody>
      </p:sp>
    </p:spTree>
    <p:extLst>
      <p:ext uri="{BB962C8B-B14F-4D97-AF65-F5344CB8AC3E}">
        <p14:creationId xmlns:p14="http://schemas.microsoft.com/office/powerpoint/2010/main" val="202781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Unit?</a:t>
            </a:r>
          </a:p>
          <a:p>
            <a:r>
              <a:rPr lang="en-US" dirty="0"/>
              <a:t>White and Black Box Units</a:t>
            </a:r>
          </a:p>
          <a:p>
            <a:r>
              <a:rPr lang="en-US" dirty="0"/>
              <a:t>Best Left to Developers to Design and Execute</a:t>
            </a:r>
          </a:p>
        </p:txBody>
      </p:sp>
    </p:spTree>
    <p:extLst>
      <p:ext uri="{BB962C8B-B14F-4D97-AF65-F5344CB8AC3E}">
        <p14:creationId xmlns:p14="http://schemas.microsoft.com/office/powerpoint/2010/main" val="12354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Units still work</a:t>
            </a:r>
          </a:p>
          <a:p>
            <a:r>
              <a:rPr lang="en-US" dirty="0"/>
              <a:t>Units interact properly</a:t>
            </a:r>
          </a:p>
          <a:p>
            <a:r>
              <a:rPr lang="en-US" dirty="0"/>
              <a:t>Nothing else broke</a:t>
            </a:r>
          </a:p>
          <a:p>
            <a:r>
              <a:rPr lang="en-US" dirty="0"/>
              <a:t>Bug, Debug, Retest</a:t>
            </a:r>
          </a:p>
        </p:txBody>
      </p:sp>
    </p:spTree>
    <p:extLst>
      <p:ext uri="{BB962C8B-B14F-4D97-AF65-F5344CB8AC3E}">
        <p14:creationId xmlns:p14="http://schemas.microsoft.com/office/powerpoint/2010/main" val="3368101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02930-2091-41FE-9150-B2200C938887}"/>
</file>

<file path=customXml/itemProps2.xml><?xml version="1.0" encoding="utf-8"?>
<ds:datastoreItem xmlns:ds="http://schemas.openxmlformats.org/officeDocument/2006/customXml" ds:itemID="{E427E5A0-F544-4859-A1F3-8210642A59A8}"/>
</file>

<file path=customXml/itemProps3.xml><?xml version="1.0" encoding="utf-8"?>
<ds:datastoreItem xmlns:ds="http://schemas.openxmlformats.org/officeDocument/2006/customXml" ds:itemID="{688252EB-86BE-46FA-8C84-0C73661973E8}"/>
</file>

<file path=docProps/app.xml><?xml version="1.0" encoding="utf-8"?>
<Properties xmlns="http://schemas.openxmlformats.org/officeDocument/2006/extended-properties" xmlns:vt="http://schemas.openxmlformats.org/officeDocument/2006/docPropsVTypes">
  <Template>COVEX Presentation Template 09Oct2017</Template>
  <TotalTime>178</TotalTime>
  <Words>1893</Words>
  <Application>Microsoft Office PowerPoint</Application>
  <PresentationFormat>Widescreen</PresentationFormat>
  <Paragraphs>282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Covex, LLC</vt:lpstr>
      <vt:lpstr>Testing</vt:lpstr>
      <vt:lpstr>Testing – Type 1 “White Box” </vt:lpstr>
      <vt:lpstr>Testing Type 2 – “Black Box”</vt:lpstr>
      <vt:lpstr>Negative Testing</vt:lpstr>
      <vt:lpstr>Boundary Testing</vt:lpstr>
      <vt:lpstr>“Smoke Testing”</vt:lpstr>
      <vt:lpstr>Unit Testing</vt:lpstr>
      <vt:lpstr>Integration Testing</vt:lpstr>
      <vt:lpstr>System Testing</vt:lpstr>
      <vt:lpstr>Acceptance Testing</vt:lpstr>
      <vt:lpstr>Depth of Testing</vt:lpstr>
      <vt:lpstr>PowerPoint Presentation</vt:lpstr>
      <vt:lpstr>Limited Testing       Light Testing</vt:lpstr>
      <vt:lpstr>Typical Testing       In-depth Testing</vt:lpstr>
      <vt:lpstr>Exhaustive Testing</vt:lpstr>
      <vt:lpstr>Test Organization </vt:lpstr>
      <vt:lpstr>Testing Process</vt:lpstr>
      <vt:lpstr>Test Protocols – Common Types </vt:lpstr>
      <vt:lpstr>Protocols </vt:lpstr>
      <vt:lpstr>Hardware Qualification </vt:lpstr>
      <vt:lpstr>Remember Design Specification? (Custom or Configured)</vt:lpstr>
      <vt:lpstr>Design Qualification – DQ </vt:lpstr>
      <vt:lpstr>DQ and Devices </vt:lpstr>
      <vt:lpstr>Hardware Qualification</vt:lpstr>
      <vt:lpstr>Installation Qualification </vt:lpstr>
      <vt:lpstr>Installation Qualification </vt:lpstr>
      <vt:lpstr>Installation Qualification</vt:lpstr>
      <vt:lpstr>Installation Qualification</vt:lpstr>
      <vt:lpstr>Operational Qualification </vt:lpstr>
      <vt:lpstr>Operational Qualification </vt:lpstr>
      <vt:lpstr>Operational Qualification </vt:lpstr>
      <vt:lpstr>IQ/OQ Qualification</vt:lpstr>
      <vt:lpstr>(Validation/PQ/UAT) Protocol </vt:lpstr>
      <vt:lpstr>Traceability Matrix</vt:lpstr>
      <vt:lpstr>Traceability Matrix</vt:lpstr>
      <vt:lpstr>Event Report and Resolution</vt:lpstr>
      <vt:lpstr>Error Reports      vs.     Event Reports</vt:lpstr>
      <vt:lpstr>Event Resolution – Script Error</vt:lpstr>
      <vt:lpstr>Event Resolution – Expected Results Error </vt:lpstr>
      <vt:lpstr>Event Resolution – Expected Results Error </vt:lpstr>
      <vt:lpstr>Event Resolution – Tester Error</vt:lpstr>
      <vt:lpstr>Examples of Events That Require Event Reports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Michael Kolter</cp:lastModifiedBy>
  <cp:revision>11</cp:revision>
  <dcterms:created xsi:type="dcterms:W3CDTF">2018-01-10T17:16:49Z</dcterms:created>
  <dcterms:modified xsi:type="dcterms:W3CDTF">2019-09-23T10:53:34Z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4600</vt:r8>
  </property>
</Properties>
</file>