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17"/>
  </p:notesMasterIdLst>
  <p:sldIdLst>
    <p:sldId id="281" r:id="rId2"/>
    <p:sldId id="282" r:id="rId3"/>
    <p:sldId id="283" r:id="rId4"/>
    <p:sldId id="284" r:id="rId5"/>
    <p:sldId id="292" r:id="rId6"/>
    <p:sldId id="285" r:id="rId7"/>
    <p:sldId id="293" r:id="rId8"/>
    <p:sldId id="294" r:id="rId9"/>
    <p:sldId id="286" r:id="rId10"/>
    <p:sldId id="287" r:id="rId11"/>
    <p:sldId id="288" r:id="rId12"/>
    <p:sldId id="289" r:id="rId13"/>
    <p:sldId id="290" r:id="rId14"/>
    <p:sldId id="29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B9E"/>
    <a:srgbClr val="0A64A9"/>
    <a:srgbClr val="0061A1"/>
    <a:srgbClr val="004D99"/>
    <a:srgbClr val="2770A9"/>
    <a:srgbClr val="246698"/>
    <a:srgbClr val="244D4D"/>
    <a:srgbClr val="0000CC"/>
    <a:srgbClr val="0000FF"/>
    <a:srgbClr val="CEC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FBB5D-7889-46F9-9FFF-7E25AF380839}" type="datetimeFigureOut">
              <a:rPr lang="en-US" smtClean="0"/>
              <a:t>9/23/2019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04E13-C8E4-4A52-9812-05F5A5C3E9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8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 b="1" i="1" baseline="0">
                <a:solidFill>
                  <a:srgbClr val="055B9E"/>
                </a:solidFill>
                <a:effectLst/>
              </a:defRPr>
            </a:lvl1pPr>
          </a:lstStyle>
          <a:p>
            <a:r>
              <a:rPr lang="en-US" dirty="0"/>
              <a:t>Covex, LLC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7885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8578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92522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6074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09550"/>
            <a:ext cx="11099800" cy="1143000"/>
          </a:xfrm>
        </p:spPr>
        <p:txBody>
          <a:bodyPr anchor="ctr"/>
          <a:lstStyle>
            <a:lvl1pPr algn="l">
              <a:defRPr sz="3600" b="1">
                <a:solidFill>
                  <a:srgbClr val="055B9E"/>
                </a:solidFill>
                <a:latin typeface="Arial Narrow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447801"/>
            <a:ext cx="10464800" cy="4525963"/>
          </a:xfrm>
        </p:spPr>
        <p:txBody>
          <a:bodyPr/>
          <a:lstStyle>
            <a:lvl1pPr marL="228600" indent="-228600">
              <a:buClr>
                <a:srgbClr val="055B9E"/>
              </a:buClr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1pPr>
            <a:lvl2pPr marL="571500" indent="-228600">
              <a:buClr>
                <a:srgbClr val="055B9E"/>
              </a:buClr>
              <a:defRPr sz="2000">
                <a:latin typeface="Arial" pitchFamily="34" charset="0"/>
                <a:cs typeface="Arial" pitchFamily="34" charset="0"/>
              </a:defRPr>
            </a:lvl2pPr>
            <a:lvl3pPr marL="971550" indent="-228600">
              <a:buClr>
                <a:srgbClr val="055B9E"/>
              </a:buClr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314450" indent="-228600">
              <a:buClr>
                <a:srgbClr val="055B9E"/>
              </a:buClr>
              <a:defRPr sz="1600">
                <a:latin typeface="Arial" pitchFamily="34" charset="0"/>
                <a:cs typeface="Arial" pitchFamily="34" charset="0"/>
              </a:defRPr>
            </a:lvl4pPr>
            <a:lvl5pPr marL="1657350" indent="-228600">
              <a:buClr>
                <a:srgbClr val="055B9E"/>
              </a:buCl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76673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93949"/>
            <a:ext cx="4895055" cy="42972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93949"/>
            <a:ext cx="4895056" cy="42972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82600" y="209550"/>
            <a:ext cx="11099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none">
                <a:ln w="3175" cmpd="sng">
                  <a:noFill/>
                </a:ln>
                <a:solidFill>
                  <a:srgbClr val="055B9E"/>
                </a:solidFill>
                <a:effectLst/>
                <a:latin typeface="Arial Narrow" pitchFamily="34" charset="0"/>
                <a:ea typeface="+mj-ea"/>
                <a:cs typeface="Arial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8947851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73874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17139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6641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43882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54962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7" name="Rectangle 2"/>
          <p:cNvSpPr txBox="1">
            <a:spLocks noChangeArrowheads="1"/>
          </p:cNvSpPr>
          <p:nvPr userDrawn="1"/>
        </p:nvSpPr>
        <p:spPr>
          <a:xfrm>
            <a:off x="5204541" y="6589395"/>
            <a:ext cx="1242752" cy="192405"/>
          </a:xfrm>
          <a:prstGeom prst="rect">
            <a:avLst/>
          </a:prstGeo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rgbClr val="055B9E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</a:pPr>
            <a:r>
              <a:rPr lang="en-US" altLang="en-US" sz="1600" b="1" kern="0" dirty="0"/>
              <a:t>COVEX, LLC</a:t>
            </a:r>
          </a:p>
        </p:txBody>
      </p:sp>
    </p:spTree>
    <p:extLst>
      <p:ext uri="{BB962C8B-B14F-4D97-AF65-F5344CB8AC3E}">
        <p14:creationId xmlns:p14="http://schemas.microsoft.com/office/powerpoint/2010/main" val="247538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807" r:id="rId2"/>
    <p:sldLayoutId id="2147483791" r:id="rId3"/>
    <p:sldLayoutId id="2147483793" r:id="rId4"/>
    <p:sldLayoutId id="2147483794" r:id="rId5"/>
    <p:sldLayoutId id="2147483795" r:id="rId6"/>
    <p:sldLayoutId id="2147483796" r:id="rId7"/>
    <p:sldLayoutId id="2147483798" r:id="rId8"/>
    <p:sldLayoutId id="2147483799" r:id="rId9"/>
    <p:sldLayoutId id="2147483800" r:id="rId10"/>
    <p:sldLayoutId id="2147483802" r:id="rId11"/>
    <p:sldLayoutId id="214748380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Covex 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Peer Review &amp; Dry Run Training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E81B811-19BB-450C-9D39-22C91DA5A549}" type="datetime4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September 23, 2019</a:t>
            </a:fld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21639DC-A503-4BA4-9272-1040EFE4909C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2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u="sng" dirty="0"/>
              <a:t>What exactly is a Dry Run?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600" y="1352550"/>
            <a:ext cx="11099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A dry run is a </a:t>
            </a:r>
            <a:r>
              <a:rPr lang="en-US" sz="2200" u="sng" dirty="0">
                <a:solidFill>
                  <a:srgbClr val="FF0000"/>
                </a:solidFill>
              </a:rPr>
              <a:t>static test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that should be performed in order to mitigate the failure of a software, or product. </a:t>
            </a:r>
          </a:p>
          <a:p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	a. Static test: is not executed, but checks requirement &amp; design documents to find errors.</a:t>
            </a:r>
          </a:p>
          <a:p>
            <a:pPr lvl="0"/>
            <a:endParaRPr lang="en-US" sz="2200" dirty="0">
              <a:solidFill>
                <a:schemeClr val="tx2"/>
              </a:solidFill>
            </a:endParaRP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	1. This is used in prevention, so the end user does not receive a product that is filled 	with 	issues and bugs. </a:t>
            </a:r>
          </a:p>
          <a:p>
            <a:pPr lvl="0"/>
            <a:endParaRPr lang="en-US" sz="2200" dirty="0">
              <a:solidFill>
                <a:schemeClr val="tx2"/>
              </a:solidFill>
            </a:endParaRP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	2. Basically, the person who is dry running the Test Script is responsible for navigating 	through the test steps and Expected Results to find errors and suggest corrections.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8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Things to be mindful of while Dry Running: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856" y="1352550"/>
            <a:ext cx="1089328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>
                <a:solidFill>
                  <a:schemeClr val="tx2"/>
                </a:solidFill>
              </a:rPr>
              <a:t>1. Make sure the task being asked to perform is clearly communicated and fully understood. </a:t>
            </a:r>
          </a:p>
          <a:p>
            <a:pPr marL="914400" lvl="1" indent="-457200">
              <a:buAutoNum type="alphaLcPeriod"/>
            </a:pPr>
            <a:r>
              <a:rPr lang="en-US" sz="2200" dirty="0">
                <a:solidFill>
                  <a:schemeClr val="tx2"/>
                </a:solidFill>
              </a:rPr>
              <a:t>If you have further questions, or don’t understand follow up with the author for clarification. Don’t take anything personally! If your comments are rejected take it as a learning experience.</a:t>
            </a:r>
          </a:p>
          <a:p>
            <a:pPr lvl="1"/>
            <a:endParaRPr lang="en-US" sz="2200" dirty="0">
              <a:solidFill>
                <a:schemeClr val="tx2"/>
              </a:solidFill>
            </a:endParaRP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2. If a Step Description is </a:t>
            </a:r>
            <a:r>
              <a:rPr lang="en-US" sz="2200" u="sng" dirty="0">
                <a:solidFill>
                  <a:srgbClr val="FF0000"/>
                </a:solidFill>
              </a:rPr>
              <a:t>TOO</a:t>
            </a:r>
            <a:r>
              <a:rPr lang="en-US" sz="2200" dirty="0">
                <a:solidFill>
                  <a:schemeClr val="tx2"/>
                </a:solidFill>
              </a:rPr>
              <a:t> long it can cause the User to get lost, or confused.</a:t>
            </a: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	a. Suggest any tasks that can / should be broken down for further simplification. </a:t>
            </a: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	b. It can be necessary to do more than one run to check for things such as the cross 	reference of requirements, test scenarios, spelling &amp; grammar, and the overall flow of the 	script.</a:t>
            </a:r>
          </a:p>
          <a:p>
            <a:pPr lvl="0"/>
            <a:endParaRPr lang="en-US" sz="2200" dirty="0">
              <a:solidFill>
                <a:schemeClr val="tx2"/>
              </a:solidFill>
            </a:endParaRP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3. Verify that all required steps can be completed.</a:t>
            </a: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	a. Follow the Test Script exactly how it is written.</a:t>
            </a: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	b. Report, or note when things do not 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7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Things to be mindful of while Dry Running (Cont.):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250" y="1352550"/>
            <a:ext cx="109091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>
                <a:solidFill>
                  <a:schemeClr val="tx2"/>
                </a:solidFill>
              </a:rPr>
              <a:t>4. Check to make sure all numbers are in order; no gaps or repeats.</a:t>
            </a:r>
          </a:p>
          <a:p>
            <a:pPr lvl="0"/>
            <a:endParaRPr lang="en-US" sz="2200" dirty="0">
              <a:solidFill>
                <a:schemeClr val="tx2"/>
              </a:solidFill>
            </a:endParaRP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5. Verify that all parameters are mentioned in the setup and also, within the script. </a:t>
            </a:r>
          </a:p>
          <a:p>
            <a:pPr lvl="0"/>
            <a:endParaRPr lang="en-US" sz="2200" dirty="0">
              <a:solidFill>
                <a:schemeClr val="tx2"/>
              </a:solidFill>
            </a:endParaRP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6. If there is a list of requirements compare those to make sure all components are being tested in the script, or across multiple scripts. </a:t>
            </a:r>
          </a:p>
          <a:p>
            <a:pPr lvl="0"/>
            <a:endParaRPr lang="en-US" sz="2200" dirty="0">
              <a:solidFill>
                <a:schemeClr val="tx2"/>
              </a:solidFill>
            </a:endParaRP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7. Check all links, or emails to ensure proper functionality.</a:t>
            </a: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	a. If something is not working appropriately it can be addressed.</a:t>
            </a: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		i. An example, would be if the user cannot log into a specific e-mail then this can be 			fixed immediately, or at least noted.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9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Things to be mindful of while Dry Running (Cont.):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600" y="1352550"/>
            <a:ext cx="11099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>
                <a:solidFill>
                  <a:schemeClr val="tx2"/>
                </a:solidFill>
              </a:rPr>
              <a:t>8. Capturing Screenshots</a:t>
            </a:r>
          </a:p>
          <a:p>
            <a:pPr lvl="0"/>
            <a:endParaRPr lang="en-US" sz="2200" dirty="0">
              <a:solidFill>
                <a:schemeClr val="tx2"/>
              </a:solidFill>
            </a:endParaRP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	a. This allows for proof that the step exactly matches the Expected Results, or not.</a:t>
            </a: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	b. If it does not exactly match the Expected Results than the author can see where the 	necessary changes need to be made (i.e. words mismatching, missing words, or a 	window / selection of a button they may have entirely missed).</a:t>
            </a:r>
          </a:p>
          <a:p>
            <a:pPr lvl="0"/>
            <a:endParaRPr lang="en-US" sz="2200" dirty="0">
              <a:solidFill>
                <a:schemeClr val="tx2"/>
              </a:solidFill>
            </a:endParaRP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9. Check for additional spelling / grammar issues that were overlooked in the peer reviews.</a:t>
            </a:r>
          </a:p>
          <a:p>
            <a:pPr lvl="0"/>
            <a:endParaRPr lang="en-US" sz="2200" dirty="0">
              <a:solidFill>
                <a:schemeClr val="tx2"/>
              </a:solidFill>
            </a:endParaRP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10. Overall, make sure the language is clear and concise for the end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9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Words / Phrases to Check for: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600" y="1216550"/>
            <a:ext cx="11099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The Author should avoid using certain Words / Phrases when writing Test Scripts, so please comment / note if they appear. </a:t>
            </a:r>
          </a:p>
          <a:p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Stay away from these Words / Phrases: </a:t>
            </a:r>
          </a:p>
          <a:p>
            <a:endParaRPr lang="en-US" sz="2200" dirty="0">
              <a:solidFill>
                <a:schemeClr val="tx2"/>
              </a:solidFill>
            </a:endParaRPr>
          </a:p>
          <a:p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1116" y="2790908"/>
            <a:ext cx="35860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 2"/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“all” </a:t>
            </a:r>
          </a:p>
          <a:p>
            <a:pPr>
              <a:buFont typeface="Wingdings 2"/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“never” </a:t>
            </a:r>
          </a:p>
          <a:p>
            <a:pPr>
              <a:buFont typeface="Wingdings 2"/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“always”</a:t>
            </a:r>
          </a:p>
          <a:p>
            <a:pPr>
              <a:buFont typeface="Wingdings 2"/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“best”</a:t>
            </a:r>
          </a:p>
          <a:p>
            <a:pPr>
              <a:buFont typeface="Wingdings 2"/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“optimal”</a:t>
            </a:r>
          </a:p>
          <a:p>
            <a:pPr>
              <a:buFont typeface="Wingdings 2"/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“fast”</a:t>
            </a:r>
          </a:p>
          <a:p>
            <a:pPr>
              <a:buFont typeface="Wingdings 2"/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“immediate”</a:t>
            </a:r>
          </a:p>
          <a:p>
            <a:pPr>
              <a:buFont typeface="Wingdings 2"/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“usually”</a:t>
            </a:r>
          </a:p>
          <a:p>
            <a:pPr>
              <a:buFont typeface="Wingdings 2"/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“generally”</a:t>
            </a:r>
          </a:p>
          <a:p>
            <a:pPr>
              <a:buFont typeface="Wingdings 2"/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“for example”</a:t>
            </a:r>
          </a:p>
          <a:p>
            <a:pPr>
              <a:buFont typeface="Wingdings 2"/>
              <a:buNone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“such as”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41411" y="2790908"/>
            <a:ext cx="42167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“including, but not limited to”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“approximately”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“may”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“some”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“should”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“many”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“sometimes”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“and”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“or”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“and/or”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7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 bwMode="auto">
          <a:xfrm>
            <a:off x="181050" y="224310"/>
            <a:ext cx="10490200" cy="56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6CC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defRPr>
            </a:lvl9pPr>
          </a:lstStyle>
          <a:p>
            <a:r>
              <a:rPr lang="en-US" sz="3600" kern="0" dirty="0">
                <a:solidFill>
                  <a:srgbClr val="055B9E"/>
                </a:solidFill>
                <a:latin typeface="Arial Narrow" panose="020B0606020202030204" pitchFamily="34" charset="0"/>
              </a:rPr>
              <a:t>Questions?</a:t>
            </a:r>
          </a:p>
        </p:txBody>
      </p:sp>
      <p:pic>
        <p:nvPicPr>
          <p:cNvPr id="12290" name="Picture 2" descr="http://www.clker.com/cliparts/O/h/L/p/N/N/ask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56" y="163707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22531" y="6473279"/>
            <a:ext cx="19868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i="1" dirty="0">
                <a:solidFill>
                  <a:srgbClr val="055B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COVEX, LLC</a:t>
            </a:r>
          </a:p>
        </p:txBody>
      </p:sp>
    </p:spTree>
    <p:extLst>
      <p:ext uri="{BB962C8B-B14F-4D97-AF65-F5344CB8AC3E}">
        <p14:creationId xmlns:p14="http://schemas.microsoft.com/office/powerpoint/2010/main" val="244014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a Peer Review?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2600" y="2715006"/>
            <a:ext cx="1109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A review process that is an important part of </a:t>
            </a:r>
            <a:r>
              <a:rPr lang="en-US" sz="2800" b="1" u="sng" dirty="0">
                <a:solidFill>
                  <a:srgbClr val="FF0000"/>
                </a:solidFill>
              </a:rPr>
              <a:t>validation</a:t>
            </a:r>
            <a:r>
              <a:rPr lang="en-US" sz="2800" u="sng" dirty="0">
                <a:solidFill>
                  <a:srgbClr val="FF0000"/>
                </a:solidFill>
              </a:rPr>
              <a:t>.</a:t>
            </a:r>
            <a:r>
              <a:rPr lang="en-US" sz="2800" u="sng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chemeClr val="tx2"/>
                </a:solidFill>
              </a:rPr>
              <a:t>1. It helps to ensure the author covered all functionalities that were 	defined in the requirement specifications. 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	2. A reviewer, is responsible for recognizing mistakes that the author 	happened to overlook.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70" y="1261871"/>
            <a:ext cx="4340860" cy="135255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</p:pic>
    </p:spTree>
    <p:extLst>
      <p:ext uri="{BB962C8B-B14F-4D97-AF65-F5344CB8AC3E}">
        <p14:creationId xmlns:p14="http://schemas.microsoft.com/office/powerpoint/2010/main" val="219648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09550"/>
            <a:ext cx="11099800" cy="1143000"/>
          </a:xfrm>
        </p:spPr>
        <p:txBody>
          <a:bodyPr>
            <a:normAutofit fontScale="90000"/>
          </a:bodyPr>
          <a:lstStyle/>
          <a:p>
            <a:br>
              <a:rPr lang="en-US" u="sng" dirty="0"/>
            </a:br>
            <a:r>
              <a:rPr lang="en-US" sz="4000" u="sng" dirty="0"/>
              <a:t>Prior to Peer Reviewing: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600" y="1283368"/>
            <a:ext cx="110998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200" dirty="0">
                <a:solidFill>
                  <a:schemeClr val="tx2"/>
                </a:solidFill>
              </a:rPr>
              <a:t>1. Check that all Parameters listed are being used within the Test Script.</a:t>
            </a: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		a. Parameter: is a constant, or variable given a specific value during execution. </a:t>
            </a: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		b. CTRL+ F can assist in finding / identifying all parameters. </a:t>
            </a:r>
          </a:p>
          <a:p>
            <a:pPr lvl="0"/>
            <a:endParaRPr lang="en-US" sz="2200" dirty="0">
              <a:solidFill>
                <a:schemeClr val="tx2"/>
              </a:solidFill>
            </a:endParaRP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	2. Make sure that the Step #’s are in proper order.</a:t>
            </a:r>
          </a:p>
          <a:p>
            <a:pPr lvl="0"/>
            <a:endParaRPr lang="en-US" sz="2200" dirty="0">
              <a:solidFill>
                <a:schemeClr val="tx2"/>
              </a:solidFill>
            </a:endParaRP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	3. Verify that all requirements listed are correctly numbered in the Test Script.</a:t>
            </a:r>
          </a:p>
          <a:p>
            <a:pPr lvl="0"/>
            <a:endParaRPr lang="en-US" sz="2200" dirty="0">
              <a:solidFill>
                <a:schemeClr val="tx2"/>
              </a:solidFill>
            </a:endParaRP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	4. All requirements need to be referenced in the Test Script and those referenced need to 	be cross checked (Alt + A + F9).</a:t>
            </a:r>
          </a:p>
          <a:p>
            <a:pPr lvl="0"/>
            <a:endParaRPr lang="en-US" sz="2200" dirty="0">
              <a:solidFill>
                <a:schemeClr val="tx2"/>
              </a:solidFill>
            </a:endParaRP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	5. If a requirement has different components such as part a, b, and c then all parts of the 	requirement need to be verified in more than one test step, or across multiple Test Scripts.  </a:t>
            </a:r>
          </a:p>
          <a:p>
            <a:r>
              <a:rPr lang="en-US" sz="2200" dirty="0">
                <a:solidFill>
                  <a:schemeClr val="tx2"/>
                </a:solidFill>
              </a:rPr>
              <a:t>		</a:t>
            </a:r>
          </a:p>
          <a:p>
            <a:pPr algn="ctr"/>
            <a:r>
              <a:rPr lang="en-US" sz="2200" dirty="0">
                <a:solidFill>
                  <a:schemeClr val="tx2"/>
                </a:solidFill>
              </a:rPr>
              <a:t>		</a:t>
            </a:r>
            <a:r>
              <a:rPr lang="en-US" sz="2200" dirty="0">
                <a:solidFill>
                  <a:srgbClr val="FF0000"/>
                </a:solidFill>
              </a:rPr>
              <a:t>NOTE* - </a:t>
            </a:r>
            <a:r>
              <a:rPr lang="en-US" sz="2200" dirty="0">
                <a:solidFill>
                  <a:schemeClr val="tx2"/>
                </a:solidFill>
              </a:rPr>
              <a:t>Ensure all parts are tested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49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u="sng" dirty="0"/>
            </a:br>
            <a:r>
              <a:rPr lang="en-US" sz="4000" u="sng" dirty="0"/>
              <a:t>Spelling Mistakes: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600" y="1352550"/>
            <a:ext cx="11099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</a:pPr>
            <a:r>
              <a:rPr lang="en-US" sz="2200" u="sng" dirty="0">
                <a:solidFill>
                  <a:schemeClr val="tx2"/>
                </a:solidFill>
              </a:rPr>
              <a:t>To avoid Spelling Errors</a:t>
            </a:r>
          </a:p>
          <a:p>
            <a:pPr lvl="0"/>
            <a:endParaRPr lang="en-US" sz="2200" u="sng" dirty="0">
              <a:solidFill>
                <a:schemeClr val="tx2"/>
              </a:solidFill>
            </a:endParaRP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	a. Always do a quick f7 to catch common spelling issues. Misspelling of words can lead to 	confusion, poorly structured sentences, and misdirection of instructions within the Step 	Description.</a:t>
            </a:r>
          </a:p>
          <a:p>
            <a:r>
              <a:rPr lang="en-US" sz="2200" dirty="0">
                <a:solidFill>
                  <a:schemeClr val="tx2"/>
                </a:solidFill>
              </a:rPr>
              <a:t> 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874" r="1151" b="2390"/>
          <a:stretch/>
        </p:blipFill>
        <p:spPr>
          <a:xfrm>
            <a:off x="482600" y="3414653"/>
            <a:ext cx="11099800" cy="201764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41648" y="4108007"/>
            <a:ext cx="768096" cy="210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35880" y="4452497"/>
            <a:ext cx="768096" cy="210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425696" y="4275712"/>
            <a:ext cx="612648" cy="1767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135880" y="4064509"/>
            <a:ext cx="582168" cy="253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9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Grammar Mistakes: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418" b="1227"/>
          <a:stretch/>
        </p:blipFill>
        <p:spPr>
          <a:xfrm>
            <a:off x="482600" y="3425254"/>
            <a:ext cx="11099800" cy="275036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683893" y="3425254"/>
            <a:ext cx="453225" cy="1828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626907" y="5711422"/>
            <a:ext cx="311427" cy="1364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2600" y="1147515"/>
            <a:ext cx="1109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tx2"/>
                </a:solidFill>
              </a:rPr>
              <a:t>1.  </a:t>
            </a:r>
            <a:r>
              <a:rPr lang="en-US" u="sng" dirty="0">
                <a:solidFill>
                  <a:schemeClr val="tx2"/>
                </a:solidFill>
              </a:rPr>
              <a:t>Grammar</a:t>
            </a:r>
            <a:r>
              <a:rPr lang="en-US" dirty="0">
                <a:solidFill>
                  <a:schemeClr val="tx2"/>
                </a:solidFill>
              </a:rPr>
              <a:t> (f7 also checks this) </a:t>
            </a:r>
          </a:p>
          <a:p>
            <a:pPr lvl="0"/>
            <a:endParaRPr lang="en-US" dirty="0">
              <a:solidFill>
                <a:schemeClr val="tx2"/>
              </a:solidFill>
            </a:endParaRPr>
          </a:p>
          <a:p>
            <a:pPr lvl="0"/>
            <a:r>
              <a:rPr lang="en-US" dirty="0">
                <a:solidFill>
                  <a:schemeClr val="tx2"/>
                </a:solidFill>
              </a:rPr>
              <a:t>	a. Verify that the tense is correct.</a:t>
            </a:r>
          </a:p>
          <a:p>
            <a:pPr lvl="0"/>
            <a:r>
              <a:rPr lang="en-US" dirty="0">
                <a:solidFill>
                  <a:schemeClr val="tx2"/>
                </a:solidFill>
              </a:rPr>
              <a:t>	b. Be mindful that present tense is used </a:t>
            </a:r>
            <a:r>
              <a:rPr lang="en-US" u="sng" dirty="0">
                <a:solidFill>
                  <a:srgbClr val="FF0000"/>
                </a:solidFill>
              </a:rPr>
              <a:t>ONLY</a:t>
            </a:r>
            <a:r>
              <a:rPr lang="en-US" dirty="0">
                <a:solidFill>
                  <a:schemeClr val="tx2"/>
                </a:solidFill>
              </a:rPr>
              <a:t> in Step Description &amp; Expected Results.</a:t>
            </a:r>
          </a:p>
          <a:p>
            <a:pPr lvl="0"/>
            <a:r>
              <a:rPr lang="en-US" dirty="0">
                <a:solidFill>
                  <a:schemeClr val="tx2"/>
                </a:solidFill>
              </a:rPr>
              <a:t>	c. Misuse of grammar can lead to skewed, or wrong results. </a:t>
            </a:r>
          </a:p>
          <a:p>
            <a:pPr lvl="0"/>
            <a:r>
              <a:rPr lang="en-US" dirty="0">
                <a:solidFill>
                  <a:schemeClr val="tx2"/>
                </a:solidFill>
              </a:rPr>
              <a:t>	d. This also includes language, which should be easily understood.</a:t>
            </a:r>
          </a:p>
          <a:p>
            <a:pPr lvl="0"/>
            <a:r>
              <a:rPr lang="en-US" dirty="0">
                <a:solidFill>
                  <a:schemeClr val="tx2"/>
                </a:solidFill>
              </a:rPr>
              <a:t>		</a:t>
            </a:r>
          </a:p>
          <a:p>
            <a:pPr lvl="0" algn="ctr"/>
            <a:r>
              <a:rPr lang="en-US" dirty="0">
                <a:solidFill>
                  <a:srgbClr val="FF0000"/>
                </a:solidFill>
              </a:rPr>
              <a:t>Use the Principle: K.I.S.S -&gt; Keep It Simple Silly</a:t>
            </a:r>
          </a:p>
        </p:txBody>
      </p:sp>
    </p:spTree>
    <p:extLst>
      <p:ext uri="{BB962C8B-B14F-4D97-AF65-F5344CB8AC3E}">
        <p14:creationId xmlns:p14="http://schemas.microsoft.com/office/powerpoint/2010/main" val="366786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u="sng" dirty="0"/>
            </a:br>
            <a:r>
              <a:rPr lang="en-US" u="sng" dirty="0"/>
              <a:t>Importance of a Good Template: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600" y="1352550"/>
            <a:ext cx="11099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>
                <a:solidFill>
                  <a:schemeClr val="tx2"/>
                </a:solidFill>
              </a:rPr>
              <a:t>1. </a:t>
            </a:r>
            <a:r>
              <a:rPr lang="en-US" sz="2200" u="sng" dirty="0">
                <a:solidFill>
                  <a:schemeClr val="tx2"/>
                </a:solidFill>
              </a:rPr>
              <a:t>Template format</a:t>
            </a: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	a. Ask the author if the client requested the use of a certain template. If so, use those 	guidelines to confirm the format was properly followed</a:t>
            </a:r>
          </a:p>
          <a:p>
            <a:r>
              <a:rPr lang="en-US" sz="2200" dirty="0">
                <a:solidFill>
                  <a:schemeClr val="tx2"/>
                </a:solidFill>
              </a:rPr>
              <a:t>	(i.e. check boxes for Pass / Fail, split columns to show requirements). </a:t>
            </a:r>
          </a:p>
          <a:p>
            <a:r>
              <a:rPr lang="en-US" sz="2200" dirty="0">
                <a:solidFill>
                  <a:schemeClr val="tx2"/>
                </a:solidFill>
              </a:rPr>
              <a:t>	b. An organized Test Script will make it easy to go back and make any updates, or changes 	in the future.</a:t>
            </a:r>
          </a:p>
          <a:p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chemeClr val="tx2"/>
                </a:solidFill>
              </a:rPr>
              <a:t>Below is an example of a Client suggested format: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 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13" t="5006" r="3416" b="16678"/>
          <a:stretch/>
        </p:blipFill>
        <p:spPr>
          <a:xfrm>
            <a:off x="1451610" y="4187952"/>
            <a:ext cx="9161780" cy="1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1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Things to be conscious of:</a:t>
            </a:r>
          </a:p>
        </p:txBody>
      </p:sp>
      <p:sp>
        <p:nvSpPr>
          <p:cNvPr id="4" name="Rectangle 3"/>
          <p:cNvSpPr/>
          <p:nvPr/>
        </p:nvSpPr>
        <p:spPr>
          <a:xfrm>
            <a:off x="482600" y="1066111"/>
            <a:ext cx="110998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u="sng" dirty="0">
                <a:solidFill>
                  <a:schemeClr val="tx2"/>
                </a:solidFill>
              </a:rPr>
              <a:t>Replication</a:t>
            </a:r>
          </a:p>
          <a:p>
            <a:r>
              <a:rPr lang="en-US" sz="2000" dirty="0">
                <a:solidFill>
                  <a:schemeClr val="tx2"/>
                </a:solidFill>
              </a:rPr>
              <a:t>	a. If a test step can be combined, or merged into one step due to the testing of the same 	requirement, or functionality than this should be done.</a:t>
            </a:r>
          </a:p>
          <a:p>
            <a:r>
              <a:rPr lang="en-US" sz="2000" dirty="0">
                <a:solidFill>
                  <a:schemeClr val="tx2"/>
                </a:solidFill>
              </a:rPr>
              <a:t>	b. Remove any duplicated test steps.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Example:  The test steps could have been combined because the Lists are visible in both, which are verified by the screenshots.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 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78" r="32866"/>
          <a:stretch/>
        </p:blipFill>
        <p:spPr>
          <a:xfrm>
            <a:off x="2490577" y="2865045"/>
            <a:ext cx="7304183" cy="21167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5582" r="44811" b="18715"/>
          <a:stretch/>
        </p:blipFill>
        <p:spPr>
          <a:xfrm>
            <a:off x="482600" y="4981841"/>
            <a:ext cx="3098724" cy="17763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441" y="4981841"/>
            <a:ext cx="3097959" cy="1776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2600" y="4374709"/>
            <a:ext cx="2007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Step 2: A segment of the Screenshot</a:t>
            </a:r>
          </a:p>
        </p:txBody>
      </p:sp>
      <p:sp>
        <p:nvSpPr>
          <p:cNvPr id="10" name="Oval 9"/>
          <p:cNvSpPr/>
          <p:nvPr/>
        </p:nvSpPr>
        <p:spPr>
          <a:xfrm>
            <a:off x="308472" y="4836405"/>
            <a:ext cx="715025" cy="1921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37932" y="4909122"/>
            <a:ext cx="715025" cy="1921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695225" y="4374708"/>
            <a:ext cx="1707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Step 3: A segment of the Screenshot</a:t>
            </a:r>
          </a:p>
        </p:txBody>
      </p:sp>
    </p:spTree>
    <p:extLst>
      <p:ext uri="{BB962C8B-B14F-4D97-AF65-F5344CB8AC3E}">
        <p14:creationId xmlns:p14="http://schemas.microsoft.com/office/powerpoint/2010/main" val="99332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Things to be conscious of (Cont.):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2600" y="1022044"/>
            <a:ext cx="11099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2. </a:t>
            </a:r>
            <a:r>
              <a:rPr lang="en-US" sz="2200" u="sng" dirty="0">
                <a:solidFill>
                  <a:schemeClr val="tx2"/>
                </a:solidFill>
              </a:rPr>
              <a:t>Functionality</a:t>
            </a:r>
          </a:p>
          <a:p>
            <a:r>
              <a:rPr lang="en-US" sz="2200" dirty="0">
                <a:solidFill>
                  <a:schemeClr val="tx2"/>
                </a:solidFill>
              </a:rPr>
              <a:t>	a. When reviewing a Test Script please ensure that all functionality that is being tested in 	the 	system is covered within the Test Script.</a:t>
            </a:r>
          </a:p>
          <a:p>
            <a:r>
              <a:rPr lang="en-US" sz="2200" dirty="0">
                <a:solidFill>
                  <a:schemeClr val="tx2"/>
                </a:solidFill>
              </a:rPr>
              <a:t>		i. This helps to prevent defects.  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Below: All listed FR’s need to be cross reference within the Test Script to ensure thorough testing.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037" y="3084147"/>
            <a:ext cx="5876925" cy="344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2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u="sng" dirty="0"/>
            </a:br>
            <a:r>
              <a:rPr lang="en-US" sz="4000" u="sng" dirty="0"/>
              <a:t>Points to Remember: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2600" y="1574358"/>
            <a:ext cx="11099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dirty="0">
                <a:solidFill>
                  <a:schemeClr val="tx2"/>
                </a:solidFill>
              </a:rPr>
              <a:t>1. Ask for a copy of the Software Requirement Specification / Functional Requirement Description this way it can be used as a point of reference to make sure everything that needs to be tested, was actually tested. </a:t>
            </a: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	a. Also, it allows the reviewer the ability to check that the test step fully validates the 	requirement. </a:t>
            </a:r>
          </a:p>
          <a:p>
            <a:r>
              <a:rPr lang="en-US" sz="2200" dirty="0">
                <a:solidFill>
                  <a:schemeClr val="tx2"/>
                </a:solidFill>
              </a:rPr>
              <a:t> </a:t>
            </a: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2. If the reviewer, has access to the system use it.</a:t>
            </a: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	a. This will give them a better understanding of the execution steps and Expected Results.</a:t>
            </a:r>
          </a:p>
          <a:p>
            <a:r>
              <a:rPr lang="en-US" sz="2200" dirty="0">
                <a:solidFill>
                  <a:schemeClr val="tx2"/>
                </a:solidFill>
              </a:rPr>
              <a:t> </a:t>
            </a: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3. </a:t>
            </a:r>
            <a:r>
              <a:rPr lang="en-US" sz="2200" u="sng" dirty="0">
                <a:solidFill>
                  <a:schemeClr val="tx2"/>
                </a:solidFill>
              </a:rPr>
              <a:t>Important to Remember: </a:t>
            </a:r>
          </a:p>
          <a:p>
            <a:pPr lvl="0"/>
            <a:r>
              <a:rPr lang="en-US" sz="2200" dirty="0">
                <a:solidFill>
                  <a:schemeClr val="tx2"/>
                </a:solidFill>
              </a:rPr>
              <a:t>	a. The review process should be taken slowly because a proper review can aid in the 	</a:t>
            </a:r>
            <a:r>
              <a:rPr lang="en-US" sz="2200" dirty="0">
                <a:solidFill>
                  <a:srgbClr val="FF0000"/>
                </a:solidFill>
              </a:rPr>
              <a:t>prevention of defects.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09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7">
      <a:dk1>
        <a:srgbClr val="4D4D4D"/>
      </a:dk1>
      <a:lt1>
        <a:sysClr val="window" lastClr="FFFFFF"/>
      </a:lt1>
      <a:dk2>
        <a:srgbClr val="212121"/>
      </a:dk2>
      <a:lt2>
        <a:srgbClr val="CDD0D1"/>
      </a:lt2>
      <a:accent1>
        <a:srgbClr val="055B9E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EX Presentation Template 09Oct2017" id="{CF4DEEF3-65E8-43F8-A388-7E97A4CD1271}" vid="{BD47469A-4B33-4686-A6EA-AF514BBDF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A44831E21E614FB1ECAF9F9EAA3536" ma:contentTypeVersion="1" ma:contentTypeDescription="Create a new document." ma:contentTypeScope="" ma:versionID="18afecf53f2c2236cd27117721ef807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2873021d8c0cf1fb09921515ab28f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289545-B746-4CA2-AAF1-6152AF1306B2}"/>
</file>

<file path=customXml/itemProps2.xml><?xml version="1.0" encoding="utf-8"?>
<ds:datastoreItem xmlns:ds="http://schemas.openxmlformats.org/officeDocument/2006/customXml" ds:itemID="{8C9916F3-25A2-45A6-826C-2AFF22D76CA9}"/>
</file>

<file path=customXml/itemProps3.xml><?xml version="1.0" encoding="utf-8"?>
<ds:datastoreItem xmlns:ds="http://schemas.openxmlformats.org/officeDocument/2006/customXml" ds:itemID="{6F2D5535-CC03-414D-B95D-1E1437C99D7B}"/>
</file>

<file path=docProps/app.xml><?xml version="1.0" encoding="utf-8"?>
<Properties xmlns="http://schemas.openxmlformats.org/officeDocument/2006/extended-properties" xmlns:vt="http://schemas.openxmlformats.org/officeDocument/2006/docPropsVTypes">
  <Template>COVEX Presentation Template 09Oct2017</Template>
  <TotalTime>1026</TotalTime>
  <Words>446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Calibri</vt:lpstr>
      <vt:lpstr>Corbel</vt:lpstr>
      <vt:lpstr>Times New Roman</vt:lpstr>
      <vt:lpstr>Wingdings</vt:lpstr>
      <vt:lpstr>Wingdings 2</vt:lpstr>
      <vt:lpstr>Parallax</vt:lpstr>
      <vt:lpstr>Covex OTS</vt:lpstr>
      <vt:lpstr>What is a Peer Review?</vt:lpstr>
      <vt:lpstr> Prior to Peer Reviewing: </vt:lpstr>
      <vt:lpstr> Spelling Mistakes: </vt:lpstr>
      <vt:lpstr>Grammar Mistakes: </vt:lpstr>
      <vt:lpstr> Importance of a Good Template: </vt:lpstr>
      <vt:lpstr>Things to be conscious of:</vt:lpstr>
      <vt:lpstr>Things to be conscious of (Cont.):</vt:lpstr>
      <vt:lpstr> Points to Remember: </vt:lpstr>
      <vt:lpstr> What exactly is a Dry Run? </vt:lpstr>
      <vt:lpstr>Things to be mindful of while Dry Running:</vt:lpstr>
      <vt:lpstr>Things to be mindful of while Dry Running (Cont.):</vt:lpstr>
      <vt:lpstr>Things to be mindful of while Dry Running (Cont.):</vt:lpstr>
      <vt:lpstr>Words / Phrases to Check for: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Covex, LLC</dc:title>
  <dc:creator>Danielle Miner</dc:creator>
  <cp:lastModifiedBy>Michael Kolter</cp:lastModifiedBy>
  <cp:revision>34</cp:revision>
  <dcterms:created xsi:type="dcterms:W3CDTF">2018-01-10T17:16:49Z</dcterms:created>
  <dcterms:modified xsi:type="dcterms:W3CDTF">2019-09-23T10:54:12Z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0x010100EEA44831E21E614FB1ECAF9F9EAA3536</vt:lpwstr>
  </property>
  <property fmtid="{D5CDD505-2E9C-101B-9397-08002B2CF9AE}" pid="3" name="Order">
    <vt:r8>4800</vt:r8>
  </property>
</Properties>
</file>