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15"/>
  </p:notesMasterIdLst>
  <p:sldIdLst>
    <p:sldId id="281" r:id="rId2"/>
    <p:sldId id="282" r:id="rId3"/>
    <p:sldId id="283" r:id="rId4"/>
    <p:sldId id="284" r:id="rId5"/>
    <p:sldId id="285" r:id="rId6"/>
    <p:sldId id="287" r:id="rId7"/>
    <p:sldId id="288" r:id="rId8"/>
    <p:sldId id="286" r:id="rId9"/>
    <p:sldId id="289" r:id="rId10"/>
    <p:sldId id="290" r:id="rId11"/>
    <p:sldId id="291" r:id="rId12"/>
    <p:sldId id="292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B9E"/>
    <a:srgbClr val="0A64A9"/>
    <a:srgbClr val="0061A1"/>
    <a:srgbClr val="004D99"/>
    <a:srgbClr val="2770A9"/>
    <a:srgbClr val="246698"/>
    <a:srgbClr val="244D4D"/>
    <a:srgbClr val="0000CC"/>
    <a:srgbClr val="0000FF"/>
    <a:srgbClr val="CEC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FBB5D-7889-46F9-9FFF-7E25AF380839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04E13-C8E4-4A52-9812-05F5A5C3E9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8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 b="1" i="1" baseline="0">
                <a:solidFill>
                  <a:srgbClr val="055B9E"/>
                </a:solidFill>
                <a:effectLst/>
              </a:defRPr>
            </a:lvl1pPr>
          </a:lstStyle>
          <a:p>
            <a:r>
              <a:rPr lang="en-US" dirty="0"/>
              <a:t>Covex, LLC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78852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78578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92522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6074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09550"/>
            <a:ext cx="11099800" cy="1143000"/>
          </a:xfrm>
        </p:spPr>
        <p:txBody>
          <a:bodyPr anchor="ctr"/>
          <a:lstStyle>
            <a:lvl1pPr algn="l">
              <a:defRPr sz="3600" b="1">
                <a:solidFill>
                  <a:srgbClr val="055B9E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447801"/>
            <a:ext cx="10464800" cy="4525963"/>
          </a:xfrm>
        </p:spPr>
        <p:txBody>
          <a:bodyPr/>
          <a:lstStyle>
            <a:lvl1pPr marL="228600" indent="-228600">
              <a:buClr>
                <a:srgbClr val="055B9E"/>
              </a:buClr>
              <a:buFont typeface="Wingdings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1pPr>
            <a:lvl2pPr marL="571500" indent="-228600">
              <a:buClr>
                <a:srgbClr val="055B9E"/>
              </a:buClr>
              <a:defRPr sz="2000">
                <a:latin typeface="Arial" pitchFamily="34" charset="0"/>
                <a:cs typeface="Arial" pitchFamily="34" charset="0"/>
              </a:defRPr>
            </a:lvl2pPr>
            <a:lvl3pPr marL="971550" indent="-228600">
              <a:buClr>
                <a:srgbClr val="055B9E"/>
              </a:buClr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314450" indent="-228600">
              <a:buClr>
                <a:srgbClr val="055B9E"/>
              </a:buClr>
              <a:defRPr sz="1600">
                <a:latin typeface="Arial" pitchFamily="34" charset="0"/>
                <a:cs typeface="Arial" pitchFamily="34" charset="0"/>
              </a:defRPr>
            </a:lvl4pPr>
            <a:lvl5pPr marL="1657350" indent="-228600">
              <a:buClr>
                <a:srgbClr val="055B9E"/>
              </a:buClr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9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76673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93949"/>
            <a:ext cx="4895055" cy="429725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93949"/>
            <a:ext cx="4895056" cy="42972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82600" y="209550"/>
            <a:ext cx="1109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none">
                <a:ln w="3175" cmpd="sng">
                  <a:noFill/>
                </a:ln>
                <a:solidFill>
                  <a:srgbClr val="055B9E"/>
                </a:solidFill>
                <a:effectLst/>
                <a:latin typeface="Arial Narrow" pitchFamily="34" charset="0"/>
                <a:ea typeface="+mj-ea"/>
                <a:cs typeface="Arial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8947851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73874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817139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6641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43882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354962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7" name="Rectangle 2"/>
          <p:cNvSpPr txBox="1">
            <a:spLocks noChangeArrowheads="1"/>
          </p:cNvSpPr>
          <p:nvPr userDrawn="1"/>
        </p:nvSpPr>
        <p:spPr>
          <a:xfrm>
            <a:off x="5204541" y="6589395"/>
            <a:ext cx="1242752" cy="192405"/>
          </a:xfrm>
          <a:prstGeom prst="rect">
            <a:avLst/>
          </a:prstGeo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</a:pPr>
            <a:r>
              <a:rPr lang="en-US" altLang="en-US" sz="1600" b="1" kern="0" dirty="0"/>
              <a:t>COVEX, LLC</a:t>
            </a:r>
          </a:p>
        </p:txBody>
      </p:sp>
    </p:spTree>
    <p:extLst>
      <p:ext uri="{BB962C8B-B14F-4D97-AF65-F5344CB8AC3E}">
        <p14:creationId xmlns:p14="http://schemas.microsoft.com/office/powerpoint/2010/main" val="247538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807" r:id="rId2"/>
    <p:sldLayoutId id="2147483791" r:id="rId3"/>
    <p:sldLayoutId id="2147483793" r:id="rId4"/>
    <p:sldLayoutId id="2147483794" r:id="rId5"/>
    <p:sldLayoutId id="2147483795" r:id="rId6"/>
    <p:sldLayoutId id="2147483796" r:id="rId7"/>
    <p:sldLayoutId id="2147483798" r:id="rId8"/>
    <p:sldLayoutId id="2147483799" r:id="rId9"/>
    <p:sldLayoutId id="2147483800" r:id="rId10"/>
    <p:sldLayoutId id="2147483802" r:id="rId11"/>
    <p:sldLayoutId id="2147483804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Covex 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Execution Checklist: Things to be Mindful of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12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Additional Examples of Test Script Errors: Excluding Words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95" t="2033" b="4259"/>
          <a:stretch/>
        </p:blipFill>
        <p:spPr>
          <a:xfrm>
            <a:off x="548640" y="2734056"/>
            <a:ext cx="11033760" cy="22128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50876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 Step #4, </a:t>
            </a:r>
            <a:r>
              <a:rPr lang="en-US" dirty="0">
                <a:solidFill>
                  <a:srgbClr val="FF0000"/>
                </a:solidFill>
              </a:rPr>
              <a:t>“Project” </a:t>
            </a:r>
            <a:r>
              <a:rPr lang="en-US" dirty="0">
                <a:solidFill>
                  <a:schemeClr val="tx2"/>
                </a:solidFill>
              </a:rPr>
              <a:t>is missing in all columns after “Fixed Price”. This is not only a Test Script Error, but a Tester Error. </a:t>
            </a:r>
          </a:p>
          <a:p>
            <a:r>
              <a:rPr lang="en-US" dirty="0">
                <a:solidFill>
                  <a:schemeClr val="tx2"/>
                </a:solidFill>
              </a:rPr>
              <a:t>	</a:t>
            </a:r>
          </a:p>
          <a:p>
            <a:r>
              <a:rPr lang="en-US" dirty="0">
                <a:solidFill>
                  <a:schemeClr val="tx2"/>
                </a:solidFill>
              </a:rPr>
              <a:t>	1.This should have been picked up on during Peer Reviews, or Dry Runs, but not Post Execution Review. </a:t>
            </a:r>
          </a:p>
        </p:txBody>
      </p:sp>
      <p:sp>
        <p:nvSpPr>
          <p:cNvPr id="7" name="Oval 6"/>
          <p:cNvSpPr/>
          <p:nvPr/>
        </p:nvSpPr>
        <p:spPr>
          <a:xfrm>
            <a:off x="4315968" y="4224528"/>
            <a:ext cx="521208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65848" y="4073652"/>
            <a:ext cx="521208" cy="265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0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Additional Examples of Test Script Errors: Incorrect User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419" b="6672"/>
          <a:stretch/>
        </p:blipFill>
        <p:spPr>
          <a:xfrm>
            <a:off x="482600" y="3108960"/>
            <a:ext cx="11099799" cy="1956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63677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Expected Results states that </a:t>
            </a:r>
            <a:r>
              <a:rPr lang="en-US" dirty="0">
                <a:solidFill>
                  <a:srgbClr val="FF0000"/>
                </a:solidFill>
              </a:rPr>
              <a:t>USER2</a:t>
            </a:r>
            <a:r>
              <a:rPr lang="en-US" dirty="0">
                <a:solidFill>
                  <a:schemeClr val="tx2"/>
                </a:solidFill>
              </a:rPr>
              <a:t> is logged out of SharePoint. However, it is USER1, or </a:t>
            </a:r>
            <a:r>
              <a:rPr lang="en-US" dirty="0">
                <a:solidFill>
                  <a:srgbClr val="FF0000"/>
                </a:solidFill>
              </a:rPr>
              <a:t>testem</a:t>
            </a:r>
            <a:r>
              <a:rPr lang="en-US" dirty="0">
                <a:solidFill>
                  <a:schemeClr val="tx2"/>
                </a:solidFill>
              </a:rPr>
              <a:t> who is logged into the system.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	1. This also should have been addressed prior to execution during Peer Reviews and Dry Runs. However, the Tester 	accurately recorded what was displayed within the system.</a:t>
            </a:r>
          </a:p>
        </p:txBody>
      </p:sp>
      <p:sp>
        <p:nvSpPr>
          <p:cNvPr id="6" name="Oval 5"/>
          <p:cNvSpPr/>
          <p:nvPr/>
        </p:nvSpPr>
        <p:spPr>
          <a:xfrm>
            <a:off x="5148072" y="3986784"/>
            <a:ext cx="585216" cy="4206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69936" y="3986784"/>
            <a:ext cx="585216" cy="4206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3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Additional Examples of Test Script Errors: Incorrect Step #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11" t="2000" r="2224"/>
          <a:stretch/>
        </p:blipFill>
        <p:spPr>
          <a:xfrm>
            <a:off x="482600" y="2752344"/>
            <a:ext cx="11099800" cy="3418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130712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PROJECT3</a:t>
            </a:r>
            <a:r>
              <a:rPr lang="en-US" dirty="0"/>
              <a:t> was recorded at Test Step #11. However, in the preceding steps, it was incorrectly labeled as Test Step #12. </a:t>
            </a:r>
          </a:p>
          <a:p>
            <a:endParaRPr lang="en-US" dirty="0"/>
          </a:p>
          <a:p>
            <a:r>
              <a:rPr lang="en-US" dirty="0"/>
              <a:t>	1. This should have been caught and corrected prior to execution. Even the tester continued to record the incorrect Test 	Step #. </a:t>
            </a:r>
          </a:p>
          <a:p>
            <a:r>
              <a:rPr lang="en-US" dirty="0"/>
              <a:t>	2. Also, nothing was noted as a test script error by the Tester.  </a:t>
            </a:r>
          </a:p>
        </p:txBody>
      </p:sp>
      <p:sp>
        <p:nvSpPr>
          <p:cNvPr id="6" name="Oval 5"/>
          <p:cNvSpPr/>
          <p:nvPr/>
        </p:nvSpPr>
        <p:spPr>
          <a:xfrm>
            <a:off x="7918704" y="2999232"/>
            <a:ext cx="2560320" cy="411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008376" y="3941064"/>
            <a:ext cx="1088136" cy="219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09800" y="4599646"/>
            <a:ext cx="1088136" cy="219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09800" y="5421951"/>
            <a:ext cx="1088136" cy="219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174736" y="4050792"/>
            <a:ext cx="1645920" cy="265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065776" y="3941064"/>
            <a:ext cx="472440" cy="265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30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 bwMode="auto">
          <a:xfrm>
            <a:off x="181050" y="224310"/>
            <a:ext cx="10490200" cy="56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6CC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9pPr>
          </a:lstStyle>
          <a:p>
            <a:r>
              <a:rPr lang="en-US" sz="3600" kern="0" dirty="0">
                <a:solidFill>
                  <a:srgbClr val="055B9E"/>
                </a:solidFill>
                <a:latin typeface="Arial Narrow" panose="020B0606020202030204" pitchFamily="34" charset="0"/>
              </a:rPr>
              <a:t>Questions?</a:t>
            </a:r>
          </a:p>
        </p:txBody>
      </p:sp>
      <p:pic>
        <p:nvPicPr>
          <p:cNvPr id="12290" name="Picture 2" descr="http://www.clker.com/cliparts/O/h/L/p/N/N/ask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56" y="163707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2531" y="6473279"/>
            <a:ext cx="19868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i="1" dirty="0">
                <a:solidFill>
                  <a:srgbClr val="055B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COVEX, LLC</a:t>
            </a:r>
          </a:p>
        </p:txBody>
      </p:sp>
    </p:spTree>
    <p:extLst>
      <p:ext uri="{BB962C8B-B14F-4D97-AF65-F5344CB8AC3E}">
        <p14:creationId xmlns:p14="http://schemas.microsoft.com/office/powerpoint/2010/main" val="244014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Screenshots</a:t>
            </a:r>
            <a:r>
              <a:rPr lang="en-US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63503" y="969069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1. When capturing a screenshot make sure it captures all of the essential information that is stated in the Expected Results.</a:t>
            </a:r>
          </a:p>
          <a:p>
            <a:pPr marL="800100" lvl="1" indent="-342900">
              <a:buFontTx/>
              <a:buAutoNum type="alphaLcPeriod"/>
            </a:pPr>
            <a:r>
              <a:rPr lang="en-US" dirty="0">
                <a:solidFill>
                  <a:schemeClr val="tx2"/>
                </a:solidFill>
              </a:rPr>
              <a:t>Be sure they are </a:t>
            </a:r>
            <a:r>
              <a:rPr lang="en-US" dirty="0">
                <a:solidFill>
                  <a:srgbClr val="FF0000"/>
                </a:solidFill>
              </a:rPr>
              <a:t>GOOD</a:t>
            </a:r>
            <a:r>
              <a:rPr lang="en-US" dirty="0">
                <a:solidFill>
                  <a:schemeClr val="tx2"/>
                </a:solidFill>
              </a:rPr>
              <a:t> screenshots, which means they overlap from what was captured on the previous page.</a:t>
            </a:r>
          </a:p>
          <a:p>
            <a:pPr marL="800100" lvl="1" indent="-342900">
              <a:buFontTx/>
              <a:buAutoNum type="alphaLcPeriod"/>
            </a:pPr>
            <a:r>
              <a:rPr lang="en-US" dirty="0">
                <a:solidFill>
                  <a:schemeClr val="tx2"/>
                </a:solidFill>
              </a:rPr>
              <a:t>Make sure to capture the Date / Time on the desktop.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Below is an Example of how to properly overlap screenshots: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t="76793"/>
          <a:stretch/>
        </p:blipFill>
        <p:spPr>
          <a:xfrm>
            <a:off x="1078891" y="2654452"/>
            <a:ext cx="9907215" cy="18385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3"/>
          <a:srcRect t="1" b="64473"/>
          <a:stretch/>
        </p:blipFill>
        <p:spPr>
          <a:xfrm>
            <a:off x="1110642" y="4713350"/>
            <a:ext cx="9907215" cy="183852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78890" y="3631821"/>
            <a:ext cx="9907215" cy="4638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110641" y="5301197"/>
            <a:ext cx="9907215" cy="4638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527581" y="4176913"/>
            <a:ext cx="458524" cy="31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8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Proper Labeling of Screenshots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068853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1. Include the section (if necessary), the Step #, and the Page #.</a:t>
            </a:r>
          </a:p>
          <a:p>
            <a:pPr marL="800100" lvl="1" indent="-342900">
              <a:buAutoNum type="alphaLcPeriod"/>
            </a:pPr>
            <a:r>
              <a:rPr lang="en-US" dirty="0">
                <a:solidFill>
                  <a:schemeClr val="tx2"/>
                </a:solidFill>
              </a:rPr>
              <a:t>If there is more than one page label it as follows: X of Y.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An example of how to properly label a screenshot: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87703" y="1352550"/>
            <a:ext cx="1173765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28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893" y="2728615"/>
            <a:ext cx="7922917" cy="347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87703" y="6438900"/>
            <a:ext cx="1173765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14893" y="2266950"/>
            <a:ext cx="792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cs typeface="Arial" panose="020B0604020202020204" pitchFamily="34" charset="0"/>
              </a:rPr>
              <a:t>Section 1.1 – Project Balance</a:t>
            </a:r>
          </a:p>
          <a:p>
            <a:r>
              <a:rPr lang="en-US" sz="1200" dirty="0">
                <a:solidFill>
                  <a:schemeClr val="tx2"/>
                </a:solidFill>
                <a:cs typeface="Arial" panose="020B0604020202020204" pitchFamily="34" charset="0"/>
              </a:rPr>
              <a:t>Test Step: 7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14892" y="6215415"/>
            <a:ext cx="7922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  <a:cs typeface="Arial" panose="020B0604020202020204" pitchFamily="34" charset="0"/>
              </a:rPr>
              <a:t>Page 1 of 1</a:t>
            </a:r>
          </a:p>
        </p:txBody>
      </p:sp>
    </p:spTree>
    <p:extLst>
      <p:ext uri="{BB962C8B-B14F-4D97-AF65-F5344CB8AC3E}">
        <p14:creationId xmlns:p14="http://schemas.microsoft.com/office/powerpoint/2010/main" val="235271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GDP (Good Documentation Practices)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" y="1085371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GDP</a:t>
            </a:r>
            <a:r>
              <a:rPr lang="en-US" dirty="0">
                <a:solidFill>
                  <a:schemeClr val="tx2"/>
                </a:solidFill>
              </a:rPr>
              <a:t> – describes the standards by which documents are created and maintained.</a:t>
            </a:r>
          </a:p>
          <a:p>
            <a:r>
              <a:rPr lang="en-US" dirty="0">
                <a:solidFill>
                  <a:schemeClr val="tx2"/>
                </a:solidFill>
              </a:rPr>
              <a:t>1. Please write as legibly as possible – NEAT and TIDY is the way to be.</a:t>
            </a:r>
          </a:p>
          <a:p>
            <a:pPr marL="800100" lvl="1" indent="-342900">
              <a:buAutoNum type="alphaLcPeriod"/>
            </a:pPr>
            <a:r>
              <a:rPr lang="en-US" dirty="0">
                <a:solidFill>
                  <a:schemeClr val="tx2"/>
                </a:solidFill>
              </a:rPr>
              <a:t>Use indelible ink (blue or black) – NO GEL PENS &amp; NO PENCIL.</a:t>
            </a:r>
          </a:p>
          <a:p>
            <a:r>
              <a:rPr lang="en-US" dirty="0">
                <a:solidFill>
                  <a:srgbClr val="FF0000"/>
                </a:solidFill>
              </a:rPr>
              <a:t>NOTE*</a:t>
            </a:r>
            <a:r>
              <a:rPr lang="en-US" dirty="0">
                <a:solidFill>
                  <a:schemeClr val="tx2"/>
                </a:solidFill>
              </a:rPr>
              <a:t> – If you overwrite anything, even a LETTER, cross it out and mark it as an ENTRY ERROR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5527"/>
          <a:stretch/>
        </p:blipFill>
        <p:spPr>
          <a:xfrm>
            <a:off x="1550779" y="2572518"/>
            <a:ext cx="8963439" cy="14384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2351" y="2203186"/>
            <a:ext cx="264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Example of an Overwrite: </a:t>
            </a:r>
          </a:p>
        </p:txBody>
      </p:sp>
      <p:sp>
        <p:nvSpPr>
          <p:cNvPr id="12" name="Oval 11"/>
          <p:cNvSpPr/>
          <p:nvPr/>
        </p:nvSpPr>
        <p:spPr>
          <a:xfrm>
            <a:off x="7760474" y="2629627"/>
            <a:ext cx="318052" cy="2544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280" y="4506758"/>
            <a:ext cx="8963439" cy="15441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2351" y="4111335"/>
            <a:ext cx="560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Example of Proper GDP: Reason, Initials, &amp; Date </a:t>
            </a:r>
          </a:p>
        </p:txBody>
      </p:sp>
      <p:sp>
        <p:nvSpPr>
          <p:cNvPr id="16" name="Oval 15"/>
          <p:cNvSpPr/>
          <p:nvPr/>
        </p:nvSpPr>
        <p:spPr>
          <a:xfrm>
            <a:off x="8706680" y="4905955"/>
            <a:ext cx="1439186" cy="4929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4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Be sure to write in the PAST TENSE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3525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2400" dirty="0">
                <a:solidFill>
                  <a:schemeClr val="tx2"/>
                </a:solidFill>
              </a:rPr>
              <a:t>Is = Was</a:t>
            </a:r>
          </a:p>
          <a:p>
            <a:pPr marL="342900" indent="-342900">
              <a:buAutoNum type="alphaLcPeriod"/>
            </a:pPr>
            <a:r>
              <a:rPr lang="en-US" sz="2400" dirty="0">
                <a:solidFill>
                  <a:schemeClr val="tx2"/>
                </a:solidFill>
              </a:rPr>
              <a:t>Are = Were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418" b="1227"/>
          <a:stretch/>
        </p:blipFill>
        <p:spPr>
          <a:xfrm>
            <a:off x="788615" y="2854519"/>
            <a:ext cx="10487770" cy="27503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55660" y="2208188"/>
            <a:ext cx="1224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Below both past and present tense were recorded in the Actual Results, which should never occur. It is always </a:t>
            </a:r>
            <a:r>
              <a:rPr lang="en-US" dirty="0">
                <a:solidFill>
                  <a:srgbClr val="FF0000"/>
                </a:solidFill>
              </a:rPr>
              <a:t>PAST TENSE</a:t>
            </a:r>
            <a:r>
              <a:rPr lang="en-US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8" name="Oval 7"/>
          <p:cNvSpPr/>
          <p:nvPr/>
        </p:nvSpPr>
        <p:spPr>
          <a:xfrm>
            <a:off x="9446149" y="2830666"/>
            <a:ext cx="453225" cy="1828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446149" y="5144494"/>
            <a:ext cx="311427" cy="1364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0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Parameters in the Test Setup Data &amp; Recorded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35255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the exact wording recorded in the Test Setup Data, or what was recorded within the Test Script for the Actual Results.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2773803"/>
            <a:ext cx="10782300" cy="11382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89519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Below demonstrates the correct way to record data: </a:t>
            </a:r>
          </a:p>
          <a:p>
            <a:r>
              <a:rPr lang="en-US" dirty="0">
                <a:solidFill>
                  <a:schemeClr val="tx2"/>
                </a:solidFill>
              </a:rPr>
              <a:t>	The Tester recorded </a:t>
            </a:r>
            <a:r>
              <a:rPr lang="en-US" dirty="0">
                <a:solidFill>
                  <a:srgbClr val="FF0000"/>
                </a:solidFill>
              </a:rPr>
              <a:t>CLIENT1 </a:t>
            </a:r>
            <a:r>
              <a:rPr lang="en-US" dirty="0">
                <a:solidFill>
                  <a:schemeClr val="tx2"/>
                </a:solidFill>
              </a:rPr>
              <a:t>within the Test Script and then continued to document the Actual Results that displayed.</a:t>
            </a:r>
          </a:p>
        </p:txBody>
      </p:sp>
      <p:sp>
        <p:nvSpPr>
          <p:cNvPr id="7" name="Oval 6"/>
          <p:cNvSpPr/>
          <p:nvPr/>
        </p:nvSpPr>
        <p:spPr>
          <a:xfrm>
            <a:off x="7792278" y="3183591"/>
            <a:ext cx="2154803" cy="2191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792278" y="3342922"/>
            <a:ext cx="1224501" cy="2150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26110"/>
          <a:stretch/>
        </p:blipFill>
        <p:spPr>
          <a:xfrm>
            <a:off x="641351" y="4737904"/>
            <a:ext cx="10782300" cy="16844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400180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Incorrect way to record data: </a:t>
            </a:r>
          </a:p>
          <a:p>
            <a:r>
              <a:rPr lang="en-US" dirty="0">
                <a:solidFill>
                  <a:schemeClr val="tx2"/>
                </a:solidFill>
              </a:rPr>
              <a:t>	The Tester recorded</a:t>
            </a:r>
            <a:r>
              <a:rPr lang="en-US" dirty="0">
                <a:solidFill>
                  <a:srgbClr val="FF0000"/>
                </a:solidFill>
              </a:rPr>
              <a:t> SLEAD1 </a:t>
            </a:r>
            <a:r>
              <a:rPr lang="en-US" dirty="0">
                <a:solidFill>
                  <a:schemeClr val="tx2"/>
                </a:solidFill>
              </a:rPr>
              <a:t>and then did not record the Actual Results that displayed, which was BOB.</a:t>
            </a:r>
          </a:p>
        </p:txBody>
      </p:sp>
      <p:sp>
        <p:nvSpPr>
          <p:cNvPr id="12" name="Oval 11"/>
          <p:cNvSpPr/>
          <p:nvPr/>
        </p:nvSpPr>
        <p:spPr>
          <a:xfrm>
            <a:off x="7792278" y="4949259"/>
            <a:ext cx="2154803" cy="2914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792278" y="4715980"/>
            <a:ext cx="1327868" cy="1855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792278" y="5431377"/>
            <a:ext cx="970059" cy="174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2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Pass / Failure of a Step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75" b="1869"/>
          <a:stretch/>
        </p:blipFill>
        <p:spPr>
          <a:xfrm>
            <a:off x="1469473" y="5234359"/>
            <a:ext cx="9253054" cy="1228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352550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1. In order for a step to </a:t>
            </a:r>
            <a:r>
              <a:rPr lang="en-US" dirty="0">
                <a:solidFill>
                  <a:srgbClr val="FF0000"/>
                </a:solidFill>
              </a:rPr>
              <a:t>PASS</a:t>
            </a:r>
            <a:r>
              <a:rPr lang="en-US" dirty="0">
                <a:solidFill>
                  <a:schemeClr val="tx2"/>
                </a:solidFill>
              </a:rPr>
              <a:t>, it must match the Expected Results completely.</a:t>
            </a:r>
          </a:p>
          <a:p>
            <a:r>
              <a:rPr lang="en-US" dirty="0">
                <a:solidFill>
                  <a:schemeClr val="tx2"/>
                </a:solidFill>
              </a:rPr>
              <a:t>	a. Minor errors: Spelling errors, incorrect wording, &amp; missing words (document errors, but it should not effect the step 	from passing)</a:t>
            </a:r>
          </a:p>
          <a:p>
            <a:r>
              <a:rPr lang="en-US" dirty="0">
                <a:solidFill>
                  <a:schemeClr val="tx2"/>
                </a:solidFill>
              </a:rPr>
              <a:t>2. If the </a:t>
            </a:r>
            <a:r>
              <a:rPr lang="en-US" dirty="0">
                <a:solidFill>
                  <a:srgbClr val="FF0000"/>
                </a:solidFill>
              </a:rPr>
              <a:t>ACTUAL</a:t>
            </a:r>
            <a:r>
              <a:rPr lang="en-US" dirty="0">
                <a:solidFill>
                  <a:schemeClr val="tx2"/>
                </a:solidFill>
              </a:rPr>
              <a:t> Results deviate from the </a:t>
            </a:r>
            <a:r>
              <a:rPr lang="en-US" dirty="0">
                <a:solidFill>
                  <a:srgbClr val="FF0000"/>
                </a:solidFill>
              </a:rPr>
              <a:t>EXPECTED</a:t>
            </a:r>
            <a:r>
              <a:rPr lang="en-US" dirty="0">
                <a:solidFill>
                  <a:schemeClr val="tx2"/>
                </a:solidFill>
              </a:rPr>
              <a:t> Results the step would </a:t>
            </a:r>
            <a:r>
              <a:rPr lang="en-US" dirty="0">
                <a:solidFill>
                  <a:srgbClr val="FF0000"/>
                </a:solidFill>
              </a:rPr>
              <a:t>FAIL</a:t>
            </a:r>
            <a:r>
              <a:rPr lang="en-US" dirty="0">
                <a:solidFill>
                  <a:schemeClr val="tx2"/>
                </a:solidFill>
              </a:rPr>
              <a:t>, but only after consulting with the Test Lead. </a:t>
            </a:r>
          </a:p>
          <a:p>
            <a:r>
              <a:rPr lang="en-US" dirty="0">
                <a:solidFill>
                  <a:schemeClr val="tx2"/>
                </a:solidFill>
              </a:rPr>
              <a:t>	a. A failure results in the need for a written defect by the author.</a:t>
            </a:r>
          </a:p>
          <a:p>
            <a:r>
              <a:rPr lang="en-US" dirty="0">
                <a:solidFill>
                  <a:schemeClr val="tx2"/>
                </a:solidFill>
              </a:rPr>
              <a:t>	b. By not consulting with the Test Lead, a defect could PAUSE, or halt an execution where a day of work is then wasted.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86502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Here the Tester never consulted with the Test Lead and a simple refresh of the page could have prevented this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FAILURE</a:t>
            </a:r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73" y="3683491"/>
            <a:ext cx="9253054" cy="12192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0209474" y="4420925"/>
            <a:ext cx="449441" cy="4441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63500" y="310687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Below would constitute an actual </a:t>
            </a:r>
            <a:r>
              <a:rPr lang="en-US" dirty="0">
                <a:solidFill>
                  <a:srgbClr val="FF0000"/>
                </a:solidFill>
              </a:rPr>
              <a:t>FAILURE</a:t>
            </a:r>
            <a:r>
              <a:rPr lang="en-US" dirty="0">
                <a:solidFill>
                  <a:schemeClr val="tx2"/>
                </a:solidFill>
              </a:rPr>
              <a:t> because it was in fact not a drop down list. </a:t>
            </a:r>
          </a:p>
          <a:p>
            <a:r>
              <a:rPr lang="en-US" dirty="0">
                <a:solidFill>
                  <a:srgbClr val="FF0000"/>
                </a:solidFill>
              </a:rPr>
              <a:t>	NOTE*</a:t>
            </a:r>
            <a:r>
              <a:rPr lang="en-US" dirty="0">
                <a:solidFill>
                  <a:schemeClr val="tx2"/>
                </a:solidFill>
              </a:rPr>
              <a:t> – The Actual Results were recorded as it was displayed.  </a:t>
            </a:r>
          </a:p>
        </p:txBody>
      </p:sp>
    </p:spTree>
    <p:extLst>
      <p:ext uri="{BB962C8B-B14F-4D97-AF65-F5344CB8AC3E}">
        <p14:creationId xmlns:p14="http://schemas.microsoft.com/office/powerpoint/2010/main" val="62266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Pausing an Execution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20" y="1764632"/>
            <a:ext cx="9851158" cy="47966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63500" y="102938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Document on the bottom of the test script exactly when it was paused and resumed.</a:t>
            </a:r>
          </a:p>
          <a:p>
            <a:r>
              <a:rPr lang="en-US" dirty="0">
                <a:solidFill>
                  <a:schemeClr val="tx2"/>
                </a:solidFill>
              </a:rPr>
              <a:t>	a. This allows for no discrepancy with screenshots and the length of time in between.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6920" y="5903496"/>
            <a:ext cx="7042484" cy="385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3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Additional Examples of Test Script Errors: Missing Words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7101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Below a field is being verified that it is a drop down list in both Steps #6 &amp; 7. However, in Step #7 the Expected Results &amp; Actual Results is missing the word “field”.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	1. When recording the Actual Results it is necessary to write everything that was displayed.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918" t="4739" r="1141"/>
          <a:stretch/>
        </p:blipFill>
        <p:spPr>
          <a:xfrm>
            <a:off x="482600" y="3026664"/>
            <a:ext cx="11099800" cy="147046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691128" y="3017520"/>
            <a:ext cx="356616" cy="173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395216" y="3675030"/>
            <a:ext cx="356616" cy="173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239256" y="3017520"/>
            <a:ext cx="356616" cy="173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71432" y="3017520"/>
            <a:ext cx="429768" cy="256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79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7">
      <a:dk1>
        <a:srgbClr val="4D4D4D"/>
      </a:dk1>
      <a:lt1>
        <a:sysClr val="window" lastClr="FFFFFF"/>
      </a:lt1>
      <a:dk2>
        <a:srgbClr val="212121"/>
      </a:dk2>
      <a:lt2>
        <a:srgbClr val="CDD0D1"/>
      </a:lt2>
      <a:accent1>
        <a:srgbClr val="055B9E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EX Presentation Template 09Oct2017" id="{CF4DEEF3-65E8-43F8-A388-7E97A4CD1271}" vid="{BD47469A-4B33-4686-A6EA-AF514BBDF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A44831E21E614FB1ECAF9F9EAA3536" ma:contentTypeVersion="1" ma:contentTypeDescription="Create a new document." ma:contentTypeScope="" ma:versionID="18afecf53f2c2236cd27117721ef807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f2873021d8c0cf1fb09921515ab28f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85FAC7-1EE9-49EA-9DDC-E82C90D3FB26}"/>
</file>

<file path=customXml/itemProps2.xml><?xml version="1.0" encoding="utf-8"?>
<ds:datastoreItem xmlns:ds="http://schemas.openxmlformats.org/officeDocument/2006/customXml" ds:itemID="{9BEFBA03-A8ED-4153-ACEF-C489095107CE}"/>
</file>

<file path=customXml/itemProps3.xml><?xml version="1.0" encoding="utf-8"?>
<ds:datastoreItem xmlns:ds="http://schemas.openxmlformats.org/officeDocument/2006/customXml" ds:itemID="{E0690F6C-5927-4AEB-A481-AD55438EDA82}"/>
</file>

<file path=docProps/app.xml><?xml version="1.0" encoding="utf-8"?>
<Properties xmlns="http://schemas.openxmlformats.org/officeDocument/2006/extended-properties" xmlns:vt="http://schemas.openxmlformats.org/officeDocument/2006/docPropsVTypes">
  <Template>COVEX Presentation Template 09Oct2017</Template>
  <TotalTime>587</TotalTime>
  <Words>563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Corbel</vt:lpstr>
      <vt:lpstr>Times New Roman</vt:lpstr>
      <vt:lpstr>Wingdings</vt:lpstr>
      <vt:lpstr>Parallax</vt:lpstr>
      <vt:lpstr>Covex OTS</vt:lpstr>
      <vt:lpstr>Screenshots </vt:lpstr>
      <vt:lpstr>Proper Labeling of Screenshots </vt:lpstr>
      <vt:lpstr>GDP (Good Documentation Practices)</vt:lpstr>
      <vt:lpstr>Be sure to write in the PAST TENSE</vt:lpstr>
      <vt:lpstr>Parameters in the Test Setup Data &amp; Recorded Data</vt:lpstr>
      <vt:lpstr>Pass / Failure of a Step </vt:lpstr>
      <vt:lpstr>Pausing an Execution</vt:lpstr>
      <vt:lpstr>Additional Examples of Test Script Errors: Missing Words</vt:lpstr>
      <vt:lpstr>Additional Examples of Test Script Errors: Excluding Words </vt:lpstr>
      <vt:lpstr>Additional Examples of Test Script Errors: Incorrect User</vt:lpstr>
      <vt:lpstr>Additional Examples of Test Script Errors: Incorrect Step #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Covex, LLC</dc:title>
  <dc:creator>Danielle Miner</dc:creator>
  <cp:lastModifiedBy>Michael Kolter</cp:lastModifiedBy>
  <cp:revision>44</cp:revision>
  <dcterms:created xsi:type="dcterms:W3CDTF">2018-01-10T17:16:49Z</dcterms:created>
  <dcterms:modified xsi:type="dcterms:W3CDTF">2019-09-23T10:55:18Z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0x010100EEA44831E21E614FB1ECAF9F9EAA3536</vt:lpwstr>
  </property>
  <property fmtid="{D5CDD505-2E9C-101B-9397-08002B2CF9AE}" pid="3" name="Order">
    <vt:r8>4900</vt:r8>
  </property>
</Properties>
</file>