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31"/>
  </p:notesMasterIdLst>
  <p:handoutMasterIdLst>
    <p:handoutMasterId r:id="rId32"/>
  </p:handoutMasterIdLst>
  <p:sldIdLst>
    <p:sldId id="281" r:id="rId2"/>
    <p:sldId id="306" r:id="rId3"/>
    <p:sldId id="318" r:id="rId4"/>
    <p:sldId id="319" r:id="rId5"/>
    <p:sldId id="321" r:id="rId6"/>
    <p:sldId id="322" r:id="rId7"/>
    <p:sldId id="323" r:id="rId8"/>
    <p:sldId id="336" r:id="rId9"/>
    <p:sldId id="310" r:id="rId10"/>
    <p:sldId id="313" r:id="rId11"/>
    <p:sldId id="314" r:id="rId12"/>
    <p:sldId id="315" r:id="rId13"/>
    <p:sldId id="317" r:id="rId14"/>
    <p:sldId id="329" r:id="rId15"/>
    <p:sldId id="332" r:id="rId16"/>
    <p:sldId id="327" r:id="rId17"/>
    <p:sldId id="328" r:id="rId18"/>
    <p:sldId id="331" r:id="rId19"/>
    <p:sldId id="326" r:id="rId20"/>
    <p:sldId id="316" r:id="rId21"/>
    <p:sldId id="307" r:id="rId22"/>
    <p:sldId id="341" r:id="rId23"/>
    <p:sldId id="334" r:id="rId24"/>
    <p:sldId id="333" r:id="rId25"/>
    <p:sldId id="338" r:id="rId26"/>
    <p:sldId id="340" r:id="rId27"/>
    <p:sldId id="335" r:id="rId28"/>
    <p:sldId id="337" r:id="rId29"/>
    <p:sldId id="270" r:id="rId3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B7A9E2-E234-45C6-9770-052BAB8442A1}">
          <p14:sldIdLst>
            <p14:sldId id="281"/>
            <p14:sldId id="306"/>
            <p14:sldId id="318"/>
            <p14:sldId id="319"/>
            <p14:sldId id="321"/>
            <p14:sldId id="322"/>
            <p14:sldId id="323"/>
            <p14:sldId id="336"/>
            <p14:sldId id="310"/>
            <p14:sldId id="313"/>
            <p14:sldId id="314"/>
            <p14:sldId id="315"/>
            <p14:sldId id="317"/>
            <p14:sldId id="329"/>
            <p14:sldId id="332"/>
            <p14:sldId id="327"/>
            <p14:sldId id="328"/>
            <p14:sldId id="331"/>
            <p14:sldId id="326"/>
            <p14:sldId id="316"/>
            <p14:sldId id="307"/>
            <p14:sldId id="341"/>
            <p14:sldId id="334"/>
            <p14:sldId id="333"/>
            <p14:sldId id="338"/>
            <p14:sldId id="340"/>
            <p14:sldId id="335"/>
            <p14:sldId id="33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9E"/>
    <a:srgbClr val="0000FF"/>
    <a:srgbClr val="0A64A9"/>
    <a:srgbClr val="0061A1"/>
    <a:srgbClr val="004D99"/>
    <a:srgbClr val="2770A9"/>
    <a:srgbClr val="246698"/>
    <a:srgbClr val="244D4D"/>
    <a:srgbClr val="0000CC"/>
    <a:srgbClr val="CE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3BAD97-EDB1-48CD-A22F-B22AD3C016E2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AB7F42-9A7A-48A7-A3B3-34A865B9D0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2FBB5D-7889-46F9-9FFF-7E25AF380839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304E13-C8E4-4A52-9812-05F5A5C3E9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4E13-C8E4-4A52-9812-05F5A5C3E9E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8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 i="1" baseline="0">
                <a:solidFill>
                  <a:srgbClr val="055B9E"/>
                </a:solidFill>
                <a:effectLst/>
              </a:defRPr>
            </a:lvl1pPr>
          </a:lstStyle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7885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57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2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074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 anchor="ctr"/>
          <a:lstStyle>
            <a:lvl1pPr algn="l">
              <a:defRPr sz="3600" b="1">
                <a:solidFill>
                  <a:srgbClr val="055B9E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525963"/>
          </a:xfrm>
        </p:spPr>
        <p:txBody>
          <a:bodyPr/>
          <a:lstStyle>
            <a:lvl1pPr marL="228600" indent="-228600">
              <a:buClr>
                <a:srgbClr val="055B9E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71500" indent="-228600">
              <a:buClr>
                <a:srgbClr val="055B9E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 marL="971550" indent="-228600">
              <a:buClr>
                <a:srgbClr val="055B9E"/>
              </a:buCl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14450" indent="-228600">
              <a:buClr>
                <a:srgbClr val="055B9E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 marL="1657350" indent="-228600">
              <a:buClr>
                <a:srgbClr val="055B9E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66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93949"/>
            <a:ext cx="4895055" cy="4297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93949"/>
            <a:ext cx="4895056" cy="42972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2600" y="209550"/>
            <a:ext cx="1109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rgbClr val="055B9E"/>
                </a:solidFill>
                <a:effectLst/>
                <a:latin typeface="Arial Narrow" pitchFamily="34" charset="0"/>
                <a:ea typeface="+mj-ea"/>
                <a:cs typeface="Arial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94785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738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713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64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38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496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7" name="Rectangle 2"/>
          <p:cNvSpPr txBox="1">
            <a:spLocks noChangeArrowheads="1"/>
          </p:cNvSpPr>
          <p:nvPr userDrawn="1"/>
        </p:nvSpPr>
        <p:spPr>
          <a:xfrm>
            <a:off x="5204541" y="6589395"/>
            <a:ext cx="1242752" cy="192405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1600" b="1" kern="0" dirty="0"/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753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7" r:id="rId2"/>
    <p:sldLayoutId id="2147483791" r:id="rId3"/>
    <p:sldLayoutId id="2147483793" r:id="rId4"/>
    <p:sldLayoutId id="2147483794" r:id="rId5"/>
    <p:sldLayoutId id="2147483795" r:id="rId6"/>
    <p:sldLayoutId id="2147483796" r:id="rId7"/>
    <p:sldLayoutId id="2147483798" r:id="rId8"/>
    <p:sldLayoutId id="2147483799" r:id="rId9"/>
    <p:sldLayoutId id="2147483800" r:id="rId10"/>
    <p:sldLayoutId id="2147483802" r:id="rId11"/>
    <p:sldLayoutId id="214748380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HP ALM - Training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Module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780408"/>
              </p:ext>
            </p:extLst>
          </p:nvPr>
        </p:nvGraphicFramePr>
        <p:xfrm>
          <a:off x="482599" y="2841170"/>
          <a:ext cx="5549901" cy="350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753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  <a:r>
                        <a:rPr lang="en-US" baseline="0" dirty="0"/>
                        <a:t> View Sub-Module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5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Create and organize all of the analysis items,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which can consist of any of the following analysis types: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Graphs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Project Reports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Excel Reports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Note: Dashboard managers and administrators have complete access to the Analysis Menu tab; this enables them to manage the analysis items that are generated from the Analysis Menu in other modules (example: Requirements and Test Lab)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01" y="1793422"/>
            <a:ext cx="5265899" cy="454206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56" y="1409697"/>
            <a:ext cx="2865971" cy="137432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95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Module (continued)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5681"/>
              </p:ext>
            </p:extLst>
          </p:nvPr>
        </p:nvGraphicFramePr>
        <p:xfrm>
          <a:off x="482598" y="2890158"/>
          <a:ext cx="555897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582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  <a:r>
                        <a:rPr lang="en-US" baseline="0" dirty="0"/>
                        <a:t> View Sub-Module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5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Using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HP ALM existing data, users can create: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Graphs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Standard Reports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Excel Reports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Note: Dashboard pages can also be created to display multiple graphs side-by-side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5" y="1434191"/>
            <a:ext cx="2734130" cy="1311103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75" name="Picture 3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2" y="2139045"/>
            <a:ext cx="4370363" cy="292608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8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Module</a:t>
            </a:r>
          </a:p>
        </p:txBody>
      </p:sp>
      <p:pic>
        <p:nvPicPr>
          <p:cNvPr id="4098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9" y="1270013"/>
            <a:ext cx="2861129" cy="128136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93772"/>
              </p:ext>
            </p:extLst>
          </p:nvPr>
        </p:nvGraphicFramePr>
        <p:xfrm>
          <a:off x="1205345" y="4596938"/>
          <a:ext cx="96677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103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Releases Sub-Module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Libraries Sub-Module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12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Using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the Releases sub-module, a user can define releases and cycles for the application management process</a:t>
                      </a:r>
                      <a:endParaRPr lang="en-US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Using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Libraries Sub-Module, a user can define libraries to track changes in a project, reuse entities in a project, or share entities across multiple projects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27" y="1270013"/>
            <a:ext cx="3619500" cy="30003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80" y="1270013"/>
            <a:ext cx="3809567" cy="30003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3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93146"/>
            <a:ext cx="11099800" cy="1108108"/>
          </a:xfrm>
        </p:spPr>
        <p:txBody>
          <a:bodyPr>
            <a:normAutofit/>
          </a:bodyPr>
          <a:lstStyle/>
          <a:p>
            <a:r>
              <a:rPr lang="en-US" dirty="0"/>
              <a:t>Testing Module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863455"/>
              </p:ext>
            </p:extLst>
          </p:nvPr>
        </p:nvGraphicFramePr>
        <p:xfrm>
          <a:off x="482600" y="2304522"/>
          <a:ext cx="11322960" cy="4118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151">
                <a:tc>
                  <a:txBody>
                    <a:bodyPr/>
                    <a:lstStyle/>
                    <a:p>
                      <a:r>
                        <a:rPr lang="en-US" baseline="0" dirty="0"/>
                        <a:t>Testing Resources </a:t>
                      </a:r>
                    </a:p>
                    <a:p>
                      <a:r>
                        <a:rPr lang="en-US" baseline="0" dirty="0"/>
                        <a:t>Sub-Module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Plan Sub-Module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Lab Sub-Module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Runs Sub-Module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Manage test resources in a hierarchical tree-structure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Can be used to associate test resources with tests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Develop and manage tests in a hierarchical tree structure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A repository of the test cases which are designed in adherence to the project’s user and functional requirements.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Requirements and defects can be linked to test cases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Manage and run tests within the application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Create test sets for executing manual and automated tests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Collect evidence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Combine evidence with test results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Analyze the resulting data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Alternative way to perform many of the similar functions of the Test Lab sub-module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44" y="393146"/>
            <a:ext cx="2195047" cy="166823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02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Test Plan Sub-Module’s Functionality: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925053"/>
            <a:ext cx="9650663" cy="4048711"/>
          </a:xfrm>
        </p:spPr>
        <p:txBody>
          <a:bodyPr anchor="t"/>
          <a:lstStyle/>
          <a:p>
            <a:pPr lvl="0"/>
            <a:r>
              <a:rPr lang="en-US" b="1" dirty="0"/>
              <a:t>Test Plan Sub-Module’s Functionality</a:t>
            </a:r>
            <a:endParaRPr lang="en-US" sz="2800" dirty="0"/>
          </a:p>
          <a:p>
            <a:pPr lvl="1"/>
            <a:r>
              <a:rPr lang="en-US" b="1" dirty="0"/>
              <a:t>Creating a Test Case -</a:t>
            </a:r>
            <a:r>
              <a:rPr lang="en-US" dirty="0"/>
              <a:t> Test Case creation allows for modification of field values, add, edit, delete design steps, provide attachments, provide requirement traceability, and link defects.</a:t>
            </a:r>
            <a:endParaRPr lang="en-US" sz="2800" dirty="0"/>
          </a:p>
          <a:p>
            <a:pPr lvl="1"/>
            <a:r>
              <a:rPr lang="en-US" b="1" dirty="0"/>
              <a:t>Importing a Test Case - </a:t>
            </a:r>
            <a:r>
              <a:rPr lang="en-US" dirty="0"/>
              <a:t>Allows for an Author to import one or more test cases to HP ALM from an external source (MS Excel).</a:t>
            </a:r>
            <a:endParaRPr lang="en-US" sz="2800" dirty="0"/>
          </a:p>
          <a:p>
            <a:pPr lvl="1"/>
            <a:r>
              <a:rPr lang="en-US" b="1" dirty="0"/>
              <a:t>Reviewing a Test Case - </a:t>
            </a:r>
            <a:r>
              <a:rPr lang="en-US" dirty="0"/>
              <a:t>Allows for a reviewer(s) to approve the test case using E-Signature.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72" y="209550"/>
            <a:ext cx="1968628" cy="15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7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within HP ALM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571105"/>
            <a:ext cx="10464800" cy="4402659"/>
          </a:xfrm>
        </p:spPr>
        <p:txBody>
          <a:bodyPr/>
          <a:lstStyle/>
          <a:p>
            <a:r>
              <a:rPr lang="en-US" b="1" dirty="0"/>
              <a:t>Test Plan sub-module related Roles:</a:t>
            </a:r>
            <a:endParaRPr lang="en-US" sz="2800" dirty="0"/>
          </a:p>
          <a:p>
            <a:pPr lvl="1"/>
            <a:r>
              <a:rPr lang="en-US" b="1" dirty="0"/>
              <a:t>Author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en-US" dirty="0"/>
              <a:t>A group that can create or import the test cases.</a:t>
            </a:r>
            <a:endParaRPr lang="en-US" sz="2800" dirty="0"/>
          </a:p>
          <a:p>
            <a:pPr lvl="1"/>
            <a:r>
              <a:rPr lang="en-US" b="1" dirty="0"/>
              <a:t>Reviewer</a:t>
            </a:r>
            <a:r>
              <a:rPr lang="en-US" sz="2800" dirty="0"/>
              <a:t> - </a:t>
            </a:r>
            <a:r>
              <a:rPr lang="en-US" dirty="0"/>
              <a:t>A group that can review, approve, and reject newly created test cases.</a:t>
            </a:r>
            <a:endParaRPr lang="en-US" sz="2800" dirty="0"/>
          </a:p>
          <a:p>
            <a:pPr lvl="1"/>
            <a:r>
              <a:rPr lang="en-US" b="1" dirty="0"/>
              <a:t>Approver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en-US" dirty="0"/>
              <a:t>A group that is accountable for ensuring the Test case meets the intended use.</a:t>
            </a:r>
            <a:endParaRPr lang="en-US" sz="2800" dirty="0"/>
          </a:p>
          <a:p>
            <a:pPr lvl="1"/>
            <a:r>
              <a:rPr lang="en-US" b="1" dirty="0"/>
              <a:t>Test Lead </a:t>
            </a:r>
            <a:r>
              <a:rPr lang="en-US" dirty="0"/>
              <a:t>(Tech Unit/Business Owner) - First level of approval.</a:t>
            </a:r>
            <a:endParaRPr lang="en-US" sz="2800" dirty="0"/>
          </a:p>
          <a:p>
            <a:pPr lvl="1"/>
            <a:r>
              <a:rPr lang="en-US" b="1" dirty="0"/>
              <a:t>QA</a:t>
            </a:r>
            <a:r>
              <a:rPr lang="en-US" dirty="0"/>
              <a:t> - Second level of approval.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Lab Sub-Module’s Functionalities: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1" y="1447800"/>
            <a:ext cx="9173556" cy="5144193"/>
          </a:xfrm>
        </p:spPr>
        <p:txBody>
          <a:bodyPr anchor="t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Creating a Test Set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 test set is a group of tests in a project designed to achieve specific project goals.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 Test Set Tree can be created in HP ALM which enables users to organize the application management process by grouping by folder.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Adding Test Instance to a Test Set - </a:t>
            </a:r>
            <a:r>
              <a:rPr lang="en-US" dirty="0"/>
              <a:t>One or More approved test cases can be added from the test plan tree as instances to the test 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Pre-execution Review - </a:t>
            </a:r>
            <a:r>
              <a:rPr lang="en-US" dirty="0"/>
              <a:t>The author can request a pre-execution review by changing the status of the test set from Request to Open.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Approving a Test set - </a:t>
            </a:r>
            <a:r>
              <a:rPr lang="en-US" dirty="0"/>
              <a:t>Allows Reviewer(s) to approve the test case using E-Signature.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72" y="209550"/>
            <a:ext cx="1968628" cy="15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5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43" y="464024"/>
            <a:ext cx="11099800" cy="915822"/>
          </a:xfrm>
        </p:spPr>
        <p:txBody>
          <a:bodyPr anchor="t">
            <a:normAutofit/>
          </a:bodyPr>
          <a:lstStyle/>
          <a:p>
            <a:r>
              <a:rPr lang="en-US" dirty="0"/>
              <a:t>Test Lab Sub-Module’s Functionalities (continued):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026024"/>
            <a:ext cx="9662695" cy="457071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Executing a Test Set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Test Set is ready for execution after pre-execution approval.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 Executor(s) can run the test instances and submit the test set for post-execution review.</a:t>
            </a:r>
            <a:endParaRPr lang="en-US" sz="2000" b="1" dirty="0"/>
          </a:p>
          <a:p>
            <a:pPr lvl="1"/>
            <a:r>
              <a:rPr lang="en-US" b="1" dirty="0"/>
              <a:t>Post-execution Review - </a:t>
            </a:r>
            <a:r>
              <a:rPr lang="en-US" dirty="0"/>
              <a:t>The executor requests a review of the execution by changing the status of the test set to Ready for Review.</a:t>
            </a:r>
          </a:p>
          <a:p>
            <a:pPr lvl="1"/>
            <a:r>
              <a:rPr lang="en-US" b="1" dirty="0"/>
              <a:t>Post-execution Approval -</a:t>
            </a:r>
            <a:r>
              <a:rPr lang="en-US" dirty="0"/>
              <a:t> Once the reviewer(s) approve the test set, they must select the appropriate role assigned and submit the review outcome dialog box and the test set is closed. </a:t>
            </a:r>
          </a:p>
          <a:p>
            <a:pPr lvl="1"/>
            <a:r>
              <a:rPr lang="en-US" b="1" dirty="0"/>
              <a:t>Informal Testing</a:t>
            </a:r>
            <a:r>
              <a:rPr lang="en-US" dirty="0"/>
              <a:t> - An informal test set can be created by moving the status test set from “New” to “Informal Test”; allows for execution of unapproved test cases. 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sz="3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715" y="464024"/>
            <a:ext cx="1968628" cy="15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5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within HP ALM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Lab sub-module related Roles:</a:t>
            </a:r>
            <a:endParaRPr lang="en-US" sz="2800" dirty="0"/>
          </a:p>
          <a:p>
            <a:pPr lvl="1"/>
            <a:r>
              <a:rPr lang="en-US" b="1" dirty="0"/>
              <a:t>Author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en-US" dirty="0"/>
              <a:t>A group that can create or test sets with test instances.</a:t>
            </a:r>
            <a:endParaRPr lang="en-US" sz="2800" dirty="0"/>
          </a:p>
          <a:p>
            <a:pPr lvl="1"/>
            <a:r>
              <a:rPr lang="en-US" b="1" dirty="0"/>
              <a:t>Executor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en-US" dirty="0"/>
              <a:t>A group who is able to execute the test instances within the test sets.</a:t>
            </a:r>
            <a:endParaRPr lang="en-US" sz="2800" dirty="0"/>
          </a:p>
          <a:p>
            <a:pPr lvl="1"/>
            <a:r>
              <a:rPr lang="en-US" b="1" dirty="0"/>
              <a:t>Reviewer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en-US" dirty="0"/>
              <a:t>A group who can perform pre-execution and post-execution approvals of test sets.</a:t>
            </a:r>
            <a:endParaRPr lang="en-US" sz="2800" dirty="0"/>
          </a:p>
          <a:p>
            <a:pPr lvl="1"/>
            <a:r>
              <a:rPr lang="en-US" b="1" dirty="0"/>
              <a:t>Approver</a:t>
            </a:r>
            <a:r>
              <a:rPr lang="en-US" sz="2800" dirty="0"/>
              <a:t> - </a:t>
            </a:r>
            <a:r>
              <a:rPr lang="en-US" dirty="0"/>
              <a:t>Test Lead (Tech Unit/Business Owner) - First level of approval. </a:t>
            </a:r>
            <a:endParaRPr lang="en-US" sz="2800" dirty="0"/>
          </a:p>
          <a:p>
            <a:pPr lvl="1"/>
            <a:r>
              <a:rPr lang="en-US" b="1" dirty="0"/>
              <a:t>QA</a:t>
            </a:r>
            <a:r>
              <a:rPr lang="en-US" dirty="0"/>
              <a:t> – Second level of approval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38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Defects Module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80488"/>
              </p:ext>
            </p:extLst>
          </p:nvPr>
        </p:nvGraphicFramePr>
        <p:xfrm>
          <a:off x="777240" y="4137660"/>
          <a:ext cx="47091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Defects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The Defect Module is used to:</a:t>
                      </a:r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Create defects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Track defects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Prioritize created defects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Resolve defects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Analyze data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59929" y="1352550"/>
            <a:ext cx="5904411" cy="51625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Additional information:</a:t>
            </a:r>
          </a:p>
          <a:p>
            <a:pPr lvl="0"/>
            <a:r>
              <a:rPr lang="en-US" dirty="0"/>
              <a:t>The Defect module enables a group to report defects to a project and keep track of the CAPA (Corrective and preventive action) process until the defects are resolved. </a:t>
            </a:r>
          </a:p>
          <a:p>
            <a:pPr lvl="0"/>
            <a:r>
              <a:rPr lang="en-US" dirty="0"/>
              <a:t>Defects can be linked to specific test steps within the test cases.</a:t>
            </a:r>
          </a:p>
          <a:p>
            <a:pPr marL="0" lvl="0" indent="0">
              <a:buNone/>
            </a:pPr>
            <a:r>
              <a:rPr lang="en-US" b="1" dirty="0"/>
              <a:t>Defect Module’s Functionalities:</a:t>
            </a:r>
            <a:endParaRPr lang="en-US" dirty="0"/>
          </a:p>
          <a:p>
            <a:pPr lvl="0"/>
            <a:r>
              <a:rPr lang="en-US" dirty="0"/>
              <a:t>Creating a Defect - Defect creations include modification of field values, linking defects, and providing attachments.</a:t>
            </a:r>
          </a:p>
          <a:p>
            <a:pPr lvl="0"/>
            <a:r>
              <a:rPr lang="en-US" dirty="0"/>
              <a:t>Defect Review - The Author reviews the defect and the Fixer resolves the defect.</a:t>
            </a:r>
          </a:p>
          <a:p>
            <a:pPr lvl="0"/>
            <a:r>
              <a:rPr lang="en-US" dirty="0"/>
              <a:t>Defect Approval - The Reviewer rejects or approves the defect to close the defect workflow.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347167"/>
            <a:ext cx="2381596" cy="35283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812781"/>
            <a:ext cx="3670069" cy="215842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368491"/>
            <a:ext cx="10464800" cy="5605274"/>
          </a:xfrm>
        </p:spPr>
        <p:txBody>
          <a:bodyPr>
            <a:normAutofit/>
          </a:bodyPr>
          <a:lstStyle/>
          <a:p>
            <a:r>
              <a:rPr lang="en-US" dirty="0"/>
              <a:t>What is HP ALM?</a:t>
            </a:r>
          </a:p>
          <a:p>
            <a:r>
              <a:rPr lang="en-US" dirty="0"/>
              <a:t>Benefits of HP ALM </a:t>
            </a:r>
          </a:p>
          <a:p>
            <a:r>
              <a:rPr lang="en-US" dirty="0"/>
              <a:t>User roles within HP ALM </a:t>
            </a:r>
          </a:p>
          <a:p>
            <a:r>
              <a:rPr lang="en-US" dirty="0"/>
              <a:t>What are the modules of HP ALM?</a:t>
            </a:r>
          </a:p>
          <a:p>
            <a:r>
              <a:rPr lang="en-US" dirty="0"/>
              <a:t>Modules, Sub-modules of HP ALM </a:t>
            </a:r>
          </a:p>
          <a:p>
            <a:r>
              <a:rPr lang="en-US" dirty="0"/>
              <a:t>Overview of HP ALM with screenshots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0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Module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28060"/>
              </p:ext>
            </p:extLst>
          </p:nvPr>
        </p:nvGraphicFramePr>
        <p:xfrm>
          <a:off x="777240" y="4613563"/>
          <a:ext cx="471747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110">
                <a:tc>
                  <a:txBody>
                    <a:bodyPr/>
                    <a:lstStyle/>
                    <a:p>
                      <a:r>
                        <a:rPr lang="en-US" baseline="0" dirty="0"/>
                        <a:t>Requirements 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4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Requirements Module is used to: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Create requirements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Manage requirements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Link requirements to other requirements, tests or defects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8" y="1282984"/>
            <a:ext cx="3022411" cy="41612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59929" y="1352550"/>
            <a:ext cx="5904411" cy="484250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Additional information:</a:t>
            </a:r>
          </a:p>
          <a:p>
            <a:pPr lvl="0"/>
            <a:r>
              <a:rPr lang="en-US" dirty="0"/>
              <a:t>The Requirement module allows for a group to define, manage, and track User and Functional Requirements at all stages of the system lifecycle.</a:t>
            </a:r>
          </a:p>
          <a:p>
            <a:pPr lvl="0"/>
            <a:r>
              <a:rPr lang="en-US" dirty="0"/>
              <a:t>New requirements can be created while existing requirements can be managed.</a:t>
            </a:r>
          </a:p>
          <a:p>
            <a:pPr marL="0" lvl="0" indent="0">
              <a:buNone/>
            </a:pPr>
            <a:r>
              <a:rPr lang="en-US" b="1" dirty="0"/>
              <a:t>Requirements Module’s Functionalities: </a:t>
            </a:r>
            <a:endParaRPr lang="en-US" dirty="0"/>
          </a:p>
          <a:p>
            <a:pPr lvl="0"/>
            <a:r>
              <a:rPr lang="en-US" dirty="0"/>
              <a:t>Importing a New Requirement - New requirements can be imported using the excel add-in.</a:t>
            </a:r>
          </a:p>
          <a:p>
            <a:pPr lvl="0"/>
            <a:r>
              <a:rPr lang="en-US" dirty="0"/>
              <a:t>Requirement Approval - The reviewer reviews and approves the requirements, which allows for them to be linked to test cases.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805944"/>
            <a:ext cx="3029989" cy="2700788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8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HP ALM with screenshots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60060"/>
            <a:ext cx="4775010" cy="569794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On the right is the Quality Center / HP-ALM login screen:</a:t>
            </a:r>
          </a:p>
          <a:p>
            <a:r>
              <a:rPr lang="en-US" sz="1800" dirty="0"/>
              <a:t>In order to login successfully:   </a:t>
            </a:r>
          </a:p>
          <a:p>
            <a:pPr lvl="1"/>
            <a:r>
              <a:rPr lang="en-US" sz="1800" dirty="0"/>
              <a:t>User needs to enter his/her credentials and click “Authenticate” </a:t>
            </a:r>
          </a:p>
          <a:p>
            <a:pPr lvl="1"/>
            <a:r>
              <a:rPr lang="en-US" sz="1800" dirty="0"/>
              <a:t>Select the correct Project from its Domain and click “Login”</a:t>
            </a:r>
          </a:p>
          <a:p>
            <a:r>
              <a:rPr lang="en-US" sz="1800" dirty="0"/>
              <a:t>After logging in, the upper right side of the window will display the following at all times: </a:t>
            </a:r>
          </a:p>
          <a:p>
            <a:pPr lvl="1"/>
            <a:r>
              <a:rPr lang="en-US" sz="1800" dirty="0"/>
              <a:t>The domain name</a:t>
            </a:r>
          </a:p>
          <a:p>
            <a:pPr lvl="1"/>
            <a:r>
              <a:rPr lang="en-US" sz="1800" dirty="0"/>
              <a:t>The project name</a:t>
            </a:r>
          </a:p>
          <a:p>
            <a:pPr lvl="1"/>
            <a:r>
              <a:rPr lang="en-US" sz="1800" dirty="0"/>
              <a:t>User’s name</a:t>
            </a:r>
          </a:p>
          <a:p>
            <a:pPr lvl="1"/>
            <a:r>
              <a:rPr lang="en-US" sz="1800" dirty="0"/>
              <a:t>“Logout” button</a:t>
            </a:r>
            <a:endParaRPr lang="en-US" dirty="0"/>
          </a:p>
          <a:p>
            <a:r>
              <a:rPr lang="en-US" sz="1800" dirty="0"/>
              <a:t>Note: The screenshots from the next slide on are a few of the most used windows by the Executor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17" y="1657124"/>
            <a:ext cx="6101918" cy="401206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3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0"/>
            <a:ext cx="11573301" cy="382137"/>
          </a:xfrm>
        </p:spPr>
        <p:txBody>
          <a:bodyPr>
            <a:normAutofit/>
          </a:bodyPr>
          <a:lstStyle/>
          <a:p>
            <a:r>
              <a:rPr lang="en-US" sz="1900" dirty="0"/>
              <a:t>Screenshot of the “Requirements Module” window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621"/>
            <a:ext cx="12192000" cy="618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3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0"/>
            <a:ext cx="11573301" cy="382137"/>
          </a:xfrm>
        </p:spPr>
        <p:txBody>
          <a:bodyPr>
            <a:normAutofit/>
          </a:bodyPr>
          <a:lstStyle/>
          <a:p>
            <a:r>
              <a:rPr lang="en-US" sz="1900" dirty="0"/>
              <a:t>Screenshot of the “Test Lab Sub-Module” window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137"/>
            <a:ext cx="12192000" cy="614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739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09182"/>
            <a:ext cx="11239675" cy="300251"/>
          </a:xfrm>
        </p:spPr>
        <p:txBody>
          <a:bodyPr>
            <a:noAutofit/>
          </a:bodyPr>
          <a:lstStyle/>
          <a:p>
            <a:r>
              <a:rPr lang="en-US" sz="1900" dirty="0"/>
              <a:t>Screenshot of the “Test Runs Sub-Module” window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433"/>
            <a:ext cx="12192000" cy="6157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68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2012" y="0"/>
            <a:ext cx="11573301" cy="382137"/>
          </a:xfrm>
        </p:spPr>
        <p:txBody>
          <a:bodyPr>
            <a:normAutofit/>
          </a:bodyPr>
          <a:lstStyle/>
          <a:p>
            <a:r>
              <a:rPr lang="en-US" sz="1900" dirty="0"/>
              <a:t>Screenshot of Test Instance Details under “Test Lab Sub-Module” – 1 of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021"/>
            <a:ext cx="12192000" cy="626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725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2012" y="0"/>
            <a:ext cx="11573301" cy="382137"/>
          </a:xfrm>
        </p:spPr>
        <p:txBody>
          <a:bodyPr>
            <a:normAutofit/>
          </a:bodyPr>
          <a:lstStyle/>
          <a:p>
            <a:r>
              <a:rPr lang="en-US" sz="1900" dirty="0"/>
              <a:t>Screenshot of Test Instance Details under “Test Lab Sub-Module” – 2 of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394"/>
            <a:ext cx="12192000" cy="615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56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54" y="1"/>
            <a:ext cx="10883365" cy="354842"/>
          </a:xfrm>
        </p:spPr>
        <p:txBody>
          <a:bodyPr>
            <a:noAutofit/>
          </a:bodyPr>
          <a:lstStyle/>
          <a:p>
            <a:r>
              <a:rPr lang="en-US" sz="1900" dirty="0"/>
              <a:t>Screenshot of the “Defects Sub-Module”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43"/>
            <a:ext cx="12192000" cy="6135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34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2" y="395785"/>
            <a:ext cx="5431809" cy="2429302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   HP ALM Demo </a:t>
            </a:r>
            <a:br>
              <a:rPr lang="en-US" sz="6700" dirty="0"/>
            </a:b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054" y="1447801"/>
            <a:ext cx="8252346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Requirements</a:t>
            </a:r>
          </a:p>
          <a:p>
            <a:r>
              <a:rPr lang="en-US" sz="2800" b="1" dirty="0"/>
              <a:t>Test Plan</a:t>
            </a:r>
          </a:p>
          <a:p>
            <a:r>
              <a:rPr lang="en-US" sz="2800" b="1" dirty="0"/>
              <a:t>Test Lab </a:t>
            </a:r>
          </a:p>
          <a:p>
            <a:r>
              <a:rPr lang="en-US" sz="2800" b="1" dirty="0"/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6482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181050" y="224310"/>
            <a:ext cx="10490200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6CC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3600" kern="0" dirty="0">
                <a:solidFill>
                  <a:srgbClr val="055B9E"/>
                </a:solidFill>
                <a:latin typeface="Arial Narrow" panose="020B0606020202030204" pitchFamily="34" charset="0"/>
              </a:rPr>
              <a:t>Questions?</a:t>
            </a:r>
          </a:p>
        </p:txBody>
      </p:sp>
      <p:pic>
        <p:nvPicPr>
          <p:cNvPr id="12290" name="Picture 2" descr="http://www.clker.com/cliparts/O/h/L/p/N/N/ask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6" y="16370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2531" y="6473279"/>
            <a:ext cx="1986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055B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4014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HP ALM?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836621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Quality Center software vendor Hewlett-Packard markets a suite of ALM applications and HP ALM is the primary application within their ALM suite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HP Application Lifecycle Management (HP ALM) is an electronic testing tool which is used to perform the following: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Create and Store Requirement Specifications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Create and Store Test Scripts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Execute Test Scripts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Create and Store Test Defects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Formerly known as HP QC, HP ALM is the newest version of this program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Note: Any of the following names are technically correct and can be used to refer to this application: 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ALM / Quality Center / ALM QC / HP QC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0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HP ALM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HP ALM is Web based </a:t>
            </a:r>
          </a:p>
          <a:p>
            <a:r>
              <a:rPr lang="en-US" dirty="0"/>
              <a:t>All required signatures are electronic in this system</a:t>
            </a:r>
          </a:p>
          <a:p>
            <a:r>
              <a:rPr lang="en-US" dirty="0"/>
              <a:t>It covers all essential aspects of test management</a:t>
            </a:r>
          </a:p>
          <a:p>
            <a:r>
              <a:rPr lang="en-US" dirty="0"/>
              <a:t>It assists project teams in all aspects of Application Lifecycle Management </a:t>
            </a:r>
          </a:p>
          <a:p>
            <a:r>
              <a:rPr lang="en-US" dirty="0"/>
              <a:t>HP ALM executing test script is far less time-consuming vs paper script based executions</a:t>
            </a:r>
          </a:p>
          <a:p>
            <a:r>
              <a:rPr lang="en-US" dirty="0"/>
              <a:t>In this system, Test Defect creating and tracking (linking the defects to test scripts) process is easier</a:t>
            </a:r>
          </a:p>
        </p:txBody>
      </p:sp>
    </p:spTree>
    <p:extLst>
      <p:ext uri="{BB962C8B-B14F-4D97-AF65-F5344CB8AC3E}">
        <p14:creationId xmlns:p14="http://schemas.microsoft.com/office/powerpoint/2010/main" val="18012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within HP ALM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120140"/>
            <a:ext cx="10464800" cy="5303520"/>
          </a:xfrm>
        </p:spPr>
        <p:txBody>
          <a:bodyPr anchor="ctr">
            <a:normAutofit/>
          </a:bodyPr>
          <a:lstStyle/>
          <a:p>
            <a:r>
              <a:rPr lang="en-US" dirty="0"/>
              <a:t>HP ALM users’ list generally consist of people involved in development, management and testing of the application project. Following are examples of some of the user roles:</a:t>
            </a:r>
          </a:p>
          <a:p>
            <a:r>
              <a:rPr lang="en-US" b="1" dirty="0"/>
              <a:t>Release Manager: </a:t>
            </a:r>
          </a:p>
          <a:p>
            <a:pPr lvl="1"/>
            <a:r>
              <a:rPr lang="en-US" dirty="0"/>
              <a:t>Create and manage Releases and Cycles within HP ALM.</a:t>
            </a:r>
          </a:p>
          <a:p>
            <a:r>
              <a:rPr lang="en-US" b="1" dirty="0"/>
              <a:t>Requirement Author: </a:t>
            </a:r>
          </a:p>
          <a:p>
            <a:pPr lvl="1"/>
            <a:r>
              <a:rPr lang="en-US" dirty="0"/>
              <a:t>Creates and imports new requirements, which initiate the workflow process; notifies the start of the requirement review process by setting the approval status to “Routing for Approval”, or can set the status of a Requirement back to “In Progress” if that is needed.</a:t>
            </a:r>
          </a:p>
          <a:p>
            <a:r>
              <a:rPr lang="en-US" b="1" dirty="0"/>
              <a:t>Requirement Reviewer:</a:t>
            </a:r>
          </a:p>
          <a:p>
            <a:pPr lvl="1"/>
            <a:r>
              <a:rPr lang="en-US" dirty="0"/>
              <a:t>Reviews each requirement; can either reject or approve requirements.  </a:t>
            </a:r>
          </a:p>
        </p:txBody>
      </p:sp>
    </p:spTree>
    <p:extLst>
      <p:ext uri="{BB962C8B-B14F-4D97-AF65-F5344CB8AC3E}">
        <p14:creationId xmlns:p14="http://schemas.microsoft.com/office/powerpoint/2010/main" val="396719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within HP ALM (continued)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097280"/>
            <a:ext cx="10464800" cy="5257799"/>
          </a:xfrm>
        </p:spPr>
        <p:txBody>
          <a:bodyPr>
            <a:normAutofit/>
          </a:bodyPr>
          <a:lstStyle/>
          <a:p>
            <a:r>
              <a:rPr lang="en-US" b="1" dirty="0"/>
              <a:t>Test Designer:</a:t>
            </a:r>
          </a:p>
          <a:p>
            <a:pPr lvl="1"/>
            <a:r>
              <a:rPr lang="en-US" dirty="0"/>
              <a:t>Create and manage Test Script entities.</a:t>
            </a:r>
          </a:p>
          <a:p>
            <a:pPr lvl="1"/>
            <a:r>
              <a:rPr lang="en-US" dirty="0"/>
              <a:t>Logically groups the Test Scripts together into folders or test sets.</a:t>
            </a:r>
          </a:p>
          <a:p>
            <a:r>
              <a:rPr lang="en-US" b="1" dirty="0"/>
              <a:t>Test Set Designers: </a:t>
            </a:r>
            <a:endParaRPr lang="en-US" dirty="0"/>
          </a:p>
          <a:p>
            <a:pPr lvl="1"/>
            <a:r>
              <a:rPr lang="en-US" dirty="0"/>
              <a:t>Test Set Designers marks each Test Set as “Ready for Execution” for the Testers.</a:t>
            </a:r>
            <a:endParaRPr lang="en-US" b="1" dirty="0"/>
          </a:p>
          <a:p>
            <a:r>
              <a:rPr lang="en-US" b="1" dirty="0"/>
              <a:t>Testers: </a:t>
            </a:r>
            <a:endParaRPr lang="en-US" dirty="0"/>
          </a:p>
          <a:p>
            <a:pPr lvl="1"/>
            <a:r>
              <a:rPr lang="en-US" dirty="0"/>
              <a:t>Execute Test Run entities within Test Lab or Test Run module. </a:t>
            </a:r>
          </a:p>
          <a:p>
            <a:pPr lvl="1"/>
            <a:r>
              <a:rPr lang="en-US" dirty="0"/>
              <a:t>Create defects as needed, linking each defect to the run.</a:t>
            </a:r>
          </a:p>
          <a:p>
            <a:pPr lvl="1"/>
            <a:r>
              <a:rPr lang="en-US" dirty="0"/>
              <a:t>Once the user completes the test run, they route that specific run to “Routing for Approval.” </a:t>
            </a:r>
          </a:p>
          <a:p>
            <a:pPr lvl="1"/>
            <a:r>
              <a:rPr lang="en-US" dirty="0"/>
              <a:t>Modify the run step status as needed.</a:t>
            </a:r>
          </a:p>
        </p:txBody>
      </p:sp>
    </p:spTree>
    <p:extLst>
      <p:ext uri="{BB962C8B-B14F-4D97-AF65-F5344CB8AC3E}">
        <p14:creationId xmlns:p14="http://schemas.microsoft.com/office/powerpoint/2010/main" val="366993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within HP ALM (continued)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2"/>
            <a:ext cx="10464800" cy="5011188"/>
          </a:xfrm>
        </p:spPr>
        <p:txBody>
          <a:bodyPr anchor="t">
            <a:normAutofit/>
          </a:bodyPr>
          <a:lstStyle/>
          <a:p>
            <a:pPr lvl="0"/>
            <a:r>
              <a:rPr lang="en-US" b="1" dirty="0"/>
              <a:t>Defect Author</a:t>
            </a:r>
          </a:p>
          <a:p>
            <a:pPr lvl="1"/>
            <a:r>
              <a:rPr lang="en-US" dirty="0"/>
              <a:t>Creates new defects by initiating the workflow process.</a:t>
            </a:r>
          </a:p>
          <a:p>
            <a:pPr lvl="1"/>
            <a:r>
              <a:rPr lang="en-US" dirty="0"/>
              <a:t>Once created, each defect will be assessed and completed by the author.</a:t>
            </a:r>
          </a:p>
          <a:p>
            <a:pPr lvl="0"/>
            <a:r>
              <a:rPr lang="en-US" b="1" dirty="0"/>
              <a:t>Defect Fixer/Defect Resolver</a:t>
            </a:r>
          </a:p>
          <a:p>
            <a:pPr lvl="1"/>
            <a:r>
              <a:rPr lang="en-US" dirty="0"/>
              <a:t>The Fixer/Resolver will resolve the defect (by providing fixes) and change the status to fixed or deferred; and place it in Ready for Review, which initiates the review process.</a:t>
            </a:r>
          </a:p>
          <a:p>
            <a:pPr lvl="0"/>
            <a:r>
              <a:rPr lang="en-US" b="1" dirty="0"/>
              <a:t>Defect Reviewer</a:t>
            </a:r>
          </a:p>
          <a:p>
            <a:pPr lvl="1"/>
            <a:r>
              <a:rPr lang="en-US" dirty="0"/>
              <a:t>The Reviewer reviews the defect and determines whether to reject or approve.</a:t>
            </a:r>
          </a:p>
          <a:p>
            <a:r>
              <a:rPr lang="en-US" dirty="0"/>
              <a:t> </a:t>
            </a:r>
            <a:r>
              <a:rPr lang="en-US" b="1" dirty="0"/>
              <a:t>View Only</a:t>
            </a:r>
          </a:p>
          <a:p>
            <a:pPr lvl="1"/>
            <a:r>
              <a:rPr lang="en-US" dirty="0"/>
              <a:t>The viewer can only view certain aspects of a project and do not need to create, update, approve or reject entities.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modules of HP ALM?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9835"/>
            <a:ext cx="4325816" cy="4103930"/>
          </a:xfrm>
        </p:spPr>
        <p:txBody>
          <a:bodyPr anchor="t"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Dashboard </a:t>
            </a:r>
          </a:p>
          <a:p>
            <a:pPr lvl="1"/>
            <a:r>
              <a:rPr lang="en-US" dirty="0"/>
              <a:t>Analysis View</a:t>
            </a:r>
          </a:p>
          <a:p>
            <a:pPr lvl="1"/>
            <a:r>
              <a:rPr lang="en-US" dirty="0"/>
              <a:t>Dashboard View</a:t>
            </a:r>
          </a:p>
          <a:p>
            <a:r>
              <a:rPr lang="en-US" b="1" dirty="0"/>
              <a:t>Management </a:t>
            </a:r>
          </a:p>
          <a:p>
            <a:pPr lvl="1"/>
            <a:r>
              <a:rPr lang="en-US" dirty="0"/>
              <a:t>Releases</a:t>
            </a:r>
          </a:p>
          <a:p>
            <a:pPr lvl="1"/>
            <a:r>
              <a:rPr lang="en-US" dirty="0"/>
              <a:t>Libraries</a:t>
            </a:r>
          </a:p>
          <a:p>
            <a:r>
              <a:rPr lang="en-US" b="1" dirty="0"/>
              <a:t>Requirements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1568" y="1869835"/>
            <a:ext cx="6060831" cy="4199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Testing</a:t>
            </a:r>
          </a:p>
          <a:p>
            <a:pPr lvl="1"/>
            <a:r>
              <a:rPr lang="en-US" dirty="0"/>
              <a:t>Test Resources</a:t>
            </a:r>
          </a:p>
          <a:p>
            <a:pPr lvl="1"/>
            <a:r>
              <a:rPr lang="en-US" dirty="0"/>
              <a:t>Test Plan</a:t>
            </a:r>
          </a:p>
          <a:p>
            <a:pPr lvl="1"/>
            <a:r>
              <a:rPr lang="en-US" dirty="0"/>
              <a:t>Test Lab</a:t>
            </a:r>
          </a:p>
          <a:p>
            <a:pPr lvl="1"/>
            <a:r>
              <a:rPr lang="en-US" dirty="0"/>
              <a:t>Test Runs</a:t>
            </a:r>
          </a:p>
          <a:p>
            <a:r>
              <a:rPr lang="en-US" b="1" dirty="0"/>
              <a:t>Defects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5000" y="1352550"/>
            <a:ext cx="10513646" cy="66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following are all the different modules and sub-modules of HP ALM: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5000" y="5172502"/>
            <a:ext cx="9423400" cy="953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9715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3144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65735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55B9E"/>
              </a:buClr>
              <a:buSzPct val="145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These modules, sub-modules, and their features, will be explained more in depth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2091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modules of HP ALM?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47801"/>
            <a:ext cx="4350657" cy="4525963"/>
          </a:xfrm>
        </p:spPr>
        <p:txBody>
          <a:bodyPr anchor="t"/>
          <a:lstStyle/>
          <a:p>
            <a:r>
              <a:rPr lang="en-US" dirty="0"/>
              <a:t>The sidebar on the left side of the application window displays all the different modules within the application </a:t>
            </a:r>
          </a:p>
          <a:p>
            <a:pPr lvl="1"/>
            <a:r>
              <a:rPr lang="en-US" dirty="0"/>
              <a:t>Each of the modules covers a specific aspect of the application life cycle management process.</a:t>
            </a:r>
            <a:endParaRPr lang="en-US" dirty="0">
              <a:solidFill>
                <a:schemeClr val="tx2"/>
              </a:solidFill>
            </a:endParaRPr>
          </a:p>
          <a:p>
            <a:pPr marL="342900" lvl="1" indent="0">
              <a:buNone/>
            </a:pPr>
            <a:r>
              <a:rPr lang="en-US" dirty="0"/>
              <a:t>Note: screenshots of the overall application window are coming up later in this presentation.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828" y="1352550"/>
            <a:ext cx="4886325" cy="363855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70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rgbClr val="4D4D4D"/>
      </a:dk1>
      <a:lt1>
        <a:sysClr val="window" lastClr="FFFFFF"/>
      </a:lt1>
      <a:dk2>
        <a:srgbClr val="212121"/>
      </a:dk2>
      <a:lt2>
        <a:srgbClr val="CDD0D1"/>
      </a:lt2>
      <a:accent1>
        <a:srgbClr val="055B9E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X Presentation Template 09Oct2017" id="{CF4DEEF3-65E8-43F8-A388-7E97A4CD1271}" vid="{BD47469A-4B33-4686-A6EA-AF514BBDF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44831E21E614FB1ECAF9F9EAA3536" ma:contentTypeVersion="1" ma:contentTypeDescription="Create a new document." ma:contentTypeScope="" ma:versionID="18afecf53f2c2236cd27117721ef8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2873021d8c0cf1fb09921515ab28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46A924-453E-4CEB-A8B0-17385C6BC4C4}"/>
</file>

<file path=customXml/itemProps2.xml><?xml version="1.0" encoding="utf-8"?>
<ds:datastoreItem xmlns:ds="http://schemas.openxmlformats.org/officeDocument/2006/customXml" ds:itemID="{CBF9CAE9-9DA3-4596-8C8E-C6A4D1A43636}"/>
</file>

<file path=customXml/itemProps3.xml><?xml version="1.0" encoding="utf-8"?>
<ds:datastoreItem xmlns:ds="http://schemas.openxmlformats.org/officeDocument/2006/customXml" ds:itemID="{0671BA13-A583-4F3F-A23C-D351D20DF77F}"/>
</file>

<file path=docProps/app.xml><?xml version="1.0" encoding="utf-8"?>
<Properties xmlns="http://schemas.openxmlformats.org/officeDocument/2006/extended-properties" xmlns:vt="http://schemas.openxmlformats.org/officeDocument/2006/docPropsVTypes">
  <Template>COVEX Presentation Template 09Oct2017</Template>
  <TotalTime>3300</TotalTime>
  <Words>1866</Words>
  <Application>Microsoft Office PowerPoint</Application>
  <PresentationFormat>Widescreen</PresentationFormat>
  <Paragraphs>202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Corbel</vt:lpstr>
      <vt:lpstr>Times New Roman</vt:lpstr>
      <vt:lpstr>Wingdings</vt:lpstr>
      <vt:lpstr>Parallax</vt:lpstr>
      <vt:lpstr>Covex, LLC</vt:lpstr>
      <vt:lpstr>Training Outline:</vt:lpstr>
      <vt:lpstr>What is HP ALM?</vt:lpstr>
      <vt:lpstr>Benefits of HP ALM</vt:lpstr>
      <vt:lpstr>User roles within HP ALM</vt:lpstr>
      <vt:lpstr>User roles within HP ALM (continued) </vt:lpstr>
      <vt:lpstr>User roles within HP ALM (continued) </vt:lpstr>
      <vt:lpstr>What are the modules of HP ALM?</vt:lpstr>
      <vt:lpstr>What are the modules of HP ALM? (continued)</vt:lpstr>
      <vt:lpstr>Dashboard Module</vt:lpstr>
      <vt:lpstr>Dashboard Module (continued)</vt:lpstr>
      <vt:lpstr>Management Module</vt:lpstr>
      <vt:lpstr>Testing Module</vt:lpstr>
      <vt:lpstr>Test Plan Sub-Module’s Functionality:</vt:lpstr>
      <vt:lpstr>User roles within HP ALM</vt:lpstr>
      <vt:lpstr>Test Lab Sub-Module’s Functionalities: </vt:lpstr>
      <vt:lpstr>Test Lab Sub-Module’s Functionalities (continued):</vt:lpstr>
      <vt:lpstr>User roles within HP ALM</vt:lpstr>
      <vt:lpstr>Defects Module</vt:lpstr>
      <vt:lpstr>Requirements Module</vt:lpstr>
      <vt:lpstr>Overview of HP ALM with 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HP ALM Demo 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Covex, LLC</dc:title>
  <dc:creator>Danielle Miner</dc:creator>
  <cp:lastModifiedBy>Michael Kolter</cp:lastModifiedBy>
  <cp:revision>113</cp:revision>
  <cp:lastPrinted>2018-05-03T15:19:28Z</cp:lastPrinted>
  <dcterms:created xsi:type="dcterms:W3CDTF">2018-01-10T17:16:49Z</dcterms:created>
  <dcterms:modified xsi:type="dcterms:W3CDTF">2019-09-23T10:55:50Z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0x010100EEA44831E21E614FB1ECAF9F9EAA3536</vt:lpwstr>
  </property>
  <property fmtid="{D5CDD505-2E9C-101B-9397-08002B2CF9AE}" pid="3" name="Order">
    <vt:r8>5000</vt:r8>
  </property>
</Properties>
</file>