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5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A64A9"/>
    <a:srgbClr val="0061A1"/>
    <a:srgbClr val="004D99"/>
    <a:srgbClr val="2770A9"/>
    <a:srgbClr val="246698"/>
    <a:srgbClr val="244D4D"/>
    <a:srgbClr val="0000CC"/>
    <a:srgbClr val="0000FF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Covex University</a:t>
            </a:r>
          </a:p>
          <a:p>
            <a:r>
              <a:rPr lang="en-US" sz="2400" dirty="0"/>
              <a:t>Core Curriculum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CORE_08_Requirements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training is an overview of Requirements.  The following will be addressed</a:t>
            </a:r>
          </a:p>
          <a:p>
            <a:pPr lvl="1"/>
            <a:r>
              <a:rPr lang="en-US" dirty="0"/>
              <a:t>What are requirements (user requirements, functional requirements, Technical Specifications)</a:t>
            </a:r>
          </a:p>
          <a:p>
            <a:pPr lvl="1"/>
            <a:r>
              <a:rPr lang="en-US" dirty="0"/>
              <a:t>When to define requirements</a:t>
            </a:r>
          </a:p>
          <a:p>
            <a:pPr lvl="1"/>
            <a:r>
              <a:rPr lang="en-US" dirty="0"/>
              <a:t>How to develop testable SMART requirements</a:t>
            </a:r>
          </a:p>
          <a:p>
            <a:pPr lvl="1"/>
            <a:r>
              <a:rPr lang="en-US" dirty="0"/>
              <a:t>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631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CORE_09_Testing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training is an overview of Testing and is broken into 4 sub-modules.  The following will be addressed</a:t>
            </a:r>
          </a:p>
          <a:p>
            <a:pPr lvl="1"/>
            <a:r>
              <a:rPr lang="en-US" dirty="0"/>
              <a:t>Test Script Development</a:t>
            </a:r>
          </a:p>
          <a:p>
            <a:pPr lvl="1"/>
            <a:r>
              <a:rPr lang="en-US" dirty="0"/>
              <a:t>Test Peer Review and Dry Run Practices</a:t>
            </a:r>
          </a:p>
          <a:p>
            <a:pPr lvl="1"/>
            <a:r>
              <a:rPr lang="en-US" dirty="0"/>
              <a:t>Test Execution Checklist</a:t>
            </a:r>
          </a:p>
          <a:p>
            <a:pPr lvl="1"/>
            <a:r>
              <a:rPr lang="en-US" dirty="0"/>
              <a:t>Testing Tool- HP ALM</a:t>
            </a:r>
          </a:p>
        </p:txBody>
      </p:sp>
    </p:spTree>
    <p:extLst>
      <p:ext uri="{BB962C8B-B14F-4D97-AF65-F5344CB8AC3E}">
        <p14:creationId xmlns:p14="http://schemas.microsoft.com/office/powerpoint/2010/main" val="333555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Professional continuing educational programs provided by industry and academic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the training provided by the CORE Curriculum, the following professional continuing education programs are recommended:</a:t>
            </a:r>
          </a:p>
          <a:p>
            <a:pPr lvl="1"/>
            <a:r>
              <a:rPr lang="en-US" dirty="0"/>
              <a:t>Master program in Regulatory Affairs (RA) and Quality Assurance (QA).</a:t>
            </a:r>
          </a:p>
          <a:p>
            <a:pPr lvl="1"/>
            <a:r>
              <a:rPr lang="en-US" dirty="0"/>
              <a:t>The Validation Science Certificate (VSC) from Temple University</a:t>
            </a:r>
          </a:p>
          <a:p>
            <a:pPr lvl="1"/>
            <a:r>
              <a:rPr lang="en-US" dirty="0"/>
              <a:t>Compliance with 21 CFR Part 11; Data integrity for SaaS/Cloud, EU GDPR </a:t>
            </a:r>
          </a:p>
        </p:txBody>
      </p:sp>
    </p:spTree>
    <p:extLst>
      <p:ext uri="{BB962C8B-B14F-4D97-AF65-F5344CB8AC3E}">
        <p14:creationId xmlns:p14="http://schemas.microsoft.com/office/powerpoint/2010/main" val="23737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0" y="289010"/>
            <a:ext cx="121920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6CC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36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Questions? </a:t>
            </a:r>
          </a:p>
          <a:p>
            <a:endParaRPr lang="en-US" sz="3600" kern="0" dirty="0">
              <a:solidFill>
                <a:srgbClr val="055B9E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24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This was a broad overview, and not inclusive.</a:t>
            </a:r>
          </a:p>
        </p:txBody>
      </p:sp>
      <p:pic>
        <p:nvPicPr>
          <p:cNvPr id="12290" name="Picture 2" descr="http://www.clker.com/cliparts/O/h/L/p/N/N/ask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77" y="21135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2531" y="6473279"/>
            <a:ext cx="1986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055B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401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the completion of the Core Curriculum you will have understanding in the following validation principles:</a:t>
            </a:r>
          </a:p>
          <a:p>
            <a:pPr lvl="1"/>
            <a:r>
              <a:rPr lang="en-US" dirty="0" err="1"/>
              <a:t>GxP</a:t>
            </a:r>
            <a:r>
              <a:rPr lang="en-US" dirty="0"/>
              <a:t>- Good Manufacturing Practices, Good Laboratory Practices as described by 21 CFR</a:t>
            </a:r>
          </a:p>
          <a:p>
            <a:pPr lvl="1"/>
            <a:r>
              <a:rPr lang="en-US" dirty="0"/>
              <a:t>21 CFR Part 11 electronic records and electronic signatures</a:t>
            </a:r>
          </a:p>
          <a:p>
            <a:pPr lvl="1"/>
            <a:r>
              <a:rPr lang="en-US" dirty="0"/>
              <a:t>GAMP 5</a:t>
            </a:r>
          </a:p>
          <a:p>
            <a:pPr lvl="1"/>
            <a:r>
              <a:rPr lang="en-US" dirty="0"/>
              <a:t>IT Quality Management Systems</a:t>
            </a:r>
          </a:p>
          <a:p>
            <a:pPr lvl="1"/>
            <a:r>
              <a:rPr lang="en-US" dirty="0"/>
              <a:t>Risk assessment and mitigation</a:t>
            </a:r>
          </a:p>
          <a:p>
            <a:pPr lvl="1"/>
            <a:r>
              <a:rPr lang="en-US" dirty="0"/>
              <a:t>Good Documentation and Data Integrity Practices</a:t>
            </a:r>
          </a:p>
          <a:p>
            <a:pPr lvl="1"/>
            <a:r>
              <a:rPr lang="en-US" dirty="0"/>
              <a:t>Change Controls</a:t>
            </a:r>
          </a:p>
          <a:p>
            <a:pPr lvl="1"/>
            <a:r>
              <a:rPr lang="en-US" dirty="0"/>
              <a:t>Requirement development</a:t>
            </a:r>
          </a:p>
          <a:p>
            <a:pPr lvl="1"/>
            <a:r>
              <a:rPr lang="en-US" dirty="0"/>
              <a:t>Test Script Development and execution- including:</a:t>
            </a:r>
          </a:p>
          <a:p>
            <a:pPr lvl="2"/>
            <a:r>
              <a:rPr lang="en-US" dirty="0"/>
              <a:t>Test Script authoring</a:t>
            </a:r>
          </a:p>
          <a:p>
            <a:pPr lvl="2"/>
            <a:r>
              <a:rPr lang="en-US" dirty="0"/>
              <a:t>Peer Review and Dry Run practices</a:t>
            </a:r>
          </a:p>
          <a:p>
            <a:pPr lvl="2"/>
            <a:r>
              <a:rPr lang="en-US" dirty="0"/>
              <a:t>Execution practices</a:t>
            </a:r>
          </a:p>
          <a:p>
            <a:pPr lvl="2"/>
            <a:r>
              <a:rPr lang="en-US" dirty="0"/>
              <a:t>HP ALM as a testing tool</a:t>
            </a:r>
          </a:p>
          <a:p>
            <a:pPr lvl="1"/>
            <a:r>
              <a:rPr lang="en-US" dirty="0"/>
              <a:t>Professional continuing educational classes provided by industry and academic institutions</a:t>
            </a:r>
          </a:p>
        </p:txBody>
      </p:sp>
    </p:spTree>
    <p:extLst>
      <p:ext uri="{BB962C8B-B14F-4D97-AF65-F5344CB8AC3E}">
        <p14:creationId xmlns:p14="http://schemas.microsoft.com/office/powerpoint/2010/main" val="21964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CORE_01_GxP Overview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training is an overview of Good Manufacturing Practices regulation, specifically 21 CFR Part 211.  The following will be addressed</a:t>
            </a:r>
          </a:p>
          <a:p>
            <a:pPr lvl="1"/>
            <a:r>
              <a:rPr lang="en-US" dirty="0"/>
              <a:t>An overview of the different sections of the 21 CFR Part 210 and 211.</a:t>
            </a:r>
          </a:p>
          <a:p>
            <a:pPr lvl="1"/>
            <a:r>
              <a:rPr lang="en-US" dirty="0"/>
              <a:t>Current interpretation of the regulation – “What they mean”</a:t>
            </a:r>
          </a:p>
          <a:p>
            <a:pPr lvl="1"/>
            <a:r>
              <a:rPr lang="en-US" dirty="0"/>
              <a:t>How Covex provides services to industries</a:t>
            </a:r>
          </a:p>
          <a:p>
            <a:pPr lvl="1"/>
            <a:r>
              <a:rPr lang="en-US" dirty="0"/>
              <a:t>Overview of how GCP and GLP relate to GMPs</a:t>
            </a:r>
          </a:p>
          <a:p>
            <a:pPr lvl="1"/>
            <a:r>
              <a:rPr lang="en-US" dirty="0"/>
              <a:t>How 21 CFR Part 11 regulations relate to </a:t>
            </a:r>
            <a:r>
              <a:rPr lang="en-US" dirty="0" err="1"/>
              <a:t>GxPs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CORE_02_CFR Part 11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training is an overview of 21 CFR Part 11.  The following will be addressed</a:t>
            </a:r>
          </a:p>
          <a:p>
            <a:pPr lvl="1"/>
            <a:r>
              <a:rPr lang="en-US" dirty="0"/>
              <a:t>To understand the basics and need for CFR Part 11.</a:t>
            </a:r>
          </a:p>
          <a:p>
            <a:pPr lvl="1"/>
            <a:r>
              <a:rPr lang="en-US" dirty="0"/>
              <a:t>To understand the basics and need for EMEA (Annex 11).</a:t>
            </a:r>
          </a:p>
          <a:p>
            <a:pPr lvl="1"/>
            <a:r>
              <a:rPr lang="en-US" dirty="0"/>
              <a:t>To understand the difference between CFR Part 11 and </a:t>
            </a:r>
            <a:r>
              <a:rPr lang="en-US" dirty="0" err="1"/>
              <a:t>Eudralex</a:t>
            </a:r>
            <a:r>
              <a:rPr lang="en-US" dirty="0"/>
              <a:t> (Annex 11)</a:t>
            </a:r>
          </a:p>
        </p:txBody>
      </p:sp>
    </p:spTree>
    <p:extLst>
      <p:ext uri="{BB962C8B-B14F-4D97-AF65-F5344CB8AC3E}">
        <p14:creationId xmlns:p14="http://schemas.microsoft.com/office/powerpoint/2010/main" val="101247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CORE_03_GAMP 5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training is an overview of GAMP 5.  The following will be addressed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900" dirty="0"/>
              <a:t>Help understand the GAMP5 Methodology specific to Computerised System Validation (CSV) and Infrastructure Qualification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900" dirty="0"/>
              <a:t>Define the GAMP5 System Development Lifecycle (SDLC) as part of an overall Quality Management System (QMS) and highlight documentation and activities in each Lifecycle Phase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900" dirty="0"/>
              <a:t>Introduce Quality Risk Management and its impact on each SDLC Phase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900" dirty="0"/>
              <a:t>Understand the Roles and Responsibilities for delivering systems in compliance with GAMP5 practices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900" dirty="0"/>
              <a:t>Mapping GAMP4 to GAMP5 (what changed)</a:t>
            </a:r>
          </a:p>
        </p:txBody>
      </p:sp>
    </p:spTree>
    <p:extLst>
      <p:ext uri="{BB962C8B-B14F-4D97-AF65-F5344CB8AC3E}">
        <p14:creationId xmlns:p14="http://schemas.microsoft.com/office/powerpoint/2010/main" val="419724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CORE_04_IT Quality Management System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training is an overview of IT Quality Management Systems.  The following will be addressed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Help understand the Computerised System Validation (CSV) and System Development Life Cycle (SDLC) process required for IT QMS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Highlight documentation and validation activities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Introduce the role of IT Compliance 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Understand the Roles and Responsibilities for delivering systems in compliance with the IT QMS</a:t>
            </a:r>
          </a:p>
        </p:txBody>
      </p:sp>
    </p:spTree>
    <p:extLst>
      <p:ext uri="{BB962C8B-B14F-4D97-AF65-F5344CB8AC3E}">
        <p14:creationId xmlns:p14="http://schemas.microsoft.com/office/powerpoint/2010/main" val="40699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CORE_05_Risk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training is an overview of Risk Assessment and Mitigation.  The following will be addressed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What is Risk and how to assess risk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Risk Management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How Risk is Hanglded via SDLC/SVLC processes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Composition of risk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Predicate Rules and requirements regarding risk</a:t>
            </a:r>
          </a:p>
        </p:txBody>
      </p:sp>
    </p:spTree>
    <p:extLst>
      <p:ext uri="{BB962C8B-B14F-4D97-AF65-F5344CB8AC3E}">
        <p14:creationId xmlns:p14="http://schemas.microsoft.com/office/powerpoint/2010/main" val="122457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CORE_06_Good Documentation Practices and Data Integrity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training is an overview of Good Documentation Practices and Data Integrity.  The following will be addressed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What are Good Documentation Practices?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What is “Data Integrity” in validation documentation?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Why are they important?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Examples/Strategies for Success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Read and understanding of Data Integrity and Compliance with Drug </a:t>
            </a:r>
            <a:r>
              <a:rPr lang="en-US"/>
              <a:t>CGMP Question </a:t>
            </a:r>
            <a:r>
              <a:rPr lang="en-US" dirty="0"/>
              <a:t>and Answers Guidance for Industry</a:t>
            </a:r>
          </a:p>
        </p:txBody>
      </p:sp>
    </p:spTree>
    <p:extLst>
      <p:ext uri="{BB962C8B-B14F-4D97-AF65-F5344CB8AC3E}">
        <p14:creationId xmlns:p14="http://schemas.microsoft.com/office/powerpoint/2010/main" val="380109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CORE_07_Introduction to Change Controls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training is an overview of Change Controls.  The following will be addressed</a:t>
            </a:r>
          </a:p>
          <a:p>
            <a:pPr lvl="1"/>
            <a:r>
              <a:rPr lang="en-US" dirty="0"/>
              <a:t>To understand the basics and need for Change Control</a:t>
            </a:r>
          </a:p>
          <a:p>
            <a:pPr lvl="1"/>
            <a:r>
              <a:rPr lang="en-US" dirty="0"/>
              <a:t>To understand typical Change Control Roles and Responsibilities</a:t>
            </a:r>
          </a:p>
          <a:p>
            <a:pPr lvl="1"/>
            <a:r>
              <a:rPr lang="en-US" dirty="0"/>
              <a:t>To understand the various types of Change Control and their associated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4783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A2273-CD0F-4FF7-B322-66F9395C4E48}"/>
</file>

<file path=customXml/itemProps2.xml><?xml version="1.0" encoding="utf-8"?>
<ds:datastoreItem xmlns:ds="http://schemas.openxmlformats.org/officeDocument/2006/customXml" ds:itemID="{BAEA2016-F430-4437-AC7D-A7FA32444B6C}"/>
</file>

<file path=customXml/itemProps3.xml><?xml version="1.0" encoding="utf-8"?>
<ds:datastoreItem xmlns:ds="http://schemas.openxmlformats.org/officeDocument/2006/customXml" ds:itemID="{04ED1BF2-5A6D-4A01-9F59-D00045C0D3F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749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Corbel</vt:lpstr>
      <vt:lpstr>Times New Roman</vt:lpstr>
      <vt:lpstr>Wingdings</vt:lpstr>
      <vt:lpstr>Parallax</vt:lpstr>
      <vt:lpstr>Covex, LLC</vt:lpstr>
      <vt:lpstr>Purpose</vt:lpstr>
      <vt:lpstr>CORE_01_GxP Overview</vt:lpstr>
      <vt:lpstr>CORE_02_CFR Part 11</vt:lpstr>
      <vt:lpstr>CORE_03_GAMP 5</vt:lpstr>
      <vt:lpstr>CORE_04_IT Quality Management System</vt:lpstr>
      <vt:lpstr>CORE_05_Risk</vt:lpstr>
      <vt:lpstr>CORE_06_Good Documentation Practices and Data Integrity</vt:lpstr>
      <vt:lpstr>CORE_07_Introduction to Change Controls</vt:lpstr>
      <vt:lpstr>CORE_08_Requirements</vt:lpstr>
      <vt:lpstr>CORE_09_Testing</vt:lpstr>
      <vt:lpstr>Professional continuing educational programs provided by industry and academic institutions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Michael Kolter</cp:lastModifiedBy>
  <cp:revision>12</cp:revision>
  <dcterms:created xsi:type="dcterms:W3CDTF">2018-01-10T17:16:49Z</dcterms:created>
  <dcterms:modified xsi:type="dcterms:W3CDTF">2019-09-23T11:56:29Z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5100</vt:r8>
  </property>
</Properties>
</file>