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68"/>
  </p:notesMasterIdLst>
  <p:sldIdLst>
    <p:sldId id="297" r:id="rId2"/>
    <p:sldId id="298" r:id="rId3"/>
    <p:sldId id="303" r:id="rId4"/>
    <p:sldId id="304" r:id="rId5"/>
    <p:sldId id="305" r:id="rId6"/>
    <p:sldId id="306" r:id="rId7"/>
    <p:sldId id="307" r:id="rId8"/>
    <p:sldId id="308" r:id="rId9"/>
    <p:sldId id="309" r:id="rId10"/>
    <p:sldId id="310" r:id="rId11"/>
    <p:sldId id="311" r:id="rId12"/>
    <p:sldId id="315" r:id="rId13"/>
    <p:sldId id="312" r:id="rId14"/>
    <p:sldId id="313" r:id="rId15"/>
    <p:sldId id="314"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65"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00" r:id="rId6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FC6"/>
    <a:srgbClr val="044476"/>
    <a:srgbClr val="004E8D"/>
    <a:srgbClr val="055B9E"/>
    <a:srgbClr val="5589B0"/>
    <a:srgbClr val="02599D"/>
    <a:srgbClr val="E8EAEA"/>
    <a:srgbClr val="F2F3F3"/>
    <a:srgbClr val="C7CACB"/>
    <a:srgbClr val="0C9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2FBB5D-7889-46F9-9FFF-7E25AF380839}" type="datetimeFigureOut">
              <a:rPr lang="en-US" smtClean="0"/>
              <a:t>5/11/2020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304E13-C8E4-4A52-9812-05F5A5C3E9E3}" type="slidenum">
              <a:rPr lang="en-US" smtClean="0"/>
              <a:t>‹#›</a:t>
            </a:fld>
            <a:endParaRPr lang="en-US" dirty="0"/>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userDrawn="1"/>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userDrawn="1"/>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044476"/>
            </a:solidFill>
            <a:ln>
              <a:noFill/>
            </a:ln>
          </p:spPr>
        </p:sp>
        <p:sp>
          <p:nvSpPr>
            <p:cNvPr id="26" name="Freeform 11"/>
            <p:cNvSpPr/>
            <p:nvPr userDrawn="1"/>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004E8D"/>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a:prstGeom prst="rect">
            <a:avLst/>
          </a:prstGeom>
        </p:spPr>
        <p:txBody>
          <a:bodyPr anchor="b">
            <a:normAutofit/>
          </a:bodyPr>
          <a:lstStyle>
            <a:lvl1pPr algn="r">
              <a:defRPr sz="6000">
                <a:effectLst/>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a:prstGeom prst="rect">
            <a:avLst/>
          </a:prstGeom>
        </p:spPr>
        <p:txBody>
          <a:bodyPr anchor="t">
            <a:normAutofit/>
          </a:bodyPr>
          <a:lstStyle>
            <a:lvl1pPr marL="0" indent="0" algn="r">
              <a:buNone/>
              <a:defRPr sz="21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2"/>
          <p:cNvSpPr txBox="1">
            <a:spLocks noChangeArrowheads="1"/>
          </p:cNvSpPr>
          <p:nvPr userDrawn="1"/>
        </p:nvSpPr>
        <p:spPr>
          <a:xfrm>
            <a:off x="0" y="6593142"/>
            <a:ext cx="12192000"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i="0" kern="0" dirty="0">
                <a:latin typeface="Times New Roman" panose="02020603050405020304" pitchFamily="18" charset="0"/>
                <a:cs typeface="Times New Roman" panose="02020603050405020304" pitchFamily="18" charset="0"/>
              </a:rPr>
              <a:t>						</a:t>
            </a:r>
            <a:r>
              <a:rPr lang="en-US" altLang="en-US" sz="1600" b="1" i="0" kern="0" dirty="0">
                <a:solidFill>
                  <a:srgbClr val="004E8D"/>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56641"/>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209550"/>
            <a:ext cx="11099800" cy="1143000"/>
          </a:xfrm>
          <a:prstGeom prst="rect">
            <a:avLst/>
          </a:prstGeom>
        </p:spPr>
        <p:txBody>
          <a:bodyPr anchor="ctr"/>
          <a:lstStyle>
            <a:lvl1pPr algn="l">
              <a:defRPr sz="3600" b="1">
                <a:solidFill>
                  <a:srgbClr val="004E8D"/>
                </a:solidFill>
                <a:latin typeface="Arial Narrow"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17600" y="1447801"/>
            <a:ext cx="10464800" cy="4525963"/>
          </a:xfrm>
          <a:prstGeom prst="rect">
            <a:avLst/>
          </a:prstGeom>
        </p:spPr>
        <p:txBody>
          <a:bodyPr/>
          <a:lstStyle>
            <a:lvl1pPr marL="228600" indent="-228600">
              <a:buClr>
                <a:srgbClr val="004E8D"/>
              </a:buClr>
              <a:buFont typeface="Wingdings" pitchFamily="2" charset="2"/>
              <a:buChar char="§"/>
              <a:defRPr sz="2000">
                <a:latin typeface="Arial" pitchFamily="34" charset="0"/>
                <a:cs typeface="Arial" pitchFamily="34" charset="0"/>
              </a:defRPr>
            </a:lvl1pPr>
            <a:lvl2pPr marL="571500" indent="-228600">
              <a:buClr>
                <a:srgbClr val="004E8D"/>
              </a:buClr>
              <a:defRPr sz="1800">
                <a:latin typeface="Arial" pitchFamily="34" charset="0"/>
                <a:cs typeface="Arial" pitchFamily="34" charset="0"/>
              </a:defRPr>
            </a:lvl2pPr>
            <a:lvl3pPr marL="971550" indent="-228600">
              <a:buClr>
                <a:srgbClr val="004E8D"/>
              </a:buClr>
              <a:buFont typeface="Wingdings" pitchFamily="2" charset="2"/>
              <a:buChar char="§"/>
              <a:defRPr sz="1600">
                <a:latin typeface="Arial" pitchFamily="34" charset="0"/>
                <a:cs typeface="Arial" pitchFamily="34" charset="0"/>
              </a:defRPr>
            </a:lvl3pPr>
            <a:lvl4pPr marL="1314450" indent="-228600">
              <a:buClr>
                <a:srgbClr val="004E8D"/>
              </a:buClr>
              <a:defRPr sz="1600">
                <a:latin typeface="Arial" pitchFamily="34" charset="0"/>
                <a:cs typeface="Arial" pitchFamily="34" charset="0"/>
              </a:defRPr>
            </a:lvl4pPr>
            <a:lvl5pPr marL="1657350" indent="-228600">
              <a:buClr>
                <a:srgbClr val="004E8D"/>
              </a:buClr>
              <a:buFont typeface="Wingdings" pitchFamily="2" charset="2"/>
              <a:buChar cha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891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67" name="Rectangle 2"/>
          <p:cNvSpPr txBox="1">
            <a:spLocks noChangeArrowheads="1"/>
          </p:cNvSpPr>
          <p:nvPr userDrawn="1"/>
        </p:nvSpPr>
        <p:spPr>
          <a:xfrm>
            <a:off x="0" y="6593142"/>
            <a:ext cx="12192000"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i="0" kern="0" dirty="0">
                <a:solidFill>
                  <a:srgbClr val="004E8D"/>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796" r:id="rId2"/>
    <p:sldLayoutId id="2147483807" r:id="rId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1674" y="812801"/>
            <a:ext cx="9531349" cy="2616199"/>
          </a:xfrm>
        </p:spPr>
        <p:txBody>
          <a:bodyPr>
            <a:normAutofit/>
          </a:bodyPr>
          <a:lstStyle/>
          <a:p>
            <a:r>
              <a:rPr lang="en-US" sz="4000" dirty="0">
                <a:solidFill>
                  <a:schemeClr val="tx2"/>
                </a:solidFill>
                <a:latin typeface="Times New Roman" panose="02020603050405020304" pitchFamily="18" charset="0"/>
                <a:cs typeface="Times New Roman" panose="02020603050405020304" pitchFamily="18" charset="0"/>
              </a:rPr>
              <a:t>Introduction to Computer System Validation</a:t>
            </a:r>
          </a:p>
        </p:txBody>
      </p:sp>
      <p:sp>
        <p:nvSpPr>
          <p:cNvPr id="3" name="Subtitle 2"/>
          <p:cNvSpPr>
            <a:spLocks noGrp="1"/>
          </p:cNvSpPr>
          <p:nvPr>
            <p:ph type="subTitle" idx="1"/>
          </p:nvPr>
        </p:nvSpPr>
        <p:spPr>
          <a:xfrm>
            <a:off x="4515378" y="4748742"/>
            <a:ext cx="6987645" cy="994833"/>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Presented by:</a:t>
            </a:r>
          </a:p>
          <a:p>
            <a:r>
              <a:rPr lang="en-US" sz="2400" dirty="0">
                <a:solidFill>
                  <a:schemeClr val="tx2"/>
                </a:solidFill>
                <a:latin typeface="Times New Roman" panose="02020603050405020304" pitchFamily="18" charset="0"/>
                <a:cs typeface="Times New Roman" panose="02020603050405020304" pitchFamily="18" charset="0"/>
              </a:rPr>
              <a:t>Compliance Department</a:t>
            </a:r>
          </a:p>
        </p:txBody>
      </p:sp>
      <p:pic>
        <p:nvPicPr>
          <p:cNvPr id="4" name="Picture 3">
            <a:extLst>
              <a:ext uri="{FF2B5EF4-FFF2-40B4-BE49-F238E27FC236}">
                <a16:creationId xmlns:a16="http://schemas.microsoft.com/office/drawing/2014/main" id="{6F44F40E-B2CD-42A0-8C3D-764E2ACAB35E}"/>
              </a:ext>
            </a:extLst>
          </p:cNvPr>
          <p:cNvPicPr>
            <a:picLocks noChangeAspect="1"/>
          </p:cNvPicPr>
          <p:nvPr/>
        </p:nvPicPr>
        <p:blipFill>
          <a:blip r:embed="rId2"/>
          <a:stretch>
            <a:fillRect/>
          </a:stretch>
        </p:blipFill>
        <p:spPr>
          <a:xfrm>
            <a:off x="0" y="5571633"/>
            <a:ext cx="2731245" cy="1286367"/>
          </a:xfrm>
          <a:prstGeom prst="rect">
            <a:avLst/>
          </a:prstGeom>
        </p:spPr>
      </p:pic>
    </p:spTree>
    <p:extLst>
      <p:ext uri="{BB962C8B-B14F-4D97-AF65-F5344CB8AC3E}">
        <p14:creationId xmlns:p14="http://schemas.microsoft.com/office/powerpoint/2010/main" val="294590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617719"/>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Systems Development Life Cycle (SDLC)</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(Origin)</a:t>
            </a:r>
            <a:endParaRPr lang="en-US" i="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63550" lvl="0" indent="-46355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history of the term “SDLC” is very vague but it naturally came into being since the 1960s when developers started to create programs specific to a certain need. </a:t>
            </a:r>
          </a:p>
          <a:p>
            <a:pPr marL="463550" lvl="0" indent="-46355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463550" lvl="0" indent="-46355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Slowly, the term has been observed by different software development companies. From a simple format of </a:t>
            </a:r>
            <a:r>
              <a:rPr lang="en-US" i="1" dirty="0">
                <a:solidFill>
                  <a:prstClr val="black"/>
                </a:solidFill>
                <a:latin typeface="Times New Roman" panose="02020603050405020304" pitchFamily="18" charset="0"/>
                <a:cs typeface="Times New Roman" panose="02020603050405020304" pitchFamily="18" charset="0"/>
              </a:rPr>
              <a:t>planning, building, testing and implementing</a:t>
            </a:r>
            <a:r>
              <a:rPr lang="en-US" dirty="0">
                <a:solidFill>
                  <a:prstClr val="black"/>
                </a:solidFill>
                <a:latin typeface="Times New Roman" panose="02020603050405020304" pitchFamily="18" charset="0"/>
                <a:cs typeface="Times New Roman" panose="02020603050405020304" pitchFamily="18" charset="0"/>
              </a:rPr>
              <a:t>, software companies have developed their own version of developing specific products for their clients. </a:t>
            </a:r>
          </a:p>
          <a:p>
            <a:pPr marL="463550" lvl="0" indent="-46355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463550" lvl="0" indent="-46355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FDA started using the phases approach (associated mainly with “Waterfall”) since the publication of the “Blue book” in February 1983, which was their first serious initiative for CSV.</a:t>
            </a:r>
          </a:p>
          <a:p>
            <a:pPr marL="0" indent="0">
              <a:buNone/>
            </a:pPr>
            <a:endParaRPr lang="en-US" dirty="0"/>
          </a:p>
        </p:txBody>
      </p:sp>
      <p:pic>
        <p:nvPicPr>
          <p:cNvPr id="4" name="Picture 3">
            <a:extLst>
              <a:ext uri="{FF2B5EF4-FFF2-40B4-BE49-F238E27FC236}">
                <a16:creationId xmlns:a16="http://schemas.microsoft.com/office/drawing/2014/main" id="{255D23DE-1C90-42B8-9D3F-2E506D6176F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77451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Systems Development Life Cycle (SDLC)</a:t>
            </a:r>
            <a:endParaRPr lang="en-US" i="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 SDLC approach will be followed for computer system development projects. During the validation process, an assessment will be made to determine the criticality and complexity of the change.  </a:t>
            </a:r>
          </a:p>
          <a:p>
            <a:pPr marL="4572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Based on the criticality and complexity, the validation process will be tailored to ensure that the appropriate phases, level of documentation, and level of testing are completed.  </a:t>
            </a:r>
          </a:p>
          <a:p>
            <a:pPr marL="4572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It should be noted that these phases might not always be independent. Some overlapping of phases may be appropriate in any given project, and all phases may not be required for every project.</a:t>
            </a:r>
          </a:p>
          <a:p>
            <a:pPr marL="0" indent="0">
              <a:buNone/>
            </a:pPr>
            <a:endParaRPr lang="en-US" dirty="0"/>
          </a:p>
        </p:txBody>
      </p:sp>
      <p:pic>
        <p:nvPicPr>
          <p:cNvPr id="4" name="Picture 3">
            <a:extLst>
              <a:ext uri="{FF2B5EF4-FFF2-40B4-BE49-F238E27FC236}">
                <a16:creationId xmlns:a16="http://schemas.microsoft.com/office/drawing/2014/main" id="{DEF81DFC-45B0-44AD-8527-392FCA64034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83434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SDLC covers all the phases of a computer system’s life and shall apply equally to new products as well as to components of existing systems which are being updated or modified.  </a:t>
            </a:r>
          </a:p>
          <a:p>
            <a:pPr marL="4572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Dependent upon the size of the project, the time spent in each phase will vary.  </a:t>
            </a: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44D7695B-407F-4E2C-904D-D2AA3F890C9C}"/>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13294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phases could be defined as follows: </a:t>
            </a:r>
          </a:p>
          <a:p>
            <a:pPr marL="4572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Concept,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Project Planning and Initiation,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Requirements Definition,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Functional/Design Specifications,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Coding/Construction,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Testing,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Implementation,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Maintenance, and </a:t>
            </a:r>
          </a:p>
          <a:p>
            <a:pPr marL="11477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Retirement</a:t>
            </a: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52C56111-855A-4646-807C-BE0015B52A1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07102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1.	Concept Phase</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Prospective Validation and Retrospective Evaluation Processes, a concept of the computer system is developed.  The department management who see a need to improve productivity, functionality and/or quality of a business process usually initiates this.</a:t>
            </a:r>
            <a:endParaRPr lang="en-US" i="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Maintenance Validation Process, a change request to enhance or amend an existing computer system initiates this phase. These requests can come from any area in the organization </a:t>
            </a:r>
            <a:r>
              <a:rPr lang="en-US" i="1" dirty="0">
                <a:solidFill>
                  <a:prstClr val="black"/>
                </a:solidFill>
                <a:latin typeface="Times New Roman" panose="02020603050405020304" pitchFamily="18" charset="0"/>
                <a:cs typeface="Times New Roman" panose="02020603050405020304" pitchFamily="18" charset="0"/>
              </a:rPr>
              <a:t>(e.g., Quality &amp; Compliance, Information Technology, Engineering, among others), </a:t>
            </a:r>
            <a:r>
              <a:rPr lang="en-US" dirty="0">
                <a:solidFill>
                  <a:prstClr val="black"/>
                </a:solidFill>
                <a:latin typeface="Times New Roman" panose="02020603050405020304" pitchFamily="18" charset="0"/>
                <a:cs typeface="Times New Roman" panose="02020603050405020304" pitchFamily="18" charset="0"/>
              </a:rPr>
              <a:t>which uses the system or has the need for new computerization. </a:t>
            </a:r>
          </a:p>
          <a:p>
            <a:pPr marL="0" indent="0">
              <a:buNone/>
            </a:pPr>
            <a:endParaRPr lang="en-US" dirty="0"/>
          </a:p>
        </p:txBody>
      </p:sp>
      <p:pic>
        <p:nvPicPr>
          <p:cNvPr id="4" name="Picture 3">
            <a:extLst>
              <a:ext uri="{FF2B5EF4-FFF2-40B4-BE49-F238E27FC236}">
                <a16:creationId xmlns:a16="http://schemas.microsoft.com/office/drawing/2014/main" id="{8EA9F13B-9B20-492D-ACE4-F8143BA695AD}"/>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74578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1.	Concept Phase</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original concept is reviewed and updated if necessary. This phase is primarily the responsibility of the System Owner. A new or updated concept document is produced during this phase.</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During the Concept Phase, a Risk Analysis Review evaluates the risk factors involved with computerizing a manual process or with the purchase or enhancement of a computer system. </a:t>
            </a:r>
          </a:p>
          <a:p>
            <a:pPr marL="0" indent="0">
              <a:buNone/>
            </a:pPr>
            <a:endParaRPr lang="en-US" dirty="0"/>
          </a:p>
        </p:txBody>
      </p:sp>
      <p:pic>
        <p:nvPicPr>
          <p:cNvPr id="4" name="Picture 3">
            <a:extLst>
              <a:ext uri="{FF2B5EF4-FFF2-40B4-BE49-F238E27FC236}">
                <a16:creationId xmlns:a16="http://schemas.microsoft.com/office/drawing/2014/main" id="{361DD9E2-0558-412B-9AB9-C66AE9AA7C2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79280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4933949"/>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1.	Concept Phase</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Some of the items to consider when conducting the risk analysis include: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regulatory areas of the system,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size of the computer system and number of users,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complexity of the system in terms of the design,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type of data the system handles,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functionality of the system,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vendor reliability, </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effect/impact of system non-compliance, and</a:t>
            </a:r>
          </a:p>
          <a:p>
            <a:pPr marL="1604963"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safety to the customer, employee, and community  </a:t>
            </a:r>
          </a:p>
          <a:p>
            <a:pPr marL="0" indent="0">
              <a:buNone/>
            </a:pPr>
            <a:endParaRPr lang="en-US" dirty="0"/>
          </a:p>
        </p:txBody>
      </p:sp>
      <p:pic>
        <p:nvPicPr>
          <p:cNvPr id="4" name="Picture 3">
            <a:extLst>
              <a:ext uri="{FF2B5EF4-FFF2-40B4-BE49-F238E27FC236}">
                <a16:creationId xmlns:a16="http://schemas.microsoft.com/office/drawing/2014/main" id="{18399539-B21D-4DC4-9EBC-BE802CECE267}"/>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2503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4933949"/>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1.	Concept Phase</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order to move on to the next phase, a documented risk analysis review should be approved by appropriate personnel; for instance, at minimum by the System Owner and Quality Assurance management.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documentation deliverable (output) for this phase is: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Risk Analysis Review</a:t>
            </a: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F88D3FA5-F44F-4E99-B2C1-3D28D2C84908}"/>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91041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352550"/>
            <a:ext cx="10464800" cy="5267325"/>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2.	P</a:t>
            </a:r>
            <a:r>
              <a:rPr lang="en-US" b="1" dirty="0">
                <a:solidFill>
                  <a:prstClr val="black"/>
                </a:solidFill>
                <a:latin typeface="Times New Roman" panose="02020603050405020304" pitchFamily="18" charset="0"/>
                <a:cs typeface="Times New Roman" panose="02020603050405020304" pitchFamily="18" charset="0"/>
              </a:rPr>
              <a:t>roject Planning and Initiation Phase</a:t>
            </a:r>
          </a:p>
          <a:p>
            <a:pPr marL="0" lvl="0" indent="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purpose of the Project Planning and Initiation Phase is to initiate a request and develop the project plan for the development, validation, or maintenance of a computer system.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During this phase, a Project Plan will be written by the primary department developing the system to describe: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responsible departments and/or individuals, </a:t>
            </a: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resources availability, </a:t>
            </a: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time restrictions, </a:t>
            </a: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costs, </a:t>
            </a: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development schedule, and </a:t>
            </a:r>
          </a:p>
          <a:p>
            <a:pPr marL="1604963" lvl="1" indent="-457200" algn="just">
              <a:spcBef>
                <a:spcPts val="0"/>
              </a:spcBef>
              <a:spcAft>
                <a:spcPts val="0"/>
              </a:spcAft>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timeline for the final product</a:t>
            </a:r>
            <a:endParaRPr lang="en-US" sz="2000" i="1"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049D9EB-B39E-4FCD-AD0E-208A0B17250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62104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2.	P</a:t>
            </a:r>
            <a:r>
              <a:rPr lang="en-US" b="1" dirty="0">
                <a:solidFill>
                  <a:prstClr val="black"/>
                </a:solidFill>
                <a:latin typeface="Times New Roman" panose="02020603050405020304" pitchFamily="18" charset="0"/>
                <a:cs typeface="Times New Roman" panose="02020603050405020304" pitchFamily="18" charset="0"/>
              </a:rPr>
              <a:t>roject Planning and Initiation Phase</a:t>
            </a:r>
            <a:r>
              <a:rPr lang="en-US" i="1" dirty="0">
                <a:solidFill>
                  <a:prstClr val="black"/>
                </a:solidFill>
                <a:latin typeface="Times New Roman" panose="02020603050405020304" pitchFamily="18" charset="0"/>
                <a:cs typeface="Times New Roman" panose="02020603050405020304" pitchFamily="18" charset="0"/>
              </a:rPr>
              <a:t> (cont.)</a:t>
            </a:r>
          </a:p>
          <a:p>
            <a:pPr marL="0" lvl="0" indent="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Project Plan will include the SDLC phase implementation and all validation activities.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order to move on to the following phase, a Project Plan shall be approved and executed by appropriate personnel. The documentation deliverables (outputs) for this phase are: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Change Control Request</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Project (Validation) Plan</a:t>
            </a:r>
          </a:p>
          <a:p>
            <a:pPr marL="0" indent="0">
              <a:buNone/>
            </a:pPr>
            <a:endParaRPr lang="en-US" dirty="0"/>
          </a:p>
        </p:txBody>
      </p:sp>
      <p:pic>
        <p:nvPicPr>
          <p:cNvPr id="4" name="Picture 3">
            <a:extLst>
              <a:ext uri="{FF2B5EF4-FFF2-40B4-BE49-F238E27FC236}">
                <a16:creationId xmlns:a16="http://schemas.microsoft.com/office/drawing/2014/main" id="{9AD6E20E-AC16-404A-810D-D6C485BA0E7F}"/>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13805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p:txBody>
          <a:bodyPr/>
          <a:lstStyle/>
          <a:p>
            <a:pPr marL="0" indent="0" algn="ctr">
              <a:buNone/>
            </a:pPr>
            <a:r>
              <a:rPr lang="en-US" i="1" dirty="0">
                <a:solidFill>
                  <a:schemeClr val="tx2"/>
                </a:solidFill>
                <a:latin typeface="Times New Roman" panose="02020603050405020304" pitchFamily="18" charset="0"/>
                <a:cs typeface="Times New Roman" pitchFamily="18" charset="0"/>
              </a:rPr>
              <a:t> </a:t>
            </a:r>
            <a:r>
              <a:rPr lang="en-US" b="1" dirty="0">
                <a:solidFill>
                  <a:schemeClr val="tx2"/>
                </a:solidFill>
                <a:latin typeface="Times New Roman" panose="02020603050405020304" pitchFamily="18" charset="0"/>
                <a:cs typeface="Times New Roman" pitchFamily="18" charset="0"/>
              </a:rPr>
              <a:t> </a:t>
            </a:r>
            <a:r>
              <a:rPr lang="en-US" b="1" dirty="0">
                <a:solidFill>
                  <a:schemeClr val="tx2"/>
                </a:solidFill>
                <a:latin typeface="Times New Roman" panose="02020603050405020304" pitchFamily="18" charset="0"/>
                <a:ea typeface="Tahoma" pitchFamily="34" charset="0"/>
                <a:cs typeface="Times New Roman" panose="02020603050405020304" pitchFamily="18" charset="0"/>
              </a:rPr>
              <a:t>Course Content</a:t>
            </a:r>
          </a:p>
          <a:p>
            <a:pPr marL="0" indent="0" algn="ctr">
              <a:buNone/>
            </a:pPr>
            <a:endParaRPr lang="en-US" b="1" dirty="0">
              <a:solidFill>
                <a:schemeClr val="tx2"/>
              </a:solidFill>
              <a:latin typeface="Times New Roman" panose="02020603050405020304" pitchFamily="18" charset="0"/>
              <a:ea typeface="Tahoma" pitchFamily="34" charset="0"/>
              <a:cs typeface="Times New Roman" panose="02020603050405020304" pitchFamily="18" charset="0"/>
            </a:endParaRPr>
          </a:p>
          <a:p>
            <a:pPr marL="914400" indent="-457200" algn="just">
              <a:buFont typeface="Wingdings" pitchFamily="2" charset="2"/>
              <a:buChar char="q"/>
            </a:pPr>
            <a:r>
              <a:rPr lang="en-US" dirty="0">
                <a:solidFill>
                  <a:schemeClr val="tx2"/>
                </a:solidFill>
                <a:latin typeface="Times New Roman" panose="02020603050405020304" pitchFamily="18" charset="0"/>
                <a:ea typeface="Tahoma" pitchFamily="34" charset="0"/>
                <a:cs typeface="Times New Roman" panose="02020603050405020304" pitchFamily="18" charset="0"/>
              </a:rPr>
              <a:t>What is Computer System Validation (CSV)?</a:t>
            </a:r>
          </a:p>
          <a:p>
            <a:pPr marL="914400" indent="-457200" algn="just">
              <a:buFont typeface="Wingdings" pitchFamily="2" charset="2"/>
              <a:buChar char="q"/>
            </a:pPr>
            <a:r>
              <a:rPr lang="en-US" dirty="0">
                <a:solidFill>
                  <a:schemeClr val="tx2"/>
                </a:solidFill>
                <a:latin typeface="Times New Roman" panose="02020603050405020304" pitchFamily="18" charset="0"/>
                <a:ea typeface="Tahoma" pitchFamily="34" charset="0"/>
                <a:cs typeface="Times New Roman" panose="02020603050405020304" pitchFamily="18" charset="0"/>
              </a:rPr>
              <a:t>System Development Life Cycle (SDLC)</a:t>
            </a:r>
          </a:p>
          <a:p>
            <a:pPr marL="457200" indent="0" algn="just">
              <a:buNone/>
            </a:pPr>
            <a:endParaRPr lang="en-US" sz="1000" dirty="0">
              <a:solidFill>
                <a:schemeClr val="tx2"/>
              </a:solidFill>
              <a:latin typeface="Times New Roman" panose="02020603050405020304" pitchFamily="18" charset="0"/>
              <a:ea typeface="Tahoma" pitchFamily="34" charset="0"/>
              <a:cs typeface="Times New Roman" panose="02020603050405020304" pitchFamily="18" charset="0"/>
            </a:endParaRPr>
          </a:p>
          <a:p>
            <a:pPr marL="1828800" indent="-457200" algn="just">
              <a:buFont typeface="Wingdings" pitchFamily="2" charset="2"/>
              <a:buChar char="ü"/>
            </a:pPr>
            <a:r>
              <a:rPr lang="en-US" dirty="0">
                <a:solidFill>
                  <a:schemeClr val="tx2"/>
                </a:solidFill>
                <a:latin typeface="Times New Roman" panose="02020603050405020304" pitchFamily="18" charset="0"/>
                <a:ea typeface="Tahoma" pitchFamily="34" charset="0"/>
                <a:cs typeface="Times New Roman" panose="02020603050405020304" pitchFamily="18" charset="0"/>
              </a:rPr>
              <a:t>Origin</a:t>
            </a:r>
          </a:p>
          <a:p>
            <a:pPr marL="1828800" indent="-457200" algn="just">
              <a:buFont typeface="Wingdings" pitchFamily="2" charset="2"/>
              <a:buChar char="ü"/>
            </a:pPr>
            <a:r>
              <a:rPr lang="en-US" dirty="0">
                <a:solidFill>
                  <a:schemeClr val="tx2"/>
                </a:solidFill>
                <a:latin typeface="Times New Roman" panose="02020603050405020304" pitchFamily="18" charset="0"/>
                <a:ea typeface="Tahoma" pitchFamily="34" charset="0"/>
                <a:cs typeface="Times New Roman" panose="02020603050405020304" pitchFamily="18" charset="0"/>
              </a:rPr>
              <a:t>Validation Processes</a:t>
            </a:r>
          </a:p>
          <a:p>
            <a:pPr marL="1828800" indent="-457200" algn="just">
              <a:buFont typeface="Wingdings" pitchFamily="2" charset="2"/>
              <a:buChar char="ü"/>
            </a:pPr>
            <a:r>
              <a:rPr lang="en-US" dirty="0">
                <a:solidFill>
                  <a:schemeClr val="tx2"/>
                </a:solidFill>
                <a:latin typeface="Times New Roman" panose="02020603050405020304" pitchFamily="18" charset="0"/>
                <a:ea typeface="Tahoma" pitchFamily="34" charset="0"/>
                <a:cs typeface="Times New Roman" panose="02020603050405020304" pitchFamily="18" charset="0"/>
              </a:rPr>
              <a:t>Phases &amp; Deliverables</a:t>
            </a:r>
          </a:p>
          <a:p>
            <a:pPr marL="914400" indent="-457200" algn="just">
              <a:buFont typeface="Wingdings" pitchFamily="2" charset="2"/>
              <a:buChar char="q"/>
            </a:pPr>
            <a:r>
              <a:rPr lang="en-US" dirty="0">
                <a:solidFill>
                  <a:schemeClr val="tx2"/>
                </a:solidFill>
                <a:latin typeface="Times New Roman" panose="02020603050405020304" pitchFamily="18" charset="0"/>
                <a:ea typeface="Tahoma" pitchFamily="34" charset="0"/>
                <a:cs typeface="Times New Roman" panose="02020603050405020304" pitchFamily="18" charset="0"/>
              </a:rPr>
              <a:t>Types of CSV</a:t>
            </a:r>
          </a:p>
          <a:p>
            <a:pPr marL="914400" indent="-457200" algn="just">
              <a:buFont typeface="Wingdings" pitchFamily="2" charset="2"/>
              <a:buChar char="q"/>
            </a:pPr>
            <a:r>
              <a:rPr lang="en-US" dirty="0">
                <a:solidFill>
                  <a:schemeClr val="tx2"/>
                </a:solidFill>
                <a:latin typeface="Times New Roman" panose="02020603050405020304" pitchFamily="18" charset="0"/>
                <a:ea typeface="Tahoma" pitchFamily="34" charset="0"/>
                <a:cs typeface="Times New Roman" panose="02020603050405020304" pitchFamily="18" charset="0"/>
              </a:rPr>
              <a:t>Q &amp; A Session</a:t>
            </a:r>
            <a:endParaRPr lang="en-US" dirty="0">
              <a:solidFill>
                <a:schemeClr val="tx2"/>
              </a:solidFill>
              <a:latin typeface="Times New Roman" panose="02020603050405020304" pitchFamily="18" charset="0"/>
              <a:cs typeface="Times New Roman" pitchFamily="18" charset="0"/>
            </a:endParaRPr>
          </a:p>
          <a:p>
            <a:endParaRPr lang="en-US" dirty="0"/>
          </a:p>
        </p:txBody>
      </p:sp>
      <p:pic>
        <p:nvPicPr>
          <p:cNvPr id="4" name="Picture 3">
            <a:extLst>
              <a:ext uri="{FF2B5EF4-FFF2-40B4-BE49-F238E27FC236}">
                <a16:creationId xmlns:a16="http://schemas.microsoft.com/office/drawing/2014/main" id="{B0ABC2DA-6C9A-4072-8218-66A60B43170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41788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This is the most crucial phase of a project and its primary objective is to transform the system concept or project initiation request into clear and measurable requirements, which may be gathered from the department users, the System Owner, and other relevant departments.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Requirements describe what the system will do, not how. In order to effectively define the requirements, it is essential that the process of the computer system is fully understood.</a:t>
            </a:r>
          </a:p>
          <a:p>
            <a:pPr marL="0" indent="0">
              <a:buNone/>
            </a:pPr>
            <a:endParaRPr lang="en-US" dirty="0"/>
          </a:p>
        </p:txBody>
      </p:sp>
      <p:pic>
        <p:nvPicPr>
          <p:cNvPr id="4" name="Picture 3">
            <a:extLst>
              <a:ext uri="{FF2B5EF4-FFF2-40B4-BE49-F238E27FC236}">
                <a16:creationId xmlns:a16="http://schemas.microsoft.com/office/drawing/2014/main" id="{8B56D689-02C0-41B2-996D-E6A4D3558443}"/>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1291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a:t>
            </a:r>
            <a:r>
              <a:rPr lang="en-US" i="1" dirty="0">
                <a:solidFill>
                  <a:prstClr val="black"/>
                </a:solidFill>
                <a:latin typeface="Times New Roman" panose="02020603050405020304" pitchFamily="18" charset="0"/>
                <a:cs typeface="Times New Roman" panose="02020603050405020304" pitchFamily="18" charset="0"/>
              </a:rPr>
              <a:t>Prospective Validation Process</a:t>
            </a:r>
            <a:r>
              <a:rPr lang="en-US" dirty="0">
                <a:solidFill>
                  <a:prstClr val="black"/>
                </a:solidFill>
                <a:latin typeface="Times New Roman" panose="02020603050405020304" pitchFamily="18" charset="0"/>
                <a:cs typeface="Times New Roman" panose="02020603050405020304" pitchFamily="18" charset="0"/>
              </a:rPr>
              <a:t>, the requirements of the proposed system are defined.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a:t>
            </a:r>
            <a:r>
              <a:rPr lang="en-US" i="1" dirty="0">
                <a:solidFill>
                  <a:prstClr val="black"/>
                </a:solidFill>
                <a:latin typeface="Times New Roman" panose="02020603050405020304" pitchFamily="18" charset="0"/>
                <a:cs typeface="Times New Roman" panose="02020603050405020304" pitchFamily="18" charset="0"/>
              </a:rPr>
              <a:t>Retrospective Evaluation Process</a:t>
            </a:r>
            <a:r>
              <a:rPr lang="en-US" dirty="0">
                <a:solidFill>
                  <a:prstClr val="black"/>
                </a:solidFill>
                <a:latin typeface="Times New Roman" panose="02020603050405020304" pitchFamily="18" charset="0"/>
                <a:cs typeface="Times New Roman" panose="02020603050405020304" pitchFamily="18" charset="0"/>
              </a:rPr>
              <a:t>, the requirements of the current system are captured.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a:t>
            </a:r>
            <a:r>
              <a:rPr lang="en-US" i="1" dirty="0">
                <a:solidFill>
                  <a:prstClr val="black"/>
                </a:solidFill>
                <a:latin typeface="Times New Roman" panose="02020603050405020304" pitchFamily="18" charset="0"/>
                <a:cs typeface="Times New Roman" panose="02020603050405020304" pitchFamily="18" charset="0"/>
              </a:rPr>
              <a:t>Maintenance Validation Process</a:t>
            </a:r>
            <a:r>
              <a:rPr lang="en-US" dirty="0">
                <a:solidFill>
                  <a:prstClr val="black"/>
                </a:solidFill>
                <a:latin typeface="Times New Roman" panose="02020603050405020304" pitchFamily="18" charset="0"/>
                <a:cs typeface="Times New Roman" panose="02020603050405020304" pitchFamily="18" charset="0"/>
              </a:rPr>
              <a:t>, if the original system’s requirements have changed, the requirements documentation will be updated to reflect the changes.</a:t>
            </a:r>
          </a:p>
          <a:p>
            <a:pPr marL="0" indent="0">
              <a:buNone/>
            </a:pPr>
            <a:endParaRPr lang="en-US" dirty="0"/>
          </a:p>
        </p:txBody>
      </p:sp>
      <p:pic>
        <p:nvPicPr>
          <p:cNvPr id="4" name="Picture 3">
            <a:extLst>
              <a:ext uri="{FF2B5EF4-FFF2-40B4-BE49-F238E27FC236}">
                <a16:creationId xmlns:a16="http://schemas.microsoft.com/office/drawing/2014/main" id="{E00EED6A-6FBB-484B-AF78-23C3BD905542}"/>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5963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Requirements may be broken into several categories, such as:</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604963"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user/business requirements, </a:t>
            </a:r>
          </a:p>
          <a:p>
            <a:pPr marL="1604963"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system/project requirements,  </a:t>
            </a:r>
          </a:p>
          <a:p>
            <a:pPr marL="1604963"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functional requirements, and</a:t>
            </a:r>
          </a:p>
          <a:p>
            <a:pPr marL="1604963"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regulatory/standard requirements  </a:t>
            </a:r>
          </a:p>
          <a:p>
            <a:pPr marL="0" indent="0">
              <a:buNone/>
            </a:pPr>
            <a:endParaRPr lang="en-US" dirty="0"/>
          </a:p>
        </p:txBody>
      </p:sp>
      <p:pic>
        <p:nvPicPr>
          <p:cNvPr id="4" name="Picture 3">
            <a:extLst>
              <a:ext uri="{FF2B5EF4-FFF2-40B4-BE49-F238E27FC236}">
                <a16:creationId xmlns:a16="http://schemas.microsoft.com/office/drawing/2014/main" id="{7051CC58-DB5D-440A-A54B-E8D0F8F4BDE8}"/>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356750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For those computer systems purchased from an outside vendor, a Vendor Audit should be conducted to evaluate potential vendors and, determine the reliability of the vendor’s product and quality system.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Written vendor contracts shall be prepared for GxP computer system development, installation, maintenance, and support.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Prior to contract signing, the vendor shall be informed of computer system validation requirements.</a:t>
            </a:r>
          </a:p>
          <a:p>
            <a:pPr marL="0" indent="0">
              <a:buNone/>
            </a:pPr>
            <a:endParaRPr lang="en-US" dirty="0"/>
          </a:p>
        </p:txBody>
      </p:sp>
      <p:pic>
        <p:nvPicPr>
          <p:cNvPr id="4" name="Picture 3">
            <a:extLst>
              <a:ext uri="{FF2B5EF4-FFF2-40B4-BE49-F238E27FC236}">
                <a16:creationId xmlns:a16="http://schemas.microsoft.com/office/drawing/2014/main" id="{2CD30CCB-F294-4E6E-8052-C4330A2747F2}"/>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184425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Another deliverable, a Validation Plan must be prepared for each GxP computer system and driven by a completed understanding of the process in which the computer system is used.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This document states what activities were performed or will be performed in order to ensure that computer system is developed consistent with software quality processes and procedures, and that the system is validated.  It describes the process control system strategy, rationale and key acceptance criteria.  </a:t>
            </a:r>
          </a:p>
          <a:p>
            <a:pPr marL="0" indent="0">
              <a:buNone/>
            </a:pPr>
            <a:endParaRPr lang="en-US" dirty="0"/>
          </a:p>
        </p:txBody>
      </p:sp>
      <p:pic>
        <p:nvPicPr>
          <p:cNvPr id="4" name="Picture 3">
            <a:extLst>
              <a:ext uri="{FF2B5EF4-FFF2-40B4-BE49-F238E27FC236}">
                <a16:creationId xmlns:a16="http://schemas.microsoft.com/office/drawing/2014/main" id="{44AE362C-DC77-43C7-B6D8-71A442F5AF83}"/>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17990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67325"/>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3"/>
            </a:pPr>
            <a:r>
              <a:rPr lang="en-US" b="1" dirty="0">
                <a:solidFill>
                  <a:prstClr val="black"/>
                </a:solidFill>
                <a:latin typeface="Times New Roman" panose="02020603050405020304" pitchFamily="18" charset="0"/>
                <a:cs typeface="Times New Roman" panose="02020603050405020304" pitchFamily="18" charset="0"/>
              </a:rPr>
              <a:t>Requirements Definition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order to move on to the next phase, the following documents shall be approved by appropriate personnel. The documentation deliverables (outputs) for this phase are: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Requirements Document, and</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Vendor Audit Plan &amp; Report</a:t>
            </a:r>
          </a:p>
          <a:p>
            <a:pPr marL="0" indent="0">
              <a:buNone/>
            </a:pPr>
            <a:endParaRPr lang="en-US" dirty="0"/>
          </a:p>
        </p:txBody>
      </p:sp>
      <p:pic>
        <p:nvPicPr>
          <p:cNvPr id="4" name="Picture 3">
            <a:extLst>
              <a:ext uri="{FF2B5EF4-FFF2-40B4-BE49-F238E27FC236}">
                <a16:creationId xmlns:a16="http://schemas.microsoft.com/office/drawing/2014/main" id="{D41B369A-D0F8-46D7-9F8C-D431FC02EE10}"/>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54038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4943475"/>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4.	Functional/Design Specifications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functional specifications document is a “high-level” translation of the requirements to expected operation of the computer system. For instance, appropriate operation’s sequence or parameters’ ranges.</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functional specifications document will lead to create the design specifications for custom programs.</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system functional and design specifications documents are developed during the first life cycle of the product and are amended in each subsequent life cycle of the product, when changes or modifications to the system are made.  </a:t>
            </a:r>
          </a:p>
        </p:txBody>
      </p:sp>
      <p:pic>
        <p:nvPicPr>
          <p:cNvPr id="4" name="Picture 3">
            <a:extLst>
              <a:ext uri="{FF2B5EF4-FFF2-40B4-BE49-F238E27FC236}">
                <a16:creationId xmlns:a16="http://schemas.microsoft.com/office/drawing/2014/main" id="{DA048B32-F5F8-4E65-8539-466F384356B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22041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501015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4.	Functional/Design Specifications Phase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457200" lvl="0" indent="-457200" algn="just">
              <a:spcBef>
                <a:spcPts val="0"/>
              </a:spcBef>
              <a:spcAft>
                <a:spcPts val="0"/>
              </a:spcAft>
              <a:buClrTx/>
              <a:buSzTx/>
              <a:buNone/>
            </a:pPr>
            <a:endParaRPr lang="en-US" i="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system design specification will identify properties such as the overall system architecture, computer language, interfaces, screen designs, algorithms, and security measures.  </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Further design effort may include system structure diagrams, input and output (I/O) diagrams, engineering drawings, flow charts, program hierarchy charts, detail specifications and a data dictionary.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a:t>
            </a:r>
            <a:r>
              <a:rPr lang="en-US" i="1" dirty="0">
                <a:solidFill>
                  <a:prstClr val="black"/>
                </a:solidFill>
                <a:latin typeface="Times New Roman" panose="02020603050405020304" pitchFamily="18" charset="0"/>
                <a:cs typeface="Times New Roman" panose="02020603050405020304" pitchFamily="18" charset="0"/>
              </a:rPr>
              <a:t>Maintenance Validation Process</a:t>
            </a:r>
            <a:r>
              <a:rPr lang="en-US" dirty="0">
                <a:solidFill>
                  <a:prstClr val="black"/>
                </a:solidFill>
                <a:latin typeface="Times New Roman" panose="02020603050405020304" pitchFamily="18" charset="0"/>
                <a:cs typeface="Times New Roman" panose="02020603050405020304" pitchFamily="18" charset="0"/>
              </a:rPr>
              <a:t>, changes to the original system are updated in existing functional and design documentation or generated as required. </a:t>
            </a:r>
          </a:p>
          <a:p>
            <a:pPr marL="45720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7035DD8-6828-42FA-AAC7-5B718C200326}"/>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272558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4.	Functional/Design Specifications Phase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457200" lvl="0" indent="-457200" algn="just">
              <a:spcBef>
                <a:spcPts val="0"/>
              </a:spcBef>
              <a:spcAft>
                <a:spcPts val="0"/>
              </a:spcAft>
              <a:buClrTx/>
              <a:buSzTx/>
              <a:buNone/>
            </a:pPr>
            <a:endParaRPr lang="en-US" i="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a:t>
            </a:r>
            <a:r>
              <a:rPr lang="en-US" i="1" dirty="0">
                <a:solidFill>
                  <a:prstClr val="black"/>
                </a:solidFill>
                <a:latin typeface="Times New Roman" panose="02020603050405020304" pitchFamily="18" charset="0"/>
                <a:cs typeface="Times New Roman" panose="02020603050405020304" pitchFamily="18" charset="0"/>
              </a:rPr>
              <a:t>Retrospective Evaluation Process</a:t>
            </a:r>
            <a:r>
              <a:rPr lang="en-US" dirty="0">
                <a:solidFill>
                  <a:prstClr val="black"/>
                </a:solidFill>
                <a:latin typeface="Times New Roman" panose="02020603050405020304" pitchFamily="18" charset="0"/>
                <a:cs typeface="Times New Roman" panose="02020603050405020304" pitchFamily="18" charset="0"/>
              </a:rPr>
              <a:t>, design documents are updated or created according to the complexity and criticality, as determined in the Risk Analysis Review.</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Consequently, in order to go to the next phase, a system design specifications document shall be approved and executed by appropriate personnel.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documentation deliverables (outputs) for this phase are: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Functional Specifications Document</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Design Specifications Document </a:t>
            </a:r>
            <a:r>
              <a:rPr lang="en-US" i="1" dirty="0">
                <a:solidFill>
                  <a:prstClr val="black"/>
                </a:solidFill>
                <a:latin typeface="Times New Roman" panose="02020603050405020304" pitchFamily="18" charset="0"/>
                <a:cs typeface="Times New Roman" panose="02020603050405020304" pitchFamily="18" charset="0"/>
              </a:rPr>
              <a:t>(only for custom systems)</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3F90BB9-91B3-4830-ABAA-7B44F3F7D5ED}"/>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50629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5.	Coding / Construction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References back to the design documents will be made to ensure that defined processes and functions are being coded accurately.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Programming standards and naming conventions shall be utilized during this phase and code reviews conducted to ensure adherence to these standards.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Throughout this phase, developers perform unit and integration testing.  System Functions are typically broken down into smaller processes called modules.  </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432DC28-103C-43E8-9559-AB2F6EAC7EB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2717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indent="0" algn="ctr">
              <a:buNone/>
            </a:pPr>
            <a:r>
              <a:rPr lang="en-US" b="1" dirty="0">
                <a:solidFill>
                  <a:schemeClr val="tx2"/>
                </a:solidFill>
                <a:latin typeface="Times New Roman" panose="02020603050405020304" pitchFamily="18" charset="0"/>
                <a:cs typeface="Times New Roman" panose="02020603050405020304" pitchFamily="18" charset="0"/>
              </a:rPr>
              <a:t>What is CSV?</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algn="just"/>
            <a:r>
              <a:rPr lang="en-US" dirty="0">
                <a:solidFill>
                  <a:schemeClr val="tx2"/>
                </a:solidFill>
                <a:latin typeface="Times New Roman" panose="02020603050405020304" pitchFamily="18" charset="0"/>
                <a:cs typeface="Times New Roman" panose="02020603050405020304" pitchFamily="18" charset="0"/>
              </a:rPr>
              <a:t>Validation is documented evidence which provides a high degree of assurance that a specific process will consistently produce a product meeting its predetermined specifications and quality attributes.</a:t>
            </a:r>
          </a:p>
          <a:p>
            <a:pPr algn="just"/>
            <a:endParaRPr lang="en-US" dirty="0">
              <a:solidFill>
                <a:schemeClr val="tx2"/>
              </a:solidFill>
              <a:latin typeface="Times New Roman" panose="02020603050405020304" pitchFamily="18" charset="0"/>
              <a:cs typeface="Times New Roman" panose="02020603050405020304" pitchFamily="18" charset="0"/>
            </a:endParaRPr>
          </a:p>
          <a:p>
            <a:pPr algn="just"/>
            <a:r>
              <a:rPr lang="en-US" dirty="0">
                <a:solidFill>
                  <a:schemeClr val="tx2"/>
                </a:solidFill>
                <a:latin typeface="Times New Roman" panose="02020603050405020304" pitchFamily="18" charset="0"/>
                <a:cs typeface="Times New Roman" panose="02020603050405020304" pitchFamily="18" charset="0"/>
              </a:rPr>
              <a:t>CSV is determination of the correctness of the final program or software produced from a development project with respect to the user needs and requirements. Validation is usually accomplished by verifying each stage of the software development life cycle. </a:t>
            </a:r>
          </a:p>
          <a:p>
            <a:pPr marL="0" indent="0" algn="just">
              <a:buNone/>
            </a:pPr>
            <a:endParaRPr lang="en-US" dirty="0">
              <a:solidFill>
                <a:schemeClr val="tx2"/>
              </a:solidFill>
              <a:latin typeface="Times New Roman" panose="02020603050405020304" pitchFamily="18" charset="0"/>
              <a:cs typeface="Times New Roman" panose="02020603050405020304" pitchFamily="18" charset="0"/>
            </a:endParaRPr>
          </a:p>
          <a:p>
            <a:pPr algn="r"/>
            <a:endParaRPr lang="en-US" dirty="0">
              <a:solidFill>
                <a:schemeClr val="tx2"/>
              </a:solidFill>
              <a:latin typeface="Times New Roman" panose="02020603050405020304" pitchFamily="18" charset="0"/>
              <a:cs typeface="Times New Roman" panose="02020603050405020304" pitchFamily="18" charset="0"/>
            </a:endParaRPr>
          </a:p>
          <a:p>
            <a:pPr marL="0" indent="0" algn="r">
              <a:buNone/>
            </a:pPr>
            <a:r>
              <a:rPr lang="en-US" dirty="0">
                <a:solidFill>
                  <a:schemeClr val="tx2"/>
                </a:solidFill>
                <a:latin typeface="Times New Roman" panose="02020603050405020304" pitchFamily="18" charset="0"/>
                <a:cs typeface="Times New Roman" panose="02020603050405020304" pitchFamily="18" charset="0"/>
              </a:rPr>
              <a:t>FDA Glossary of Computer System Software Development Terminology (8/95)</a:t>
            </a:r>
          </a:p>
          <a:p>
            <a:endParaRPr lang="en-US" dirty="0"/>
          </a:p>
        </p:txBody>
      </p:sp>
      <p:pic>
        <p:nvPicPr>
          <p:cNvPr id="4" name="Picture 3">
            <a:extLst>
              <a:ext uri="{FF2B5EF4-FFF2-40B4-BE49-F238E27FC236}">
                <a16:creationId xmlns:a16="http://schemas.microsoft.com/office/drawing/2014/main" id="{CED9E1EE-C569-49D7-AD7F-2AB373EDCD99}"/>
              </a:ext>
            </a:extLst>
          </p:cNvPr>
          <p:cNvPicPr>
            <a:picLocks noChangeAspect="1"/>
          </p:cNvPicPr>
          <p:nvPr/>
        </p:nvPicPr>
        <p:blipFill>
          <a:blip r:embed="rId2"/>
          <a:stretch>
            <a:fillRect/>
          </a:stretch>
        </p:blipFill>
        <p:spPr>
          <a:xfrm>
            <a:off x="9460755" y="5803336"/>
            <a:ext cx="2731245" cy="1286367"/>
          </a:xfrm>
          <a:prstGeom prst="rect">
            <a:avLst/>
          </a:prstGeom>
        </p:spPr>
      </p:pic>
    </p:spTree>
    <p:extLst>
      <p:ext uri="{BB962C8B-B14F-4D97-AF65-F5344CB8AC3E}">
        <p14:creationId xmlns:p14="http://schemas.microsoft.com/office/powerpoint/2010/main" val="385390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5.	Coding / Construction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Once the individual modules have been created and unit tested, they are integrated into a single unit.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As each module is connected, integration testing is done to ensure that the module not only function, but that it function correctly when attached to another module.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After all the modules have been linked together, a System Test Plan is executed on the system as a whole to ensure its proper operation (refer to Testing Phase).</a:t>
            </a:r>
            <a:endParaRPr lang="en-US" i="1"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DB94DA7-327B-464A-8DCE-B277A1891EF3}"/>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197513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5.	Coding / Construction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Prospective Validation and Retrospective Evaluation Processes, system administration procedures and user manuals are prepared and system installation tasks are addressed.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the Maintenance Validation Process, the existing system maintenance procedures and system installation plan are updated.</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3623BA19-BA32-4D00-80AB-DC1494B472D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09016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5.	Coding / Construction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Again, to move on to the next phase, the following document shall be approved by appropriate personnel. The documentation deliverable (output) for this phase is: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System’s Source Code</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3D00802-51C8-4D1A-86B1-7DE88C80EBC7}"/>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36048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6.	Testing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System Testing is a phase at which all components of the system are combined and evaluated to determine whether or not the system performs according to the documented requirements and design.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This testing will be completed in an environment that simulates the operating environment, but may be performed in the actual operating environment if product is not at risk or is properly segregated.  This phase is required for all validation processes.</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F604F9E-1D61-4ACE-90BB-EF994355BB81}"/>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6850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6.	Testing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purpose of system testing is to discover and correct as many errors as possible. Objectivity and independence will be established between development, test, review and audit personnel when possible.</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Test scenarios shall be defined and include a test objective, test data, step descriptions, and expected results.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Each test scenario shall reference the requirement(s) being tested to establish traceability to ensure that all requested functions are present in the system. </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5FAC310-8EA1-4D6A-8E7A-491F599123D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229257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6.	Testing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order to move on to the next phase, the following documents should be approved by appropriate supplier’s and customer’s personnel. The documentation deliverables (outputs) for this phase are: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 Testing </a:t>
            </a:r>
            <a:r>
              <a:rPr lang="en-US" i="1" dirty="0">
                <a:solidFill>
                  <a:prstClr val="black"/>
                </a:solidFill>
                <a:latin typeface="Times New Roman" panose="02020603050405020304" pitchFamily="18" charset="0"/>
                <a:cs typeface="Times New Roman" panose="02020603050405020304" pitchFamily="18" charset="0"/>
              </a:rPr>
              <a:t>(evidence provided by developer)</a:t>
            </a:r>
          </a:p>
          <a:p>
            <a:pPr marL="18288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Factory Acceptance Testing </a:t>
            </a:r>
            <a:r>
              <a:rPr lang="en-US" i="1" dirty="0">
                <a:solidFill>
                  <a:prstClr val="black"/>
                </a:solidFill>
                <a:latin typeface="Times New Roman" panose="02020603050405020304" pitchFamily="18" charset="0"/>
                <a:cs typeface="Times New Roman" panose="02020603050405020304" pitchFamily="18" charset="0"/>
              </a:rPr>
              <a:t>(not mandatory), and </a:t>
            </a:r>
          </a:p>
          <a:p>
            <a:pPr marL="18288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Site Acceptance Testing </a:t>
            </a:r>
            <a:r>
              <a:rPr lang="en-US" i="1" dirty="0">
                <a:solidFill>
                  <a:prstClr val="black"/>
                </a:solidFill>
                <a:latin typeface="Times New Roman" panose="02020603050405020304" pitchFamily="18" charset="0"/>
                <a:cs typeface="Times New Roman" panose="02020603050405020304" pitchFamily="18" charset="0"/>
              </a:rPr>
              <a:t>(not mandatory)</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41B5F1EE-6980-4A93-B01F-E2D036421A33}"/>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511407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computer system is installed in a development/test environment and tested according to the Qualification Protocols.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This area is separated from the production environment or can be the production environment, but temporary “out-of-use” to ensure that any problems, which may occur, will not adversely affect any previously recorded data. </a:t>
            </a:r>
          </a:p>
          <a:p>
            <a:pPr marL="18288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8D62B8AF-AFDA-4B02-80A3-E5635BF0DD41}"/>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849959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Procedures shall be written for all personnel involved in the installation, operation and maintenance of the computer system. These procedures may cover, among other topics: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 Installation and Operation</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Backup &amp; Restore</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Disaster Recovery Plan, and</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 Security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120FDF1-5640-4D37-8B64-60AB54481F9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66646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Training plans shall be established for all personnel involved in the operation and maintenance of the computer system.  Personnel will include, but not be limited to, system users, developers/programmers, maintenance, and support.</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All personnel will be trained in respect to their assigned tasks and to any new/modified SOPs prior to release the system to the production environment.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8E7CA795-FCF4-4FE1-9604-73239FF31A9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532450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Qualification consists of executing the V-model:</a:t>
            </a:r>
          </a:p>
          <a:p>
            <a:pPr marL="45720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257300" lvl="0" indent="-342900" algn="just">
              <a:spcBef>
                <a:spcPts val="0"/>
              </a:spcBef>
              <a:spcAft>
                <a:spcPts val="0"/>
              </a:spcAft>
              <a:buClrTx/>
              <a:buSzTx/>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Installation testing and verifications matching design specifications, </a:t>
            </a:r>
          </a:p>
          <a:p>
            <a:pPr marL="1257300" lvl="0" indent="-342900" algn="just">
              <a:spcBef>
                <a:spcPts val="0"/>
              </a:spcBef>
              <a:spcAft>
                <a:spcPts val="0"/>
              </a:spcAft>
              <a:buClrTx/>
              <a:buSzTx/>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Operational testing matching functional specifications, and </a:t>
            </a:r>
          </a:p>
          <a:p>
            <a:pPr marL="1257300" lvl="0" indent="-342900" algn="just">
              <a:spcBef>
                <a:spcPts val="0"/>
              </a:spcBef>
              <a:spcAft>
                <a:spcPts val="0"/>
              </a:spcAft>
              <a:buClrTx/>
              <a:buSzTx/>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Performance testing (user’s acceptance testing) matching requirements.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These qualification activities may be separated or combined into a single protocol (testing and verifications document) based on the system’s complexity. In the latest case, a single report may summarize all qualification testing/verifications and results.</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1646D81C-0404-4A05-A65C-2A46BF433AA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57726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indent="0" algn="ctr">
              <a:buNone/>
            </a:pPr>
            <a:r>
              <a:rPr lang="en-US" b="1" dirty="0">
                <a:solidFill>
                  <a:schemeClr val="tx2"/>
                </a:solidFill>
                <a:latin typeface="Times New Roman" panose="02020603050405020304" pitchFamily="18" charset="0"/>
                <a:cs typeface="Times New Roman" panose="02020603050405020304" pitchFamily="18" charset="0"/>
              </a:rPr>
              <a:t>Validation Processes</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0" lvl="0" indent="0" algn="just">
              <a:spcBef>
                <a:spcPts val="0"/>
              </a:spcBef>
              <a:spcAft>
                <a:spcPts val="0"/>
              </a:spcAft>
              <a:buClrTx/>
              <a:buSzTx/>
              <a:buNone/>
            </a:pPr>
            <a:r>
              <a:rPr lang="en-US" dirty="0">
                <a:solidFill>
                  <a:schemeClr val="tx2"/>
                </a:solidFill>
                <a:latin typeface="Times New Roman" panose="02020603050405020304" pitchFamily="18" charset="0"/>
                <a:cs typeface="Times New Roman" panose="02020603050405020304" pitchFamily="18" charset="0"/>
              </a:rPr>
              <a:t>There are three validation processes, which provide methods for validating computer systems. Each validation process utilizes phases of the SDLC.</a:t>
            </a:r>
          </a:p>
          <a:p>
            <a:pPr marL="0" lvl="0" indent="0" algn="just">
              <a:spcBef>
                <a:spcPts val="0"/>
              </a:spcBef>
              <a:spcAft>
                <a:spcPts val="0"/>
              </a:spcAft>
              <a:buClrTx/>
              <a:buSzTx/>
              <a:buNone/>
            </a:pPr>
            <a:endParaRPr lang="en-US" dirty="0">
              <a:solidFill>
                <a:schemeClr val="tx2"/>
              </a:solidFill>
              <a:latin typeface="Times New Roman" panose="02020603050405020304" pitchFamily="18" charset="0"/>
              <a:cs typeface="Times New Roman" panose="02020603050405020304" pitchFamily="18" charset="0"/>
            </a:endParaRPr>
          </a:p>
          <a:p>
            <a:pPr marL="468313" lvl="0" indent="-468313" algn="just">
              <a:spcBef>
                <a:spcPts val="0"/>
              </a:spcBef>
              <a:spcAft>
                <a:spcPts val="0"/>
              </a:spcAft>
              <a:buClrTx/>
              <a:buSzTx/>
              <a:buFont typeface="Wingdings" pitchFamily="2" charset="2"/>
              <a:buChar char="q"/>
            </a:pPr>
            <a:r>
              <a:rPr lang="en-US" dirty="0">
                <a:solidFill>
                  <a:schemeClr val="tx2"/>
                </a:solidFill>
                <a:latin typeface="Times New Roman" panose="02020603050405020304" pitchFamily="18" charset="0"/>
                <a:cs typeface="Times New Roman" panose="02020603050405020304" pitchFamily="18" charset="0"/>
              </a:rPr>
              <a:t>The </a:t>
            </a:r>
            <a:r>
              <a:rPr lang="en-US" i="1" dirty="0">
                <a:solidFill>
                  <a:schemeClr val="tx2"/>
                </a:solidFill>
                <a:latin typeface="Times New Roman" panose="02020603050405020304" pitchFamily="18" charset="0"/>
                <a:cs typeface="Times New Roman" panose="02020603050405020304" pitchFamily="18" charset="0"/>
              </a:rPr>
              <a:t>Prospective Validation Process </a:t>
            </a:r>
            <a:r>
              <a:rPr lang="en-US" dirty="0">
                <a:solidFill>
                  <a:schemeClr val="tx2"/>
                </a:solidFill>
                <a:latin typeface="Times New Roman" panose="02020603050405020304" pitchFamily="18" charset="0"/>
                <a:cs typeface="Times New Roman" panose="02020603050405020304" pitchFamily="18" charset="0"/>
              </a:rPr>
              <a:t>provides a path for validating a new computer system.</a:t>
            </a:r>
          </a:p>
          <a:p>
            <a:pPr marL="468313" lvl="0" indent="-468313" algn="just">
              <a:spcBef>
                <a:spcPts val="0"/>
              </a:spcBef>
              <a:spcAft>
                <a:spcPts val="0"/>
              </a:spcAft>
              <a:buClrTx/>
              <a:buSzTx/>
              <a:buNone/>
            </a:pPr>
            <a:endParaRPr lang="en-US" dirty="0">
              <a:solidFill>
                <a:schemeClr val="tx2"/>
              </a:solidFill>
              <a:latin typeface="Times New Roman" panose="02020603050405020304" pitchFamily="18" charset="0"/>
              <a:cs typeface="Times New Roman" panose="02020603050405020304" pitchFamily="18" charset="0"/>
            </a:endParaRPr>
          </a:p>
          <a:p>
            <a:pPr marL="468313" lvl="0" indent="-468313" algn="just">
              <a:spcBef>
                <a:spcPts val="0"/>
              </a:spcBef>
              <a:spcAft>
                <a:spcPts val="0"/>
              </a:spcAft>
              <a:buClrTx/>
              <a:buSzTx/>
              <a:buFont typeface="Wingdings" pitchFamily="2" charset="2"/>
              <a:buChar char="q"/>
            </a:pPr>
            <a:r>
              <a:rPr lang="en-US" dirty="0">
                <a:solidFill>
                  <a:schemeClr val="tx2"/>
                </a:solidFill>
                <a:latin typeface="Times New Roman" panose="02020603050405020304" pitchFamily="18" charset="0"/>
                <a:cs typeface="Times New Roman" panose="02020603050405020304" pitchFamily="18" charset="0"/>
              </a:rPr>
              <a:t>The </a:t>
            </a:r>
            <a:r>
              <a:rPr lang="en-US" i="1" dirty="0">
                <a:solidFill>
                  <a:schemeClr val="tx2"/>
                </a:solidFill>
                <a:latin typeface="Times New Roman" panose="02020603050405020304" pitchFamily="18" charset="0"/>
                <a:cs typeface="Times New Roman" panose="02020603050405020304" pitchFamily="18" charset="0"/>
              </a:rPr>
              <a:t>Maintenance Validation Process </a:t>
            </a:r>
            <a:r>
              <a:rPr lang="en-US" dirty="0">
                <a:solidFill>
                  <a:schemeClr val="tx2"/>
                </a:solidFill>
                <a:latin typeface="Times New Roman" panose="02020603050405020304" pitchFamily="18" charset="0"/>
                <a:cs typeface="Times New Roman" panose="02020603050405020304" pitchFamily="18" charset="0"/>
              </a:rPr>
              <a:t>provides a means for controlling, updating, maintaining, and retiring a currently validated system.</a:t>
            </a:r>
          </a:p>
          <a:p>
            <a:pPr marL="468313" lvl="0" indent="-468313" algn="just">
              <a:spcBef>
                <a:spcPts val="0"/>
              </a:spcBef>
              <a:spcAft>
                <a:spcPts val="0"/>
              </a:spcAft>
              <a:buClrTx/>
              <a:buSzTx/>
              <a:buNone/>
            </a:pPr>
            <a:endParaRPr lang="en-US" dirty="0">
              <a:solidFill>
                <a:schemeClr val="tx2"/>
              </a:solidFill>
              <a:latin typeface="Times New Roman" panose="02020603050405020304" pitchFamily="18" charset="0"/>
              <a:cs typeface="Times New Roman" panose="02020603050405020304" pitchFamily="18" charset="0"/>
            </a:endParaRPr>
          </a:p>
          <a:p>
            <a:pPr marL="468313" lvl="0" indent="-468313" algn="just">
              <a:spcBef>
                <a:spcPts val="0"/>
              </a:spcBef>
              <a:spcAft>
                <a:spcPts val="0"/>
              </a:spcAft>
              <a:buClrTx/>
              <a:buSzTx/>
              <a:buFont typeface="Wingdings" pitchFamily="2" charset="2"/>
              <a:buChar char="q"/>
            </a:pPr>
            <a:r>
              <a:rPr lang="en-US" dirty="0">
                <a:solidFill>
                  <a:schemeClr val="tx2"/>
                </a:solidFill>
                <a:latin typeface="Times New Roman" panose="02020603050405020304" pitchFamily="18" charset="0"/>
                <a:cs typeface="Times New Roman" panose="02020603050405020304" pitchFamily="18" charset="0"/>
              </a:rPr>
              <a:t>The </a:t>
            </a:r>
            <a:r>
              <a:rPr lang="en-US" i="1" dirty="0">
                <a:solidFill>
                  <a:schemeClr val="tx2"/>
                </a:solidFill>
                <a:latin typeface="Times New Roman" panose="02020603050405020304" pitchFamily="18" charset="0"/>
                <a:cs typeface="Times New Roman" panose="02020603050405020304" pitchFamily="18" charset="0"/>
              </a:rPr>
              <a:t>Retrospective Evaluation Process </a:t>
            </a:r>
            <a:r>
              <a:rPr lang="en-US" dirty="0">
                <a:solidFill>
                  <a:schemeClr val="tx2"/>
                </a:solidFill>
                <a:latin typeface="Times New Roman" panose="02020603050405020304" pitchFamily="18" charset="0"/>
                <a:cs typeface="Times New Roman" panose="02020603050405020304" pitchFamily="18" charset="0"/>
              </a:rPr>
              <a:t>provides a means for bringing legacy systems into a controlled, maintainable and validated state. </a:t>
            </a:r>
          </a:p>
          <a:p>
            <a:endParaRPr lang="en-US" dirty="0"/>
          </a:p>
        </p:txBody>
      </p:sp>
      <p:pic>
        <p:nvPicPr>
          <p:cNvPr id="4" name="Picture 3">
            <a:extLst>
              <a:ext uri="{FF2B5EF4-FFF2-40B4-BE49-F238E27FC236}">
                <a16:creationId xmlns:a16="http://schemas.microsoft.com/office/drawing/2014/main" id="{8EB84F94-3176-4891-9980-2A844F72485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969896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Installation Qualification (IQ) establishes confidence that process equipment (which	 includes hardware and software) and ancillary systems are compliant with appropriate codes and approved design intentions, and that manufacturer’s recommendations are suitably considered.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An IQ Report shall document the results of the execution of the IQ Protocol and report if the acceptance criteria were satisfied.  All system software shall be archived and application software placed in version control upon installation.</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E5E28EA-1384-4E2B-9DA5-B9C9D7EF8EB7}"/>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203800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Operational Qualification (OQ) establishes confidence that process equipment (which includes hardware and software) and subsystems are capable of consistently operating within manufacturer’s ranges and tolerances.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An OQ Report shall document the results of the execution of the OQ Protocol and report if the acceptance criteria were satisfied.</a:t>
            </a:r>
          </a:p>
          <a:p>
            <a:pPr marL="0" indent="0">
              <a:buNone/>
            </a:pPr>
            <a:endParaRPr lang="en-US" dirty="0"/>
          </a:p>
        </p:txBody>
      </p:sp>
      <p:pic>
        <p:nvPicPr>
          <p:cNvPr id="4" name="Picture 3">
            <a:extLst>
              <a:ext uri="{FF2B5EF4-FFF2-40B4-BE49-F238E27FC236}">
                <a16:creationId xmlns:a16="http://schemas.microsoft.com/office/drawing/2014/main" id="{678AB3D6-67C8-4553-8707-18CFAE68F93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738079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Performance Qualification (PQ) establishes that the process is effective and reproducible within requirement’s limits and tolerances – which are normally much more restricted than the manufacturer’s ranges and tolerances.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PQ is conducted in the current production environment.  </a:t>
            </a:r>
          </a:p>
          <a:p>
            <a:pPr marL="45720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 Traceability Matrix is developed to ensure that all requirements are covered and challenged during the validation process. For instance, from requirements to functional/design specifications, and to installation/operational/performance qualification testing. </a:t>
            </a:r>
          </a:p>
          <a:p>
            <a:pPr marL="0" indent="0">
              <a:buNone/>
            </a:pPr>
            <a:endParaRPr lang="en-US" dirty="0"/>
          </a:p>
        </p:txBody>
      </p:sp>
      <p:pic>
        <p:nvPicPr>
          <p:cNvPr id="4" name="Picture 3">
            <a:extLst>
              <a:ext uri="{FF2B5EF4-FFF2-40B4-BE49-F238E27FC236}">
                <a16:creationId xmlns:a16="http://schemas.microsoft.com/office/drawing/2014/main" id="{18076338-75BB-4F5D-BEB5-C45DB4F3ADFF}"/>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139346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Any policies or SOPs, which must be modified or created for implementation of the new or enhanced computer system, shall be modified or created for implementation of the new or enhanced computer system must be identified and updated prior to PQ.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All training of appropriate personnel must also be completed and documented prior to PQ.  </a:t>
            </a:r>
          </a:p>
          <a:p>
            <a:pPr marL="0" indent="0">
              <a:buNone/>
            </a:pPr>
            <a:endParaRPr lang="en-US" dirty="0"/>
          </a:p>
        </p:txBody>
      </p:sp>
      <p:pic>
        <p:nvPicPr>
          <p:cNvPr id="4" name="Picture 3">
            <a:extLst>
              <a:ext uri="{FF2B5EF4-FFF2-40B4-BE49-F238E27FC236}">
                <a16:creationId xmlns:a16="http://schemas.microsoft.com/office/drawing/2014/main" id="{6743F7D9-7097-40A7-9C78-7504FC2A0BF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540272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Once the acceptance criteria of PQ are satisfied, a report is issued summarizing the results and indicating that the system has completed its validation process.</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After above activities, a formal release of the computer system is required. This is performed by generating a Validation Report, which should include a review that all deliverables stated in the Validation Plan are complete and approved by all required parties.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approval of the Validation Report may release the system to the production environment.</a:t>
            </a:r>
          </a:p>
          <a:p>
            <a:pPr marL="0" indent="0">
              <a:buNone/>
            </a:pPr>
            <a:endParaRPr lang="en-US" dirty="0"/>
          </a:p>
        </p:txBody>
      </p:sp>
      <p:pic>
        <p:nvPicPr>
          <p:cNvPr id="4" name="Picture 3">
            <a:extLst>
              <a:ext uri="{FF2B5EF4-FFF2-40B4-BE49-F238E27FC236}">
                <a16:creationId xmlns:a16="http://schemas.microsoft.com/office/drawing/2014/main" id="{051C16CD-5E29-41E7-B5FD-AEC91188F3EE}"/>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561063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7.	Implementation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The documentation deliverables (outputs) for this phase are: </a:t>
            </a:r>
          </a:p>
          <a:p>
            <a:pPr marL="342900" lvl="0" indent="-3429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Installation Qualification (IQ) Protocol &amp; its summary report,</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Operational Qualification (OQ) Protocol &amp; its summary report,</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Performance Qualification (PQ) or User Acceptance Testing Protocol &amp; its summary report,</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Requirements Traceability Matrix</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Procedures,</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Training on procedures</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Validation Report </a:t>
            </a:r>
          </a:p>
        </p:txBody>
      </p:sp>
      <p:pic>
        <p:nvPicPr>
          <p:cNvPr id="4" name="Picture 3">
            <a:extLst>
              <a:ext uri="{FF2B5EF4-FFF2-40B4-BE49-F238E27FC236}">
                <a16:creationId xmlns:a16="http://schemas.microsoft.com/office/drawing/2014/main" id="{454FB910-C9D9-45E2-9422-EFFF757756A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654003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Maintenance Phase of the SDLC is entered once the computer system is released to the production environment.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This phase covers the activities associated with the monitoring and modifying the system in an operational state.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Appropriate measures must be taken to ensure that a GxP computer system remains in a “validated state” during its operational use.</a:t>
            </a:r>
          </a:p>
          <a:p>
            <a:pPr marL="0" indent="0">
              <a:buNone/>
            </a:pPr>
            <a:endParaRPr lang="en-US" dirty="0"/>
          </a:p>
        </p:txBody>
      </p:sp>
      <p:pic>
        <p:nvPicPr>
          <p:cNvPr id="4" name="Picture 3">
            <a:extLst>
              <a:ext uri="{FF2B5EF4-FFF2-40B4-BE49-F238E27FC236}">
                <a16:creationId xmlns:a16="http://schemas.microsoft.com/office/drawing/2014/main" id="{654986E2-B2BD-4E86-84F8-9754E3341A02}"/>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265717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 number of documents will be generated during the production lifetime of the system. These documents will demonstrate to regulatory agencies and internal quality auditors that computer system is functioning as expected, problems are addressed in a timely manner, data integrity is assured, and that the System Owner is in control of the system and its operating environment.  </a:t>
            </a:r>
          </a:p>
          <a:p>
            <a:pPr marL="0" indent="0">
              <a:buNone/>
            </a:pPr>
            <a:endParaRPr lang="en-US" dirty="0"/>
          </a:p>
        </p:txBody>
      </p:sp>
      <p:pic>
        <p:nvPicPr>
          <p:cNvPr id="4" name="Picture 3">
            <a:extLst>
              <a:ext uri="{FF2B5EF4-FFF2-40B4-BE49-F238E27FC236}">
                <a16:creationId xmlns:a16="http://schemas.microsoft.com/office/drawing/2014/main" id="{552EB749-4331-41D6-A57E-04BB317F6366}"/>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608119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following activities will be addressed during the Maintenance Phase:</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An </a:t>
            </a:r>
            <a:r>
              <a:rPr lang="en-US" i="1" dirty="0">
                <a:solidFill>
                  <a:prstClr val="black"/>
                </a:solidFill>
                <a:latin typeface="Times New Roman" panose="02020603050405020304" pitchFamily="18" charset="0"/>
                <a:cs typeface="Times New Roman" panose="02020603050405020304" pitchFamily="18" charset="0"/>
              </a:rPr>
              <a:t>Incident Report Form </a:t>
            </a:r>
            <a:r>
              <a:rPr lang="en-US" dirty="0">
                <a:solidFill>
                  <a:prstClr val="black"/>
                </a:solidFill>
                <a:latin typeface="Times New Roman" panose="02020603050405020304" pitchFamily="18" charset="0"/>
                <a:cs typeface="Times New Roman" panose="02020603050405020304" pitchFamily="18" charset="0"/>
              </a:rPr>
              <a:t>will identify what the problem is; when/how it was encountered, and will have attached any examples of the problem (as applicable).  </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Once resolved, these forms must be maintained and made available with the system documentation.  The resolution of a problem may generate a change request.</a:t>
            </a:r>
          </a:p>
          <a:p>
            <a:pPr marL="0" indent="0">
              <a:buNone/>
            </a:pPr>
            <a:endParaRPr lang="en-US" dirty="0"/>
          </a:p>
        </p:txBody>
      </p:sp>
      <p:pic>
        <p:nvPicPr>
          <p:cNvPr id="4" name="Picture 3">
            <a:extLst>
              <a:ext uri="{FF2B5EF4-FFF2-40B4-BE49-F238E27FC236}">
                <a16:creationId xmlns:a16="http://schemas.microsoft.com/office/drawing/2014/main" id="{435F5B01-4E29-4A0E-ACF7-2CD8EF7B35FF}"/>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155330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i="1" dirty="0">
                <a:solidFill>
                  <a:prstClr val="black"/>
                </a:solidFill>
                <a:latin typeface="Times New Roman" panose="02020603050405020304" pitchFamily="18" charset="0"/>
                <a:cs typeface="Times New Roman" panose="02020603050405020304" pitchFamily="18" charset="0"/>
              </a:rPr>
              <a:t>Change Control Request </a:t>
            </a:r>
            <a:r>
              <a:rPr lang="en-US" dirty="0">
                <a:solidFill>
                  <a:prstClr val="black"/>
                </a:solidFill>
                <a:latin typeface="Times New Roman" panose="02020603050405020304" pitchFamily="18" charset="0"/>
                <a:cs typeface="Times New Roman" panose="02020603050405020304" pitchFamily="18" charset="0"/>
              </a:rPr>
              <a:t>will be achieved by documenting all changes made to the computer system, no matter how minor, since being released into production use. Each change request should contain at least the following information: </a:t>
            </a:r>
          </a:p>
          <a:p>
            <a:pPr marL="13716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2286000" lvl="0" indent="-457200" algn="just">
              <a:spcBef>
                <a:spcPts val="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why the change is needed, </a:t>
            </a:r>
          </a:p>
          <a:p>
            <a:pPr marL="2286000" lvl="0" indent="-457200" algn="just">
              <a:spcBef>
                <a:spcPts val="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who authorized the change, </a:t>
            </a:r>
          </a:p>
          <a:p>
            <a:pPr marL="2286000" lvl="0" indent="-457200" algn="just">
              <a:spcBef>
                <a:spcPts val="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what the change is, who made the change, and</a:t>
            </a:r>
          </a:p>
          <a:p>
            <a:pPr marL="2286000" lvl="0" indent="-457200" algn="just">
              <a:spcBef>
                <a:spcPts val="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any testing/re-validation required due to the change.  </a:t>
            </a:r>
          </a:p>
          <a:p>
            <a:pPr marL="0" indent="0">
              <a:buNone/>
            </a:pPr>
            <a:endParaRPr lang="en-US" dirty="0"/>
          </a:p>
        </p:txBody>
      </p:sp>
      <p:pic>
        <p:nvPicPr>
          <p:cNvPr id="4" name="Picture 3">
            <a:extLst>
              <a:ext uri="{FF2B5EF4-FFF2-40B4-BE49-F238E27FC236}">
                <a16:creationId xmlns:a16="http://schemas.microsoft.com/office/drawing/2014/main" id="{2908A578-374E-4C89-9B48-2444CB0008B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12546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The Prospective Validation Process</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a:t>
            </a:r>
            <a:r>
              <a:rPr lang="en-US" i="1" dirty="0">
                <a:solidFill>
                  <a:prstClr val="black"/>
                </a:solidFill>
                <a:latin typeface="Times New Roman" panose="02020603050405020304" pitchFamily="18" charset="0"/>
                <a:cs typeface="Times New Roman" panose="02020603050405020304" pitchFamily="18" charset="0"/>
              </a:rPr>
              <a:t>Prospective Validation Process </a:t>
            </a:r>
            <a:r>
              <a:rPr lang="en-US" dirty="0">
                <a:solidFill>
                  <a:prstClr val="black"/>
                </a:solidFill>
                <a:latin typeface="Times New Roman" panose="02020603050405020304" pitchFamily="18" charset="0"/>
                <a:cs typeface="Times New Roman" panose="02020603050405020304" pitchFamily="18" charset="0"/>
              </a:rPr>
              <a:t>applies to the development of new computer systems.  The result will be a computer system that is validated and provides the documentation necessary to maintain the system after acceptance.  </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phases of the SDLC will be used to define system requirements and design; define hardware, software and the necessary interfaces to implement the system; and to provide objective evidence of all test activities performed. </a:t>
            </a:r>
          </a:p>
          <a:p>
            <a:pPr marL="0" indent="0">
              <a:buNone/>
            </a:pPr>
            <a:endParaRPr lang="en-US" dirty="0"/>
          </a:p>
        </p:txBody>
      </p:sp>
      <p:pic>
        <p:nvPicPr>
          <p:cNvPr id="4" name="Picture 3">
            <a:extLst>
              <a:ext uri="{FF2B5EF4-FFF2-40B4-BE49-F238E27FC236}">
                <a16:creationId xmlns:a16="http://schemas.microsoft.com/office/drawing/2014/main" id="{81B35087-B87E-457C-B6E6-3A27D13BB10F}"/>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938860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Procedures for both adding and removing users will be defined.  </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While the Backup/Archive/Disaster Recovery procedures will document the scheduled backup of the computer system, restoration procedures, archival requirements, off-site storage of media, and disaster recovery procedures/contingency plan in the event of the loss of the computer system.</a:t>
            </a:r>
          </a:p>
          <a:p>
            <a:pPr marL="1371600" lvl="0" indent="-457200" algn="just">
              <a:spcBef>
                <a:spcPts val="0"/>
              </a:spcBef>
              <a:spcAft>
                <a:spcPts val="0"/>
              </a:spcAft>
              <a:buClrTx/>
              <a:buSzTx/>
              <a:buFont typeface="Wingdings" pitchFamily="2" charset="2"/>
              <a:buChar char="ü"/>
            </a:pPr>
            <a:endParaRPr lang="en-US" sz="1800" dirty="0">
              <a:solidFill>
                <a:prstClr val="black"/>
              </a:solidFill>
              <a:latin typeface="Bank Gothic Medium BT"/>
              <a:cs typeface="+mn-cs"/>
            </a:endParaRPr>
          </a:p>
          <a:p>
            <a:pPr marL="1371600" lvl="0" indent="-457200" algn="just">
              <a:spcBef>
                <a:spcPts val="0"/>
              </a:spcBef>
              <a:spcAft>
                <a:spcPts val="0"/>
              </a:spcAft>
              <a:buClrTx/>
              <a:buSzTx/>
              <a:buFont typeface="Wingdings" pitchFamily="2" charset="2"/>
              <a:buChar char="ü"/>
            </a:pPr>
            <a:endParaRPr lang="en-US" sz="1800" dirty="0">
              <a:solidFill>
                <a:prstClr val="black"/>
              </a:solidFill>
              <a:latin typeface="Bank Gothic Medium BT"/>
              <a:cs typeface="+mn-cs"/>
            </a:endParaRPr>
          </a:p>
          <a:p>
            <a:pPr marL="0" indent="0">
              <a:buNone/>
            </a:pPr>
            <a:endParaRPr lang="en-US" dirty="0"/>
          </a:p>
        </p:txBody>
      </p:sp>
      <p:pic>
        <p:nvPicPr>
          <p:cNvPr id="4" name="Picture 3">
            <a:extLst>
              <a:ext uri="{FF2B5EF4-FFF2-40B4-BE49-F238E27FC236}">
                <a16:creationId xmlns:a16="http://schemas.microsoft.com/office/drawing/2014/main" id="{346DB521-CA68-472E-8F53-5B6B3602C021}"/>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185410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i="1" dirty="0">
                <a:solidFill>
                  <a:prstClr val="black"/>
                </a:solidFill>
                <a:latin typeface="Times New Roman" panose="02020603050405020304" pitchFamily="18" charset="0"/>
                <a:cs typeface="Times New Roman" panose="02020603050405020304" pitchFamily="18" charset="0"/>
              </a:rPr>
              <a:t>Maintenance Logs </a:t>
            </a:r>
            <a:r>
              <a:rPr lang="en-US" dirty="0">
                <a:solidFill>
                  <a:prstClr val="black"/>
                </a:solidFill>
                <a:latin typeface="Times New Roman" panose="02020603050405020304" pitchFamily="18" charset="0"/>
                <a:cs typeface="Times New Roman" panose="02020603050405020304" pitchFamily="18" charset="0"/>
              </a:rPr>
              <a:t>will detail any scheduled or unscheduled maintenance performed to the computer system. </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These logs will be reviewed periodically to ensure that all maintenance has been documented to identify any need for revalidation due to the change in the operating environment.</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84B6BB6-45D9-4E58-AC3B-B86857ACE82F}"/>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831718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8.	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endParaRPr lang="en-US" b="1"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i="1" dirty="0">
                <a:solidFill>
                  <a:prstClr val="black"/>
                </a:solidFill>
                <a:latin typeface="Times New Roman" panose="02020603050405020304" pitchFamily="18" charset="0"/>
                <a:cs typeface="Times New Roman" panose="02020603050405020304" pitchFamily="18" charset="0"/>
              </a:rPr>
              <a:t>Periodic reviews </a:t>
            </a:r>
            <a:r>
              <a:rPr lang="en-US" dirty="0">
                <a:solidFill>
                  <a:prstClr val="black"/>
                </a:solidFill>
                <a:latin typeface="Times New Roman" panose="02020603050405020304" pitchFamily="18" charset="0"/>
                <a:cs typeface="Times New Roman" panose="02020603050405020304" pitchFamily="18" charset="0"/>
              </a:rPr>
              <a:t>will take place to ensure that company policies and procedures are being followed, and that system documentation is up-to-date and accurately reflects the current computer system.  </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r>
              <a:rPr lang="en-US" i="1" dirty="0">
                <a:solidFill>
                  <a:prstClr val="black"/>
                </a:solidFill>
                <a:latin typeface="Times New Roman" panose="02020603050405020304" pitchFamily="18" charset="0"/>
                <a:cs typeface="Times New Roman" panose="02020603050405020304" pitchFamily="18" charset="0"/>
              </a:rPr>
              <a:t>Training </a:t>
            </a:r>
            <a:r>
              <a:rPr lang="en-US" dirty="0">
                <a:solidFill>
                  <a:prstClr val="black"/>
                </a:solidFill>
                <a:latin typeface="Times New Roman" panose="02020603050405020304" pitchFamily="18" charset="0"/>
                <a:cs typeface="Times New Roman" panose="02020603050405020304" pitchFamily="18" charset="0"/>
              </a:rPr>
              <a:t>should be required for new personnel that become involved with the computer system, including development, maintenance, support and user/operations personnel. Training records will be maintained.</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B9F0BA7-9C58-4815-BC6D-E96C0E99A26B}"/>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283444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FontTx/>
              <a:buAutoNum type="arabicPeriod" startAt="8"/>
            </a:pPr>
            <a:r>
              <a:rPr lang="en-US" b="1" dirty="0">
                <a:solidFill>
                  <a:prstClr val="black"/>
                </a:solidFill>
                <a:latin typeface="Times New Roman" panose="02020603050405020304" pitchFamily="18" charset="0"/>
                <a:cs typeface="Times New Roman" panose="02020603050405020304" pitchFamily="18" charset="0"/>
              </a:rPr>
              <a:t>Maintenance Phase</a:t>
            </a:r>
            <a:r>
              <a:rPr lang="en-US" i="1" dirty="0">
                <a:solidFill>
                  <a:prstClr val="black"/>
                </a:solidFill>
                <a:latin typeface="Times New Roman" panose="02020603050405020304" pitchFamily="18" charset="0"/>
                <a:cs typeface="Times New Roman" panose="02020603050405020304" pitchFamily="18" charset="0"/>
              </a:rPr>
              <a:t> (cont.)</a:t>
            </a: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a:t>
            </a: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The documentation deliverables (outputs) for this phase are: </a:t>
            </a:r>
          </a:p>
          <a:p>
            <a:pPr marL="342900" lvl="0" indent="-3429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Incident Report Forms,</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Change Control Requests, </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Periodic Reviews, and</a:t>
            </a:r>
          </a:p>
          <a:p>
            <a:pPr marL="1371600" lvl="0" indent="-457200">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Training Records</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51782E1-D6F6-4082-AC58-944BDAD9E571}"/>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143626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9.	Retirement Phase</a:t>
            </a:r>
            <a:endParaRPr lang="en-US" i="1" dirty="0">
              <a:solidFill>
                <a:prstClr val="black"/>
              </a:solidFill>
              <a:latin typeface="Times New Roman" panose="02020603050405020304" pitchFamily="18" charset="0"/>
              <a:cs typeface="Times New Roman" panose="02020603050405020304" pitchFamily="18" charset="0"/>
            </a:endParaRP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a:t>
            </a: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When it has been determined by the System Owner that a computer system is no longer appropriate for the function it is currently performing or that a new system should be implemented to perform the functions currently being managed, the system shall be retired from active use.  </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objective of this phase is to eliminate dependence on the system and to provide a means of retrieval of any stored GxP-related data generated by the system. This represents the final phase of the SDLC.</a:t>
            </a:r>
          </a:p>
          <a:p>
            <a:pPr marL="0" indent="0">
              <a:buNone/>
            </a:pPr>
            <a:endParaRPr lang="en-US" dirty="0"/>
          </a:p>
        </p:txBody>
      </p:sp>
      <p:pic>
        <p:nvPicPr>
          <p:cNvPr id="4" name="Picture 3">
            <a:extLst>
              <a:ext uri="{FF2B5EF4-FFF2-40B4-BE49-F238E27FC236}">
                <a16:creationId xmlns:a16="http://schemas.microsoft.com/office/drawing/2014/main" id="{B959E8BC-E07B-43E7-88B9-F0B9AFE92848}"/>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29965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953000"/>
          </a:xfrm>
        </p:spPr>
        <p:txBody>
          <a:bodyPr/>
          <a:lstStyle/>
          <a:p>
            <a:pPr marL="0" lvl="0" indent="0" algn="ctr">
              <a:spcBef>
                <a:spcPts val="0"/>
              </a:spcBef>
              <a:spcAft>
                <a:spcPts val="0"/>
              </a:spcAft>
              <a:buClrTx/>
              <a:buSzTx/>
              <a:buNone/>
            </a:pPr>
            <a:r>
              <a:rPr lang="en-US" b="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9.	Retirement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a:t>
            </a: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System Owner will generate a project plan identifying what steps will be taken to retire the system, what will replace the current system, timelines for the retirement process, the individuals responsible for the retirement process.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rationale for retirement the system will also be documented.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If the system is being replaced by another system, the archived data may be loaded into the replacement system. Verification of the successful data migration will be demonstrated as part of the validation process of the new system.</a:t>
            </a:r>
          </a:p>
          <a:p>
            <a:pPr marL="1371600" lvl="0" indent="-457200" algn="just">
              <a:spcBef>
                <a:spcPts val="0"/>
              </a:spcBef>
              <a:spcAft>
                <a:spcPts val="0"/>
              </a:spcAft>
              <a:buClrTx/>
              <a:buSzTx/>
              <a:buFont typeface="Wingdings" pitchFamily="2" charset="2"/>
              <a:buChar char="ü"/>
            </a:pPr>
            <a:endParaRPr lang="en-US" dirty="0">
              <a:solidFill>
                <a:prstClr val="black"/>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8CC1F7B-0248-4758-A1A9-8678687CA34C}"/>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024119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9.	Retirement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a:t>
            </a: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A </a:t>
            </a:r>
            <a:r>
              <a:rPr lang="en-US" i="1" dirty="0">
                <a:solidFill>
                  <a:prstClr val="black"/>
                </a:solidFill>
                <a:latin typeface="Times New Roman" panose="02020603050405020304" pitchFamily="18" charset="0"/>
                <a:cs typeface="Times New Roman" panose="02020603050405020304" pitchFamily="18" charset="0"/>
              </a:rPr>
              <a:t>System Retirement Report </a:t>
            </a:r>
            <a:r>
              <a:rPr lang="en-US" dirty="0">
                <a:solidFill>
                  <a:prstClr val="black"/>
                </a:solidFill>
                <a:latin typeface="Times New Roman" panose="02020603050405020304" pitchFamily="18" charset="0"/>
                <a:cs typeface="Times New Roman" panose="02020603050405020304" pitchFamily="18" charset="0"/>
              </a:rPr>
              <a:t>detailing the steps performed to retire the system from use and where the system software and information will be archived and approved by the appropriate authority.</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In addition, the following activities should be completed: </a:t>
            </a:r>
          </a:p>
          <a:p>
            <a:pPr marL="1828800" lvl="0" indent="-457200" algn="just">
              <a:spcBef>
                <a:spcPts val="0"/>
              </a:spcBef>
              <a:spcAft>
                <a:spcPts val="0"/>
              </a:spcAft>
              <a:buClrTx/>
              <a:buSzTx/>
              <a:buNone/>
            </a:pPr>
            <a:endParaRPr lang="en-US" sz="800"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remove access to the system, </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clean up any system logical/symbols/menu references, </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delete the software and any associated files from the system, </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notify all affected functional areas that it is necessary to retire any system specific procedures, and </a:t>
            </a:r>
          </a:p>
          <a:p>
            <a:pPr marL="1828800" lvl="0" indent="-457200" algn="just">
              <a:spcBef>
                <a:spcPts val="0"/>
              </a:spcBef>
              <a:spcAft>
                <a:spcPts val="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discontinue regular system support activities </a:t>
            </a:r>
          </a:p>
          <a:p>
            <a:pPr marL="914400" lvl="0" indent="-457200" algn="just">
              <a:spcBef>
                <a:spcPts val="0"/>
              </a:spcBef>
              <a:spcAft>
                <a:spcPts val="0"/>
              </a:spcAft>
              <a:buClrTx/>
              <a:buSzTx/>
              <a:buFont typeface="Wingdings" pitchFamily="2" charset="2"/>
              <a:buChar char="q"/>
            </a:pPr>
            <a:endParaRPr lang="en-US" sz="1800" dirty="0">
              <a:solidFill>
                <a:prstClr val="black"/>
              </a:solidFill>
              <a:latin typeface="Bank Gothic Medium BT"/>
              <a:cs typeface="+mn-cs"/>
            </a:endParaRPr>
          </a:p>
          <a:p>
            <a:pPr marL="0" indent="0">
              <a:buNone/>
            </a:pPr>
            <a:endParaRPr lang="en-US" dirty="0"/>
          </a:p>
        </p:txBody>
      </p:sp>
      <p:pic>
        <p:nvPicPr>
          <p:cNvPr id="4" name="Picture 3">
            <a:extLst>
              <a:ext uri="{FF2B5EF4-FFF2-40B4-BE49-F238E27FC236}">
                <a16:creationId xmlns:a16="http://schemas.microsoft.com/office/drawing/2014/main" id="{94CE6DB4-8D43-47CC-BCBE-AE46193AEAE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559839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System Development Life Cycle (SDLC)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 (cont.)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(Phases &amp; Deliverables)</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457200" lvl="0" indent="-457200" algn="just">
              <a:spcBef>
                <a:spcPts val="0"/>
              </a:spcBef>
              <a:spcAft>
                <a:spcPts val="0"/>
              </a:spcAft>
              <a:buClrTx/>
              <a:buSzTx/>
              <a:buNone/>
            </a:pPr>
            <a:r>
              <a:rPr lang="en-US" b="1" dirty="0">
                <a:solidFill>
                  <a:prstClr val="black"/>
                </a:solidFill>
                <a:latin typeface="Times New Roman" panose="02020603050405020304" pitchFamily="18" charset="0"/>
                <a:cs typeface="Times New Roman" panose="02020603050405020304" pitchFamily="18" charset="0"/>
              </a:rPr>
              <a:t>9.	Retirement Phase </a:t>
            </a:r>
            <a:r>
              <a:rPr lang="en-US" i="1" dirty="0">
                <a:solidFill>
                  <a:prstClr val="black"/>
                </a:solidFill>
                <a:latin typeface="Times New Roman" panose="02020603050405020304" pitchFamily="18" charset="0"/>
                <a:cs typeface="Times New Roman" panose="02020603050405020304" pitchFamily="18" charset="0"/>
              </a:rPr>
              <a:t>(cont.)</a:t>
            </a:r>
          </a:p>
          <a:p>
            <a:pPr marL="342900" lvl="0" indent="-342900" algn="just">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		</a:t>
            </a:r>
          </a:p>
          <a:p>
            <a:pPr marL="9144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documentation deliverables (outputs) for this phase are: </a:t>
            </a:r>
          </a:p>
          <a:p>
            <a:pPr marL="9144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 Retirement Plan, and</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cs typeface="Times New Roman" panose="02020603050405020304" pitchFamily="18" charset="0"/>
              </a:rPr>
              <a:t>System Retirement Report</a:t>
            </a:r>
          </a:p>
          <a:p>
            <a:pPr marL="9144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1371600" lvl="0" indent="-457200" algn="just">
              <a:spcBef>
                <a:spcPts val="0"/>
              </a:spcBef>
              <a:spcAft>
                <a:spcPts val="0"/>
              </a:spcAft>
              <a:buClrTx/>
              <a:buSzTx/>
              <a:buFont typeface="Wingdings" pitchFamily="2" charset="2"/>
              <a:buChar char="ü"/>
            </a:pPr>
            <a:endParaRPr lang="en-US" sz="1800" dirty="0">
              <a:solidFill>
                <a:prstClr val="black"/>
              </a:solidFill>
              <a:latin typeface="Bank Gothic Medium BT"/>
              <a:cs typeface="+mn-cs"/>
            </a:endParaRPr>
          </a:p>
          <a:p>
            <a:pPr marL="0" indent="0">
              <a:buNone/>
            </a:pPr>
            <a:endParaRPr lang="en-US" dirty="0"/>
          </a:p>
        </p:txBody>
      </p:sp>
      <p:pic>
        <p:nvPicPr>
          <p:cNvPr id="4" name="Picture 3">
            <a:extLst>
              <a:ext uri="{FF2B5EF4-FFF2-40B4-BE49-F238E27FC236}">
                <a16:creationId xmlns:a16="http://schemas.microsoft.com/office/drawing/2014/main" id="{86C6D96B-CFB8-4602-B392-E1FF7D068E80}"/>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005624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There are the types of CSV performed within a regulated manufacturing environment:</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1371600" lvl="0" indent="-457200" algn="just">
              <a:spcBef>
                <a:spcPts val="0"/>
              </a:spcBef>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Network Infrastructure</a:t>
            </a:r>
          </a:p>
          <a:p>
            <a:pPr marL="1371600" lvl="0" indent="-457200" algn="just">
              <a:spcBef>
                <a:spcPts val="0"/>
              </a:spcBef>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Software Application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(COTS, Configurable, and Custom)</a:t>
            </a:r>
          </a:p>
          <a:p>
            <a:pPr marL="1371600" lvl="0" indent="-457200" algn="just">
              <a:spcBef>
                <a:spcPts val="0"/>
              </a:spcBef>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Equipment/Instrument controlled by Software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(e.g., PLC, OIT, SCADA, EPROM)</a:t>
            </a:r>
          </a:p>
          <a:p>
            <a:pPr marL="0" indent="0">
              <a:buNone/>
            </a:pPr>
            <a:endParaRPr lang="en-US" dirty="0"/>
          </a:p>
        </p:txBody>
      </p:sp>
      <p:pic>
        <p:nvPicPr>
          <p:cNvPr id="4" name="Picture 3">
            <a:extLst>
              <a:ext uri="{FF2B5EF4-FFF2-40B4-BE49-F238E27FC236}">
                <a16:creationId xmlns:a16="http://schemas.microsoft.com/office/drawing/2014/main" id="{56550104-B360-4E20-A09E-FCB32A90B4E2}"/>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156944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(Network Infrastructure)</a:t>
            </a:r>
          </a:p>
          <a:p>
            <a:pPr marL="0" indent="0">
              <a:buNone/>
            </a:pPr>
            <a:endParaRPr lang="en-US" dirty="0"/>
          </a:p>
        </p:txBody>
      </p:sp>
      <p:pic>
        <p:nvPicPr>
          <p:cNvPr id="4" name="Picture 3" descr="E:\NEC\BUSINESS STUFF\NEC Contracts\RTEmagicC_AAM1011_FieldBus02.jpg.jpg">
            <a:extLst>
              <a:ext uri="{FF2B5EF4-FFF2-40B4-BE49-F238E27FC236}">
                <a16:creationId xmlns:a16="http://schemas.microsoft.com/office/drawing/2014/main" id="{FFEE5ADB-A1F0-400E-93ED-782FEC22AA73}"/>
              </a:ext>
            </a:extLst>
          </p:cNvPr>
          <p:cNvPicPr>
            <a:picLocks noChangeAspect="1" noChangeArrowheads="1"/>
          </p:cNvPicPr>
          <p:nvPr/>
        </p:nvPicPr>
        <p:blipFill>
          <a:blip r:embed="rId2"/>
          <a:srcRect/>
          <a:stretch>
            <a:fillRect/>
          </a:stretch>
        </p:blipFill>
        <p:spPr bwMode="auto">
          <a:xfrm>
            <a:off x="3553637" y="2370305"/>
            <a:ext cx="5592726" cy="3355637"/>
          </a:xfrm>
          <a:prstGeom prst="rect">
            <a:avLst/>
          </a:prstGeom>
          <a:noFill/>
        </p:spPr>
      </p:pic>
      <p:pic>
        <p:nvPicPr>
          <p:cNvPr id="5" name="Picture 4">
            <a:extLst>
              <a:ext uri="{FF2B5EF4-FFF2-40B4-BE49-F238E27FC236}">
                <a16:creationId xmlns:a16="http://schemas.microsoft.com/office/drawing/2014/main" id="{09A48B0A-1052-4963-A59E-B04E814B6076}"/>
              </a:ext>
            </a:extLst>
          </p:cNvPr>
          <p:cNvPicPr>
            <a:picLocks noChangeAspect="1"/>
          </p:cNvPicPr>
          <p:nvPr/>
        </p:nvPicPr>
        <p:blipFill>
          <a:blip r:embed="rId3"/>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00248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The Maintenance Validation Process</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a:t>
            </a:r>
            <a:r>
              <a:rPr lang="en-US" i="1" dirty="0">
                <a:solidFill>
                  <a:prstClr val="black"/>
                </a:solidFill>
                <a:latin typeface="Times New Roman" panose="02020603050405020304" pitchFamily="18" charset="0"/>
                <a:cs typeface="Times New Roman" panose="02020603050405020304" pitchFamily="18" charset="0"/>
              </a:rPr>
              <a:t>Maintenance Validation Process </a:t>
            </a:r>
            <a:r>
              <a:rPr lang="en-US" dirty="0">
                <a:solidFill>
                  <a:prstClr val="black"/>
                </a:solidFill>
                <a:latin typeface="Times New Roman" panose="02020603050405020304" pitchFamily="18" charset="0"/>
                <a:cs typeface="Times New Roman" panose="02020603050405020304" pitchFamily="18" charset="0"/>
              </a:rPr>
              <a:t>applies to all changes to computer systems, which have successfully completed the Prospective validation Process or Retrospective Evaluation Process.  </a:t>
            </a:r>
          </a:p>
          <a:p>
            <a:pPr marL="457200" lvl="0" indent="-45720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When a change to a validated system is received, process flow will return to the phase affected within the Prospective Validation Process. This process requires that the change is documented, reviewed and approved; appropriate requirements, design and test documentation are created or updated; and adequate testing of the updated system is performed. </a:t>
            </a:r>
          </a:p>
          <a:p>
            <a:pPr marL="0" indent="0">
              <a:buNone/>
            </a:pPr>
            <a:endParaRPr lang="en-US" dirty="0"/>
          </a:p>
        </p:txBody>
      </p:sp>
      <p:pic>
        <p:nvPicPr>
          <p:cNvPr id="4" name="Picture 3">
            <a:extLst>
              <a:ext uri="{FF2B5EF4-FFF2-40B4-BE49-F238E27FC236}">
                <a16:creationId xmlns:a16="http://schemas.microsoft.com/office/drawing/2014/main" id="{111EFF11-94C1-413B-865C-F58552BC634D}"/>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8744044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(Network Infrastructure)</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Qualification effort for Network Infrastructure may include, but is not limited to cover:</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Physical &amp; Logical Security,</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LAN &amp; WAN/Cloud Servers,</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Software Application Tools,</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Wiring Closets, </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Wireless Connections, and</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Data transmission integrity</a:t>
            </a:r>
          </a:p>
          <a:p>
            <a:pPr marL="457200" lvl="0" indent="-457200" algn="just">
              <a:spcBef>
                <a:spcPts val="0"/>
              </a:spcBef>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804863" lvl="0" indent="-804863" algn="just">
              <a:spcBef>
                <a:spcPts val="0"/>
              </a:spcBef>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Note: 	</a:t>
            </a:r>
            <a:r>
              <a:rPr lang="en-US" dirty="0">
                <a:solidFill>
                  <a:prstClr val="black"/>
                </a:solidFill>
                <a:latin typeface="Times New Roman" panose="02020603050405020304" pitchFamily="18" charset="0"/>
                <a:ea typeface="Tahoma" pitchFamily="34" charset="0"/>
                <a:cs typeface="Times New Roman" panose="02020603050405020304" pitchFamily="18" charset="0"/>
              </a:rPr>
              <a:t>It is strongly recommended that do not link Network Infrastructure qualification effort to any particular GxP software application validation.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FC3000-9C3B-48E3-90F3-F3765C681E38}"/>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074840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(Software Application)</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p:txBody>
      </p:sp>
      <p:pic>
        <p:nvPicPr>
          <p:cNvPr id="4" name="Picture 1" descr="E:\NEC\BUSINESS STUFF\NEC Contracts\vesys-big-design.png">
            <a:extLst>
              <a:ext uri="{FF2B5EF4-FFF2-40B4-BE49-F238E27FC236}">
                <a16:creationId xmlns:a16="http://schemas.microsoft.com/office/drawing/2014/main" id="{27D17791-B810-4A55-902C-8748F2F572B0}"/>
              </a:ext>
            </a:extLst>
          </p:cNvPr>
          <p:cNvPicPr>
            <a:picLocks noChangeAspect="1" noChangeArrowheads="1"/>
          </p:cNvPicPr>
          <p:nvPr/>
        </p:nvPicPr>
        <p:blipFill>
          <a:blip r:embed="rId2"/>
          <a:srcRect/>
          <a:stretch>
            <a:fillRect/>
          </a:stretch>
        </p:blipFill>
        <p:spPr bwMode="auto">
          <a:xfrm>
            <a:off x="1039391" y="2662418"/>
            <a:ext cx="5056609" cy="2771411"/>
          </a:xfrm>
          <a:prstGeom prst="rect">
            <a:avLst/>
          </a:prstGeom>
          <a:noFill/>
        </p:spPr>
      </p:pic>
      <p:pic>
        <p:nvPicPr>
          <p:cNvPr id="5" name="Picture 4" descr="E:\NEC\BUSINESS STUFF\NEC Contracts\Databa1.gif">
            <a:extLst>
              <a:ext uri="{FF2B5EF4-FFF2-40B4-BE49-F238E27FC236}">
                <a16:creationId xmlns:a16="http://schemas.microsoft.com/office/drawing/2014/main" id="{F8C95244-938B-44AF-B3F9-E28C2842AF59}"/>
              </a:ext>
            </a:extLst>
          </p:cNvPr>
          <p:cNvPicPr>
            <a:picLocks noChangeAspect="1" noChangeArrowheads="1"/>
          </p:cNvPicPr>
          <p:nvPr/>
        </p:nvPicPr>
        <p:blipFill>
          <a:blip r:embed="rId3"/>
          <a:srcRect/>
          <a:stretch>
            <a:fillRect/>
          </a:stretch>
        </p:blipFill>
        <p:spPr bwMode="auto">
          <a:xfrm>
            <a:off x="7843547" y="2662418"/>
            <a:ext cx="3434053" cy="2980413"/>
          </a:xfrm>
          <a:prstGeom prst="rect">
            <a:avLst/>
          </a:prstGeom>
          <a:noFill/>
        </p:spPr>
      </p:pic>
      <p:sp>
        <p:nvSpPr>
          <p:cNvPr id="6" name="TextBox 5">
            <a:extLst>
              <a:ext uri="{FF2B5EF4-FFF2-40B4-BE49-F238E27FC236}">
                <a16:creationId xmlns:a16="http://schemas.microsoft.com/office/drawing/2014/main" id="{4D2E8D22-1F48-45D3-9A0F-E18173AE9B50}"/>
              </a:ext>
            </a:extLst>
          </p:cNvPr>
          <p:cNvSpPr txBox="1"/>
          <p:nvPr/>
        </p:nvSpPr>
        <p:spPr>
          <a:xfrm>
            <a:off x="2253840" y="5561598"/>
            <a:ext cx="2094614" cy="369332"/>
          </a:xfrm>
          <a:prstGeom prst="rect">
            <a:avLst/>
          </a:prstGeom>
          <a:noFill/>
        </p:spPr>
        <p:txBody>
          <a:bodyPr wrap="square" rtlCol="0">
            <a:spAutoFit/>
          </a:bodyPr>
          <a:lstStyle/>
          <a:p>
            <a:pPr algn="ctr"/>
            <a:r>
              <a:rPr lang="en-US" dirty="0">
                <a:solidFill>
                  <a:prstClr val="black"/>
                </a:solidFill>
                <a:latin typeface="Times New Roman" panose="02020603050405020304" pitchFamily="18" charset="0"/>
                <a:cs typeface="Times New Roman" panose="02020603050405020304" pitchFamily="18" charset="0"/>
              </a:rPr>
              <a:t>PLC Ladder Logic</a:t>
            </a:r>
          </a:p>
        </p:txBody>
      </p:sp>
      <p:sp>
        <p:nvSpPr>
          <p:cNvPr id="7" name="TextBox 6">
            <a:extLst>
              <a:ext uri="{FF2B5EF4-FFF2-40B4-BE49-F238E27FC236}">
                <a16:creationId xmlns:a16="http://schemas.microsoft.com/office/drawing/2014/main" id="{69ED4BDB-6343-45E6-8C56-AB7F278E1009}"/>
              </a:ext>
            </a:extLst>
          </p:cNvPr>
          <p:cNvSpPr txBox="1"/>
          <p:nvPr/>
        </p:nvSpPr>
        <p:spPr>
          <a:xfrm>
            <a:off x="8421117" y="5746264"/>
            <a:ext cx="2278911" cy="369332"/>
          </a:xfrm>
          <a:prstGeom prst="rect">
            <a:avLst/>
          </a:prstGeom>
          <a:noFill/>
        </p:spPr>
        <p:txBody>
          <a:bodyPr wrap="square" rtlCol="0">
            <a:spAutoFit/>
          </a:bodyPr>
          <a:lstStyle/>
          <a:p>
            <a:pPr algn="ctr"/>
            <a:r>
              <a:rPr lang="en-US" dirty="0">
                <a:solidFill>
                  <a:prstClr val="black"/>
                </a:solidFill>
                <a:latin typeface="Times New Roman" panose="02020603050405020304" pitchFamily="18" charset="0"/>
                <a:cs typeface="Times New Roman" panose="02020603050405020304" pitchFamily="18" charset="0"/>
              </a:rPr>
              <a:t>Database using C++</a:t>
            </a:r>
          </a:p>
        </p:txBody>
      </p:sp>
      <p:pic>
        <p:nvPicPr>
          <p:cNvPr id="8" name="Picture 7">
            <a:extLst>
              <a:ext uri="{FF2B5EF4-FFF2-40B4-BE49-F238E27FC236}">
                <a16:creationId xmlns:a16="http://schemas.microsoft.com/office/drawing/2014/main" id="{58E03587-9CB9-441C-8175-2A268CCB50FC}"/>
              </a:ext>
            </a:extLst>
          </p:cNvPr>
          <p:cNvPicPr>
            <a:picLocks noChangeAspect="1"/>
          </p:cNvPicPr>
          <p:nvPr/>
        </p:nvPicPr>
        <p:blipFill>
          <a:blip r:embed="rId4"/>
          <a:stretch>
            <a:fillRect/>
          </a:stretch>
        </p:blipFill>
        <p:spPr>
          <a:xfrm>
            <a:off x="9489686" y="5916507"/>
            <a:ext cx="2731245" cy="1286367"/>
          </a:xfrm>
          <a:prstGeom prst="rect">
            <a:avLst/>
          </a:prstGeom>
        </p:spPr>
      </p:pic>
    </p:spTree>
    <p:extLst>
      <p:ext uri="{BB962C8B-B14F-4D97-AF65-F5344CB8AC3E}">
        <p14:creationId xmlns:p14="http://schemas.microsoft.com/office/powerpoint/2010/main" val="3585333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(Software Application)</a:t>
            </a:r>
            <a:endParaRPr lang="en-US" b="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Validation effort for any GxP Software Application may include, but is not limited to cover:</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Physical &amp; Logical Security,</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Functional Requirements,</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Access Levels &amp; Functions Enable per Access Level</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Screen Navigation</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Parameter’s limits</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Backup &amp; Restore and Disaster Recovery</a:t>
            </a:r>
          </a:p>
          <a:p>
            <a:pPr marL="457200" lvl="0" indent="-457200" algn="just">
              <a:spcBef>
                <a:spcPts val="0"/>
              </a:spcBef>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804863" lvl="0" indent="-804863" algn="just">
              <a:spcBef>
                <a:spcPts val="0"/>
              </a:spcBef>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Note: 	</a:t>
            </a:r>
            <a:r>
              <a:rPr lang="en-US" dirty="0">
                <a:solidFill>
                  <a:prstClr val="black"/>
                </a:solidFill>
                <a:latin typeface="Times New Roman" panose="02020603050405020304" pitchFamily="18" charset="0"/>
                <a:ea typeface="Tahoma" pitchFamily="34" charset="0"/>
                <a:cs typeface="Times New Roman" panose="02020603050405020304" pitchFamily="18" charset="0"/>
              </a:rPr>
              <a:t>It is strongly recommended that do not link a GxP software application validation effort to any other particular GxP software application. </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EC9C650-1B2B-4A9F-BD2C-88C3E1A1304A}"/>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898789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(Equipment/Instrument controlled by Software)</a:t>
            </a: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p:txBody>
      </p:sp>
      <p:pic>
        <p:nvPicPr>
          <p:cNvPr id="4" name="Picture 1" descr="E:\NEC\BUSINESS STUFF\NEC Contracts\748823_c44144af54faefb3fb79e37b80556ba1.jpg">
            <a:extLst>
              <a:ext uri="{FF2B5EF4-FFF2-40B4-BE49-F238E27FC236}">
                <a16:creationId xmlns:a16="http://schemas.microsoft.com/office/drawing/2014/main" id="{F9981BB7-0399-4552-B1A5-0B020067BA28}"/>
              </a:ext>
            </a:extLst>
          </p:cNvPr>
          <p:cNvPicPr>
            <a:picLocks noChangeAspect="1" noChangeArrowheads="1"/>
          </p:cNvPicPr>
          <p:nvPr/>
        </p:nvPicPr>
        <p:blipFill>
          <a:blip r:embed="rId2"/>
          <a:srcRect/>
          <a:stretch>
            <a:fillRect/>
          </a:stretch>
        </p:blipFill>
        <p:spPr bwMode="auto">
          <a:xfrm>
            <a:off x="1731854" y="2751706"/>
            <a:ext cx="3288119" cy="2466089"/>
          </a:xfrm>
          <a:prstGeom prst="rect">
            <a:avLst/>
          </a:prstGeom>
          <a:noFill/>
        </p:spPr>
      </p:pic>
      <p:pic>
        <p:nvPicPr>
          <p:cNvPr id="5" name="Picture 2" descr="E:\NEC\BUSINESS STUFF\NEC Contracts\BOQU_PHG_3081_thermal_power_chemical_metallurgy.jpg_220x220.jpg">
            <a:extLst>
              <a:ext uri="{FF2B5EF4-FFF2-40B4-BE49-F238E27FC236}">
                <a16:creationId xmlns:a16="http://schemas.microsoft.com/office/drawing/2014/main" id="{D69D2BDD-C672-44C1-96C6-75950649E7A1}"/>
              </a:ext>
            </a:extLst>
          </p:cNvPr>
          <p:cNvPicPr>
            <a:picLocks noChangeAspect="1" noChangeArrowheads="1"/>
          </p:cNvPicPr>
          <p:nvPr/>
        </p:nvPicPr>
        <p:blipFill>
          <a:blip r:embed="rId3"/>
          <a:srcRect/>
          <a:stretch>
            <a:fillRect/>
          </a:stretch>
        </p:blipFill>
        <p:spPr bwMode="auto">
          <a:xfrm>
            <a:off x="7313338" y="2751706"/>
            <a:ext cx="2570936" cy="2524192"/>
          </a:xfrm>
          <a:prstGeom prst="rect">
            <a:avLst/>
          </a:prstGeom>
          <a:noFill/>
        </p:spPr>
      </p:pic>
      <p:sp>
        <p:nvSpPr>
          <p:cNvPr id="6" name="TextBox 5">
            <a:extLst>
              <a:ext uri="{FF2B5EF4-FFF2-40B4-BE49-F238E27FC236}">
                <a16:creationId xmlns:a16="http://schemas.microsoft.com/office/drawing/2014/main" id="{A7655EB9-0644-4F02-B1BD-E10D3D8940AB}"/>
              </a:ext>
            </a:extLst>
          </p:cNvPr>
          <p:cNvSpPr txBox="1"/>
          <p:nvPr/>
        </p:nvSpPr>
        <p:spPr>
          <a:xfrm>
            <a:off x="1531164" y="5368329"/>
            <a:ext cx="3689498" cy="400110"/>
          </a:xfrm>
          <a:prstGeom prst="rect">
            <a:avLst/>
          </a:prstGeom>
          <a:noFill/>
        </p:spPr>
        <p:txBody>
          <a:bodyPr wrap="square" rtlCol="0">
            <a:spAutoFit/>
          </a:bodyPr>
          <a:lstStyle/>
          <a:p>
            <a:pPr algn="ctr"/>
            <a:r>
              <a:rPr lang="en-US" sz="2000" dirty="0">
                <a:solidFill>
                  <a:prstClr val="black"/>
                </a:solidFill>
                <a:latin typeface="Times New Roman" panose="02020603050405020304" pitchFamily="18" charset="0"/>
                <a:cs typeface="Times New Roman" panose="02020603050405020304" pitchFamily="18" charset="0"/>
              </a:rPr>
              <a:t>Sealing machine for blister packs </a:t>
            </a:r>
          </a:p>
        </p:txBody>
      </p:sp>
      <p:sp>
        <p:nvSpPr>
          <p:cNvPr id="7" name="TextBox 6">
            <a:extLst>
              <a:ext uri="{FF2B5EF4-FFF2-40B4-BE49-F238E27FC236}">
                <a16:creationId xmlns:a16="http://schemas.microsoft.com/office/drawing/2014/main" id="{A83EDA34-1BFF-4E2F-AB37-AC65276F48CE}"/>
              </a:ext>
            </a:extLst>
          </p:cNvPr>
          <p:cNvSpPr txBox="1"/>
          <p:nvPr/>
        </p:nvSpPr>
        <p:spPr>
          <a:xfrm>
            <a:off x="6662617" y="5368329"/>
            <a:ext cx="3689498" cy="400110"/>
          </a:xfrm>
          <a:prstGeom prst="rect">
            <a:avLst/>
          </a:prstGeom>
          <a:noFill/>
        </p:spPr>
        <p:txBody>
          <a:bodyPr wrap="square" rtlCol="0">
            <a:spAutoFit/>
          </a:bodyPr>
          <a:lstStyle/>
          <a:p>
            <a:pPr algn="ctr"/>
            <a:r>
              <a:rPr lang="en-US" sz="2000" dirty="0">
                <a:solidFill>
                  <a:prstClr val="black"/>
                </a:solidFill>
                <a:latin typeface="Times New Roman" panose="02020603050405020304" pitchFamily="18" charset="0"/>
                <a:cs typeface="Times New Roman" panose="02020603050405020304" pitchFamily="18" charset="0"/>
              </a:rPr>
              <a:t>pH Meter </a:t>
            </a:r>
          </a:p>
        </p:txBody>
      </p:sp>
      <p:pic>
        <p:nvPicPr>
          <p:cNvPr id="8" name="Picture 7">
            <a:extLst>
              <a:ext uri="{FF2B5EF4-FFF2-40B4-BE49-F238E27FC236}">
                <a16:creationId xmlns:a16="http://schemas.microsoft.com/office/drawing/2014/main" id="{2E19A859-C1C7-4306-A26C-BA72BAEC4853}"/>
              </a:ext>
            </a:extLst>
          </p:cNvPr>
          <p:cNvPicPr>
            <a:picLocks noChangeAspect="1"/>
          </p:cNvPicPr>
          <p:nvPr/>
        </p:nvPicPr>
        <p:blipFill>
          <a:blip r:embed="rId4"/>
          <a:stretch>
            <a:fillRect/>
          </a:stretch>
        </p:blipFill>
        <p:spPr>
          <a:xfrm>
            <a:off x="9466297" y="5571633"/>
            <a:ext cx="2731245" cy="1286367"/>
          </a:xfrm>
          <a:prstGeom prst="rect">
            <a:avLst/>
          </a:prstGeom>
        </p:spPr>
      </p:pic>
    </p:spTree>
    <p:extLst>
      <p:ext uri="{BB962C8B-B14F-4D97-AF65-F5344CB8AC3E}">
        <p14:creationId xmlns:p14="http://schemas.microsoft.com/office/powerpoint/2010/main" val="3113411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0"/>
            <a:ext cx="10464800" cy="5200649"/>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itchFamily="18" charset="0"/>
                <a:cs typeface="Times New Roman" pitchFamily="18" charset="0"/>
              </a:rPr>
              <a:t>  </a:t>
            </a:r>
            <a:r>
              <a:rPr lang="en-US" b="1" dirty="0">
                <a:solidFill>
                  <a:prstClr val="black"/>
                </a:solidFill>
                <a:latin typeface="Times New Roman" panose="02020603050405020304" pitchFamily="18" charset="0"/>
                <a:cs typeface="Times New Roman" pitchFamily="18" charset="0"/>
              </a:rPr>
              <a:t> </a:t>
            </a:r>
            <a:r>
              <a:rPr lang="en-US" b="1" dirty="0">
                <a:solidFill>
                  <a:prstClr val="black"/>
                </a:solidFill>
                <a:latin typeface="Times New Roman" panose="02020603050405020304" pitchFamily="18" charset="0"/>
                <a:ea typeface="Tahoma" pitchFamily="34" charset="0"/>
                <a:cs typeface="Times New Roman" panose="02020603050405020304" pitchFamily="18" charset="0"/>
              </a:rPr>
              <a:t>Types of CSV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lvl="0" indent="0" algn="ctr">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(Equipment/Instrument controlled by Software)</a:t>
            </a:r>
            <a:endParaRPr lang="en-US" b="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lgn="just">
              <a:spcBef>
                <a:spcPts val="0"/>
              </a:spcBef>
              <a:spcAft>
                <a:spcPts val="0"/>
              </a:spcAft>
              <a:buClrTx/>
              <a:buSzTx/>
              <a:buNone/>
            </a:pPr>
            <a:r>
              <a:rPr lang="en-US" dirty="0">
                <a:solidFill>
                  <a:prstClr val="black"/>
                </a:solidFill>
                <a:latin typeface="Times New Roman" panose="02020603050405020304" pitchFamily="18" charset="0"/>
                <a:ea typeface="Tahoma" pitchFamily="34" charset="0"/>
                <a:cs typeface="Times New Roman" panose="02020603050405020304" pitchFamily="18" charset="0"/>
              </a:rPr>
              <a:t>Validation effort for any GxP Equipment/Instrument controlled by software may include, but is not limited to cover:</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Physical &amp; Logical Security,</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Functional Requirements,</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Access Levels &amp; Functions Enable per Access Level</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Screen Navigation &amp; Parameter’s Limits</a:t>
            </a:r>
          </a:p>
          <a:p>
            <a:pPr marL="1828800" lvl="0" indent="-457200" algn="just">
              <a:spcBef>
                <a:spcPts val="0"/>
              </a:spcBef>
              <a:spcAft>
                <a:spcPts val="300"/>
              </a:spcAft>
              <a:buClrTx/>
              <a:buSzTx/>
              <a:buFont typeface="Wingdings" pitchFamily="2" charset="2"/>
              <a:buChar char="ü"/>
            </a:pPr>
            <a:r>
              <a:rPr lang="en-US" dirty="0">
                <a:solidFill>
                  <a:prstClr val="black"/>
                </a:solidFill>
                <a:latin typeface="Times New Roman" panose="02020603050405020304" pitchFamily="18" charset="0"/>
                <a:ea typeface="Tahoma" pitchFamily="34" charset="0"/>
                <a:cs typeface="Times New Roman" panose="02020603050405020304" pitchFamily="18" charset="0"/>
              </a:rPr>
              <a:t>Analog/Digital Inputs &amp; Outputs Verification</a:t>
            </a:r>
          </a:p>
          <a:p>
            <a:pPr marL="1371600" lvl="0" indent="-457200" algn="just">
              <a:spcBef>
                <a:spcPts val="0"/>
              </a:spcBef>
              <a:spcAft>
                <a:spcPts val="300"/>
              </a:spcAft>
              <a:buClrTx/>
              <a:buSzTx/>
              <a:buFont typeface="Wingdings" pitchFamily="2" charset="2"/>
              <a:buChar char="q"/>
            </a:pPr>
            <a:r>
              <a:rPr lang="en-US" dirty="0">
                <a:solidFill>
                  <a:prstClr val="black"/>
                </a:solidFill>
                <a:latin typeface="Times New Roman" panose="02020603050405020304" pitchFamily="18" charset="0"/>
                <a:ea typeface="Tahoma" pitchFamily="34" charset="0"/>
                <a:cs typeface="Times New Roman" panose="02020603050405020304" pitchFamily="18" charset="0"/>
              </a:rPr>
              <a:t>Backup &amp; Restore and Disaster Recovery</a:t>
            </a:r>
          </a:p>
          <a:p>
            <a:pPr marL="457200" lvl="0" indent="-457200" algn="just">
              <a:spcBef>
                <a:spcPts val="0"/>
              </a:spcBef>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a:p>
            <a:pPr marL="804863" lvl="0" indent="-804863" algn="just">
              <a:spcBef>
                <a:spcPts val="0"/>
              </a:spcBef>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Note:	</a:t>
            </a:r>
            <a:r>
              <a:rPr lang="en-US" dirty="0">
                <a:solidFill>
                  <a:prstClr val="black"/>
                </a:solidFill>
                <a:latin typeface="Times New Roman" panose="02020603050405020304" pitchFamily="18" charset="0"/>
                <a:ea typeface="Tahoma" pitchFamily="34" charset="0"/>
                <a:cs typeface="Times New Roman" panose="02020603050405020304" pitchFamily="18" charset="0"/>
              </a:rPr>
              <a:t>It is strongly recommended to keep the validation effort of any equipment/instrument as an individual system, even if its part of a bigger system, such as a packaging line.</a:t>
            </a:r>
            <a:endParaRPr lang="en-US" i="1" dirty="0">
              <a:solidFill>
                <a:prstClr val="black"/>
              </a:solidFill>
              <a:latin typeface="Times New Roman" panose="02020603050405020304" pitchFamily="18" charset="0"/>
              <a:cs typeface="Times New Roman" panose="02020603050405020304" pitchFamily="18" charset="0"/>
            </a:endParaRPr>
          </a:p>
          <a:p>
            <a:pPr marL="0" lvl="0" indent="0" algn="ctr">
              <a:spcBef>
                <a:spcPts val="0"/>
              </a:spcBef>
              <a:spcAft>
                <a:spcPts val="0"/>
              </a:spcAft>
              <a:buClrTx/>
              <a:buSzTx/>
              <a:buNone/>
            </a:pP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7BA4733-9224-426F-ADBF-F4B8D550B7B7}"/>
              </a:ext>
            </a:extLst>
          </p:cNvPr>
          <p:cNvPicPr>
            <a:picLocks noChangeAspect="1"/>
          </p:cNvPicPr>
          <p:nvPr/>
        </p:nvPicPr>
        <p:blipFill>
          <a:blip r:embed="rId2"/>
          <a:stretch>
            <a:fillRect/>
          </a:stretch>
        </p:blipFill>
        <p:spPr>
          <a:xfrm>
            <a:off x="9708777" y="5884616"/>
            <a:ext cx="2731245" cy="1286367"/>
          </a:xfrm>
          <a:prstGeom prst="rect">
            <a:avLst/>
          </a:prstGeom>
        </p:spPr>
      </p:pic>
    </p:spTree>
    <p:extLst>
      <p:ext uri="{BB962C8B-B14F-4D97-AF65-F5344CB8AC3E}">
        <p14:creationId xmlns:p14="http://schemas.microsoft.com/office/powerpoint/2010/main" val="29081114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0" y="1447801"/>
            <a:ext cx="10464800" cy="4788260"/>
          </a:xfrm>
        </p:spPr>
        <p:txBody>
          <a:bodyPr/>
          <a:lstStyle/>
          <a:p>
            <a:pPr marL="0" lvl="0" indent="0" algn="ctr">
              <a:spcBef>
                <a:spcPts val="0"/>
              </a:spcBef>
              <a:spcAft>
                <a:spcPts val="0"/>
              </a:spcAft>
              <a:buClrTx/>
              <a:buSzTx/>
              <a:buNone/>
            </a:pPr>
            <a:r>
              <a:rPr lang="en-US" i="1" dirty="0">
                <a:solidFill>
                  <a:srgbClr val="FF0000"/>
                </a:solidFill>
                <a:latin typeface="Times New Roman" panose="02020603050405020304" pitchFamily="18" charset="0"/>
                <a:cs typeface="Times New Roman" pitchFamily="18" charset="0"/>
              </a:rPr>
              <a:t> </a:t>
            </a:r>
            <a:r>
              <a:rPr lang="en-US" b="1" dirty="0">
                <a:solidFill>
                  <a:srgbClr val="FF0000"/>
                </a:solidFill>
                <a:latin typeface="Times New Roman" panose="02020603050405020304" pitchFamily="18" charset="0"/>
                <a:cs typeface="Times New Roman" pitchFamily="18" charset="0"/>
              </a:rPr>
              <a:t> </a:t>
            </a:r>
            <a:r>
              <a:rPr lang="en-US" i="1" dirty="0">
                <a:solidFill>
                  <a:prstClr val="black"/>
                </a:solidFill>
                <a:latin typeface="Times New Roman" pitchFamily="18" charset="0"/>
                <a:cs typeface="Times New Roman" pitchFamily="18" charset="0"/>
              </a:rPr>
              <a:t>  </a:t>
            </a:r>
            <a:endParaRPr lang="en-US" dirty="0">
              <a:solidFill>
                <a:prstClr val="black"/>
              </a:solidFill>
              <a:latin typeface="Times New Roman" panose="02020603050405020304" pitchFamily="18" charset="0"/>
              <a:ea typeface="Tahoma"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A1F21FEF-E251-4A06-83FF-CE49793B418C}"/>
              </a:ext>
            </a:extLst>
          </p:cNvPr>
          <p:cNvSpPr/>
          <p:nvPr/>
        </p:nvSpPr>
        <p:spPr>
          <a:xfrm>
            <a:off x="5288650" y="761712"/>
            <a:ext cx="2122696" cy="584775"/>
          </a:xfrm>
          <a:prstGeom prst="rect">
            <a:avLst/>
          </a:prstGeom>
          <a:noFill/>
        </p:spPr>
        <p:txBody>
          <a:bodyPr wrap="none" lIns="91440" tIns="45720" rIns="91440" bIns="45720">
            <a:spAutoFit/>
          </a:bodyPr>
          <a:lstStyle/>
          <a:p>
            <a:pPr algn="ctr"/>
            <a:r>
              <a:rPr lang="en-US" sz="32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Times New Roman" panose="02020603050405020304" pitchFamily="18" charset="0"/>
                <a:cs typeface="Times New Roman" panose="02020603050405020304" pitchFamily="18" charset="0"/>
              </a:rPr>
              <a:t>Questions?</a:t>
            </a:r>
          </a:p>
        </p:txBody>
      </p:sp>
      <p:pic>
        <p:nvPicPr>
          <p:cNvPr id="5" name="Picture 2" descr="C:\Users\JCA Training\AppData\Local\Microsoft\Windows\Temporary Internet Files\Content.IE5\D3FM12YT\Galaxy_QuestionBlock[1].jpg">
            <a:extLst>
              <a:ext uri="{FF2B5EF4-FFF2-40B4-BE49-F238E27FC236}">
                <a16:creationId xmlns:a16="http://schemas.microsoft.com/office/drawing/2014/main" id="{61D3BB8B-8701-4548-A6A3-7F759A335077}"/>
              </a:ext>
            </a:extLst>
          </p:cNvPr>
          <p:cNvPicPr>
            <a:picLocks noChangeAspect="1" noChangeArrowheads="1"/>
          </p:cNvPicPr>
          <p:nvPr/>
        </p:nvPicPr>
        <p:blipFill>
          <a:blip r:embed="rId2"/>
          <a:srcRect/>
          <a:stretch>
            <a:fillRect/>
          </a:stretch>
        </p:blipFill>
        <p:spPr bwMode="auto">
          <a:xfrm>
            <a:off x="4109503" y="1409412"/>
            <a:ext cx="4480990" cy="4067476"/>
          </a:xfrm>
          <a:prstGeom prst="rect">
            <a:avLst/>
          </a:prstGeom>
          <a:noFill/>
        </p:spPr>
      </p:pic>
      <p:sp>
        <p:nvSpPr>
          <p:cNvPr id="6" name="Rectangle 5">
            <a:extLst>
              <a:ext uri="{FF2B5EF4-FFF2-40B4-BE49-F238E27FC236}">
                <a16:creationId xmlns:a16="http://schemas.microsoft.com/office/drawing/2014/main" id="{BB69AFB8-6C68-4138-820A-742F4F98A509}"/>
              </a:ext>
            </a:extLst>
          </p:cNvPr>
          <p:cNvSpPr/>
          <p:nvPr/>
        </p:nvSpPr>
        <p:spPr>
          <a:xfrm>
            <a:off x="4148289" y="5530229"/>
            <a:ext cx="4139275" cy="584775"/>
          </a:xfrm>
          <a:prstGeom prst="rect">
            <a:avLst/>
          </a:prstGeom>
          <a:noFill/>
        </p:spPr>
        <p:txBody>
          <a:bodyPr wrap="none" lIns="91440" tIns="45720" rIns="91440" bIns="45720">
            <a:spAutoFit/>
          </a:bodyPr>
          <a:lstStyle/>
          <a:p>
            <a:pPr algn="ctr"/>
            <a:r>
              <a:rPr lang="en-US" sz="32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Times New Roman" panose="02020603050405020304" pitchFamily="18" charset="0"/>
                <a:cs typeface="Times New Roman" panose="02020603050405020304" pitchFamily="18" charset="0"/>
              </a:rPr>
              <a:t>This is the time to ask!</a:t>
            </a:r>
          </a:p>
        </p:txBody>
      </p:sp>
      <p:sp>
        <p:nvSpPr>
          <p:cNvPr id="8" name="Title 7">
            <a:extLst>
              <a:ext uri="{FF2B5EF4-FFF2-40B4-BE49-F238E27FC236}">
                <a16:creationId xmlns:a16="http://schemas.microsoft.com/office/drawing/2014/main" id="{D3B9E634-F810-4A23-9800-3CF76B27C927}"/>
              </a:ext>
            </a:extLst>
          </p:cNvPr>
          <p:cNvSpPr>
            <a:spLocks noGrp="1"/>
          </p:cNvSpPr>
          <p:nvPr>
            <p:ph type="title"/>
          </p:nvPr>
        </p:nvSpPr>
        <p:spPr>
          <a:xfrm>
            <a:off x="482600" y="209550"/>
            <a:ext cx="11099800" cy="440690"/>
          </a:xfrm>
        </p:spPr>
        <p:txBody>
          <a:bodyPr/>
          <a:lstStyle/>
          <a:p>
            <a:endParaRPr lang="en-US" dirty="0"/>
          </a:p>
        </p:txBody>
      </p:sp>
      <p:pic>
        <p:nvPicPr>
          <p:cNvPr id="2" name="Picture 1">
            <a:extLst>
              <a:ext uri="{FF2B5EF4-FFF2-40B4-BE49-F238E27FC236}">
                <a16:creationId xmlns:a16="http://schemas.microsoft.com/office/drawing/2014/main" id="{11318CC9-67FD-4A97-A04B-50D265F5A9D9}"/>
              </a:ext>
            </a:extLst>
          </p:cNvPr>
          <p:cNvPicPr>
            <a:picLocks noChangeAspect="1"/>
          </p:cNvPicPr>
          <p:nvPr/>
        </p:nvPicPr>
        <p:blipFill>
          <a:blip r:embed="rId3"/>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166883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8FC426DC-70A8-4A9E-8827-03C9E69B187E}"/>
              </a:ext>
            </a:extLst>
          </p:cNvPr>
          <p:cNvSpPr txBox="1">
            <a:spLocks/>
          </p:cNvSpPr>
          <p:nvPr/>
        </p:nvSpPr>
        <p:spPr>
          <a:xfrm>
            <a:off x="482600" y="209550"/>
            <a:ext cx="8163560" cy="11430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50FC6"/>
                </a:solidFill>
                <a:latin typeface="Times New Roman" panose="02020603050405020304" pitchFamily="18" charset="0"/>
                <a:cs typeface="Times New Roman" panose="02020603050405020304" pitchFamily="18" charset="0"/>
              </a:rPr>
              <a:t>Covex Contacts</a:t>
            </a:r>
          </a:p>
        </p:txBody>
      </p:sp>
      <p:sp>
        <p:nvSpPr>
          <p:cNvPr id="3" name="Content Placeholder 13">
            <a:extLst>
              <a:ext uri="{FF2B5EF4-FFF2-40B4-BE49-F238E27FC236}">
                <a16:creationId xmlns:a16="http://schemas.microsoft.com/office/drawing/2014/main" id="{C0C6A465-9D98-4D96-9947-E773161328A0}"/>
              </a:ext>
            </a:extLst>
          </p:cNvPr>
          <p:cNvSpPr txBox="1">
            <a:spLocks/>
          </p:cNvSpPr>
          <p:nvPr/>
        </p:nvSpPr>
        <p:spPr>
          <a:xfrm>
            <a:off x="1788160" y="1447801"/>
            <a:ext cx="8686800" cy="4525963"/>
          </a:xfrm>
          <a:prstGeom prst="rect">
            <a:avLst/>
          </a:prstGeom>
        </p:spPr>
        <p:txBody>
          <a:bodyPr vert="horz" lIns="91440" tIns="45720" rIns="91440" bIns="45720" rtlCol="0" anchor="ctr">
            <a:noAutofit/>
          </a:bodyPr>
          <a:lstStyle>
            <a:lvl1pPr marL="228600" indent="-228600" algn="l" defTabSz="457200" rtl="0" eaLnBrk="1" latinLnBrk="0" hangingPunct="1">
              <a:spcBef>
                <a:spcPct val="20000"/>
              </a:spcBef>
              <a:spcAft>
                <a:spcPts val="600"/>
              </a:spcAft>
              <a:buClr>
                <a:srgbClr val="055B9E"/>
              </a:buClr>
              <a:buSzPct val="100000"/>
              <a:buFont typeface="Wingdings" pitchFamily="2" charset="2"/>
              <a:buChar char="§"/>
              <a:defRPr sz="2000" kern="1200" cap="none">
                <a:solidFill>
                  <a:schemeClr val="tx1"/>
                </a:solidFill>
                <a:effectLst/>
                <a:latin typeface="Arial" pitchFamily="34" charset="0"/>
                <a:ea typeface="+mn-ea"/>
                <a:cs typeface="Arial" pitchFamily="34" charset="0"/>
              </a:defRPr>
            </a:lvl1pPr>
            <a:lvl2pPr marL="571500" indent="-228600" algn="l" defTabSz="457200" rtl="0" eaLnBrk="1" latinLnBrk="0" hangingPunct="1">
              <a:spcBef>
                <a:spcPct val="20000"/>
              </a:spcBef>
              <a:spcAft>
                <a:spcPts val="600"/>
              </a:spcAft>
              <a:buClr>
                <a:srgbClr val="055B9E"/>
              </a:buClr>
              <a:buSzPct val="100000"/>
              <a:buFont typeface="Arial"/>
              <a:buChar char="•"/>
              <a:defRPr sz="2000" kern="1200" cap="none">
                <a:solidFill>
                  <a:schemeClr val="tx1"/>
                </a:solidFill>
                <a:effectLst/>
                <a:latin typeface="Arial" pitchFamily="34" charset="0"/>
                <a:ea typeface="+mn-ea"/>
                <a:cs typeface="Arial" pitchFamily="34" charset="0"/>
              </a:defRPr>
            </a:lvl2pPr>
            <a:lvl3pPr marL="971550" indent="-228600" algn="l" defTabSz="457200" rtl="0" eaLnBrk="1" latinLnBrk="0" hangingPunct="1">
              <a:spcBef>
                <a:spcPct val="20000"/>
              </a:spcBef>
              <a:spcAft>
                <a:spcPts val="600"/>
              </a:spcAft>
              <a:buClr>
                <a:srgbClr val="055B9E"/>
              </a:buClr>
              <a:buSzPct val="100000"/>
              <a:buFont typeface="Wingdings" pitchFamily="2" charset="2"/>
              <a:buChar char="§"/>
              <a:defRPr sz="1800" kern="1200" cap="none">
                <a:solidFill>
                  <a:schemeClr val="tx1"/>
                </a:solidFill>
                <a:effectLst/>
                <a:latin typeface="Arial" pitchFamily="34" charset="0"/>
                <a:ea typeface="+mn-ea"/>
                <a:cs typeface="Arial" pitchFamily="34" charset="0"/>
              </a:defRPr>
            </a:lvl3pPr>
            <a:lvl4pPr marL="1314450" indent="-228600" algn="l" defTabSz="457200" rtl="0" eaLnBrk="1" latinLnBrk="0" hangingPunct="1">
              <a:spcBef>
                <a:spcPct val="20000"/>
              </a:spcBef>
              <a:spcAft>
                <a:spcPts val="600"/>
              </a:spcAft>
              <a:buClr>
                <a:srgbClr val="055B9E"/>
              </a:buClr>
              <a:buSzPct val="100000"/>
              <a:buFont typeface="Arial"/>
              <a:buChar char="•"/>
              <a:defRPr sz="1600" kern="1200" cap="none">
                <a:solidFill>
                  <a:schemeClr val="tx1"/>
                </a:solidFill>
                <a:effectLst/>
                <a:latin typeface="Arial" pitchFamily="34" charset="0"/>
                <a:ea typeface="+mn-ea"/>
                <a:cs typeface="Arial" pitchFamily="34" charset="0"/>
              </a:defRPr>
            </a:lvl4pPr>
            <a:lvl5pPr marL="1657350" indent="-228600" algn="l" defTabSz="457200" rtl="0" eaLnBrk="1" latinLnBrk="0" hangingPunct="1">
              <a:spcBef>
                <a:spcPct val="20000"/>
              </a:spcBef>
              <a:spcAft>
                <a:spcPts val="600"/>
              </a:spcAft>
              <a:buClr>
                <a:srgbClr val="055B9E"/>
              </a:buClr>
              <a:buSzPct val="100000"/>
              <a:buFont typeface="Wingdings" pitchFamily="2" charset="2"/>
              <a:buChar char="§"/>
              <a:defRPr sz="1600" kern="1200" cap="none">
                <a:solidFill>
                  <a:schemeClr val="tx1"/>
                </a:solidFill>
                <a:effectLst/>
                <a:latin typeface="Arial" pitchFamily="34" charset="0"/>
                <a:ea typeface="+mn-ea"/>
                <a:cs typeface="Arial"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31775" indent="-231775">
              <a:spcBef>
                <a:spcPct val="40000"/>
              </a:spcBef>
              <a:defRPr/>
            </a:pPr>
            <a:r>
              <a:rPr lang="en-US" sz="2400" dirty="0">
                <a:solidFill>
                  <a:srgbClr val="212121"/>
                </a:solidFill>
                <a:latin typeface="Times New Roman" panose="02020603050405020304" pitchFamily="18" charset="0"/>
                <a:cs typeface="Times New Roman" panose="02020603050405020304" pitchFamily="18" charset="0"/>
              </a:rPr>
              <a:t>Richard Tabarrini, President </a:t>
            </a:r>
          </a:p>
          <a:p>
            <a:pPr marL="857250" lvl="2" indent="-457200">
              <a:spcBef>
                <a:spcPct val="40000"/>
              </a:spcBef>
              <a:buFont typeface="Wingdings" pitchFamily="2" charset="2"/>
              <a:buChar char="ü"/>
              <a:defRPr/>
            </a:pPr>
            <a:r>
              <a:rPr lang="en-US" sz="2400" dirty="0">
                <a:solidFill>
                  <a:srgbClr val="212121"/>
                </a:solidFill>
                <a:latin typeface="Times New Roman" panose="02020603050405020304" pitchFamily="18" charset="0"/>
                <a:cs typeface="Times New Roman" panose="02020603050405020304" pitchFamily="18" charset="0"/>
              </a:rPr>
              <a:t>Office – (484) 384-4801</a:t>
            </a:r>
          </a:p>
          <a:p>
            <a:pPr marL="857250" lvl="2" indent="-457200">
              <a:spcBef>
                <a:spcPct val="40000"/>
              </a:spcBef>
              <a:buFont typeface="Wingdings" pitchFamily="2" charset="2"/>
              <a:buChar char="ü"/>
              <a:defRPr/>
            </a:pPr>
            <a:r>
              <a:rPr lang="en-US" sz="2400" dirty="0">
                <a:solidFill>
                  <a:srgbClr val="212121"/>
                </a:solidFill>
                <a:latin typeface="Times New Roman" panose="02020603050405020304" pitchFamily="18" charset="0"/>
                <a:cs typeface="Times New Roman" panose="02020603050405020304" pitchFamily="18" charset="0"/>
              </a:rPr>
              <a:t>Cell – (610) 608-0091</a:t>
            </a:r>
          </a:p>
          <a:p>
            <a:pPr marL="400050" lvl="2" indent="0">
              <a:spcBef>
                <a:spcPct val="40000"/>
              </a:spcBef>
              <a:buFont typeface="Wingdings" pitchFamily="2" charset="2"/>
              <a:buNone/>
              <a:defRPr/>
            </a:pPr>
            <a:endParaRPr lang="en-US" sz="2400" dirty="0">
              <a:solidFill>
                <a:srgbClr val="212121"/>
              </a:solidFill>
              <a:latin typeface="Times New Roman" panose="02020603050405020304" pitchFamily="18" charset="0"/>
              <a:cs typeface="Times New Roman" panose="02020603050405020304" pitchFamily="18" charset="0"/>
            </a:endParaRPr>
          </a:p>
          <a:p>
            <a:pPr marL="231775" indent="-231775">
              <a:spcBef>
                <a:spcPct val="40000"/>
              </a:spcBef>
              <a:defRPr/>
            </a:pPr>
            <a:r>
              <a:rPr lang="en-US" sz="2400" dirty="0">
                <a:solidFill>
                  <a:srgbClr val="212121"/>
                </a:solidFill>
                <a:latin typeface="Times New Roman" panose="02020603050405020304" pitchFamily="18" charset="0"/>
                <a:cs typeface="Times New Roman" panose="02020603050405020304" pitchFamily="18" charset="0"/>
              </a:rPr>
              <a:t>Michael Zanette, VP, IT Compliance</a:t>
            </a:r>
          </a:p>
          <a:p>
            <a:pPr marL="857250" lvl="2" indent="-457200">
              <a:spcBef>
                <a:spcPct val="40000"/>
              </a:spcBef>
              <a:buFont typeface="Wingdings" pitchFamily="2" charset="2"/>
              <a:buChar char="ü"/>
              <a:defRPr/>
            </a:pPr>
            <a:r>
              <a:rPr lang="en-US" sz="2400" dirty="0">
                <a:solidFill>
                  <a:srgbClr val="212121"/>
                </a:solidFill>
                <a:latin typeface="Times New Roman" panose="02020603050405020304" pitchFamily="18" charset="0"/>
                <a:cs typeface="Times New Roman" panose="02020603050405020304" pitchFamily="18" charset="0"/>
              </a:rPr>
              <a:t>Office – (484) 384-4802</a:t>
            </a:r>
          </a:p>
          <a:p>
            <a:pPr marL="857250" lvl="2" indent="-457200">
              <a:spcBef>
                <a:spcPct val="40000"/>
              </a:spcBef>
              <a:buFont typeface="Wingdings" pitchFamily="2" charset="2"/>
              <a:buChar char="ü"/>
              <a:defRPr/>
            </a:pPr>
            <a:r>
              <a:rPr lang="en-US" sz="2400" dirty="0">
                <a:solidFill>
                  <a:srgbClr val="212121"/>
                </a:solidFill>
                <a:latin typeface="Times New Roman" panose="02020603050405020304" pitchFamily="18" charset="0"/>
                <a:cs typeface="Times New Roman" panose="02020603050405020304" pitchFamily="18" charset="0"/>
              </a:rPr>
              <a:t>Cell – (732) 232-2761</a:t>
            </a:r>
          </a:p>
        </p:txBody>
      </p:sp>
      <p:pic>
        <p:nvPicPr>
          <p:cNvPr id="4" name="Picture 3">
            <a:extLst>
              <a:ext uri="{FF2B5EF4-FFF2-40B4-BE49-F238E27FC236}">
                <a16:creationId xmlns:a16="http://schemas.microsoft.com/office/drawing/2014/main" id="{961DA10C-B9D5-41B4-A5DE-7399113C81D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256149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The Retrospective Evaluation Process</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a:t>
            </a:r>
            <a:r>
              <a:rPr lang="en-US" i="1" dirty="0">
                <a:solidFill>
                  <a:prstClr val="black"/>
                </a:solidFill>
                <a:latin typeface="Times New Roman" panose="02020603050405020304" pitchFamily="18" charset="0"/>
                <a:cs typeface="Times New Roman" panose="02020603050405020304" pitchFamily="18" charset="0"/>
              </a:rPr>
              <a:t>Retrospective Evaluation Process </a:t>
            </a:r>
            <a:r>
              <a:rPr lang="en-US" dirty="0">
                <a:solidFill>
                  <a:prstClr val="black"/>
                </a:solidFill>
                <a:latin typeface="Times New Roman" panose="02020603050405020304" pitchFamily="18" charset="0"/>
                <a:cs typeface="Times New Roman" panose="02020603050405020304" pitchFamily="18" charset="0"/>
              </a:rPr>
              <a:t>is for systems, which were not developed using the Prospective Validation Process.  This process does not present an alternative to the Prospective Validation Process, but rather uses select phases in the Prospective Validation Process to retrospectively validate a computer system already in existence.  This process applies to:</a:t>
            </a:r>
          </a:p>
          <a:p>
            <a:pPr marL="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914400" lvl="1" indent="-339725" algn="just">
              <a:spcBef>
                <a:spcPts val="0"/>
              </a:spcBef>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Systems that were developed in a manner inconsistent with the Prospective Validation Process.</a:t>
            </a:r>
          </a:p>
          <a:p>
            <a:pPr marL="914400" lvl="1" indent="-339725" algn="just">
              <a:spcBef>
                <a:spcPts val="0"/>
              </a:spcBef>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Systems where the system documentation is insufficient.</a:t>
            </a:r>
          </a:p>
          <a:p>
            <a:pPr marL="914400" lvl="1" indent="-339725" algn="just">
              <a:spcBef>
                <a:spcPts val="0"/>
              </a:spcBef>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Systems where the test documentation is insufficient.</a:t>
            </a:r>
          </a:p>
          <a:p>
            <a:pPr marL="914400" lvl="1" indent="-339725" algn="just">
              <a:spcBef>
                <a:spcPts val="0"/>
              </a:spcBef>
              <a:buClrTx/>
              <a:buSzTx/>
              <a:buFont typeface="Wingdings" pitchFamily="2" charset="2"/>
              <a:buChar char="ü"/>
            </a:pPr>
            <a:r>
              <a:rPr lang="en-US" sz="2000" dirty="0">
                <a:solidFill>
                  <a:prstClr val="black"/>
                </a:solidFill>
                <a:latin typeface="Times New Roman" panose="02020603050405020304" pitchFamily="18" charset="0"/>
                <a:cs typeface="Times New Roman" panose="02020603050405020304" pitchFamily="18" charset="0"/>
              </a:rPr>
              <a:t>Previously validated systems that changed in a manner, which is inconsistent with the Maintenance Validation Process.</a:t>
            </a:r>
          </a:p>
          <a:p>
            <a:pPr marL="0" indent="0">
              <a:buNone/>
            </a:pPr>
            <a:endParaRPr lang="en-US" dirty="0"/>
          </a:p>
        </p:txBody>
      </p:sp>
      <p:pic>
        <p:nvPicPr>
          <p:cNvPr id="4" name="Picture 3">
            <a:extLst>
              <a:ext uri="{FF2B5EF4-FFF2-40B4-BE49-F238E27FC236}">
                <a16:creationId xmlns:a16="http://schemas.microsoft.com/office/drawing/2014/main" id="{22AD45D2-9094-437A-9FB9-F1960348CFA4}"/>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39157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The Retrospective Evaluation Process </a:t>
            </a:r>
            <a:r>
              <a:rPr lang="en-US" i="1" dirty="0">
                <a:solidFill>
                  <a:prstClr val="black"/>
                </a:solidFill>
                <a:latin typeface="Times New Roman" panose="02020603050405020304" pitchFamily="18" charset="0"/>
                <a:ea typeface="Tahoma" pitchFamily="34" charset="0"/>
                <a:cs typeface="Times New Roman" panose="02020603050405020304" pitchFamily="18" charset="0"/>
              </a:rPr>
              <a:t>(cont.)</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The objective of the Retrospective Evaluation Process is to review existing requirements and design documentation, to update or create documentation to support the current design of the system, and to establish system reliability and confidence throughout testing. </a:t>
            </a:r>
          </a:p>
          <a:p>
            <a:pPr marL="0" indent="0">
              <a:buNone/>
            </a:pPr>
            <a:endParaRPr lang="en-US" dirty="0"/>
          </a:p>
        </p:txBody>
      </p:sp>
      <p:pic>
        <p:nvPicPr>
          <p:cNvPr id="4" name="Picture 3">
            <a:extLst>
              <a:ext uri="{FF2B5EF4-FFF2-40B4-BE49-F238E27FC236}">
                <a16:creationId xmlns:a16="http://schemas.microsoft.com/office/drawing/2014/main" id="{495F0BE1-A00C-484E-9995-A8ABE6E26BB2}"/>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408638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050FC6"/>
                </a:solidFill>
                <a:latin typeface="Times New Roman" panose="02020603050405020304" pitchFamily="18" charset="0"/>
                <a:cs typeface="Times New Roman" panose="02020603050405020304" pitchFamily="18" charset="0"/>
              </a:rPr>
              <a:t>Introduction to Computer System Validation</a:t>
            </a:r>
          </a:p>
        </p:txBody>
      </p:sp>
      <p:sp>
        <p:nvSpPr>
          <p:cNvPr id="3" name="Content Placeholder 2"/>
          <p:cNvSpPr>
            <a:spLocks noGrp="1"/>
          </p:cNvSpPr>
          <p:nvPr>
            <p:ph idx="1"/>
          </p:nvPr>
        </p:nvSpPr>
        <p:spPr>
          <a:xfrm>
            <a:off x="1117600" y="1447801"/>
            <a:ext cx="10464800" cy="4810124"/>
          </a:xfrm>
        </p:spPr>
        <p:txBody>
          <a:bodyPr/>
          <a:lstStyle/>
          <a:p>
            <a:pPr marL="0" lvl="0" indent="0" algn="ctr">
              <a:spcBef>
                <a:spcPts val="0"/>
              </a:spcBef>
              <a:spcAft>
                <a:spcPts val="0"/>
              </a:spcAft>
              <a:buClrTx/>
              <a:buSzTx/>
              <a:buNone/>
            </a:pPr>
            <a:r>
              <a:rPr lang="en-US" b="1" dirty="0">
                <a:solidFill>
                  <a:prstClr val="black"/>
                </a:solidFill>
                <a:latin typeface="Times New Roman" panose="02020603050405020304" pitchFamily="18" charset="0"/>
                <a:ea typeface="Tahoma" pitchFamily="34" charset="0"/>
                <a:cs typeface="Times New Roman" panose="02020603050405020304" pitchFamily="18" charset="0"/>
              </a:rPr>
              <a:t>What is System Development Life Cycle (SDLC)?</a:t>
            </a:r>
            <a:endParaRPr lang="en-US" i="1" dirty="0">
              <a:solidFill>
                <a:prstClr val="black"/>
              </a:solidFill>
              <a:latin typeface="Times New Roman" panose="02020603050405020304" pitchFamily="18" charset="0"/>
              <a:ea typeface="Tahoma" pitchFamily="34" charset="0"/>
              <a:cs typeface="Times New Roman" panose="02020603050405020304" pitchFamily="18" charset="0"/>
            </a:endParaRPr>
          </a:p>
          <a:p>
            <a:pPr marL="0" lvl="0" indent="0">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0" lvl="0" indent="0" algn="just">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just">
              <a:spcBef>
                <a:spcPts val="0"/>
              </a:spcBef>
              <a:spcAft>
                <a:spcPts val="0"/>
              </a:spcAft>
              <a:buClrTx/>
              <a:buSzTx/>
              <a:buFont typeface="Wingdings" pitchFamily="2" charset="2"/>
              <a:buChar char="q"/>
            </a:pPr>
            <a:r>
              <a:rPr lang="en-US" dirty="0">
                <a:solidFill>
                  <a:prstClr val="black"/>
                </a:solidFill>
                <a:latin typeface="Times New Roman" panose="02020603050405020304" pitchFamily="18" charset="0"/>
                <a:cs typeface="Times New Roman" panose="02020603050405020304" pitchFamily="18" charset="0"/>
              </a:rPr>
              <a:t>SDLC is a series of steps observed by developers on building specific software. Developers follow certain steps to ensure they have the right software for the right demand.</a:t>
            </a:r>
          </a:p>
          <a:p>
            <a:pPr marL="457200" lvl="0" indent="-457200" algn="just">
              <a:spcBef>
                <a:spcPts val="0"/>
              </a:spcBef>
              <a:spcAft>
                <a:spcPts val="0"/>
              </a:spcAft>
              <a:buClrTx/>
              <a:buSzTx/>
              <a:buFont typeface="Wingdings" pitchFamily="2" charset="2"/>
              <a:buChar char="q"/>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r">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r">
              <a:spcBef>
                <a:spcPts val="0"/>
              </a:spcBef>
              <a:spcAft>
                <a:spcPts val="0"/>
              </a:spcAft>
              <a:buClrTx/>
              <a:buSzTx/>
              <a:buNone/>
            </a:pPr>
            <a:endParaRPr lang="en-US" dirty="0">
              <a:solidFill>
                <a:prstClr val="black"/>
              </a:solidFill>
              <a:latin typeface="Times New Roman" panose="02020603050405020304" pitchFamily="18" charset="0"/>
              <a:cs typeface="Times New Roman" panose="02020603050405020304" pitchFamily="18" charset="0"/>
            </a:endParaRPr>
          </a:p>
          <a:p>
            <a:pPr marL="457200" lvl="0" indent="-457200" algn="r">
              <a:spcBef>
                <a:spcPts val="0"/>
              </a:spcBef>
              <a:spcAft>
                <a:spcPts val="0"/>
              </a:spcAft>
              <a:buClrTx/>
              <a:buSzTx/>
              <a:buNone/>
            </a:pPr>
            <a:r>
              <a:rPr lang="en-US" dirty="0">
                <a:solidFill>
                  <a:prstClr val="black"/>
                </a:solidFill>
                <a:latin typeface="Times New Roman" panose="02020603050405020304" pitchFamily="18" charset="0"/>
                <a:cs typeface="Times New Roman" panose="02020603050405020304" pitchFamily="18" charset="0"/>
              </a:rPr>
              <a:t>Geek Interview (2014)</a:t>
            </a:r>
          </a:p>
          <a:p>
            <a:pPr marL="0" indent="0">
              <a:buNone/>
            </a:pPr>
            <a:endParaRPr lang="en-US" dirty="0"/>
          </a:p>
        </p:txBody>
      </p:sp>
      <p:pic>
        <p:nvPicPr>
          <p:cNvPr id="4" name="Picture 3">
            <a:extLst>
              <a:ext uri="{FF2B5EF4-FFF2-40B4-BE49-F238E27FC236}">
                <a16:creationId xmlns:a16="http://schemas.microsoft.com/office/drawing/2014/main" id="{D69C3A3C-DF77-46AA-BDE7-62C1D338C425}"/>
              </a:ext>
            </a:extLst>
          </p:cNvPr>
          <p:cNvPicPr>
            <a:picLocks noChangeAspect="1"/>
          </p:cNvPicPr>
          <p:nvPr/>
        </p:nvPicPr>
        <p:blipFill>
          <a:blip r:embed="rId2"/>
          <a:stretch>
            <a:fillRect/>
          </a:stretch>
        </p:blipFill>
        <p:spPr>
          <a:xfrm>
            <a:off x="9460755" y="5571633"/>
            <a:ext cx="2731245" cy="1286367"/>
          </a:xfrm>
          <a:prstGeom prst="rect">
            <a:avLst/>
          </a:prstGeom>
        </p:spPr>
      </p:pic>
    </p:spTree>
    <p:extLst>
      <p:ext uri="{BB962C8B-B14F-4D97-AF65-F5344CB8AC3E}">
        <p14:creationId xmlns:p14="http://schemas.microsoft.com/office/powerpoint/2010/main" val="1724353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1" id="{B31E24B1-BA05-4D0A-A680-DC6D9EB70365}" vid="{D1A1C4B8-6F0B-4A9E-BF1A-B1C19376DD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EC4C9B-6CF1-402B-B05A-78410EF73FB1}"/>
</file>

<file path=customXml/itemProps2.xml><?xml version="1.0" encoding="utf-8"?>
<ds:datastoreItem xmlns:ds="http://schemas.openxmlformats.org/officeDocument/2006/customXml" ds:itemID="{ACDA4056-FD87-48ED-B6F8-A15C7366A21F}"/>
</file>

<file path=customXml/itemProps3.xml><?xml version="1.0" encoding="utf-8"?>
<ds:datastoreItem xmlns:ds="http://schemas.openxmlformats.org/officeDocument/2006/customXml" ds:itemID="{6EC57BD3-9948-4B01-8DB3-B3CDE41B2FE6}"/>
</file>

<file path=docProps/app.xml><?xml version="1.0" encoding="utf-8"?>
<Properties xmlns="http://schemas.openxmlformats.org/officeDocument/2006/extended-properties" xmlns:vt="http://schemas.openxmlformats.org/officeDocument/2006/docPropsVTypes">
  <Template>COVEX Presentation Template</Template>
  <TotalTime>256</TotalTime>
  <Words>5647</Words>
  <Application>Microsoft Office PowerPoint</Application>
  <PresentationFormat>Widescreen</PresentationFormat>
  <Paragraphs>702</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Arial Narrow</vt:lpstr>
      <vt:lpstr>Bank Gothic Medium BT</vt:lpstr>
      <vt:lpstr>Calibri</vt:lpstr>
      <vt:lpstr>Times New Roman</vt:lpstr>
      <vt:lpstr>Wingdings</vt:lpstr>
      <vt:lpstr>Parallax</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Introduction to Computer System Validation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 Validation (CSV)</dc:title>
  <dc:creator>Norman Cruz</dc:creator>
  <cp:lastModifiedBy>Norman Cruz</cp:lastModifiedBy>
  <cp:revision>7</cp:revision>
  <cp:lastPrinted>2018-02-26T17:27:57Z</cp:lastPrinted>
  <dcterms:created xsi:type="dcterms:W3CDTF">2020-05-09T01:55:32Z</dcterms:created>
  <dcterms:modified xsi:type="dcterms:W3CDTF">2020-05-11T15:47:06Z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16000</vt:r8>
  </property>
</Properties>
</file>