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1.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Override2.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3.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Override4.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5.xml" ContentType="application/vnd.openxmlformats-officedocument.themeOverride+xml"/>
  <Override PartName="/ppt/theme/themeOverride6.xml" ContentType="application/vnd.openxmlformats-officedocument.themeOverride+xml"/>
  <Override PartName="/ppt/tags/tag19.xml" ContentType="application/vnd.openxmlformats-officedocument.presentationml.tags+xml"/>
  <Override PartName="/ppt/theme/themeOverride7.xml" ContentType="application/vnd.openxmlformats-officedocument.themeOverride+xml"/>
  <Override PartName="/ppt/tags/tag20.xml" ContentType="application/vnd.openxmlformats-officedocument.presentationml.tags+xml"/>
  <Override PartName="/ppt/theme/themeOverride8.xml" ContentType="application/vnd.openxmlformats-officedocument.themeOverride+xml"/>
  <Override PartName="/ppt/theme/themeOverride9.xml" ContentType="application/vnd.openxmlformats-officedocument.themeOverride+xml"/>
  <Override PartName="/ppt/tags/tag21.xml" ContentType="application/vnd.openxmlformats-officedocument.presentationml.tags+xml"/>
  <Override PartName="/ppt/theme/themeOverride10.xml" ContentType="application/vnd.openxmlformats-officedocument.themeOverride+xml"/>
  <Override PartName="/ppt/tags/tag22.xml" ContentType="application/vnd.openxmlformats-officedocument.presentationml.tags+xml"/>
  <Override PartName="/ppt/theme/themeOverride11.xml" ContentType="application/vnd.openxmlformats-officedocument.themeOverride+xml"/>
  <Override PartName="/ppt/theme/themeOverride12.xml" ContentType="application/vnd.openxmlformats-officedocument.themeOverride+xml"/>
  <Override PartName="/ppt/tags/tag23.xml" ContentType="application/vnd.openxmlformats-officedocument.presentationml.tags+xml"/>
  <Override PartName="/ppt/theme/themeOverride13.xml" ContentType="application/vnd.openxmlformats-officedocument.themeOverride+xml"/>
  <Override PartName="/ppt/theme/themeOverride14.xml" ContentType="application/vnd.openxmlformats-officedocument.themeOverride+xml"/>
  <Override PartName="/ppt/tags/tag24.xml" ContentType="application/vnd.openxmlformats-officedocument.presentationml.tags+xml"/>
  <Override PartName="/ppt/theme/themeOverride15.xml" ContentType="application/vnd.openxmlformats-officedocument.themeOverr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319" r:id="rId6"/>
    <p:sldId id="320" r:id="rId7"/>
    <p:sldId id="364" r:id="rId8"/>
    <p:sldId id="321" r:id="rId9"/>
    <p:sldId id="333" r:id="rId10"/>
    <p:sldId id="323" r:id="rId11"/>
    <p:sldId id="324" r:id="rId12"/>
    <p:sldId id="325" r:id="rId13"/>
    <p:sldId id="326" r:id="rId14"/>
    <p:sldId id="327" r:id="rId15"/>
    <p:sldId id="274" r:id="rId16"/>
    <p:sldId id="328" r:id="rId17"/>
    <p:sldId id="329" r:id="rId18"/>
    <p:sldId id="331" r:id="rId19"/>
    <p:sldId id="332" r:id="rId20"/>
  </p:sldIdLst>
  <p:sldSz cx="12192000" cy="6858000"/>
  <p:notesSz cx="7099300" cy="10234613"/>
  <p:custDataLst>
    <p:tags r:id="rId23"/>
  </p:custDataLst>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ls Jeanette - Koeln" initials="NJ-K" lastIdx="9" clrIdx="0">
    <p:extLst>
      <p:ext uri="{19B8F6BF-5375-455C-9EA6-DF929625EA0E}">
        <p15:presenceInfo xmlns:p15="http://schemas.microsoft.com/office/powerpoint/2012/main" userId="S-1-5-21-1409082233-602609370-682003330-119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6D2"/>
    <a:srgbClr val="F9D273"/>
    <a:srgbClr val="F6B392"/>
    <a:srgbClr val="007AC0"/>
    <a:srgbClr val="F4AD00"/>
    <a:srgbClr val="EE7439"/>
    <a:srgbClr val="183F5A"/>
    <a:srgbClr val="000000"/>
    <a:srgbClr val="0D0D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6DE5E-B4BC-4B9F-B4B0-217D3106A9AA}" v="3" dt="2020-07-06T17:10:26.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1" autoAdjust="0"/>
    <p:restoredTop sz="94660"/>
  </p:normalViewPr>
  <p:slideViewPr>
    <p:cSldViewPr snapToGrid="0" showGuides="1">
      <p:cViewPr varScale="1">
        <p:scale>
          <a:sx n="81" d="100"/>
          <a:sy n="81" d="100"/>
        </p:scale>
        <p:origin x="854" y="62"/>
      </p:cViewPr>
      <p:guideLst/>
    </p:cSldViewPr>
  </p:slideViewPr>
  <p:notesTextViewPr>
    <p:cViewPr>
      <p:scale>
        <a:sx n="1" d="1"/>
        <a:sy n="1" d="1"/>
      </p:scale>
      <p:origin x="0" y="0"/>
    </p:cViewPr>
  </p:notesTextViewPr>
  <p:sorterViewPr>
    <p:cViewPr>
      <p:scale>
        <a:sx n="1" d="2"/>
        <a:sy n="1" d="2"/>
      </p:scale>
      <p:origin x="0" y="0"/>
    </p:cViewPr>
  </p:sorterViewPr>
  <p:notesViewPr>
    <p:cSldViewPr snapToGrid="0" showGuides="1">
      <p:cViewPr varScale="1">
        <p:scale>
          <a:sx n="86" d="100"/>
          <a:sy n="86" d="100"/>
        </p:scale>
        <p:origin x="372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B1875CDD-E462-4D05-8E51-5BB28922514F}" type="datetimeFigureOut">
              <a:rPr lang="en-GB" smtClean="0"/>
              <a:t>22/01/2021</a:t>
            </a:fld>
            <a:endParaRPr lang="en-GB"/>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117AC3D9-9B3F-4360-932E-A90D2E48C150}" type="slidenum">
              <a:rPr lang="en-GB" smtClean="0"/>
              <a:t>‹#›</a:t>
            </a:fld>
            <a:endParaRPr lang="en-GB"/>
          </a:p>
        </p:txBody>
      </p:sp>
    </p:spTree>
    <p:extLst>
      <p:ext uri="{BB962C8B-B14F-4D97-AF65-F5344CB8AC3E}">
        <p14:creationId xmlns:p14="http://schemas.microsoft.com/office/powerpoint/2010/main" val="3740783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1919DF5D-3936-4339-8B0B-D45B2ABD2C70}" type="datetimeFigureOut">
              <a:rPr lang="en-GB" smtClean="0"/>
              <a:t>22/01/2021</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1600A8A-902E-430E-A833-453AE05FDB61}" type="slidenum">
              <a:rPr lang="en-GB" smtClean="0"/>
              <a:t>‹#›</a:t>
            </a:fld>
            <a:endParaRPr lang="en-GB"/>
          </a:p>
        </p:txBody>
      </p:sp>
    </p:spTree>
    <p:extLst>
      <p:ext uri="{BB962C8B-B14F-4D97-AF65-F5344CB8AC3E}">
        <p14:creationId xmlns:p14="http://schemas.microsoft.com/office/powerpoint/2010/main" val="1469557427"/>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a:t>
            </a:r>
            <a:r>
              <a:rPr lang="en-US" baseline="0" dirty="0"/>
              <a:t> of the platform</a:t>
            </a:r>
            <a:endParaRPr lang="en-US" dirty="0"/>
          </a:p>
        </p:txBody>
      </p:sp>
      <p:sp>
        <p:nvSpPr>
          <p:cNvPr id="4" name="Slide Number Placeholder 3"/>
          <p:cNvSpPr>
            <a:spLocks noGrp="1"/>
          </p:cNvSpPr>
          <p:nvPr>
            <p:ph type="sldNum" sz="quarter" idx="10"/>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E502A053-9E28-4D4C-B446-3C2814735BD1}" type="slidenum">
              <a:rPr kumimoji="0" lang="en-US" sz="1300" b="0" i="0" u="none" strike="noStrike" kern="1200" cap="none" spc="0" normalizeH="0" baseline="0" noProof="0" smtClean="0">
                <a:ln>
                  <a:noFill/>
                </a:ln>
                <a:solidFill>
                  <a:prstClr val="black"/>
                </a:solidFill>
                <a:effectLst/>
                <a:uLnTx/>
                <a:uFillTx/>
                <a:latin typeface="Calibri Light"/>
              </a:rPr>
              <a:pPr marL="0" marR="0" lvl="0" indent="0" algn="r" defTabSz="2286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Light"/>
            </a:endParaRPr>
          </a:p>
        </p:txBody>
      </p:sp>
    </p:spTree>
    <p:extLst>
      <p:ext uri="{BB962C8B-B14F-4D97-AF65-F5344CB8AC3E}">
        <p14:creationId xmlns:p14="http://schemas.microsoft.com/office/powerpoint/2010/main" val="1600854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Lonza strategy to digitize quality and manufacturing</a:t>
            </a:r>
          </a:p>
        </p:txBody>
      </p:sp>
      <p:sp>
        <p:nvSpPr>
          <p:cNvPr id="4" name="Slide Number Placeholder 3"/>
          <p:cNvSpPr>
            <a:spLocks noGrp="1"/>
          </p:cNvSpPr>
          <p:nvPr>
            <p:ph type="sldNum" sz="quarter" idx="5"/>
          </p:nvPr>
        </p:nvSpPr>
        <p:spPr/>
        <p:txBody>
          <a:bodyPr/>
          <a:lstStyle/>
          <a:p>
            <a:fld id="{91600A8A-902E-430E-A833-453AE05FDB61}" type="slidenum">
              <a:rPr lang="en-GB" smtClean="0"/>
              <a:t>6</a:t>
            </a:fld>
            <a:endParaRPr lang="en-GB"/>
          </a:p>
        </p:txBody>
      </p:sp>
    </p:spTree>
    <p:extLst>
      <p:ext uri="{BB962C8B-B14F-4D97-AF65-F5344CB8AC3E}">
        <p14:creationId xmlns:p14="http://schemas.microsoft.com/office/powerpoint/2010/main" val="194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in Icons per section</a:t>
            </a:r>
          </a:p>
          <a:p>
            <a:endParaRPr lang="en-US" dirty="0"/>
          </a:p>
          <a:p>
            <a:endParaRPr lang="id-ID" dirty="0"/>
          </a:p>
        </p:txBody>
      </p:sp>
      <p:sp>
        <p:nvSpPr>
          <p:cNvPr id="4" name="Slide Number Placeholder 3"/>
          <p:cNvSpPr>
            <a:spLocks noGrp="1"/>
          </p:cNvSpPr>
          <p:nvPr>
            <p:ph type="sldNum" sz="quarter" idx="5"/>
          </p:nvPr>
        </p:nvSpPr>
        <p:spPr/>
        <p:txBody>
          <a:bodyPr/>
          <a:lstStyle/>
          <a:p>
            <a:fld id="{91600A8A-902E-430E-A833-453AE05FDB61}" type="slidenum">
              <a:rPr lang="en-GB" smtClean="0"/>
              <a:t>8</a:t>
            </a:fld>
            <a:endParaRPr lang="en-GB"/>
          </a:p>
        </p:txBody>
      </p:sp>
    </p:spTree>
    <p:extLst>
      <p:ext uri="{BB962C8B-B14F-4D97-AF65-F5344CB8AC3E}">
        <p14:creationId xmlns:p14="http://schemas.microsoft.com/office/powerpoint/2010/main" val="32830155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vmlDrawing" Target="../drawings/vmlDrawing9.vml"/><Relationship Id="rId1" Type="http://schemas.openxmlformats.org/officeDocument/2006/relationships/themeOverride" Target="../theme/themeOverride10.x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vmlDrawing" Target="../drawings/vmlDrawing10.vml"/><Relationship Id="rId1" Type="http://schemas.openxmlformats.org/officeDocument/2006/relationships/themeOverride" Target="../theme/themeOverride12.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vmlDrawing" Target="../drawings/vmlDrawing11.vml"/><Relationship Id="rId1" Type="http://schemas.openxmlformats.org/officeDocument/2006/relationships/themeOverride" Target="../theme/themeOverride14.x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5.xml"/><Relationship Id="rId7" Type="http://schemas.openxmlformats.org/officeDocument/2006/relationships/oleObject" Target="../embeddings/oleObject12.bin"/><Relationship Id="rId2" Type="http://schemas.openxmlformats.org/officeDocument/2006/relationships/vmlDrawing" Target="../drawings/vmlDrawing12.vml"/><Relationship Id="rId1" Type="http://schemas.openxmlformats.org/officeDocument/2006/relationships/themeOverride" Target="../theme/themeOverride15.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vmlDrawing" Target="../drawings/vmlDrawing3.vml"/><Relationship Id="rId1" Type="http://schemas.openxmlformats.org/officeDocument/2006/relationships/themeOverride" Target="../theme/themeOverride2.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4.bin"/><Relationship Id="rId2" Type="http://schemas.openxmlformats.org/officeDocument/2006/relationships/vmlDrawing" Target="../drawings/vmlDrawing4.vml"/><Relationship Id="rId1" Type="http://schemas.openxmlformats.org/officeDocument/2006/relationships/themeOverride" Target="../theme/themeOverride3.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5.bin"/><Relationship Id="rId2" Type="http://schemas.openxmlformats.org/officeDocument/2006/relationships/vmlDrawing" Target="../drawings/vmlDrawing5.vml"/><Relationship Id="rId1" Type="http://schemas.openxmlformats.org/officeDocument/2006/relationships/themeOverride" Target="../theme/themeOverride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vmlDrawing" Target="../drawings/vmlDrawing6.vml"/><Relationship Id="rId1" Type="http://schemas.openxmlformats.org/officeDocument/2006/relationships/themeOverride" Target="../theme/themeOverride6.x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vmlDrawing" Target="../drawings/vmlDrawing7.vml"/><Relationship Id="rId1" Type="http://schemas.openxmlformats.org/officeDocument/2006/relationships/themeOverride" Target="../theme/themeOverride7.x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vmlDrawing" Target="../drawings/vmlDrawing8.vml"/><Relationship Id="rId1" Type="http://schemas.openxmlformats.org/officeDocument/2006/relationships/themeOverride" Target="../theme/themeOverride9.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reserve="1" userDrawn="1">
  <p:cSld name="Title Slide">
    <p:bg bwMode="gray">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32502213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3" name="think-cell Slide" r:id="rId7" imgW="353" imgH="353" progId="TCLayout.ActiveDocument.1">
                  <p:embed/>
                </p:oleObj>
              </mc:Choice>
              <mc:Fallback>
                <p:oleObj name="think-cell Slide" r:id="rId7" imgW="353" imgH="353"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5" name="Rectangle 24">
            <a:extLst>
              <a:ext uri="{FF2B5EF4-FFF2-40B4-BE49-F238E27FC236}">
                <a16:creationId xmlns:a16="http://schemas.microsoft.com/office/drawing/2014/main" id="{3E8E94F3-9FBF-45F5-9848-3D8FC241580A}"/>
              </a:ext>
            </a:extLst>
          </p:cNvPr>
          <p:cNvSpPr/>
          <p:nvPr userDrawn="1"/>
        </p:nvSpPr>
        <p:spPr>
          <a:xfrm>
            <a:off x="0" y="5558400"/>
            <a:ext cx="12192000" cy="12996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2" name="Title 1"/>
          <p:cNvSpPr>
            <a:spLocks noGrp="1"/>
          </p:cNvSpPr>
          <p:nvPr>
            <p:ph type="ctrTitle"/>
          </p:nvPr>
        </p:nvSpPr>
        <p:spPr>
          <a:xfrm>
            <a:off x="507206" y="720000"/>
            <a:ext cx="11088000" cy="2934000"/>
          </a:xfrm>
        </p:spPr>
        <p:txBody>
          <a:bodyPr anchor="b"/>
          <a:lstStyle>
            <a:lvl1pPr algn="l">
              <a:lnSpc>
                <a:spcPts val="6500"/>
              </a:lnSpc>
              <a:defRPr sz="6600">
                <a:solidFill>
                  <a:schemeClr val="bg1"/>
                </a:solidFill>
                <a:effectLst/>
              </a:defRPr>
            </a:lvl1pPr>
          </a:lstStyle>
          <a:p>
            <a:r>
              <a:rPr lang="en-US" dirty="0"/>
              <a:t>Click to edit Master title style</a:t>
            </a:r>
          </a:p>
        </p:txBody>
      </p:sp>
      <p:sp>
        <p:nvSpPr>
          <p:cNvPr id="3" name="Subtitle 2"/>
          <p:cNvSpPr>
            <a:spLocks noGrp="1"/>
          </p:cNvSpPr>
          <p:nvPr>
            <p:ph type="subTitle" idx="1"/>
          </p:nvPr>
        </p:nvSpPr>
        <p:spPr>
          <a:xfrm>
            <a:off x="507205" y="3688350"/>
            <a:ext cx="11088000" cy="1617074"/>
          </a:xfrm>
          <a:prstGeom prst="rect">
            <a:avLst/>
          </a:prstGeom>
        </p:spPr>
        <p:txBody>
          <a:bodyPr lIns="0" rIns="0" anchor="t">
            <a:noAutofit/>
          </a:bodyPr>
          <a:lstStyle>
            <a:lvl1pPr marL="0" indent="0" algn="l">
              <a:buNone/>
              <a:defRPr lang="en-US" sz="4000" b="1" kern="1200" spc="-100" baseline="0" dirty="0">
                <a:solidFill>
                  <a:schemeClr val="bg1"/>
                </a:solidFill>
                <a:effectLst/>
                <a:latin typeface="+mj-lt"/>
                <a:ea typeface="+mj-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507206" y="6189212"/>
            <a:ext cx="11088000" cy="216000"/>
          </a:xfrm>
        </p:spPr>
        <p:txBody>
          <a:bodyPr/>
          <a:lstStyle>
            <a:lvl1pPr>
              <a:defRPr>
                <a:solidFill>
                  <a:schemeClr val="bg1"/>
                </a:solidFill>
              </a:defRPr>
            </a:lvl1pPr>
          </a:lstStyle>
          <a:p>
            <a:r>
              <a:rPr lang="en-US"/>
              <a:t>Bioscience Solutions  |  Robert Lutskus</a:t>
            </a:r>
            <a:endParaRPr lang="en-US" dirty="0"/>
          </a:p>
        </p:txBody>
      </p:sp>
      <p:pic>
        <p:nvPicPr>
          <p:cNvPr id="11" name="Picture 10"/>
          <p:cNvPicPr>
            <a:picLocks noChangeAspect="1"/>
          </p:cNvPicPr>
          <p:nvPr userDrawn="1">
            <p:custDataLst>
              <p:tags r:id="rId4"/>
            </p:custDataLst>
          </p:nvPr>
        </p:nvPicPr>
        <p:blipFill rotWithShape="1">
          <a:blip r:embed="rId9" cstate="screen">
            <a:extLst>
              <a:ext uri="{28A0092B-C50C-407E-A947-70E740481C1C}">
                <a14:useLocalDpi xmlns:a14="http://schemas.microsoft.com/office/drawing/2010/main"/>
              </a:ext>
            </a:extLst>
          </a:blip>
          <a:srcRect t="52019" b="11065"/>
          <a:stretch/>
        </p:blipFill>
        <p:spPr>
          <a:xfrm>
            <a:off x="10566637" y="319827"/>
            <a:ext cx="1400400" cy="539074"/>
          </a:xfrm>
          <a:prstGeom prst="rect">
            <a:avLst/>
          </a:prstGeom>
        </p:spPr>
      </p:pic>
      <p:sp>
        <p:nvSpPr>
          <p:cNvPr id="7" name="Picture Placeholder 6">
            <a:extLst>
              <a:ext uri="{FF2B5EF4-FFF2-40B4-BE49-F238E27FC236}">
                <a16:creationId xmlns:a16="http://schemas.microsoft.com/office/drawing/2014/main" id="{EA29A920-9560-4468-9FE3-AF0D9FBE7230}"/>
              </a:ext>
            </a:extLst>
          </p:cNvPr>
          <p:cNvSpPr>
            <a:spLocks noGrp="1"/>
          </p:cNvSpPr>
          <p:nvPr>
            <p:ph type="pic" sz="quarter" idx="12" hasCustomPrompt="1"/>
          </p:nvPr>
        </p:nvSpPr>
        <p:spPr>
          <a:xfrm>
            <a:off x="776" y="-1"/>
            <a:ext cx="12191224" cy="5557336"/>
          </a:xfrm>
        </p:spPr>
        <p:txBody>
          <a:bodyPr/>
          <a:lstStyle>
            <a:lvl1pPr marL="0" indent="0">
              <a:buNone/>
              <a:defRPr/>
            </a:lvl1pPr>
          </a:lstStyle>
          <a:p>
            <a:r>
              <a:rPr lang="en-US" dirty="0"/>
              <a:t> </a:t>
            </a:r>
          </a:p>
        </p:txBody>
      </p:sp>
      <p:sp>
        <p:nvSpPr>
          <p:cNvPr id="9" name="Classification" hidden="1"/>
          <p:cNvSpPr txBox="1">
            <a:spLocks/>
          </p:cNvSpPr>
          <p:nvPr userDrawn="1">
            <p:custDataLst>
              <p:tags r:id="rId5"/>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213371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amp; Subheading with Footer Image" preserve="1" userDrawn="1">
  <p:cSld name="Two Content &amp; Subheading with Footer Im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24327067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97"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29539C22-4094-45FE-99A0-CFA512581487}"/>
              </a:ext>
            </a:extLst>
          </p:cNvPr>
          <p:cNvSpPr/>
          <p:nvPr userDrawn="1"/>
        </p:nvSpPr>
        <p:spPr>
          <a:xfrm>
            <a:off x="0" y="5303520"/>
            <a:ext cx="12192000" cy="2538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16" name="Footer Placeholder 5"/>
          <p:cNvSpPr>
            <a:spLocks noGrp="1"/>
          </p:cNvSpPr>
          <p:nvPr>
            <p:ph type="ftr" sz="quarter" idx="11"/>
          </p:nvPr>
        </p:nvSpPr>
        <p:spPr>
          <a:xfrm>
            <a:off x="507205" y="5322420"/>
            <a:ext cx="9018587" cy="216000"/>
          </a:xfrm>
        </p:spPr>
        <p:txBody>
          <a:bodyPr/>
          <a:lstStyle/>
          <a:p>
            <a:r>
              <a:rPr lang="en-US"/>
              <a:t>Bioscience Solutions  |  Robert Lutskus</a:t>
            </a:r>
            <a:endParaRPr lang="en-US" dirty="0"/>
          </a:p>
        </p:txBody>
      </p:sp>
      <p:sp>
        <p:nvSpPr>
          <p:cNvPr id="17" name="Slide Number Placeholder 6"/>
          <p:cNvSpPr>
            <a:spLocks noGrp="1"/>
          </p:cNvSpPr>
          <p:nvPr>
            <p:ph type="sldNum" sz="quarter" idx="12"/>
          </p:nvPr>
        </p:nvSpPr>
        <p:spPr>
          <a:xfrm>
            <a:off x="10034587" y="5322420"/>
            <a:ext cx="1648619" cy="216000"/>
          </a:xfrm>
        </p:spPr>
        <p:txBody>
          <a:bodyPr/>
          <a:lstStyle/>
          <a:p>
            <a:fld id="{AB509049-9B65-4C94-A887-66F41382DFCA}" type="slidenum">
              <a:rPr lang="en-US" smtClean="0"/>
              <a:pPr/>
              <a:t>‹#›</a:t>
            </a:fld>
            <a:endParaRPr lang="en-US" dirty="0"/>
          </a:p>
        </p:txBody>
      </p:sp>
      <p:sp>
        <p:nvSpPr>
          <p:cNvPr id="18"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9" name="Text Placeholder 3"/>
          <p:cNvSpPr>
            <a:spLocks noGrp="1"/>
          </p:cNvSpPr>
          <p:nvPr>
            <p:ph type="body" sz="quarter" idx="16"/>
          </p:nvPr>
        </p:nvSpPr>
        <p:spPr>
          <a:xfrm>
            <a:off x="506413" y="1739788"/>
            <a:ext cx="5472000" cy="396000"/>
          </a:xfrm>
          <a:prstGeom prst="rect">
            <a:avLst/>
          </a:prstGeom>
        </p:spPr>
        <p:txBody>
          <a:bodyPr>
            <a:noAutofit/>
          </a:bodyPr>
          <a:lstStyle>
            <a:lvl1pPr marL="0" indent="0">
              <a:buNone/>
              <a:defRPr sz="1800" b="1">
                <a:solidFill>
                  <a:schemeClr val="accent2"/>
                </a:solidFill>
                <a:latin typeface="Calibri" panose="020F0502020204030204" pitchFamily="34" charset="0"/>
                <a:cs typeface="Calibri" panose="020F0502020204030204" pitchFamily="34" charset="0"/>
              </a:defRPr>
            </a:lvl1pPr>
          </a:lstStyle>
          <a:p>
            <a:pPr lvl="0"/>
            <a:r>
              <a:rPr lang="en-US" dirty="0"/>
              <a:t>Edit Master text styles</a:t>
            </a:r>
          </a:p>
        </p:txBody>
      </p:sp>
      <p:sp>
        <p:nvSpPr>
          <p:cNvPr id="20" name="Text Placeholder 3"/>
          <p:cNvSpPr>
            <a:spLocks noGrp="1"/>
          </p:cNvSpPr>
          <p:nvPr>
            <p:ph type="body" sz="quarter" idx="17"/>
          </p:nvPr>
        </p:nvSpPr>
        <p:spPr>
          <a:xfrm>
            <a:off x="6208813" y="1739788"/>
            <a:ext cx="5472000" cy="396000"/>
          </a:xfrm>
          <a:prstGeom prst="rect">
            <a:avLst/>
          </a:prstGeom>
        </p:spPr>
        <p:txBody>
          <a:bodyPr>
            <a:noAutofit/>
          </a:bodyPr>
          <a:lstStyle>
            <a:lvl1pPr marL="0" indent="0">
              <a:buNone/>
              <a:defRPr sz="1800" b="1">
                <a:solidFill>
                  <a:schemeClr val="accent2"/>
                </a:solidFill>
                <a:latin typeface="Calibri" panose="020F0502020204030204" pitchFamily="34" charset="0"/>
                <a:cs typeface="Calibri" panose="020F0502020204030204" pitchFamily="34" charset="0"/>
              </a:defRPr>
            </a:lvl1pPr>
          </a:lstStyle>
          <a:p>
            <a:pPr lvl="0"/>
            <a:r>
              <a:rPr lang="en-US" dirty="0"/>
              <a:t>Edit Master text styles</a:t>
            </a:r>
          </a:p>
        </p:txBody>
      </p:sp>
      <p:sp>
        <p:nvSpPr>
          <p:cNvPr id="21" name="Content Placeholder 11"/>
          <p:cNvSpPr>
            <a:spLocks noGrp="1"/>
          </p:cNvSpPr>
          <p:nvPr>
            <p:ph sz="quarter" idx="18"/>
          </p:nvPr>
        </p:nvSpPr>
        <p:spPr>
          <a:xfrm>
            <a:off x="6208813" y="2172962"/>
            <a:ext cx="5472000" cy="276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3"/>
          <p:cNvSpPr>
            <a:spLocks noGrp="1"/>
          </p:cNvSpPr>
          <p:nvPr>
            <p:ph sz="quarter" idx="19"/>
          </p:nvPr>
        </p:nvSpPr>
        <p:spPr>
          <a:xfrm>
            <a:off x="506413" y="2172962"/>
            <a:ext cx="5472000" cy="276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14" name="Rectangle 13">
            <a:extLst>
              <a:ext uri="{FF2B5EF4-FFF2-40B4-BE49-F238E27FC236}">
                <a16:creationId xmlns:a16="http://schemas.microsoft.com/office/drawing/2014/main" id="{B86F8A8D-F06D-4254-940A-4900AE70556F}"/>
              </a:ext>
            </a:extLst>
          </p:cNvPr>
          <p:cNvSpPr>
            <a:spLocks/>
          </p:cNvSpPr>
          <p:nvPr userDrawn="1"/>
        </p:nvSpPr>
        <p:spPr>
          <a:xfrm>
            <a:off x="-1" y="5538419"/>
            <a:ext cx="12192000" cy="13195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500" dirty="0">
              <a:solidFill>
                <a:schemeClr val="bg1"/>
              </a:solidFill>
            </a:endParaRPr>
          </a:p>
        </p:txBody>
      </p:sp>
      <p:sp>
        <p:nvSpPr>
          <p:cNvPr id="23" name="Picture Placeholder 6">
            <a:extLst>
              <a:ext uri="{FF2B5EF4-FFF2-40B4-BE49-F238E27FC236}">
                <a16:creationId xmlns:a16="http://schemas.microsoft.com/office/drawing/2014/main" id="{44552720-1B07-4E51-89A6-86FF24149F89}"/>
              </a:ext>
            </a:extLst>
          </p:cNvPr>
          <p:cNvSpPr>
            <a:spLocks noGrp="1"/>
          </p:cNvSpPr>
          <p:nvPr>
            <p:ph type="pic" sz="quarter" idx="20"/>
          </p:nvPr>
        </p:nvSpPr>
        <p:spPr>
          <a:xfrm>
            <a:off x="0" y="5538420"/>
            <a:ext cx="12192000" cy="1319580"/>
          </a:xfrm>
        </p:spPr>
        <p:txBody>
          <a:bodyPr tIns="648000"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12643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amp; Image" preserve="1" userDrawn="1">
  <p:cSld name="Text &amp;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D0D464-5A16-420B-9773-6DD4CDBF333B}"/>
              </a:ext>
            </a:extLst>
          </p:cNvPr>
          <p:cNvSpPr>
            <a:spLocks noGrp="1"/>
          </p:cNvSpPr>
          <p:nvPr>
            <p:ph type="pic" sz="quarter" idx="13"/>
          </p:nvPr>
        </p:nvSpPr>
        <p:spPr>
          <a:xfrm>
            <a:off x="6208813" y="1739788"/>
            <a:ext cx="5472000" cy="3600000"/>
          </a:xfrm>
          <a:prstGeom prst="rect">
            <a:avLst/>
          </a:prstGeom>
          <a:solidFill>
            <a:schemeClr val="bg1">
              <a:lumMod val="95000"/>
            </a:schemeClr>
          </a:solidFill>
        </p:spPr>
        <p:txBody>
          <a:bodyPr/>
          <a:lstStyle>
            <a:lvl1pPr marL="0" indent="0">
              <a:buNone/>
              <a:defRPr/>
            </a:lvl1pPr>
          </a:lstStyle>
          <a:p>
            <a:r>
              <a:rPr lang="en-US" dirty="0"/>
              <a:t>Click icon to add picture</a:t>
            </a:r>
          </a:p>
        </p:txBody>
      </p:sp>
      <p:sp>
        <p:nvSpPr>
          <p:cNvPr id="6" name="Footer Placeholder 5"/>
          <p:cNvSpPr>
            <a:spLocks noGrp="1"/>
          </p:cNvSpPr>
          <p:nvPr>
            <p:ph type="ftr" sz="quarter" idx="11"/>
          </p:nvPr>
        </p:nvSpPr>
        <p:spPr/>
        <p:txBody>
          <a:bodyPr/>
          <a:lstStyle/>
          <a:p>
            <a:r>
              <a:rPr lang="en-US"/>
              <a:t>Bioscience Solutions  |  Robert Lutskus</a:t>
            </a:r>
            <a:endParaRPr lang="en-US" dirty="0"/>
          </a:p>
        </p:txBody>
      </p:sp>
      <p:sp>
        <p:nvSpPr>
          <p:cNvPr id="7" name="Slide Number Placeholder 6"/>
          <p:cNvSpPr>
            <a:spLocks noGrp="1"/>
          </p:cNvSpPr>
          <p:nvPr>
            <p:ph type="sldNum" sz="quarter" idx="12"/>
          </p:nvPr>
        </p:nvSpPr>
        <p:spPr/>
        <p:txBody>
          <a:bodyPr/>
          <a:lstStyle/>
          <a:p>
            <a:fld id="{4B37BBC9-5DED-44EE-A62C-5D3D7872CB70}" type="slidenum">
              <a:rPr lang="en-US" smtClean="0"/>
              <a:pPr/>
              <a:t>‹#›</a:t>
            </a:fld>
            <a:endParaRPr lang="en-US" dirty="0"/>
          </a:p>
        </p:txBody>
      </p:sp>
      <p:sp>
        <p:nvSpPr>
          <p:cNvPr id="10" name="Text Placeholder 13"/>
          <p:cNvSpPr>
            <a:spLocks noGrp="1"/>
          </p:cNvSpPr>
          <p:nvPr>
            <p:ph type="body" sz="quarter" idx="18"/>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4" name="Content Placeholder 3"/>
          <p:cNvSpPr>
            <a:spLocks noGrp="1"/>
          </p:cNvSpPr>
          <p:nvPr>
            <p:ph sz="quarter" idx="16"/>
          </p:nvPr>
        </p:nvSpPr>
        <p:spPr>
          <a:xfrm>
            <a:off x="506413" y="1739788"/>
            <a:ext cx="5472000" cy="450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4" name="Text Placeholder 3">
            <a:extLst>
              <a:ext uri="{FF2B5EF4-FFF2-40B4-BE49-F238E27FC236}">
                <a16:creationId xmlns:a16="http://schemas.microsoft.com/office/drawing/2014/main" id="{154EE074-434E-419C-AD07-3EDE2AAF45E6}"/>
              </a:ext>
            </a:extLst>
          </p:cNvPr>
          <p:cNvSpPr>
            <a:spLocks noGrp="1"/>
          </p:cNvSpPr>
          <p:nvPr>
            <p:ph type="body" sz="quarter" idx="19"/>
          </p:nvPr>
        </p:nvSpPr>
        <p:spPr>
          <a:xfrm>
            <a:off x="6208813" y="5542310"/>
            <a:ext cx="5472000" cy="697479"/>
          </a:xfrm>
        </p:spPr>
        <p:txBody>
          <a:bodyPr/>
          <a:lstStyle>
            <a:lvl1pPr marL="0" indent="0">
              <a:spcAft>
                <a:spcPts val="0"/>
              </a:spcAft>
              <a:buFontTx/>
              <a:buNone/>
              <a:defRPr sz="1400" b="1">
                <a:solidFill>
                  <a:schemeClr val="accent2"/>
                </a:solidFill>
                <a:latin typeface="Calibri" panose="020F0502020204030204" pitchFamily="34" charset="0"/>
                <a:cs typeface="Calibri" panose="020F0502020204030204" pitchFamily="34" charset="0"/>
              </a:defRPr>
            </a:lvl1pPr>
            <a:lvl2pPr marL="198000" indent="-198000">
              <a:defRPr sz="1400"/>
            </a:lvl2pPr>
            <a:lvl3pPr>
              <a:defRPr sz="1400"/>
            </a:lvl3pPr>
            <a:lvl4pPr>
              <a:defRPr sz="1400"/>
            </a:lvl4pPr>
            <a:lvl5pPr>
              <a:defRPr sz="14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334198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9849502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611"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a:t>Bioscience Solutions  |  Robert Lutskus</a:t>
            </a:r>
            <a:endParaRPr lang="en-US" dirty="0"/>
          </a:p>
        </p:txBody>
      </p:sp>
      <p:sp>
        <p:nvSpPr>
          <p:cNvPr id="5" name="Slide Number Placeholder 4"/>
          <p:cNvSpPr>
            <a:spLocks noGrp="1"/>
          </p:cNvSpPr>
          <p:nvPr>
            <p:ph type="sldNum" sz="quarter" idx="12"/>
          </p:nvPr>
        </p:nvSpPr>
        <p:spPr/>
        <p:txBody>
          <a:bodyPr/>
          <a:lstStyle/>
          <a:p>
            <a:fld id="{AC9FAADF-8DF6-45BA-B277-A2953980A523}" type="slidenum">
              <a:rPr lang="en-US" smtClean="0"/>
              <a:pPr/>
              <a:t>‹#›</a:t>
            </a:fld>
            <a:endParaRPr lang="en-US" dirty="0"/>
          </a:p>
        </p:txBody>
      </p:sp>
      <p:sp>
        <p:nvSpPr>
          <p:cNvPr id="6"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87358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Bioscience Solutions  |  Robert Lutskus</a:t>
            </a:r>
            <a:endParaRPr lang="en-US" dirty="0"/>
          </a:p>
        </p:txBody>
      </p:sp>
      <p:sp>
        <p:nvSpPr>
          <p:cNvPr id="4" name="Slide Number Placeholder 3"/>
          <p:cNvSpPr>
            <a:spLocks noGrp="1"/>
          </p:cNvSpPr>
          <p:nvPr>
            <p:ph type="sldNum" sz="quarter" idx="12"/>
          </p:nvPr>
        </p:nvSpPr>
        <p:spPr/>
        <p:txBody>
          <a:bodyPr/>
          <a:lstStyle/>
          <a:p>
            <a:fld id="{6C64254A-BB1A-46D8-90E0-9FCB477A7DA9}" type="slidenum">
              <a:rPr lang="en-US" smtClean="0"/>
              <a:pPr/>
              <a:t>‹#›</a:t>
            </a:fld>
            <a:endParaRPr lang="en-US" dirty="0"/>
          </a:p>
        </p:txBody>
      </p:sp>
    </p:spTree>
    <p:extLst>
      <p:ext uri="{BB962C8B-B14F-4D97-AF65-F5344CB8AC3E}">
        <p14:creationId xmlns:p14="http://schemas.microsoft.com/office/powerpoint/2010/main" val="266367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preserve="1" userDrawn="1">
  <p:cSld name="Agenda">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1033513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18"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a:t>Bioscience Solutions  |  Robert Lutskus</a:t>
            </a:r>
            <a:endParaRPr lang="en-US" dirty="0"/>
          </a:p>
        </p:txBody>
      </p:sp>
      <p:sp>
        <p:nvSpPr>
          <p:cNvPr id="5" name="Slide Number Placeholder 4"/>
          <p:cNvSpPr>
            <a:spLocks noGrp="1"/>
          </p:cNvSpPr>
          <p:nvPr>
            <p:ph type="sldNum" sz="quarter" idx="12"/>
          </p:nvPr>
        </p:nvSpPr>
        <p:spPr/>
        <p:txBody>
          <a:bodyPr/>
          <a:lstStyle/>
          <a:p>
            <a:fld id="{11EA1554-2AA5-43AB-98E8-1E9A2854978E}" type="slidenum">
              <a:rPr lang="en-US" smtClean="0"/>
              <a:pPr/>
              <a:t>‹#›</a:t>
            </a:fld>
            <a:endParaRPr lang="en-US" dirty="0"/>
          </a:p>
        </p:txBody>
      </p:sp>
      <p:sp>
        <p:nvSpPr>
          <p:cNvPr id="6"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7" name="Title 6"/>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992735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losing" preserve="1" userDrawn="1">
  <p:cSld name="Closin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2355667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15" name="think-cell Slide" r:id="rId7" imgW="360" imgH="360" progId="TCLayout.ActiveDocument.1">
                  <p:embed/>
                </p:oleObj>
              </mc:Choice>
              <mc:Fallback>
                <p:oleObj name="think-cell Slide" r:id="rId7" imgW="360" imgH="360"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3E8E94F3-9FBF-45F5-9848-3D8FC241580A}"/>
              </a:ext>
            </a:extLst>
          </p:cNvPr>
          <p:cNvSpPr/>
          <p:nvPr userDrawn="1"/>
        </p:nvSpPr>
        <p:spPr>
          <a:xfrm>
            <a:off x="0" y="0"/>
            <a:ext cx="12192000" cy="68580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3" name="Footer Placeholder 2"/>
          <p:cNvSpPr>
            <a:spLocks noGrp="1"/>
          </p:cNvSpPr>
          <p:nvPr>
            <p:ph type="ftr" sz="quarter" idx="11"/>
          </p:nvPr>
        </p:nvSpPr>
        <p:spPr/>
        <p:txBody>
          <a:bodyPr/>
          <a:lstStyle/>
          <a:p>
            <a:r>
              <a:rPr lang="en-US"/>
              <a:t>Bioscience Solutions  |  Robert Lutskus</a:t>
            </a:r>
            <a:endParaRPr lang="en-US" dirty="0"/>
          </a:p>
        </p:txBody>
      </p:sp>
      <p:sp>
        <p:nvSpPr>
          <p:cNvPr id="4" name="Slide Number Placeholder 3"/>
          <p:cNvSpPr>
            <a:spLocks noGrp="1"/>
          </p:cNvSpPr>
          <p:nvPr>
            <p:ph type="sldNum" sz="quarter" idx="12"/>
          </p:nvPr>
        </p:nvSpPr>
        <p:spPr/>
        <p:txBody>
          <a:bodyPr/>
          <a:lstStyle/>
          <a:p>
            <a:fld id="{E5A3A3E2-1F67-46D1-B118-57A5E17B2F0E}" type="slidenum">
              <a:rPr lang="en-US" smtClean="0"/>
              <a:pPr/>
              <a:t>‹#›</a:t>
            </a:fld>
            <a:endParaRPr lang="en-US" dirty="0"/>
          </a:p>
        </p:txBody>
      </p:sp>
      <p:sp>
        <p:nvSpPr>
          <p:cNvPr id="9" name="Text Placeholder 8"/>
          <p:cNvSpPr>
            <a:spLocks noGrp="1"/>
          </p:cNvSpPr>
          <p:nvPr>
            <p:ph type="body" sz="quarter" idx="13"/>
          </p:nvPr>
        </p:nvSpPr>
        <p:spPr>
          <a:xfrm>
            <a:off x="1295398" y="2547938"/>
            <a:ext cx="9579600" cy="1778400"/>
          </a:xfrm>
        </p:spPr>
        <p:txBody>
          <a:bodyPr/>
          <a:lstStyle>
            <a:lvl1pPr marL="0" indent="0" algn="ctr">
              <a:buNone/>
              <a:defRPr lang="en-US" sz="6600" b="1" kern="1200" spc="-182" dirty="0" smtClean="0">
                <a:solidFill>
                  <a:schemeClr val="bg1"/>
                </a:solidFill>
                <a:latin typeface="+mj-lt"/>
                <a:ea typeface="Arial" charset="0"/>
                <a:cs typeface="Arial" charset="0"/>
              </a:defRPr>
            </a:lvl1pPr>
            <a:lvl2pPr marL="0" indent="0" algn="ctr">
              <a:buNone/>
              <a:defRPr lang="en-US" sz="3600" b="1" kern="1200" spc="-136" dirty="0" smtClean="0">
                <a:solidFill>
                  <a:schemeClr val="bg1"/>
                </a:solidFill>
                <a:latin typeface="+mj-lt"/>
                <a:ea typeface="Arial" charset="0"/>
                <a:cs typeface="Arial" charset="0"/>
              </a:defRPr>
            </a:lvl2pPr>
            <a:lvl3pPr>
              <a:defRPr lang="en-US" sz="6600" b="1" kern="1200" spc="-182" dirty="0" smtClean="0">
                <a:solidFill>
                  <a:schemeClr val="bg1"/>
                </a:solidFill>
                <a:latin typeface="+mj-lt"/>
                <a:ea typeface="Arial" charset="0"/>
                <a:cs typeface="Arial" charset="0"/>
              </a:defRPr>
            </a:lvl3pPr>
            <a:lvl4pPr>
              <a:defRPr lang="en-US" sz="6600" b="1" kern="1200" spc="-182" dirty="0" smtClean="0">
                <a:solidFill>
                  <a:schemeClr val="bg1"/>
                </a:solidFill>
                <a:latin typeface="+mj-lt"/>
                <a:ea typeface="Arial" charset="0"/>
                <a:cs typeface="Arial" charset="0"/>
              </a:defRPr>
            </a:lvl4pPr>
            <a:lvl5pPr>
              <a:defRPr lang="en-US" sz="6600" b="1" kern="1200" spc="-182" dirty="0">
                <a:solidFill>
                  <a:schemeClr val="bg1"/>
                </a:solidFill>
                <a:latin typeface="+mj-lt"/>
                <a:ea typeface="Arial" charset="0"/>
                <a:cs typeface="Arial" charset="0"/>
              </a:defRPr>
            </a:lvl5pPr>
          </a:lstStyle>
          <a:p>
            <a:pPr lvl="0"/>
            <a:r>
              <a:rPr lang="en-US" dirty="0"/>
              <a:t>Edit Master text styles</a:t>
            </a:r>
          </a:p>
          <a:p>
            <a:pPr lvl="1"/>
            <a:r>
              <a:rPr lang="en-US" dirty="0"/>
              <a:t>Second level</a:t>
            </a:r>
          </a:p>
        </p:txBody>
      </p:sp>
      <p:pic>
        <p:nvPicPr>
          <p:cNvPr id="8" name="Picture 7"/>
          <p:cNvPicPr>
            <a:picLocks noChangeAspect="1"/>
          </p:cNvPicPr>
          <p:nvPr userDrawn="1">
            <p:custDataLst>
              <p:tags r:id="rId4"/>
            </p:custDataLst>
          </p:nvPr>
        </p:nvPicPr>
        <p:blipFill rotWithShape="1">
          <a:blip r:embed="rId9" cstate="screen">
            <a:extLst>
              <a:ext uri="{28A0092B-C50C-407E-A947-70E740481C1C}">
                <a14:useLocalDpi xmlns:a14="http://schemas.microsoft.com/office/drawing/2010/main"/>
              </a:ext>
            </a:extLst>
          </a:blip>
          <a:srcRect t="52019" b="11065"/>
          <a:stretch/>
        </p:blipFill>
        <p:spPr>
          <a:xfrm>
            <a:off x="10566637" y="319827"/>
            <a:ext cx="1400400" cy="539074"/>
          </a:xfrm>
          <a:prstGeom prst="rect">
            <a:avLst/>
          </a:prstGeom>
        </p:spPr>
      </p:pic>
      <p:sp>
        <p:nvSpPr>
          <p:cNvPr id="10" name="Classification" hidden="1"/>
          <p:cNvSpPr txBox="1">
            <a:spLocks/>
          </p:cNvSpPr>
          <p:nvPr userDrawn="1">
            <p:custDataLst>
              <p:tags r:id="rId5"/>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390486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55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preserve="1" userDrawn="1">
  <p:cSld name="Section Header">
    <p:bg>
      <p:bgPr>
        <a:gradFill>
          <a:gsLst>
            <a:gs pos="0">
              <a:schemeClr val="accent2"/>
            </a:gs>
            <a:gs pos="100000">
              <a:schemeClr val="accent1"/>
            </a:gs>
          </a:gsLst>
          <a:lin ang="0" scaled="0"/>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extLst>
              <p:ext uri="{D42A27DB-BD31-4B8C-83A1-F6EECF244321}">
                <p14:modId xmlns:p14="http://schemas.microsoft.com/office/powerpoint/2010/main" val="1413055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00" name="think-cell Slide" r:id="rId7" imgW="353" imgH="353" progId="TCLayout.ActiveDocument.1">
                  <p:embed/>
                </p:oleObj>
              </mc:Choice>
              <mc:Fallback>
                <p:oleObj name="think-cell Slide" r:id="rId7" imgW="353" imgH="353" progId="TCLayout.ActiveDocument.1">
                  <p:embed/>
                  <p:pic>
                    <p:nvPicPr>
                      <p:cNvPr id="0" name=""/>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07207" y="720000"/>
            <a:ext cx="11088000" cy="2350800"/>
          </a:xfrm>
        </p:spPr>
        <p:txBody>
          <a:bodyPr anchor="b"/>
          <a:lstStyle>
            <a:lvl1pPr>
              <a:lnSpc>
                <a:spcPts val="6500"/>
              </a:lnSpc>
              <a:defRPr sz="6600">
                <a:solidFill>
                  <a:schemeClr val="bg1"/>
                </a:solidFill>
              </a:defRPr>
            </a:lvl1pPr>
          </a:lstStyle>
          <a:p>
            <a:r>
              <a:rPr lang="en-US" dirty="0"/>
              <a:t>Click to edit Master title style</a:t>
            </a:r>
          </a:p>
        </p:txBody>
      </p:sp>
      <p:sp>
        <p:nvSpPr>
          <p:cNvPr id="5" name="Footer Placeholder 4"/>
          <p:cNvSpPr>
            <a:spLocks noGrp="1"/>
          </p:cNvSpPr>
          <p:nvPr>
            <p:ph type="ftr" sz="quarter" idx="11"/>
          </p:nvPr>
        </p:nvSpPr>
        <p:spPr>
          <a:xfrm>
            <a:off x="507205" y="5013294"/>
            <a:ext cx="11088000" cy="216000"/>
          </a:xfrm>
        </p:spPr>
        <p:txBody>
          <a:bodyPr/>
          <a:lstStyle>
            <a:lvl1pPr>
              <a:defRPr>
                <a:solidFill>
                  <a:schemeClr val="bg1"/>
                </a:solidFill>
              </a:defRPr>
            </a:lvl1pPr>
          </a:lstStyle>
          <a:p>
            <a:r>
              <a:rPr lang="en-US"/>
              <a:t>Bioscience Solutions  |  Robert Lutskus</a:t>
            </a:r>
            <a:endParaRPr lang="en-US" dirty="0"/>
          </a:p>
        </p:txBody>
      </p:sp>
      <p:sp>
        <p:nvSpPr>
          <p:cNvPr id="8" name="Subtitle 2"/>
          <p:cNvSpPr>
            <a:spLocks noGrp="1"/>
          </p:cNvSpPr>
          <p:nvPr>
            <p:ph type="subTitle" idx="1"/>
          </p:nvPr>
        </p:nvSpPr>
        <p:spPr>
          <a:xfrm>
            <a:off x="507205" y="3097533"/>
            <a:ext cx="11088000" cy="1617074"/>
          </a:xfrm>
          <a:prstGeom prst="rect">
            <a:avLst/>
          </a:prstGeom>
        </p:spPr>
        <p:txBody>
          <a:bodyPr lIns="0" rIns="0" anchor="t">
            <a:noAutofit/>
          </a:bodyPr>
          <a:lstStyle>
            <a:lvl1pPr marL="0" indent="0" algn="l">
              <a:buNone/>
              <a:defRPr lang="en-US" sz="4000" b="1" kern="1200" spc="-100" baseline="0" dirty="0">
                <a:solidFill>
                  <a:schemeClr val="bg1"/>
                </a:solidFill>
                <a:effectLst/>
                <a:latin typeface="+mj-lt"/>
                <a:ea typeface="+mj-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p:cNvPicPr>
            <a:picLocks noChangeAspect="1"/>
          </p:cNvPicPr>
          <p:nvPr userDrawn="1">
            <p:custDataLst>
              <p:tags r:id="rId4"/>
            </p:custDataLst>
          </p:nvPr>
        </p:nvPicPr>
        <p:blipFill rotWithShape="1">
          <a:blip r:embed="rId9" cstate="screen">
            <a:extLst>
              <a:ext uri="{28A0092B-C50C-407E-A947-70E740481C1C}">
                <a14:useLocalDpi xmlns:a14="http://schemas.microsoft.com/office/drawing/2010/main"/>
              </a:ext>
            </a:extLst>
          </a:blip>
          <a:srcRect t="52019" b="11065"/>
          <a:stretch/>
        </p:blipFill>
        <p:spPr>
          <a:xfrm>
            <a:off x="10566637" y="319827"/>
            <a:ext cx="1400400" cy="539074"/>
          </a:xfrm>
          <a:prstGeom prst="rect">
            <a:avLst/>
          </a:prstGeom>
        </p:spPr>
      </p:pic>
      <p:sp>
        <p:nvSpPr>
          <p:cNvPr id="3" name="Rectangle 2">
            <a:extLst>
              <a:ext uri="{FF2B5EF4-FFF2-40B4-BE49-F238E27FC236}">
                <a16:creationId xmlns:a16="http://schemas.microsoft.com/office/drawing/2014/main" id="{35A64986-086E-4506-8BC0-4199515F6AEE}"/>
              </a:ext>
            </a:extLst>
          </p:cNvPr>
          <p:cNvSpPr>
            <a:spLocks/>
          </p:cNvSpPr>
          <p:nvPr userDrawn="1"/>
        </p:nvSpPr>
        <p:spPr>
          <a:xfrm>
            <a:off x="-1" y="5303519"/>
            <a:ext cx="12192000"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500" dirty="0">
              <a:solidFill>
                <a:schemeClr val="bg1"/>
              </a:solidFill>
            </a:endParaRPr>
          </a:p>
        </p:txBody>
      </p:sp>
      <p:sp>
        <p:nvSpPr>
          <p:cNvPr id="7" name="Picture Placeholder 6">
            <a:extLst>
              <a:ext uri="{FF2B5EF4-FFF2-40B4-BE49-F238E27FC236}">
                <a16:creationId xmlns:a16="http://schemas.microsoft.com/office/drawing/2014/main" id="{D1118E30-C84F-4ECE-B3F0-A514C0D64440}"/>
              </a:ext>
            </a:extLst>
          </p:cNvPr>
          <p:cNvSpPr>
            <a:spLocks noGrp="1"/>
          </p:cNvSpPr>
          <p:nvPr>
            <p:ph type="pic" sz="quarter" idx="12"/>
          </p:nvPr>
        </p:nvSpPr>
        <p:spPr>
          <a:xfrm>
            <a:off x="0" y="5303520"/>
            <a:ext cx="12192000" cy="1554480"/>
          </a:xfrm>
        </p:spPr>
        <p:txBody>
          <a:bodyPr tIns="648000" anchor="ctr"/>
          <a:lstStyle>
            <a:lvl1pPr marL="0" indent="0" algn="ctr">
              <a:buNone/>
              <a:defRPr/>
            </a:lvl1pPr>
          </a:lstStyle>
          <a:p>
            <a:r>
              <a:rPr lang="en-US" dirty="0"/>
              <a:t>Click icon to add picture</a:t>
            </a:r>
          </a:p>
        </p:txBody>
      </p:sp>
      <p:sp>
        <p:nvSpPr>
          <p:cNvPr id="10" name="Classification" hidden="1"/>
          <p:cNvSpPr txBox="1">
            <a:spLocks/>
          </p:cNvSpPr>
          <p:nvPr userDrawn="1">
            <p:custDataLst>
              <p:tags r:id="rId5"/>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20179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Internal" preserve="1" userDrawn="1">
  <p:cSld name="Title Slide - Internal">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03" name="think-cell Slide" r:id="rId7" imgW="353" imgH="353" progId="TCLayout.ActiveDocument.1">
                  <p:embed/>
                </p:oleObj>
              </mc:Choice>
              <mc:Fallback>
                <p:oleObj name="think-cell Slide" r:id="rId7" imgW="353" imgH="353" progId="TCLayout.ActiveDocument.1">
                  <p:embed/>
                  <p:pic>
                    <p:nvPicPr>
                      <p:cNvPr id="4" name="Object 3"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507207" y="720000"/>
            <a:ext cx="11088000" cy="2350800"/>
          </a:xfrm>
        </p:spPr>
        <p:txBody>
          <a:bodyPr anchor="b"/>
          <a:lstStyle>
            <a:lvl1pPr>
              <a:lnSpc>
                <a:spcPts val="6500"/>
              </a:lnSpc>
              <a:defRPr sz="6600">
                <a:solidFill>
                  <a:schemeClr val="accent1"/>
                </a:solidFill>
              </a:defRPr>
            </a:lvl1pPr>
          </a:lstStyle>
          <a:p>
            <a:r>
              <a:rPr lang="en-US" dirty="0"/>
              <a:t>Click to edit Master title style</a:t>
            </a:r>
          </a:p>
        </p:txBody>
      </p:sp>
      <p:sp>
        <p:nvSpPr>
          <p:cNvPr id="5" name="Footer Placeholder 4"/>
          <p:cNvSpPr>
            <a:spLocks noGrp="1"/>
          </p:cNvSpPr>
          <p:nvPr>
            <p:ph type="ftr" sz="quarter" idx="11"/>
          </p:nvPr>
        </p:nvSpPr>
        <p:spPr>
          <a:xfrm>
            <a:off x="507205" y="5013294"/>
            <a:ext cx="11088000" cy="216000"/>
          </a:xfrm>
        </p:spPr>
        <p:txBody>
          <a:bodyPr/>
          <a:lstStyle>
            <a:lvl1pPr>
              <a:defRPr>
                <a:solidFill>
                  <a:schemeClr val="accent1"/>
                </a:solidFill>
              </a:defRPr>
            </a:lvl1pPr>
          </a:lstStyle>
          <a:p>
            <a:r>
              <a:rPr lang="en-US"/>
              <a:t>Bioscience Solutions  |  Robert Lutskus</a:t>
            </a:r>
            <a:endParaRPr lang="en-US" dirty="0"/>
          </a:p>
        </p:txBody>
      </p:sp>
      <p:sp>
        <p:nvSpPr>
          <p:cNvPr id="8" name="Subtitle 2"/>
          <p:cNvSpPr>
            <a:spLocks noGrp="1"/>
          </p:cNvSpPr>
          <p:nvPr>
            <p:ph type="subTitle" idx="1"/>
          </p:nvPr>
        </p:nvSpPr>
        <p:spPr>
          <a:xfrm>
            <a:off x="507205" y="3097533"/>
            <a:ext cx="11088000" cy="1617074"/>
          </a:xfrm>
          <a:prstGeom prst="rect">
            <a:avLst/>
          </a:prstGeom>
        </p:spPr>
        <p:txBody>
          <a:bodyPr lIns="0" rIns="0" anchor="t">
            <a:noAutofit/>
          </a:bodyPr>
          <a:lstStyle>
            <a:lvl1pPr marL="0" indent="0" algn="l">
              <a:buNone/>
              <a:defRPr lang="en-US" sz="4000" b="1" kern="1200" spc="-100" baseline="0" dirty="0">
                <a:solidFill>
                  <a:schemeClr val="accent2"/>
                </a:solidFill>
                <a:effectLst/>
                <a:latin typeface="+mj-lt"/>
                <a:ea typeface="+mj-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0" name="Picture 9"/>
          <p:cNvPicPr>
            <a:picLocks noChangeAspect="1"/>
          </p:cNvPicPr>
          <p:nvPr userDrawn="1">
            <p:custDataLst>
              <p:tags r:id="rId4"/>
            </p:custDataLst>
          </p:nvPr>
        </p:nvPicPr>
        <p:blipFill rotWithShape="1">
          <a:blip r:embed="rId9" cstate="screen">
            <a:extLst>
              <a:ext uri="{28A0092B-C50C-407E-A947-70E740481C1C}">
                <a14:useLocalDpi xmlns:a14="http://schemas.microsoft.com/office/drawing/2010/main"/>
              </a:ext>
            </a:extLst>
          </a:blip>
          <a:srcRect t="51553" b="9938"/>
          <a:stretch/>
        </p:blipFill>
        <p:spPr>
          <a:xfrm>
            <a:off x="10567902" y="312975"/>
            <a:ext cx="1399135" cy="561828"/>
          </a:xfrm>
          <a:prstGeom prst="rect">
            <a:avLst/>
          </a:prstGeom>
        </p:spPr>
      </p:pic>
      <p:sp>
        <p:nvSpPr>
          <p:cNvPr id="9" name="Rectangle 8">
            <a:extLst>
              <a:ext uri="{FF2B5EF4-FFF2-40B4-BE49-F238E27FC236}">
                <a16:creationId xmlns:a16="http://schemas.microsoft.com/office/drawing/2014/main" id="{092397B8-F9BC-43C0-88B4-BA4387BCC22D}"/>
              </a:ext>
            </a:extLst>
          </p:cNvPr>
          <p:cNvSpPr>
            <a:spLocks/>
          </p:cNvSpPr>
          <p:nvPr userDrawn="1"/>
        </p:nvSpPr>
        <p:spPr>
          <a:xfrm>
            <a:off x="-1" y="5303519"/>
            <a:ext cx="12192000" cy="15544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500" dirty="0">
              <a:solidFill>
                <a:schemeClr val="bg1"/>
              </a:solidFill>
            </a:endParaRPr>
          </a:p>
        </p:txBody>
      </p:sp>
      <p:sp>
        <p:nvSpPr>
          <p:cNvPr id="12" name="Picture Placeholder 6">
            <a:extLst>
              <a:ext uri="{FF2B5EF4-FFF2-40B4-BE49-F238E27FC236}">
                <a16:creationId xmlns:a16="http://schemas.microsoft.com/office/drawing/2014/main" id="{33E50F41-ABD8-415B-91AA-C043E8A69846}"/>
              </a:ext>
            </a:extLst>
          </p:cNvPr>
          <p:cNvSpPr>
            <a:spLocks noGrp="1"/>
          </p:cNvSpPr>
          <p:nvPr>
            <p:ph type="pic" sz="quarter" idx="12"/>
          </p:nvPr>
        </p:nvSpPr>
        <p:spPr>
          <a:xfrm>
            <a:off x="0" y="5303520"/>
            <a:ext cx="12192000" cy="1554480"/>
          </a:xfrm>
        </p:spPr>
        <p:txBody>
          <a:bodyPr tIns="648000" anchor="ctr"/>
          <a:lstStyle>
            <a:lvl1pPr marL="0" indent="0" algn="ctr">
              <a:buNone/>
              <a:defRPr/>
            </a:lvl1pPr>
          </a:lstStyle>
          <a:p>
            <a:r>
              <a:rPr lang="en-US" dirty="0"/>
              <a:t>Click icon to add picture</a:t>
            </a:r>
          </a:p>
        </p:txBody>
      </p:sp>
      <p:sp>
        <p:nvSpPr>
          <p:cNvPr id="11" name="Classification" hidden="1"/>
          <p:cNvSpPr txBox="1">
            <a:spLocks/>
          </p:cNvSpPr>
          <p:nvPr userDrawn="1">
            <p:custDataLst>
              <p:tags r:id="rId5"/>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264662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 Internal" preserve="1" userDrawn="1">
  <p:cSld name="Section Header - Internal">
    <p:bg bwMode="gray">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27" name="think-cell Slide" r:id="rId7" imgW="353" imgH="353" progId="TCLayout.ActiveDocument.1">
                  <p:embed/>
                </p:oleObj>
              </mc:Choice>
              <mc:Fallback>
                <p:oleObj name="think-cell Slide" r:id="rId7" imgW="353" imgH="353" progId="TCLayout.ActiveDocument.1">
                  <p:embed/>
                  <p:pic>
                    <p:nvPicPr>
                      <p:cNvPr id="4" name="Object 3"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5" name="Rectangle 24">
            <a:extLst>
              <a:ext uri="{FF2B5EF4-FFF2-40B4-BE49-F238E27FC236}">
                <a16:creationId xmlns:a16="http://schemas.microsoft.com/office/drawing/2014/main" id="{3E8E94F3-9FBF-45F5-9848-3D8FC241580A}"/>
              </a:ext>
            </a:extLst>
          </p:cNvPr>
          <p:cNvSpPr/>
          <p:nvPr userDrawn="1"/>
        </p:nvSpPr>
        <p:spPr>
          <a:xfrm>
            <a:off x="0" y="5558400"/>
            <a:ext cx="12192000" cy="12996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2" name="Title 1"/>
          <p:cNvSpPr>
            <a:spLocks noGrp="1"/>
          </p:cNvSpPr>
          <p:nvPr>
            <p:ph type="ctrTitle"/>
          </p:nvPr>
        </p:nvSpPr>
        <p:spPr>
          <a:xfrm>
            <a:off x="507206" y="720000"/>
            <a:ext cx="11088000" cy="2934000"/>
          </a:xfrm>
        </p:spPr>
        <p:txBody>
          <a:bodyPr anchor="b"/>
          <a:lstStyle>
            <a:lvl1pPr algn="l">
              <a:lnSpc>
                <a:spcPts val="6500"/>
              </a:lnSpc>
              <a:defRPr sz="6600">
                <a:solidFill>
                  <a:schemeClr val="accent1"/>
                </a:solidFill>
                <a:effectLst/>
              </a:defRPr>
            </a:lvl1pPr>
          </a:lstStyle>
          <a:p>
            <a:r>
              <a:rPr lang="en-US" dirty="0"/>
              <a:t>Click to edit Master title style</a:t>
            </a:r>
          </a:p>
        </p:txBody>
      </p:sp>
      <p:sp>
        <p:nvSpPr>
          <p:cNvPr id="3" name="Subtitle 2"/>
          <p:cNvSpPr>
            <a:spLocks noGrp="1"/>
          </p:cNvSpPr>
          <p:nvPr>
            <p:ph type="subTitle" idx="1"/>
          </p:nvPr>
        </p:nvSpPr>
        <p:spPr>
          <a:xfrm>
            <a:off x="507205" y="3688350"/>
            <a:ext cx="11088000" cy="1617074"/>
          </a:xfrm>
          <a:prstGeom prst="rect">
            <a:avLst/>
          </a:prstGeom>
        </p:spPr>
        <p:txBody>
          <a:bodyPr lIns="0" rIns="0" anchor="t">
            <a:noAutofit/>
          </a:bodyPr>
          <a:lstStyle>
            <a:lvl1pPr marL="0" indent="0" algn="l">
              <a:buNone/>
              <a:defRPr lang="en-US" sz="4000" b="1" kern="1200" spc="-100" baseline="0" dirty="0">
                <a:solidFill>
                  <a:schemeClr val="accent2"/>
                </a:solidFill>
                <a:effectLst/>
                <a:latin typeface="+mj-lt"/>
                <a:ea typeface="+mj-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507206" y="6189212"/>
            <a:ext cx="11088000" cy="216000"/>
          </a:xfrm>
        </p:spPr>
        <p:txBody>
          <a:bodyPr/>
          <a:lstStyle>
            <a:lvl1pPr>
              <a:defRPr>
                <a:solidFill>
                  <a:schemeClr val="bg1"/>
                </a:solidFill>
              </a:defRPr>
            </a:lvl1pPr>
          </a:lstStyle>
          <a:p>
            <a:r>
              <a:rPr lang="en-US"/>
              <a:t>Bioscience Solutions  |  Robert Lutskus</a:t>
            </a:r>
            <a:endParaRPr lang="en-US" dirty="0"/>
          </a:p>
        </p:txBody>
      </p:sp>
      <p:pic>
        <p:nvPicPr>
          <p:cNvPr id="8" name="Picture 7"/>
          <p:cNvPicPr>
            <a:picLocks noChangeAspect="1"/>
          </p:cNvPicPr>
          <p:nvPr userDrawn="1">
            <p:custDataLst>
              <p:tags r:id="rId4"/>
            </p:custDataLst>
          </p:nvPr>
        </p:nvPicPr>
        <p:blipFill rotWithShape="1">
          <a:blip r:embed="rId9" cstate="screen">
            <a:extLst>
              <a:ext uri="{28A0092B-C50C-407E-A947-70E740481C1C}">
                <a14:useLocalDpi xmlns:a14="http://schemas.microsoft.com/office/drawing/2010/main"/>
              </a:ext>
            </a:extLst>
          </a:blip>
          <a:srcRect t="51553" b="9938"/>
          <a:stretch/>
        </p:blipFill>
        <p:spPr>
          <a:xfrm>
            <a:off x="10567902" y="312975"/>
            <a:ext cx="1399135" cy="561828"/>
          </a:xfrm>
          <a:prstGeom prst="rect">
            <a:avLst/>
          </a:prstGeom>
        </p:spPr>
      </p:pic>
      <p:sp>
        <p:nvSpPr>
          <p:cNvPr id="9" name="Classification" hidden="1"/>
          <p:cNvSpPr txBox="1">
            <a:spLocks/>
          </p:cNvSpPr>
          <p:nvPr userDrawn="1">
            <p:custDataLst>
              <p:tags r:id="rId5"/>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13814215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Content" preserve="1" userDrawn="1">
  <p:cSld name="Title &amp;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Bioscience Solutions  |  Robert Lutskus</a:t>
            </a:r>
            <a:endParaRPr lang="en-US" dirty="0"/>
          </a:p>
        </p:txBody>
      </p:sp>
      <p:sp>
        <p:nvSpPr>
          <p:cNvPr id="6" name="Slide Number Placeholder 5"/>
          <p:cNvSpPr>
            <a:spLocks noGrp="1"/>
          </p:cNvSpPr>
          <p:nvPr>
            <p:ph type="sldNum" sz="quarter" idx="12"/>
          </p:nvPr>
        </p:nvSpPr>
        <p:spPr/>
        <p:txBody>
          <a:bodyPr/>
          <a:lstStyle/>
          <a:p>
            <a:fld id="{017F79E6-9E4A-453E-BF53-7523C049D410}" type="slidenum">
              <a:rPr lang="en-US" smtClean="0"/>
              <a:pPr/>
              <a:t>‹#›</a:t>
            </a:fld>
            <a:endParaRPr lang="en-US" dirty="0"/>
          </a:p>
        </p:txBody>
      </p:sp>
      <p:sp>
        <p:nvSpPr>
          <p:cNvPr id="14"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0" name="Content Placeholder 9"/>
          <p:cNvSpPr>
            <a:spLocks noGrp="1"/>
          </p:cNvSpPr>
          <p:nvPr>
            <p:ph sz="quarter" idx="14"/>
          </p:nvPr>
        </p:nvSpPr>
        <p:spPr>
          <a:xfrm>
            <a:off x="506413" y="1739788"/>
            <a:ext cx="11174412" cy="450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0092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Footer Image" preserve="1" userDrawn="1">
  <p:cSld name="Content with Footer Im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ext uri="{D42A27DB-BD31-4B8C-83A1-F6EECF244321}">
                <p14:modId xmlns:p14="http://schemas.microsoft.com/office/powerpoint/2010/main" val="2044839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549"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29539C22-4094-45FE-99A0-CFA512581487}"/>
              </a:ext>
            </a:extLst>
          </p:cNvPr>
          <p:cNvSpPr/>
          <p:nvPr userDrawn="1"/>
        </p:nvSpPr>
        <p:spPr>
          <a:xfrm>
            <a:off x="0" y="5303520"/>
            <a:ext cx="12192000" cy="2538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16" name="Footer Placeholder 5"/>
          <p:cNvSpPr>
            <a:spLocks noGrp="1"/>
          </p:cNvSpPr>
          <p:nvPr>
            <p:ph type="ftr" sz="quarter" idx="11"/>
          </p:nvPr>
        </p:nvSpPr>
        <p:spPr>
          <a:xfrm>
            <a:off x="507205" y="5322420"/>
            <a:ext cx="9018587" cy="216000"/>
          </a:xfrm>
        </p:spPr>
        <p:txBody>
          <a:bodyPr/>
          <a:lstStyle/>
          <a:p>
            <a:r>
              <a:rPr lang="en-US"/>
              <a:t>Bioscience Solutions  |  Robert Lutskus</a:t>
            </a:r>
            <a:endParaRPr lang="en-US" dirty="0"/>
          </a:p>
        </p:txBody>
      </p:sp>
      <p:sp>
        <p:nvSpPr>
          <p:cNvPr id="17" name="Slide Number Placeholder 6"/>
          <p:cNvSpPr>
            <a:spLocks noGrp="1"/>
          </p:cNvSpPr>
          <p:nvPr>
            <p:ph type="sldNum" sz="quarter" idx="12"/>
          </p:nvPr>
        </p:nvSpPr>
        <p:spPr>
          <a:xfrm>
            <a:off x="10034587" y="5322420"/>
            <a:ext cx="1648619" cy="216000"/>
          </a:xfrm>
        </p:spPr>
        <p:txBody>
          <a:bodyPr/>
          <a:lstStyle/>
          <a:p>
            <a:fld id="{80DB8515-97AF-4851-A79D-358EFBBCCCDA}" type="slidenum">
              <a:rPr lang="en-US" smtClean="0"/>
              <a:pPr/>
              <a:t>‹#›</a:t>
            </a:fld>
            <a:endParaRPr lang="en-US" dirty="0"/>
          </a:p>
        </p:txBody>
      </p:sp>
      <p:sp>
        <p:nvSpPr>
          <p:cNvPr id="11"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3" name="Content Placeholder 3"/>
          <p:cNvSpPr>
            <a:spLocks noGrp="1"/>
          </p:cNvSpPr>
          <p:nvPr>
            <p:ph sz="quarter" idx="16"/>
          </p:nvPr>
        </p:nvSpPr>
        <p:spPr>
          <a:xfrm>
            <a:off x="506413" y="1739788"/>
            <a:ext cx="11174400" cy="319743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
        <p:nvSpPr>
          <p:cNvPr id="12" name="Rectangle 11">
            <a:extLst>
              <a:ext uri="{FF2B5EF4-FFF2-40B4-BE49-F238E27FC236}">
                <a16:creationId xmlns:a16="http://schemas.microsoft.com/office/drawing/2014/main" id="{CB2D54E0-3E1E-4F70-B38D-8ED3D23EEDB9}"/>
              </a:ext>
            </a:extLst>
          </p:cNvPr>
          <p:cNvSpPr>
            <a:spLocks/>
          </p:cNvSpPr>
          <p:nvPr userDrawn="1"/>
        </p:nvSpPr>
        <p:spPr>
          <a:xfrm>
            <a:off x="-1" y="5538419"/>
            <a:ext cx="12192000" cy="13195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500" dirty="0">
              <a:solidFill>
                <a:schemeClr val="bg1"/>
              </a:solidFill>
            </a:endParaRPr>
          </a:p>
        </p:txBody>
      </p:sp>
      <p:sp>
        <p:nvSpPr>
          <p:cNvPr id="14" name="Picture Placeholder 6">
            <a:extLst>
              <a:ext uri="{FF2B5EF4-FFF2-40B4-BE49-F238E27FC236}">
                <a16:creationId xmlns:a16="http://schemas.microsoft.com/office/drawing/2014/main" id="{39602443-3D83-4C9B-8DEB-C3B2A2AF8DB6}"/>
              </a:ext>
            </a:extLst>
          </p:cNvPr>
          <p:cNvSpPr>
            <a:spLocks noGrp="1"/>
          </p:cNvSpPr>
          <p:nvPr>
            <p:ph type="pic" sz="quarter" idx="17"/>
          </p:nvPr>
        </p:nvSpPr>
        <p:spPr>
          <a:xfrm>
            <a:off x="0" y="5538420"/>
            <a:ext cx="12192000" cy="1319580"/>
          </a:xfrm>
        </p:spPr>
        <p:txBody>
          <a:bodyPr tIns="648000"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28831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userDrawn="1">
            <p:custDataLst>
              <p:tags r:id="rId3"/>
            </p:custDataLst>
            <p:extLst>
              <p:ext uri="{D42A27DB-BD31-4B8C-83A1-F6EECF244321}">
                <p14:modId xmlns:p14="http://schemas.microsoft.com/office/powerpoint/2010/main" val="249345754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1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2" name="Content Placeholder 11"/>
          <p:cNvSpPr>
            <a:spLocks noGrp="1"/>
          </p:cNvSpPr>
          <p:nvPr>
            <p:ph sz="quarter" idx="17"/>
          </p:nvPr>
        </p:nvSpPr>
        <p:spPr>
          <a:xfrm>
            <a:off x="6208813" y="1739788"/>
            <a:ext cx="5472000" cy="450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6"/>
          </p:nvPr>
        </p:nvSpPr>
        <p:spPr>
          <a:xfrm>
            <a:off x="506413" y="1739788"/>
            <a:ext cx="5472000" cy="450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Bioscience Solutions  |  Robert Lutskus</a:t>
            </a:r>
            <a:endParaRPr lang="en-US" dirty="0"/>
          </a:p>
        </p:txBody>
      </p:sp>
      <p:sp>
        <p:nvSpPr>
          <p:cNvPr id="7" name="Slide Number Placeholder 6"/>
          <p:cNvSpPr>
            <a:spLocks noGrp="1"/>
          </p:cNvSpPr>
          <p:nvPr>
            <p:ph type="sldNum" sz="quarter" idx="12"/>
          </p:nvPr>
        </p:nvSpPr>
        <p:spPr/>
        <p:txBody>
          <a:bodyPr/>
          <a:lstStyle/>
          <a:p>
            <a:fld id="{C426876D-7CBE-4048-AFE8-474BDC29D7DF}" type="slidenum">
              <a:rPr lang="en-US" smtClean="0"/>
              <a:pPr/>
              <a:t>‹#›</a:t>
            </a:fld>
            <a:endParaRPr lang="en-US" dirty="0"/>
          </a:p>
        </p:txBody>
      </p:sp>
      <p:sp>
        <p:nvSpPr>
          <p:cNvPr id="9"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67887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amp; Subheading" preserve="1" userDrawn="1">
  <p:cSld name="Two Content &amp; Subheadin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Bioscience Solutions  |  Robert Lutskus</a:t>
            </a:r>
            <a:endParaRPr lang="en-US" dirty="0"/>
          </a:p>
        </p:txBody>
      </p:sp>
      <p:sp>
        <p:nvSpPr>
          <p:cNvPr id="7" name="Slide Number Placeholder 6"/>
          <p:cNvSpPr>
            <a:spLocks noGrp="1"/>
          </p:cNvSpPr>
          <p:nvPr>
            <p:ph type="sldNum" sz="quarter" idx="12"/>
          </p:nvPr>
        </p:nvSpPr>
        <p:spPr/>
        <p:txBody>
          <a:bodyPr/>
          <a:lstStyle/>
          <a:p>
            <a:fld id="{53F897F0-F90A-4599-A5E1-82E86DD65F3F}" type="slidenum">
              <a:rPr lang="en-US" smtClean="0"/>
              <a:pPr/>
              <a:t>‹#›</a:t>
            </a:fld>
            <a:endParaRPr lang="en-US" dirty="0"/>
          </a:p>
        </p:txBody>
      </p:sp>
      <p:sp>
        <p:nvSpPr>
          <p:cNvPr id="4" name="Text Placeholder 3"/>
          <p:cNvSpPr>
            <a:spLocks noGrp="1"/>
          </p:cNvSpPr>
          <p:nvPr>
            <p:ph type="body" sz="quarter" idx="16"/>
          </p:nvPr>
        </p:nvSpPr>
        <p:spPr>
          <a:xfrm>
            <a:off x="506413" y="1739788"/>
            <a:ext cx="5472000" cy="396000"/>
          </a:xfrm>
          <a:prstGeom prst="rect">
            <a:avLst/>
          </a:prstGeom>
        </p:spPr>
        <p:txBody>
          <a:bodyPr>
            <a:noAutofit/>
          </a:bodyPr>
          <a:lstStyle>
            <a:lvl1pPr marL="0" indent="0">
              <a:buNone/>
              <a:defRPr sz="1800" b="1">
                <a:solidFill>
                  <a:schemeClr val="accent2"/>
                </a:solidFill>
                <a:latin typeface="Calibri" panose="020F0502020204030204" pitchFamily="34" charset="0"/>
                <a:cs typeface="Calibri" panose="020F0502020204030204" pitchFamily="34" charset="0"/>
              </a:defRPr>
            </a:lvl1pPr>
          </a:lstStyle>
          <a:p>
            <a:pPr lvl="0"/>
            <a:r>
              <a:rPr lang="en-US" dirty="0"/>
              <a:t>Edit Master text styles</a:t>
            </a:r>
          </a:p>
        </p:txBody>
      </p:sp>
      <p:sp>
        <p:nvSpPr>
          <p:cNvPr id="12" name="Text Placeholder 3"/>
          <p:cNvSpPr>
            <a:spLocks noGrp="1"/>
          </p:cNvSpPr>
          <p:nvPr>
            <p:ph type="body" sz="quarter" idx="17"/>
          </p:nvPr>
        </p:nvSpPr>
        <p:spPr>
          <a:xfrm>
            <a:off x="6208813" y="1739788"/>
            <a:ext cx="5472000" cy="396000"/>
          </a:xfrm>
          <a:prstGeom prst="rect">
            <a:avLst/>
          </a:prstGeom>
        </p:spPr>
        <p:txBody>
          <a:bodyPr>
            <a:noAutofit/>
          </a:bodyPr>
          <a:lstStyle>
            <a:lvl1pPr marL="0" indent="0">
              <a:buNone/>
              <a:defRPr sz="1800" b="1">
                <a:solidFill>
                  <a:schemeClr val="accent2"/>
                </a:solidFill>
                <a:latin typeface="Calibri" panose="020F0502020204030204" pitchFamily="34" charset="0"/>
                <a:cs typeface="Calibri" panose="020F0502020204030204" pitchFamily="34" charset="0"/>
              </a:defRPr>
            </a:lvl1pPr>
          </a:lstStyle>
          <a:p>
            <a:pPr lvl="0"/>
            <a:r>
              <a:rPr lang="en-US" dirty="0"/>
              <a:t>Edit Master text styles</a:t>
            </a:r>
          </a:p>
        </p:txBody>
      </p:sp>
      <p:sp>
        <p:nvSpPr>
          <p:cNvPr id="11"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4" name="Content Placeholder 11"/>
          <p:cNvSpPr>
            <a:spLocks noGrp="1"/>
          </p:cNvSpPr>
          <p:nvPr>
            <p:ph sz="quarter" idx="18"/>
          </p:nvPr>
        </p:nvSpPr>
        <p:spPr>
          <a:xfrm>
            <a:off x="6208813" y="2172962"/>
            <a:ext cx="5472000" cy="4066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quarter" idx="19"/>
          </p:nvPr>
        </p:nvSpPr>
        <p:spPr>
          <a:xfrm>
            <a:off x="506413" y="2172962"/>
            <a:ext cx="5472000" cy="4066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834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with Footer Image" preserve="1" userDrawn="1">
  <p:cSld name="Two Content with Footer Im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ext uri="{D42A27DB-BD31-4B8C-83A1-F6EECF244321}">
                <p14:modId xmlns:p14="http://schemas.microsoft.com/office/powerpoint/2010/main" val="28446346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73" name="think-cell Slide" r:id="rId5" imgW="493" imgH="493" progId="TCLayout.ActiveDocument.1">
                  <p:embed/>
                </p:oleObj>
              </mc:Choice>
              <mc:Fallback>
                <p:oleObj name="think-cell Slide" r:id="rId5" imgW="493" imgH="49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29539C22-4094-45FE-99A0-CFA512581487}"/>
              </a:ext>
            </a:extLst>
          </p:cNvPr>
          <p:cNvSpPr/>
          <p:nvPr userDrawn="1"/>
        </p:nvSpPr>
        <p:spPr>
          <a:xfrm>
            <a:off x="0" y="5303520"/>
            <a:ext cx="12192000" cy="2538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16" name="Footer Placeholder 5"/>
          <p:cNvSpPr>
            <a:spLocks noGrp="1"/>
          </p:cNvSpPr>
          <p:nvPr>
            <p:ph type="ftr" sz="quarter" idx="11"/>
          </p:nvPr>
        </p:nvSpPr>
        <p:spPr>
          <a:xfrm>
            <a:off x="507205" y="5322420"/>
            <a:ext cx="9018587" cy="216000"/>
          </a:xfrm>
        </p:spPr>
        <p:txBody>
          <a:bodyPr/>
          <a:lstStyle/>
          <a:p>
            <a:r>
              <a:rPr lang="en-US"/>
              <a:t>Bioscience Solutions  |  Robert Lutskus</a:t>
            </a:r>
            <a:endParaRPr lang="en-US" dirty="0"/>
          </a:p>
        </p:txBody>
      </p:sp>
      <p:sp>
        <p:nvSpPr>
          <p:cNvPr id="17" name="Slide Number Placeholder 6"/>
          <p:cNvSpPr>
            <a:spLocks noGrp="1"/>
          </p:cNvSpPr>
          <p:nvPr>
            <p:ph type="sldNum" sz="quarter" idx="12"/>
          </p:nvPr>
        </p:nvSpPr>
        <p:spPr>
          <a:xfrm>
            <a:off x="10034587" y="5322420"/>
            <a:ext cx="1648619" cy="216000"/>
          </a:xfrm>
        </p:spPr>
        <p:txBody>
          <a:bodyPr/>
          <a:lstStyle/>
          <a:p>
            <a:fld id="{42030266-86BE-46F3-B9B7-3682F55C6B7D}" type="slidenum">
              <a:rPr lang="en-US" smtClean="0"/>
              <a:pPr/>
              <a:t>‹#›</a:t>
            </a:fld>
            <a:endParaRPr lang="en-US" dirty="0"/>
          </a:p>
        </p:txBody>
      </p:sp>
      <p:sp>
        <p:nvSpPr>
          <p:cNvPr id="11" name="Text Placeholder 13"/>
          <p:cNvSpPr>
            <a:spLocks noGrp="1"/>
          </p:cNvSpPr>
          <p:nvPr>
            <p:ph type="body" sz="quarter" idx="13"/>
          </p:nvPr>
        </p:nvSpPr>
        <p:spPr>
          <a:xfrm>
            <a:off x="507207" y="946614"/>
            <a:ext cx="11174400" cy="360000"/>
          </a:xfrm>
          <a:prstGeom prst="rect">
            <a:avLst/>
          </a:prstGeom>
        </p:spPr>
        <p:txBody>
          <a:bodyPr lIns="0" tIns="0" rIns="0" bIns="0" anchor="b">
            <a:noAutofit/>
          </a:bodyPr>
          <a:lstStyle>
            <a:lvl1pPr algn="l" defTabSz="914400" rtl="0" eaLnBrk="1" latinLnBrk="0" hangingPunct="1">
              <a:lnSpc>
                <a:spcPts val="3300"/>
              </a:lnSpc>
              <a:spcBef>
                <a:spcPct val="0"/>
              </a:spcBef>
              <a:spcAft>
                <a:spcPts val="0"/>
              </a:spcAft>
              <a:buNone/>
              <a:defRPr lang="en-US" sz="2000" b="1" kern="1200" spc="-100" baseline="0" dirty="0">
                <a:solidFill>
                  <a:schemeClr val="accent2"/>
                </a:solidFill>
                <a:latin typeface="+mj-lt"/>
                <a:ea typeface="+mj-ea"/>
                <a:cs typeface="+mj-cs"/>
              </a:defRPr>
            </a:lvl1pPr>
          </a:lstStyle>
          <a:p>
            <a:pPr lvl="0"/>
            <a:r>
              <a:rPr lang="en-US" dirty="0"/>
              <a:t>Edit Master text styles</a:t>
            </a:r>
          </a:p>
        </p:txBody>
      </p:sp>
      <p:sp>
        <p:nvSpPr>
          <p:cNvPr id="12" name="Content Placeholder 11"/>
          <p:cNvSpPr>
            <a:spLocks noGrp="1"/>
          </p:cNvSpPr>
          <p:nvPr>
            <p:ph sz="quarter" idx="17"/>
          </p:nvPr>
        </p:nvSpPr>
        <p:spPr>
          <a:xfrm>
            <a:off x="6208813" y="1739788"/>
            <a:ext cx="5472000" cy="319743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quarter" idx="16"/>
          </p:nvPr>
        </p:nvSpPr>
        <p:spPr>
          <a:xfrm>
            <a:off x="506413" y="1739788"/>
            <a:ext cx="5472000" cy="319743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
        <p:nvSpPr>
          <p:cNvPr id="18" name="Rectangle 17">
            <a:extLst>
              <a:ext uri="{FF2B5EF4-FFF2-40B4-BE49-F238E27FC236}">
                <a16:creationId xmlns:a16="http://schemas.microsoft.com/office/drawing/2014/main" id="{5D1E51BA-E24D-4B4B-A497-99E485FACBC8}"/>
              </a:ext>
            </a:extLst>
          </p:cNvPr>
          <p:cNvSpPr>
            <a:spLocks/>
          </p:cNvSpPr>
          <p:nvPr userDrawn="1"/>
        </p:nvSpPr>
        <p:spPr>
          <a:xfrm>
            <a:off x="-1" y="5538419"/>
            <a:ext cx="12192000" cy="13195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500" dirty="0">
              <a:solidFill>
                <a:schemeClr val="bg1"/>
              </a:solidFill>
            </a:endParaRPr>
          </a:p>
        </p:txBody>
      </p:sp>
      <p:sp>
        <p:nvSpPr>
          <p:cNvPr id="19" name="Picture Placeholder 6">
            <a:extLst>
              <a:ext uri="{FF2B5EF4-FFF2-40B4-BE49-F238E27FC236}">
                <a16:creationId xmlns:a16="http://schemas.microsoft.com/office/drawing/2014/main" id="{9C5CF255-E0CB-4777-BEE9-D8859B96E8F0}"/>
              </a:ext>
            </a:extLst>
          </p:cNvPr>
          <p:cNvSpPr>
            <a:spLocks noGrp="1"/>
          </p:cNvSpPr>
          <p:nvPr>
            <p:ph type="pic" sz="quarter" idx="18"/>
          </p:nvPr>
        </p:nvSpPr>
        <p:spPr>
          <a:xfrm>
            <a:off x="0" y="5538420"/>
            <a:ext cx="12192000" cy="1319580"/>
          </a:xfrm>
        </p:spPr>
        <p:txBody>
          <a:bodyPr tIns="648000" anchor="ct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391082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9"/>
            </p:custDataLst>
            <p:extLst>
              <p:ext uri="{D42A27DB-BD31-4B8C-83A1-F6EECF244321}">
                <p14:modId xmlns:p14="http://schemas.microsoft.com/office/powerpoint/2010/main" val="304733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5" name="think-cell Slide" r:id="rId24" imgW="353" imgH="353" progId="TCLayout.ActiveDocument.1">
                  <p:embed/>
                </p:oleObj>
              </mc:Choice>
              <mc:Fallback>
                <p:oleObj name="think-cell Slide" r:id="rId24" imgW="353" imgH="353"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3816CC-51CB-4652-867C-B236BBDFCF4B}"/>
              </a:ext>
            </a:extLst>
          </p:cNvPr>
          <p:cNvSpPr/>
          <p:nvPr userDrawn="1">
            <p:custDataLst>
              <p:tags r:id="rId20"/>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en-US" sz="2800" b="1" i="0" baseline="0" dirty="0" err="1">
              <a:solidFill>
                <a:schemeClr val="bg1"/>
              </a:solidFill>
              <a:latin typeface="Century Gothic" panose="020B0502020202020204" pitchFamily="34" charset="0"/>
              <a:sym typeface="Century Gothic" panose="020B0502020202020204" pitchFamily="34" charset="0"/>
            </a:endParaRPr>
          </a:p>
        </p:txBody>
      </p:sp>
      <p:sp>
        <p:nvSpPr>
          <p:cNvPr id="26" name="Rectangle 25">
            <a:extLst>
              <a:ext uri="{FF2B5EF4-FFF2-40B4-BE49-F238E27FC236}">
                <a16:creationId xmlns:a16="http://schemas.microsoft.com/office/drawing/2014/main" id="{29539C22-4094-45FE-99A0-CFA512581487}"/>
              </a:ext>
            </a:extLst>
          </p:cNvPr>
          <p:cNvSpPr/>
          <p:nvPr userDrawn="1"/>
        </p:nvSpPr>
        <p:spPr>
          <a:xfrm>
            <a:off x="0" y="6604200"/>
            <a:ext cx="12192000" cy="253800"/>
          </a:xfrm>
          <a:prstGeom prst="rect">
            <a:avLst/>
          </a:prstGeom>
          <a:gradFill>
            <a:gsLst>
              <a:gs pos="0">
                <a:schemeClr val="accent2"/>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50" dirty="0"/>
          </a:p>
        </p:txBody>
      </p:sp>
      <p:sp>
        <p:nvSpPr>
          <p:cNvPr id="2" name="Title Placeholder 1"/>
          <p:cNvSpPr>
            <a:spLocks noGrp="1"/>
          </p:cNvSpPr>
          <p:nvPr>
            <p:ph type="title"/>
          </p:nvPr>
        </p:nvSpPr>
        <p:spPr>
          <a:xfrm>
            <a:off x="507206" y="506412"/>
            <a:ext cx="9792000" cy="432000"/>
          </a:xfrm>
          <a:prstGeom prst="rect">
            <a:avLst/>
          </a:prstGeom>
        </p:spPr>
        <p:txBody>
          <a:bodyPr vert="horz" lIns="0" tIns="0" rIns="0" bIns="0" rtlCol="0" anchor="t" anchorCtr="0">
            <a:noAutofit/>
          </a:bodyPr>
          <a:lstStyle/>
          <a:p>
            <a:r>
              <a:rPr lang="en-US" dirty="0"/>
              <a:t>Click to edit Master title style</a:t>
            </a:r>
          </a:p>
        </p:txBody>
      </p:sp>
      <p:sp>
        <p:nvSpPr>
          <p:cNvPr id="5" name="Footer Placeholder 4"/>
          <p:cNvSpPr>
            <a:spLocks noGrp="1"/>
          </p:cNvSpPr>
          <p:nvPr>
            <p:ph type="ftr" sz="quarter" idx="3"/>
          </p:nvPr>
        </p:nvSpPr>
        <p:spPr>
          <a:xfrm>
            <a:off x="507205" y="6623100"/>
            <a:ext cx="9018587" cy="216000"/>
          </a:xfrm>
          <a:prstGeom prst="rect">
            <a:avLst/>
          </a:prstGeom>
        </p:spPr>
        <p:txBody>
          <a:bodyPr vert="horz" lIns="0" tIns="0" rIns="0" bIns="0" rtlCol="0" anchor="ctr" anchorCtr="0">
            <a:noAutofit/>
          </a:bodyPr>
          <a:lstStyle>
            <a:lvl1pPr algn="l">
              <a:defRPr sz="1000">
                <a:solidFill>
                  <a:schemeClr val="bg1"/>
                </a:solidFill>
                <a:latin typeface="Calibri" panose="020F0502020204030204" pitchFamily="34" charset="0"/>
                <a:cs typeface="Calibri" panose="020F0502020204030204" pitchFamily="34" charset="0"/>
              </a:defRPr>
            </a:lvl1pPr>
          </a:lstStyle>
          <a:p>
            <a:r>
              <a:rPr lang="en-US"/>
              <a:t>Bioscience Solutions  |  Robert Lutskus</a:t>
            </a:r>
            <a:endParaRPr lang="en-US" dirty="0"/>
          </a:p>
        </p:txBody>
      </p:sp>
      <p:sp>
        <p:nvSpPr>
          <p:cNvPr id="6" name="Slide Number Placeholder 5"/>
          <p:cNvSpPr>
            <a:spLocks noGrp="1"/>
          </p:cNvSpPr>
          <p:nvPr>
            <p:ph type="sldNum" sz="quarter" idx="4"/>
          </p:nvPr>
        </p:nvSpPr>
        <p:spPr>
          <a:xfrm>
            <a:off x="10034587" y="6623100"/>
            <a:ext cx="1648619" cy="216000"/>
          </a:xfrm>
          <a:prstGeom prst="rect">
            <a:avLst/>
          </a:prstGeom>
        </p:spPr>
        <p:txBody>
          <a:bodyPr vert="horz" lIns="0" tIns="0" rIns="0" bIns="0" rtlCol="0" anchor="ctr" anchorCtr="0">
            <a:noAutofit/>
          </a:bodyPr>
          <a:lstStyle>
            <a:lvl1pPr algn="r">
              <a:defRPr sz="1000">
                <a:solidFill>
                  <a:schemeClr val="bg1"/>
                </a:solidFill>
                <a:latin typeface="Calibri" panose="020F0502020204030204" pitchFamily="34" charset="0"/>
                <a:cs typeface="Calibri" panose="020F0502020204030204" pitchFamily="34" charset="0"/>
              </a:defRPr>
            </a:lvl1pPr>
          </a:lstStyle>
          <a:p>
            <a:fld id="{0D0AA311-95FD-4F05-BD30-F8993C5779ED}" type="slidenum">
              <a:rPr lang="en-US" smtClean="0"/>
              <a:pPr/>
              <a:t>‹#›</a:t>
            </a:fld>
            <a:endParaRPr lang="en-US" dirty="0"/>
          </a:p>
        </p:txBody>
      </p:sp>
      <p:sp>
        <p:nvSpPr>
          <p:cNvPr id="10" name="Text Placeholder 9"/>
          <p:cNvSpPr>
            <a:spLocks noGrp="1"/>
          </p:cNvSpPr>
          <p:nvPr>
            <p:ph type="body" idx="1"/>
          </p:nvPr>
        </p:nvSpPr>
        <p:spPr>
          <a:xfrm>
            <a:off x="507205" y="1739788"/>
            <a:ext cx="11175995" cy="4500000"/>
          </a:xfrm>
          <a:prstGeom prst="rect">
            <a:avLst/>
          </a:prstGeom>
        </p:spPr>
        <p:txBody>
          <a:bodyPr vert="horz" lIns="0" tIns="46800" rIns="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custDataLst>
              <p:tags r:id="rId21"/>
            </p:custDataLst>
          </p:nvPr>
        </p:nvPicPr>
        <p:blipFill rotWithShape="1">
          <a:blip r:embed="rId26" cstate="screen">
            <a:extLst>
              <a:ext uri="{28A0092B-C50C-407E-A947-70E740481C1C}">
                <a14:useLocalDpi xmlns:a14="http://schemas.microsoft.com/office/drawing/2010/main"/>
              </a:ext>
            </a:extLst>
          </a:blip>
          <a:srcRect t="51553" b="9938"/>
          <a:stretch/>
        </p:blipFill>
        <p:spPr>
          <a:xfrm>
            <a:off x="10567902" y="312975"/>
            <a:ext cx="1399135" cy="561828"/>
          </a:xfrm>
          <a:prstGeom prst="rect">
            <a:avLst/>
          </a:prstGeom>
        </p:spPr>
      </p:pic>
      <p:sp>
        <p:nvSpPr>
          <p:cNvPr id="3" name="txtSource">
            <a:extLst>
              <a:ext uri="{FF2B5EF4-FFF2-40B4-BE49-F238E27FC236}">
                <a16:creationId xmlns:a16="http://schemas.microsoft.com/office/drawing/2014/main" id="{96CEB2EB-90E8-444A-934C-7B59C14ECE37}"/>
              </a:ext>
            </a:extLst>
          </p:cNvPr>
          <p:cNvSpPr txBox="1"/>
          <p:nvPr userDrawn="1">
            <p:custDataLst>
              <p:tags r:id="rId22"/>
            </p:custDataLst>
          </p:nvPr>
        </p:nvSpPr>
        <p:spPr bwMode="gray">
          <a:xfrm>
            <a:off x="507204" y="6085900"/>
            <a:ext cx="11175995" cy="153888"/>
          </a:xfrm>
          <a:prstGeom prst="rect">
            <a:avLst/>
          </a:prstGeom>
          <a:noFill/>
        </p:spPr>
        <p:txBody>
          <a:bodyPr wrap="square" lIns="0" tIns="0" rIns="0" bIns="0" rtlCol="0" anchor="b">
            <a:spAutoFit/>
          </a:bodyPr>
          <a:lstStyle/>
          <a:p>
            <a:pPr algn="l"/>
            <a:r>
              <a:rPr lang="en-US" sz="1000" dirty="0">
                <a:solidFill>
                  <a:schemeClr val="tx1"/>
                </a:solidFill>
              </a:rPr>
              <a:t> </a:t>
            </a:r>
          </a:p>
        </p:txBody>
      </p:sp>
      <p:sp>
        <p:nvSpPr>
          <p:cNvPr id="11" name="Classification" hidden="1"/>
          <p:cNvSpPr txBox="1">
            <a:spLocks/>
          </p:cNvSpPr>
          <p:nvPr userDrawn="1">
            <p:custDataLst>
              <p:tags r:id="rId23"/>
            </p:custDataLst>
          </p:nvPr>
        </p:nvSpPr>
        <p:spPr>
          <a:xfrm>
            <a:off x="507205" y="0"/>
            <a:ext cx="1427759" cy="177686"/>
          </a:xfrm>
          <a:prstGeom prst="rect">
            <a:avLst/>
          </a:prstGeom>
          <a:solidFill>
            <a:srgbClr val="7A1D3A"/>
          </a:solidFill>
        </p:spPr>
        <p:txBody>
          <a:bodyPr vert="horz" lIns="0" tIns="0" rIns="0" bIns="0" rtlCol="0" anchor="ctr" anchorCtr="0">
            <a:noAutofit/>
          </a:bodyPr>
          <a:lstStyle>
            <a:defPPr>
              <a:defRPr lang="en-US"/>
            </a:defPPr>
            <a:lvl1pPr marL="0" algn="l" defTabSz="228600" rtl="0" eaLnBrk="1" latinLnBrk="0" hangingPunct="1">
              <a:defRPr sz="1000" kern="1200">
                <a:solidFill>
                  <a:schemeClr val="bg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a:lstStyle>
          <a:p>
            <a:pPr algn="ctr"/>
            <a:r>
              <a:rPr lang="en-US" sz="900" dirty="0">
                <a:solidFill>
                  <a:srgbClr val="FFFFFF"/>
                </a:solidFill>
                <a:latin typeface="+mj-lt"/>
              </a:rPr>
              <a:t>Strictly confidential</a:t>
            </a:r>
          </a:p>
        </p:txBody>
      </p:sp>
    </p:spTree>
    <p:extLst>
      <p:ext uri="{BB962C8B-B14F-4D97-AF65-F5344CB8AC3E}">
        <p14:creationId xmlns:p14="http://schemas.microsoft.com/office/powerpoint/2010/main" val="243993882"/>
      </p:ext>
    </p:extLst>
  </p:cSld>
  <p:clrMap bg1="lt1" tx1="dk1" bg2="lt2" tx2="dk2" accent1="accent1" accent2="accent2" accent3="accent3" accent4="accent4" accent5="accent5" accent6="accent6" hlink="hlink" folHlink="folHlink"/>
  <p:sldLayoutIdLst>
    <p:sldLayoutId id="2147483670" r:id="rId1"/>
    <p:sldLayoutId id="2147483663" r:id="rId2"/>
    <p:sldLayoutId id="2147483696" r:id="rId3"/>
    <p:sldLayoutId id="2147483695" r:id="rId4"/>
    <p:sldLayoutId id="2147483662" r:id="rId5"/>
    <p:sldLayoutId id="2147483693" r:id="rId6"/>
    <p:sldLayoutId id="2147483678" r:id="rId7"/>
    <p:sldLayoutId id="2147483686" r:id="rId8"/>
    <p:sldLayoutId id="2147483691" r:id="rId9"/>
    <p:sldLayoutId id="2147483692" r:id="rId10"/>
    <p:sldLayoutId id="2147483683" r:id="rId11"/>
    <p:sldLayoutId id="2147483666" r:id="rId12"/>
    <p:sldLayoutId id="2147483667" r:id="rId13"/>
    <p:sldLayoutId id="2147483697" r:id="rId14"/>
    <p:sldLayoutId id="2147483694" r:id="rId15"/>
    <p:sldLayoutId id="2147483698" r:id="rId16"/>
  </p:sldLayoutIdLst>
  <p:hf hdr="0" dt="0"/>
  <p:txStyles>
    <p:titleStyle>
      <a:lvl1pPr algn="l" defTabSz="914400" rtl="0" eaLnBrk="1" latinLnBrk="0" hangingPunct="1">
        <a:lnSpc>
          <a:spcPts val="3300"/>
        </a:lnSpc>
        <a:spcBef>
          <a:spcPct val="0"/>
        </a:spcBef>
        <a:buNone/>
        <a:defRPr sz="2800" b="1" kern="1200" spc="-100" baseline="0">
          <a:solidFill>
            <a:schemeClr val="accent1"/>
          </a:solidFill>
          <a:latin typeface="+mj-lt"/>
          <a:ea typeface="+mj-ea"/>
          <a:cs typeface="+mj-cs"/>
        </a:defRPr>
      </a:lvl1pPr>
    </p:titleStyle>
    <p:bodyStyle>
      <a:lvl1pPr marL="285750"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tabLst/>
        <a:defRPr lang="en-US" sz="1600" kern="1200" baseline="0" dirty="0" smtClean="0">
          <a:solidFill>
            <a:schemeClr val="tx1"/>
          </a:solidFill>
          <a:latin typeface="+mn-lt"/>
          <a:ea typeface="+mn-ea"/>
          <a:cs typeface="Calibri" panose="020F0502020204030204" pitchFamily="34" charset="0"/>
        </a:defRPr>
      </a:lvl1pPr>
      <a:lvl2pPr marL="444500"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lang="en-US" sz="1600" b="0" kern="1200" baseline="0" dirty="0" smtClean="0">
          <a:solidFill>
            <a:schemeClr val="tx1"/>
          </a:solidFill>
          <a:latin typeface="+mn-lt"/>
          <a:ea typeface="+mn-ea"/>
          <a:cs typeface="Calibri" panose="020F0502020204030204" pitchFamily="34" charset="0"/>
        </a:defRPr>
      </a:lvl2pPr>
      <a:lvl3pPr marL="631825"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lang="en-US" sz="1600" kern="1200" baseline="0" dirty="0" smtClean="0">
          <a:solidFill>
            <a:schemeClr val="tx1"/>
          </a:solidFill>
          <a:latin typeface="+mn-lt"/>
          <a:ea typeface="+mn-ea"/>
          <a:cs typeface="Calibri" panose="020F0502020204030204" pitchFamily="34" charset="0"/>
        </a:defRPr>
      </a:lvl3pPr>
      <a:lvl4pPr marL="815975"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tabLst/>
        <a:defRPr lang="en-US" sz="1600" kern="1200" baseline="0" dirty="0" smtClean="0">
          <a:solidFill>
            <a:schemeClr val="tx1"/>
          </a:solidFill>
          <a:latin typeface="+mn-lt"/>
          <a:ea typeface="+mn-ea"/>
          <a:cs typeface="+mn-cs"/>
        </a:defRPr>
      </a:lvl4pPr>
      <a:lvl5pPr marL="982663"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tabLst/>
        <a:defRPr lang="en-US" sz="1600" kern="1200" baseline="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42" userDrawn="1">
          <p15:clr>
            <a:srgbClr val="F26B43"/>
          </p15:clr>
        </p15:guide>
        <p15:guide id="2" pos="3840" userDrawn="1">
          <p15:clr>
            <a:srgbClr val="F26B43"/>
          </p15:clr>
        </p15:guide>
        <p15:guide id="3" pos="320" userDrawn="1">
          <p15:clr>
            <a:srgbClr val="F26B43"/>
          </p15:clr>
        </p15:guide>
        <p15:guide id="4" pos="7360" userDrawn="1">
          <p15:clr>
            <a:srgbClr val="F26B43"/>
          </p15:clr>
        </p15:guide>
        <p15:guide id="5" orient="horz" pos="319" userDrawn="1">
          <p15:clr>
            <a:srgbClr val="F26B43"/>
          </p15:clr>
        </p15:guide>
        <p15:guide id="6" orient="horz" pos="4001" userDrawn="1">
          <p15:clr>
            <a:srgbClr val="F26B43"/>
          </p15:clr>
        </p15:guide>
        <p15:guide id="7" orient="horz" pos="1200" userDrawn="1">
          <p15:clr>
            <a:srgbClr val="F26B43"/>
          </p15:clr>
        </p15:guide>
        <p15:guide id="8" orient="horz" pos="2160" userDrawn="1">
          <p15:clr>
            <a:srgbClr val="F26B43"/>
          </p15:clr>
        </p15:guide>
        <p15:guide id="9" pos="3761" userDrawn="1">
          <p15:clr>
            <a:srgbClr val="F26B43"/>
          </p15:clr>
        </p15:guide>
        <p15:guide id="10" pos="3920" userDrawn="1">
          <p15:clr>
            <a:srgbClr val="F26B43"/>
          </p15:clr>
        </p15:guide>
        <p15:guide id="11" pos="2718" userDrawn="1">
          <p15:clr>
            <a:srgbClr val="F26B43"/>
          </p15:clr>
        </p15:guide>
        <p15:guide id="12" pos="2560" userDrawn="1">
          <p15:clr>
            <a:srgbClr val="F26B43"/>
          </p15:clr>
        </p15:guide>
        <p15:guide id="13" pos="1518" userDrawn="1">
          <p15:clr>
            <a:srgbClr val="F26B43"/>
          </p15:clr>
        </p15:guide>
        <p15:guide id="14" pos="1360" userDrawn="1">
          <p15:clr>
            <a:srgbClr val="F26B43"/>
          </p15:clr>
        </p15:guide>
        <p15:guide id="15" pos="4961" userDrawn="1">
          <p15:clr>
            <a:srgbClr val="F26B43"/>
          </p15:clr>
        </p15:guide>
        <p15:guide id="16" pos="5120" userDrawn="1">
          <p15:clr>
            <a:srgbClr val="F26B43"/>
          </p15:clr>
        </p15:guide>
        <p15:guide id="17" pos="6163" userDrawn="1">
          <p15:clr>
            <a:srgbClr val="F26B43"/>
          </p15:clr>
        </p15:guide>
        <p15:guide id="18" pos="632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29.xml"/><Relationship Id="rId7" Type="http://schemas.openxmlformats.org/officeDocument/2006/relationships/oleObject" Target="../embeddings/oleObject13.bin"/><Relationship Id="rId2" Type="http://schemas.openxmlformats.org/officeDocument/2006/relationships/tags" Target="../tags/tag28.xml"/><Relationship Id="rId1" Type="http://schemas.openxmlformats.org/officeDocument/2006/relationships/vmlDrawing" Target="../drawings/vmlDrawing13.vml"/><Relationship Id="rId6" Type="http://schemas.openxmlformats.org/officeDocument/2006/relationships/image" Target="../media/image6.jpg"/><Relationship Id="rId5" Type="http://schemas.openxmlformats.org/officeDocument/2006/relationships/slideLayout" Target="../slideLayouts/slideLayout1.xml"/><Relationship Id="rId4" Type="http://schemas.openxmlformats.org/officeDocument/2006/relationships/tags" Target="../tags/tag30.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21.vml"/><Relationship Id="rId6" Type="http://schemas.openxmlformats.org/officeDocument/2006/relationships/image" Target="../media/image5.emf"/><Relationship Id="rId5" Type="http://schemas.openxmlformats.org/officeDocument/2006/relationships/oleObject" Target="../embeddings/oleObject21.bin"/><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8.xml"/><Relationship Id="rId7" Type="http://schemas.openxmlformats.org/officeDocument/2006/relationships/image" Target="../media/image12.png"/><Relationship Id="rId2" Type="http://schemas.openxmlformats.org/officeDocument/2006/relationships/tags" Target="../tags/tag47.xml"/><Relationship Id="rId1" Type="http://schemas.openxmlformats.org/officeDocument/2006/relationships/vmlDrawing" Target="../drawings/vmlDrawing22.vml"/><Relationship Id="rId6" Type="http://schemas.openxmlformats.org/officeDocument/2006/relationships/image" Target="../media/image5.emf"/><Relationship Id="rId5" Type="http://schemas.openxmlformats.org/officeDocument/2006/relationships/oleObject" Target="../embeddings/oleObject22.bin"/><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23.vml"/><Relationship Id="rId6" Type="http://schemas.openxmlformats.org/officeDocument/2006/relationships/image" Target="../media/image5.emf"/><Relationship Id="rId5" Type="http://schemas.openxmlformats.org/officeDocument/2006/relationships/oleObject" Target="../embeddings/oleObject23.bin"/><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1.xml"/><Relationship Id="rId1" Type="http://schemas.openxmlformats.org/officeDocument/2006/relationships/vmlDrawing" Target="../drawings/vmlDrawing24.vml"/><Relationship Id="rId6" Type="http://schemas.openxmlformats.org/officeDocument/2006/relationships/image" Target="../media/image14.png"/><Relationship Id="rId5" Type="http://schemas.openxmlformats.org/officeDocument/2006/relationships/image" Target="../media/image5.emf"/><Relationship Id="rId4"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2.xml"/><Relationship Id="rId1" Type="http://schemas.openxmlformats.org/officeDocument/2006/relationships/vmlDrawing" Target="../drawings/vmlDrawing25.vml"/><Relationship Id="rId6" Type="http://schemas.openxmlformats.org/officeDocument/2006/relationships/image" Target="../media/image15.jpeg"/><Relationship Id="rId5" Type="http://schemas.openxmlformats.org/officeDocument/2006/relationships/image" Target="../media/image5.emf"/><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26.vml"/><Relationship Id="rId6" Type="http://schemas.openxmlformats.org/officeDocument/2006/relationships/image" Target="../media/image5.emf"/><Relationship Id="rId5" Type="http://schemas.openxmlformats.org/officeDocument/2006/relationships/oleObject" Target="../embeddings/oleObject26.bin"/><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55.xml"/><Relationship Id="rId1" Type="http://schemas.openxmlformats.org/officeDocument/2006/relationships/vmlDrawing" Target="../drawings/vmlDrawing27.vml"/><Relationship Id="rId6" Type="http://schemas.openxmlformats.org/officeDocument/2006/relationships/image" Target="../media/image16.png"/><Relationship Id="rId5" Type="http://schemas.openxmlformats.org/officeDocument/2006/relationships/image" Target="../media/image5.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7.png"/><Relationship Id="rId2" Type="http://schemas.openxmlformats.org/officeDocument/2006/relationships/tags" Target="../tags/tag31.xml"/><Relationship Id="rId1" Type="http://schemas.openxmlformats.org/officeDocument/2006/relationships/vmlDrawing" Target="../drawings/vmlDrawing14.vml"/><Relationship Id="rId6" Type="http://schemas.openxmlformats.org/officeDocument/2006/relationships/image" Target="../media/image5.emf"/><Relationship Id="rId5" Type="http://schemas.openxmlformats.org/officeDocument/2006/relationships/oleObject" Target="../embeddings/oleObject14.bin"/><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image" Target="../media/image5.emf"/><Relationship Id="rId5" Type="http://schemas.openxmlformats.org/officeDocument/2006/relationships/oleObject" Target="../embeddings/oleObject16.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5.emf"/><Relationship Id="rId2" Type="http://schemas.openxmlformats.org/officeDocument/2006/relationships/tags" Target="../tags/tag37.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18.vml"/><Relationship Id="rId6" Type="http://schemas.openxmlformats.org/officeDocument/2006/relationships/image" Target="../media/image5.emf"/><Relationship Id="rId5" Type="http://schemas.openxmlformats.org/officeDocument/2006/relationships/oleObject" Target="../embeddings/oleObject18.bin"/><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2.xml"/><Relationship Id="rId7" Type="http://schemas.openxmlformats.org/officeDocument/2006/relationships/image" Target="../media/image5.emf"/><Relationship Id="rId2" Type="http://schemas.openxmlformats.org/officeDocument/2006/relationships/tags" Target="../tags/tag41.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3.xml"/><Relationship Id="rId10" Type="http://schemas.openxmlformats.org/officeDocument/2006/relationships/image" Target="../media/image11.svg"/><Relationship Id="rId4" Type="http://schemas.openxmlformats.org/officeDocument/2006/relationships/slideLayout" Target="../slideLayouts/slideLayout12.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20.vml"/><Relationship Id="rId6" Type="http://schemas.openxmlformats.org/officeDocument/2006/relationships/image" Target="../media/image5.emf"/><Relationship Id="rId5" Type="http://schemas.openxmlformats.org/officeDocument/2006/relationships/oleObject" Target="../embeddings/oleObject20.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8"/>
          <p:cNvPicPr>
            <a:picLocks noGrp="1" noChangeAspect="1"/>
          </p:cNvPicPr>
          <p:nvPr>
            <p:ph type="pic" sz="quarter" idx="12"/>
          </p:nvPr>
        </p:nvPicPr>
        <p:blipFill>
          <a:blip r:embed="rId6">
            <a:extLst>
              <a:ext uri="{28A0092B-C50C-407E-A947-70E740481C1C}">
                <a14:useLocalDpi xmlns:a14="http://schemas.microsoft.com/office/drawing/2010/main" val="0"/>
              </a:ext>
            </a:extLst>
          </a:blip>
          <a:srcRect t="19609" b="19609"/>
          <a:stretch>
            <a:fillRect/>
          </a:stretch>
        </p:blipFill>
        <p:spPr>
          <a:xfrm>
            <a:off x="776" y="-36946"/>
            <a:ext cx="12191224" cy="5557336"/>
          </a:xfrm>
        </p:spPr>
      </p:pic>
      <p:graphicFrame>
        <p:nvGraphicFramePr>
          <p:cNvPr id="18" name="Object 17" hidden="1">
            <a:extLst>
              <a:ext uri="{FF2B5EF4-FFF2-40B4-BE49-F238E27FC236}">
                <a16:creationId xmlns:a16="http://schemas.microsoft.com/office/drawing/2014/main" id="{9F886BA7-CA32-49F1-BB59-0D1A61F29DFD}"/>
              </a:ext>
            </a:extLst>
          </p:cNvPr>
          <p:cNvGraphicFramePr>
            <a:graphicFrameLocks noChangeAspect="1"/>
          </p:cNvGraphicFramePr>
          <p:nvPr>
            <p:custDataLst>
              <p:tags r:id="rId2"/>
            </p:custDataLst>
            <p:extLst>
              <p:ext uri="{D42A27DB-BD31-4B8C-83A1-F6EECF244321}">
                <p14:modId xmlns:p14="http://schemas.microsoft.com/office/powerpoint/2010/main" val="20976052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19" name="think-cell Slide" r:id="rId7" imgW="383" imgH="384" progId="TCLayout.ActiveDocument.1">
                  <p:embed/>
                </p:oleObj>
              </mc:Choice>
              <mc:Fallback>
                <p:oleObj name="think-cell Slide" r:id="rId7" imgW="383"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B39CA131-BE30-4023-93BC-3C3E82792E06}"/>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6600" b="1" dirty="0" err="1">
              <a:solidFill>
                <a:schemeClr val="bg1"/>
              </a:solidFill>
              <a:latin typeface="Century Gothic" panose="020B0502020202020204" pitchFamily="34" charset="0"/>
              <a:sym typeface="Century Gothic" panose="020B0502020202020204" pitchFamily="34" charset="0"/>
            </a:endParaRPr>
          </a:p>
        </p:txBody>
      </p:sp>
      <p:pic>
        <p:nvPicPr>
          <p:cNvPr id="10" name="Picture 9"/>
          <p:cNvPicPr>
            <a:picLocks noChangeAspect="1"/>
          </p:cNvPicPr>
          <p:nvPr>
            <p:custDataLst>
              <p:tags r:id="rId4"/>
            </p:custDataLst>
          </p:nvPr>
        </p:nvPicPr>
        <p:blipFill rotWithShape="1">
          <a:blip r:embed="rId9" cstate="screen">
            <a:extLst>
              <a:ext uri="{28A0092B-C50C-407E-A947-70E740481C1C}">
                <a14:useLocalDpi xmlns:a14="http://schemas.microsoft.com/office/drawing/2010/main"/>
              </a:ext>
            </a:extLst>
          </a:blip>
          <a:srcRect t="52019" b="11065"/>
          <a:stretch/>
        </p:blipFill>
        <p:spPr>
          <a:xfrm>
            <a:off x="10566637" y="319827"/>
            <a:ext cx="1400400" cy="539074"/>
          </a:xfrm>
          <a:prstGeom prst="rect">
            <a:avLst/>
          </a:prstGeom>
        </p:spPr>
      </p:pic>
      <p:sp>
        <p:nvSpPr>
          <p:cNvPr id="2" name="Title 1">
            <a:extLst>
              <a:ext uri="{FF2B5EF4-FFF2-40B4-BE49-F238E27FC236}">
                <a16:creationId xmlns:a16="http://schemas.microsoft.com/office/drawing/2014/main" id="{E059E4C2-AF08-4C51-81DA-6D05E5DBCECC}"/>
              </a:ext>
            </a:extLst>
          </p:cNvPr>
          <p:cNvSpPr>
            <a:spLocks noGrp="1"/>
          </p:cNvSpPr>
          <p:nvPr>
            <p:ph type="ctrTitle"/>
          </p:nvPr>
        </p:nvSpPr>
        <p:spPr/>
        <p:txBody>
          <a:bodyPr/>
          <a:lstStyle/>
          <a:p>
            <a:r>
              <a:rPr lang="en-US" dirty="0"/>
              <a:t>MODA</a:t>
            </a:r>
            <a:r>
              <a:rPr lang="en-US" baseline="30000" dirty="0"/>
              <a:t>TM </a:t>
            </a:r>
            <a:r>
              <a:rPr lang="en-US" dirty="0"/>
              <a:t> Platform</a:t>
            </a:r>
          </a:p>
        </p:txBody>
      </p:sp>
      <p:sp>
        <p:nvSpPr>
          <p:cNvPr id="3" name="Subtitle 2">
            <a:extLst>
              <a:ext uri="{FF2B5EF4-FFF2-40B4-BE49-F238E27FC236}">
                <a16:creationId xmlns:a16="http://schemas.microsoft.com/office/drawing/2014/main" id="{B48FD10E-2D50-4D76-B07A-3FD814F00EA6}"/>
              </a:ext>
            </a:extLst>
          </p:cNvPr>
          <p:cNvSpPr>
            <a:spLocks noGrp="1"/>
          </p:cNvSpPr>
          <p:nvPr>
            <p:ph type="subTitle" idx="1"/>
          </p:nvPr>
        </p:nvSpPr>
        <p:spPr/>
        <p:txBody>
          <a:bodyPr/>
          <a:lstStyle/>
          <a:p>
            <a:r>
              <a:rPr lang="en-US" dirty="0"/>
              <a:t>Paperless Product release solution for Cell and Gene Therapy</a:t>
            </a:r>
          </a:p>
        </p:txBody>
      </p:sp>
      <p:sp>
        <p:nvSpPr>
          <p:cNvPr id="6" name="Footer Placeholder 5"/>
          <p:cNvSpPr>
            <a:spLocks noGrp="1"/>
          </p:cNvSpPr>
          <p:nvPr>
            <p:ph type="ftr" sz="quarter" idx="11"/>
          </p:nvPr>
        </p:nvSpPr>
        <p:spPr/>
        <p:txBody>
          <a:bodyPr/>
          <a:lstStyle/>
          <a:p>
            <a:r>
              <a:rPr lang="en-US"/>
              <a:t>Bioscience Solutions  |  Robert Lutskus</a:t>
            </a:r>
            <a:endParaRPr lang="en-US" dirty="0"/>
          </a:p>
        </p:txBody>
      </p:sp>
    </p:spTree>
    <p:extLst>
      <p:ext uri="{BB962C8B-B14F-4D97-AF65-F5344CB8AC3E}">
        <p14:creationId xmlns:p14="http://schemas.microsoft.com/office/powerpoint/2010/main" val="109546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B3A01F9D-3FAE-4F53-8E60-ECF101488146}"/>
              </a:ext>
            </a:extLst>
          </p:cNvPr>
          <p:cNvGraphicFramePr>
            <a:graphicFrameLocks noChangeAspect="1"/>
          </p:cNvGraphicFramePr>
          <p:nvPr>
            <p:custDataLst>
              <p:tags r:id="rId2"/>
            </p:custDataLst>
            <p:extLst>
              <p:ext uri="{D42A27DB-BD31-4B8C-83A1-F6EECF244321}">
                <p14:modId xmlns:p14="http://schemas.microsoft.com/office/powerpoint/2010/main" val="34508663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1"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0A0355D8-B57F-4096-BA37-646B4E15D56F}"/>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CC33073C-0410-4252-8EA8-002335CF4190}"/>
              </a:ext>
            </a:extLst>
          </p:cNvPr>
          <p:cNvSpPr>
            <a:spLocks noGrp="1"/>
          </p:cNvSpPr>
          <p:nvPr>
            <p:ph type="ftr" sz="quarter" idx="11"/>
          </p:nvPr>
        </p:nvSpPr>
        <p:spPr/>
        <p:txBody>
          <a:bodyPr/>
          <a:lstStyle/>
          <a:p>
            <a:r>
              <a:rPr lang="en-US"/>
              <a:t>Bioscience Solutions  |  Robert Lutskus</a:t>
            </a:r>
            <a:endParaRPr lang="en-US" dirty="0"/>
          </a:p>
        </p:txBody>
      </p:sp>
      <p:sp>
        <p:nvSpPr>
          <p:cNvPr id="3" name="Text Placeholder 2">
            <a:extLst>
              <a:ext uri="{FF2B5EF4-FFF2-40B4-BE49-F238E27FC236}">
                <a16:creationId xmlns:a16="http://schemas.microsoft.com/office/drawing/2014/main" id="{4405C5B0-AA73-4AC2-A300-9AB39DE79128}"/>
              </a:ext>
            </a:extLst>
          </p:cNvPr>
          <p:cNvSpPr>
            <a:spLocks noGrp="1"/>
          </p:cNvSpPr>
          <p:nvPr>
            <p:ph type="body" sz="quarter" idx="13"/>
          </p:nvPr>
        </p:nvSpPr>
        <p:spPr>
          <a:xfrm>
            <a:off x="507207" y="946614"/>
            <a:ext cx="11174400" cy="360000"/>
          </a:xfrm>
        </p:spPr>
        <p:txBody>
          <a:bodyPr/>
          <a:lstStyle/>
          <a:p>
            <a:r>
              <a:rPr lang="en-US" dirty="0"/>
              <a:t>Ease of use for end user makes transition from paper easier</a:t>
            </a:r>
          </a:p>
        </p:txBody>
      </p:sp>
      <p:sp>
        <p:nvSpPr>
          <p:cNvPr id="4" name="Title 3">
            <a:extLst>
              <a:ext uri="{FF2B5EF4-FFF2-40B4-BE49-F238E27FC236}">
                <a16:creationId xmlns:a16="http://schemas.microsoft.com/office/drawing/2014/main" id="{D050B7F8-7A7F-41B4-B15F-C3B5AFA31A6D}"/>
              </a:ext>
            </a:extLst>
          </p:cNvPr>
          <p:cNvSpPr>
            <a:spLocks noGrp="1"/>
          </p:cNvSpPr>
          <p:nvPr>
            <p:ph type="title"/>
          </p:nvPr>
        </p:nvSpPr>
        <p:spPr/>
        <p:txBody>
          <a:bodyPr/>
          <a:lstStyle/>
          <a:p>
            <a:r>
              <a:rPr lang="id-ID" dirty="0"/>
              <a:t>User interface</a:t>
            </a:r>
          </a:p>
        </p:txBody>
      </p:sp>
      <p:grpSp>
        <p:nvGrpSpPr>
          <p:cNvPr id="27" name="Group 26">
            <a:extLst>
              <a:ext uri="{FF2B5EF4-FFF2-40B4-BE49-F238E27FC236}">
                <a16:creationId xmlns:a16="http://schemas.microsoft.com/office/drawing/2014/main" id="{6531213A-742A-4BBA-B0D4-D6907E223656}"/>
              </a:ext>
            </a:extLst>
          </p:cNvPr>
          <p:cNvGrpSpPr/>
          <p:nvPr/>
        </p:nvGrpSpPr>
        <p:grpSpPr>
          <a:xfrm>
            <a:off x="507207" y="1637697"/>
            <a:ext cx="5463381" cy="848504"/>
            <a:chOff x="507207" y="1688497"/>
            <a:chExt cx="5463381" cy="848504"/>
          </a:xfrm>
        </p:grpSpPr>
        <p:sp>
          <p:nvSpPr>
            <p:cNvPr id="13" name="Freeform 21">
              <a:extLst>
                <a:ext uri="{FF2B5EF4-FFF2-40B4-BE49-F238E27FC236}">
                  <a16:creationId xmlns:a16="http://schemas.microsoft.com/office/drawing/2014/main" id="{597D2E96-51C7-473F-A332-0C2F7C175A19}"/>
                </a:ext>
              </a:extLst>
            </p:cNvPr>
            <p:cNvSpPr>
              <a:spLocks/>
            </p:cNvSpPr>
            <p:nvPr/>
          </p:nvSpPr>
          <p:spPr bwMode="auto">
            <a:xfrm>
              <a:off x="507207" y="1688497"/>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14" name="Rectangle 13">
              <a:extLst>
                <a:ext uri="{FF2B5EF4-FFF2-40B4-BE49-F238E27FC236}">
                  <a16:creationId xmlns:a16="http://schemas.microsoft.com/office/drawing/2014/main" id="{E4A643FD-71B2-45E3-BC29-6BB8311E207A}"/>
                </a:ext>
              </a:extLst>
            </p:cNvPr>
            <p:cNvSpPr/>
            <p:nvPr/>
          </p:nvSpPr>
          <p:spPr>
            <a:xfrm>
              <a:off x="984254" y="1690615"/>
              <a:ext cx="4986334" cy="846386"/>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Instructional Text</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Add instructional text and videos</a:t>
              </a:r>
              <a:r>
                <a:rPr lang="en-US" sz="1200" dirty="0">
                  <a:cs typeface="Calibri" panose="020F0502020204030204" pitchFamily="34" charset="0"/>
                </a:rPr>
                <a:t> to guide the technicians through the process</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Instruction text can be at individual field level or section level</a:t>
              </a:r>
            </a:p>
          </p:txBody>
        </p:sp>
      </p:grpSp>
      <p:grpSp>
        <p:nvGrpSpPr>
          <p:cNvPr id="26" name="Group 25">
            <a:extLst>
              <a:ext uri="{FF2B5EF4-FFF2-40B4-BE49-F238E27FC236}">
                <a16:creationId xmlns:a16="http://schemas.microsoft.com/office/drawing/2014/main" id="{6AFFD1AF-7BD5-4788-86E1-2467B2395513}"/>
              </a:ext>
            </a:extLst>
          </p:cNvPr>
          <p:cNvGrpSpPr/>
          <p:nvPr/>
        </p:nvGrpSpPr>
        <p:grpSpPr>
          <a:xfrm>
            <a:off x="507207" y="2609002"/>
            <a:ext cx="5463381" cy="848504"/>
            <a:chOff x="507207" y="2789299"/>
            <a:chExt cx="5463381" cy="848504"/>
          </a:xfrm>
        </p:grpSpPr>
        <p:sp>
          <p:nvSpPr>
            <p:cNvPr id="16" name="Freeform 21">
              <a:extLst>
                <a:ext uri="{FF2B5EF4-FFF2-40B4-BE49-F238E27FC236}">
                  <a16:creationId xmlns:a16="http://schemas.microsoft.com/office/drawing/2014/main" id="{E898D482-13D6-4FDE-B1F9-46E18ECF759A}"/>
                </a:ext>
              </a:extLst>
            </p:cNvPr>
            <p:cNvSpPr>
              <a:spLocks/>
            </p:cNvSpPr>
            <p:nvPr/>
          </p:nvSpPr>
          <p:spPr bwMode="auto">
            <a:xfrm>
              <a:off x="507207" y="2789299"/>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17" name="Rectangle 16">
              <a:extLst>
                <a:ext uri="{FF2B5EF4-FFF2-40B4-BE49-F238E27FC236}">
                  <a16:creationId xmlns:a16="http://schemas.microsoft.com/office/drawing/2014/main" id="{4BDB4211-6C35-4DC6-80F3-B4011DDA7871}"/>
                </a:ext>
              </a:extLst>
            </p:cNvPr>
            <p:cNvSpPr/>
            <p:nvPr/>
          </p:nvSpPr>
          <p:spPr>
            <a:xfrm>
              <a:off x="984254" y="2791417"/>
              <a:ext cx="4986334" cy="846386"/>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Measurements</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Easily capture </a:t>
              </a:r>
              <a:r>
                <a:rPr lang="en-US" sz="1200" dirty="0">
                  <a:cs typeface="Calibri" panose="020F0502020204030204" pitchFamily="34" charset="0"/>
                </a:rPr>
                <a:t>numeric, string, date/time, equipment, materials and more</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Validated processes that </a:t>
              </a:r>
              <a:r>
                <a:rPr lang="en-US" sz="1200" b="1" dirty="0">
                  <a:latin typeface="Calibri" panose="020F0502020204030204" pitchFamily="34" charset="0"/>
                  <a:cs typeface="Calibri" panose="020F0502020204030204" pitchFamily="34" charset="0"/>
                </a:rPr>
                <a:t>perform all calculations </a:t>
              </a:r>
              <a:r>
                <a:rPr lang="en-US" sz="1200" dirty="0">
                  <a:cs typeface="Calibri" panose="020F0502020204030204" pitchFamily="34" charset="0"/>
                </a:rPr>
                <a:t>means no calculating during review</a:t>
              </a:r>
            </a:p>
          </p:txBody>
        </p:sp>
      </p:grpSp>
      <p:grpSp>
        <p:nvGrpSpPr>
          <p:cNvPr id="25" name="Group 24">
            <a:extLst>
              <a:ext uri="{FF2B5EF4-FFF2-40B4-BE49-F238E27FC236}">
                <a16:creationId xmlns:a16="http://schemas.microsoft.com/office/drawing/2014/main" id="{10109DA1-E097-42C8-81E3-6B53C28F6BAA}"/>
              </a:ext>
            </a:extLst>
          </p:cNvPr>
          <p:cNvGrpSpPr/>
          <p:nvPr/>
        </p:nvGrpSpPr>
        <p:grpSpPr>
          <a:xfrm>
            <a:off x="507207" y="3580307"/>
            <a:ext cx="5463381" cy="848504"/>
            <a:chOff x="507207" y="3799259"/>
            <a:chExt cx="5463381" cy="848504"/>
          </a:xfrm>
        </p:grpSpPr>
        <p:sp>
          <p:nvSpPr>
            <p:cNvPr id="19" name="Freeform 21">
              <a:extLst>
                <a:ext uri="{FF2B5EF4-FFF2-40B4-BE49-F238E27FC236}">
                  <a16:creationId xmlns:a16="http://schemas.microsoft.com/office/drawing/2014/main" id="{5248C494-4E6E-49C0-BC36-709C3F1D106F}"/>
                </a:ext>
              </a:extLst>
            </p:cNvPr>
            <p:cNvSpPr>
              <a:spLocks/>
            </p:cNvSpPr>
            <p:nvPr/>
          </p:nvSpPr>
          <p:spPr bwMode="auto">
            <a:xfrm>
              <a:off x="507207" y="3799259"/>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20" name="Rectangle 19">
              <a:extLst>
                <a:ext uri="{FF2B5EF4-FFF2-40B4-BE49-F238E27FC236}">
                  <a16:creationId xmlns:a16="http://schemas.microsoft.com/office/drawing/2014/main" id="{E01FBCFB-6A53-4C4C-9383-599E74D09876}"/>
                </a:ext>
              </a:extLst>
            </p:cNvPr>
            <p:cNvSpPr/>
            <p:nvPr/>
          </p:nvSpPr>
          <p:spPr>
            <a:xfrm>
              <a:off x="984254" y="3801377"/>
              <a:ext cx="4986334" cy="846386"/>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Electronic Signatures</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9 different electronic signature configurations</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Ability to queue signatures </a:t>
              </a:r>
              <a:r>
                <a:rPr lang="en-US" sz="1200" dirty="0">
                  <a:cs typeface="Calibri" panose="020F0502020204030204" pitchFamily="34" charset="0"/>
                </a:rPr>
                <a:t>for a performer in a BSC or Isolator to sign when critical processes are completed</a:t>
              </a:r>
            </a:p>
          </p:txBody>
        </p:sp>
      </p:grpSp>
      <p:grpSp>
        <p:nvGrpSpPr>
          <p:cNvPr id="24" name="Group 23">
            <a:extLst>
              <a:ext uri="{FF2B5EF4-FFF2-40B4-BE49-F238E27FC236}">
                <a16:creationId xmlns:a16="http://schemas.microsoft.com/office/drawing/2014/main" id="{BB59E2E6-15BF-4D91-8E45-C095A56BA02A}"/>
              </a:ext>
            </a:extLst>
          </p:cNvPr>
          <p:cNvGrpSpPr/>
          <p:nvPr/>
        </p:nvGrpSpPr>
        <p:grpSpPr>
          <a:xfrm>
            <a:off x="507207" y="4551613"/>
            <a:ext cx="5463381" cy="663838"/>
            <a:chOff x="507207" y="4842701"/>
            <a:chExt cx="5463381" cy="663838"/>
          </a:xfrm>
        </p:grpSpPr>
        <p:sp>
          <p:nvSpPr>
            <p:cNvPr id="22" name="Freeform 21">
              <a:extLst>
                <a:ext uri="{FF2B5EF4-FFF2-40B4-BE49-F238E27FC236}">
                  <a16:creationId xmlns:a16="http://schemas.microsoft.com/office/drawing/2014/main" id="{A64C361A-8CD1-4F0C-9AC5-7A58E1EC37BF}"/>
                </a:ext>
              </a:extLst>
            </p:cNvPr>
            <p:cNvSpPr>
              <a:spLocks/>
            </p:cNvSpPr>
            <p:nvPr/>
          </p:nvSpPr>
          <p:spPr bwMode="auto">
            <a:xfrm>
              <a:off x="507207" y="4842701"/>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23" name="Rectangle 22">
              <a:extLst>
                <a:ext uri="{FF2B5EF4-FFF2-40B4-BE49-F238E27FC236}">
                  <a16:creationId xmlns:a16="http://schemas.microsoft.com/office/drawing/2014/main" id="{D452EC27-F9B8-4DC8-9C8A-B078724ADA6D}"/>
                </a:ext>
              </a:extLst>
            </p:cNvPr>
            <p:cNvSpPr/>
            <p:nvPr/>
          </p:nvSpPr>
          <p:spPr>
            <a:xfrm>
              <a:off x="984254" y="4844819"/>
              <a:ext cx="4986334" cy="661720"/>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Workflow</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Driven by the System</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User viewable </a:t>
              </a:r>
              <a:r>
                <a:rPr lang="en-US" sz="1200" dirty="0">
                  <a:cs typeface="Calibri" panose="020F0502020204030204" pitchFamily="34" charset="0"/>
                </a:rPr>
                <a:t>to see where the technician is in the process</a:t>
              </a:r>
            </a:p>
          </p:txBody>
        </p:sp>
      </p:grpSp>
      <p:grpSp>
        <p:nvGrpSpPr>
          <p:cNvPr id="28" name="Group 27">
            <a:extLst>
              <a:ext uri="{FF2B5EF4-FFF2-40B4-BE49-F238E27FC236}">
                <a16:creationId xmlns:a16="http://schemas.microsoft.com/office/drawing/2014/main" id="{145C006F-C747-48B4-8911-C85552911FD3}"/>
              </a:ext>
            </a:extLst>
          </p:cNvPr>
          <p:cNvGrpSpPr/>
          <p:nvPr/>
        </p:nvGrpSpPr>
        <p:grpSpPr>
          <a:xfrm>
            <a:off x="6223000" y="1637697"/>
            <a:ext cx="5463381" cy="1033169"/>
            <a:chOff x="507207" y="1688497"/>
            <a:chExt cx="5463381" cy="1033169"/>
          </a:xfrm>
        </p:grpSpPr>
        <p:sp>
          <p:nvSpPr>
            <p:cNvPr id="29" name="Freeform 21">
              <a:extLst>
                <a:ext uri="{FF2B5EF4-FFF2-40B4-BE49-F238E27FC236}">
                  <a16:creationId xmlns:a16="http://schemas.microsoft.com/office/drawing/2014/main" id="{8426D1BD-2E34-4833-9487-942F35B7B678}"/>
                </a:ext>
              </a:extLst>
            </p:cNvPr>
            <p:cNvSpPr>
              <a:spLocks/>
            </p:cNvSpPr>
            <p:nvPr/>
          </p:nvSpPr>
          <p:spPr bwMode="auto">
            <a:xfrm>
              <a:off x="507207" y="1688497"/>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30" name="Rectangle 29">
              <a:extLst>
                <a:ext uri="{FF2B5EF4-FFF2-40B4-BE49-F238E27FC236}">
                  <a16:creationId xmlns:a16="http://schemas.microsoft.com/office/drawing/2014/main" id="{4BE724BF-5D90-4281-943D-1A73A5F2EE05}"/>
                </a:ext>
              </a:extLst>
            </p:cNvPr>
            <p:cNvSpPr/>
            <p:nvPr/>
          </p:nvSpPr>
          <p:spPr>
            <a:xfrm>
              <a:off x="984254" y="1690615"/>
              <a:ext cx="4986334" cy="1031051"/>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Review and Approve by exception</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MODA-ES</a:t>
              </a:r>
              <a:r>
                <a:rPr lang="en-US" sz="1200" baseline="30000" dirty="0">
                  <a:cs typeface="Calibri" panose="020F0502020204030204" pitchFamily="34" charset="0"/>
                </a:rPr>
                <a:t>TM </a:t>
              </a:r>
              <a:r>
                <a:rPr lang="en-US" sz="1200" dirty="0">
                  <a:cs typeface="Calibri" panose="020F0502020204030204" pitchFamily="34" charset="0"/>
                </a:rPr>
                <a:t>creates a </a:t>
              </a:r>
              <a:r>
                <a:rPr lang="en-US" sz="1200" b="1" dirty="0">
                  <a:latin typeface="Calibri" panose="020F0502020204030204" pitchFamily="34" charset="0"/>
                  <a:cs typeface="Calibri" panose="020F0502020204030204" pitchFamily="34" charset="0"/>
                </a:rPr>
                <a:t>review/approve checklist </a:t>
              </a:r>
              <a:r>
                <a:rPr lang="en-US" sz="1200" dirty="0">
                  <a:cs typeface="Calibri" panose="020F0502020204030204" pitchFamily="34" charset="0"/>
                </a:rPr>
                <a:t>similar but better than the paper checklist</a:t>
              </a:r>
            </a:p>
            <a:p>
              <a:pPr marL="285750" indent="-285750">
                <a:spcBef>
                  <a:spcPts val="300"/>
                </a:spcBef>
                <a:buClr>
                  <a:schemeClr val="accent1"/>
                </a:buClr>
                <a:buFont typeface="Arial" panose="020B0604020202020204" pitchFamily="34" charset="0"/>
                <a:buChar char="•"/>
              </a:pPr>
              <a:r>
                <a:rPr lang="en-US" sz="1200" b="1" dirty="0">
                  <a:latin typeface="Calibri" panose="020F0502020204030204" pitchFamily="34" charset="0"/>
                  <a:cs typeface="Calibri" panose="020F0502020204030204" pitchFamily="34" charset="0"/>
                </a:rPr>
                <a:t>An exception count </a:t>
              </a:r>
              <a:r>
                <a:rPr lang="en-US" sz="1200" dirty="0">
                  <a:cs typeface="Calibri" panose="020F0502020204030204" pitchFamily="34" charset="0"/>
                </a:rPr>
                <a:t>for each process is provided to show reviewers what they need to review.</a:t>
              </a:r>
            </a:p>
          </p:txBody>
        </p:sp>
      </p:grpSp>
      <p:grpSp>
        <p:nvGrpSpPr>
          <p:cNvPr id="31" name="Group 30">
            <a:extLst>
              <a:ext uri="{FF2B5EF4-FFF2-40B4-BE49-F238E27FC236}">
                <a16:creationId xmlns:a16="http://schemas.microsoft.com/office/drawing/2014/main" id="{1D2C8FB4-38F2-41ED-9F25-CADC2D44B3BE}"/>
              </a:ext>
            </a:extLst>
          </p:cNvPr>
          <p:cNvGrpSpPr/>
          <p:nvPr/>
        </p:nvGrpSpPr>
        <p:grpSpPr>
          <a:xfrm>
            <a:off x="6223000" y="2878707"/>
            <a:ext cx="5463381" cy="1217835"/>
            <a:chOff x="507207" y="1688497"/>
            <a:chExt cx="5463381" cy="1217835"/>
          </a:xfrm>
        </p:grpSpPr>
        <p:sp>
          <p:nvSpPr>
            <p:cNvPr id="32" name="Freeform 21">
              <a:extLst>
                <a:ext uri="{FF2B5EF4-FFF2-40B4-BE49-F238E27FC236}">
                  <a16:creationId xmlns:a16="http://schemas.microsoft.com/office/drawing/2014/main" id="{A41CFA2F-BBB5-4D4A-B585-18BF071675D4}"/>
                </a:ext>
              </a:extLst>
            </p:cNvPr>
            <p:cNvSpPr>
              <a:spLocks/>
            </p:cNvSpPr>
            <p:nvPr/>
          </p:nvSpPr>
          <p:spPr bwMode="auto">
            <a:xfrm>
              <a:off x="507207" y="1688497"/>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33" name="Rectangle 32">
              <a:extLst>
                <a:ext uri="{FF2B5EF4-FFF2-40B4-BE49-F238E27FC236}">
                  <a16:creationId xmlns:a16="http://schemas.microsoft.com/office/drawing/2014/main" id="{FB86B457-5319-4E41-90E3-E0CCB78743D7}"/>
                </a:ext>
              </a:extLst>
            </p:cNvPr>
            <p:cNvSpPr/>
            <p:nvPr/>
          </p:nvSpPr>
          <p:spPr>
            <a:xfrm>
              <a:off x="984254" y="1690615"/>
              <a:ext cx="4986334" cy="1215717"/>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Data Integrity is built directly in review and approve. </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The history tab shows the previous value, the new value, who made the change and what date/time the change was made all without leaving the review and approve screen</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Integration to ERP </a:t>
              </a:r>
              <a:r>
                <a:rPr lang="en-US" sz="1200" b="1" dirty="0">
                  <a:latin typeface="Calibri" panose="020F0502020204030204" pitchFamily="34" charset="0"/>
                  <a:cs typeface="Calibri" panose="020F0502020204030204" pitchFamily="34" charset="0"/>
                </a:rPr>
                <a:t>ensure correct material part/lot numbers are used </a:t>
              </a:r>
              <a:r>
                <a:rPr lang="en-US" sz="1200" dirty="0">
                  <a:cs typeface="Calibri" panose="020F0502020204030204" pitchFamily="34" charset="0"/>
                </a:rPr>
                <a:t>and blocked or expired materials are not used. </a:t>
              </a:r>
            </a:p>
          </p:txBody>
        </p:sp>
      </p:grpSp>
      <p:grpSp>
        <p:nvGrpSpPr>
          <p:cNvPr id="34" name="Group 33">
            <a:extLst>
              <a:ext uri="{FF2B5EF4-FFF2-40B4-BE49-F238E27FC236}">
                <a16:creationId xmlns:a16="http://schemas.microsoft.com/office/drawing/2014/main" id="{2CD5341B-B657-4757-ABB3-57AEB4EFA0CA}"/>
              </a:ext>
            </a:extLst>
          </p:cNvPr>
          <p:cNvGrpSpPr/>
          <p:nvPr/>
        </p:nvGrpSpPr>
        <p:grpSpPr>
          <a:xfrm>
            <a:off x="6223000" y="4304382"/>
            <a:ext cx="5463381" cy="440700"/>
            <a:chOff x="507207" y="1688497"/>
            <a:chExt cx="5463381" cy="440700"/>
          </a:xfrm>
        </p:grpSpPr>
        <p:sp>
          <p:nvSpPr>
            <p:cNvPr id="35" name="Freeform 21">
              <a:extLst>
                <a:ext uri="{FF2B5EF4-FFF2-40B4-BE49-F238E27FC236}">
                  <a16:creationId xmlns:a16="http://schemas.microsoft.com/office/drawing/2014/main" id="{F5C1ADA2-7B2C-4E52-9FB6-BC93F015C1BF}"/>
                </a:ext>
              </a:extLst>
            </p:cNvPr>
            <p:cNvSpPr>
              <a:spLocks/>
            </p:cNvSpPr>
            <p:nvPr/>
          </p:nvSpPr>
          <p:spPr bwMode="auto">
            <a:xfrm>
              <a:off x="507207" y="1688497"/>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lt1"/>
                </a:solidFill>
                <a:latin typeface="Calibri" panose="020F0502020204030204" pitchFamily="34" charset="0"/>
              </a:endParaRPr>
            </a:p>
          </p:txBody>
        </p:sp>
        <p:sp>
          <p:nvSpPr>
            <p:cNvPr id="36" name="Rectangle 35">
              <a:extLst>
                <a:ext uri="{FF2B5EF4-FFF2-40B4-BE49-F238E27FC236}">
                  <a16:creationId xmlns:a16="http://schemas.microsoft.com/office/drawing/2014/main" id="{9510A7F7-0AF1-4362-B038-7B77AC4659E1}"/>
                </a:ext>
              </a:extLst>
            </p:cNvPr>
            <p:cNvSpPr/>
            <p:nvPr/>
          </p:nvSpPr>
          <p:spPr>
            <a:xfrm>
              <a:off x="984254" y="1690615"/>
              <a:ext cx="4986334" cy="438582"/>
            </a:xfrm>
            <a:prstGeom prst="rect">
              <a:avLst/>
            </a:prstGeom>
          </p:spPr>
          <p:txBody>
            <a:bodyPr wrap="square" lIns="0" tIns="0" rIns="0" bIns="0">
              <a:spAutoFit/>
            </a:bodyPr>
            <a:lstStyle/>
            <a:p>
              <a:pPr>
                <a:spcBef>
                  <a:spcPts val="300"/>
                </a:spcBef>
              </a:pPr>
              <a:r>
                <a:rPr lang="en-US" sz="1400" b="1" dirty="0">
                  <a:solidFill>
                    <a:schemeClr val="accent2"/>
                  </a:solidFill>
                  <a:latin typeface="Calibri" panose="020F0502020204030204" pitchFamily="34" charset="0"/>
                  <a:cs typeface="Calibri" panose="020F0502020204030204" pitchFamily="34" charset="0"/>
                </a:rPr>
                <a:t>Each process can be signed off as it is completed</a:t>
              </a:r>
            </a:p>
            <a:p>
              <a:pPr marL="285750" indent="-285750">
                <a:spcBef>
                  <a:spcPts val="300"/>
                </a:spcBef>
                <a:buClr>
                  <a:schemeClr val="accent1"/>
                </a:buClr>
                <a:buFont typeface="Arial" panose="020B0604020202020204" pitchFamily="34" charset="0"/>
                <a:buChar char="•"/>
              </a:pPr>
              <a:r>
                <a:rPr lang="en-US" sz="1200" dirty="0">
                  <a:cs typeface="Calibri" panose="020F0502020204030204" pitchFamily="34" charset="0"/>
                </a:rPr>
                <a:t>When final test is complete, sign off and release the batch</a:t>
              </a:r>
            </a:p>
          </p:txBody>
        </p:sp>
      </p:grpSp>
      <p:sp>
        <p:nvSpPr>
          <p:cNvPr id="89" name="Slide Number Placeholder 88">
            <a:extLst>
              <a:ext uri="{FF2B5EF4-FFF2-40B4-BE49-F238E27FC236}">
                <a16:creationId xmlns:a16="http://schemas.microsoft.com/office/drawing/2014/main" id="{5C625163-D478-445B-9486-3788B7C47A10}"/>
              </a:ext>
            </a:extLst>
          </p:cNvPr>
          <p:cNvSpPr>
            <a:spLocks noGrp="1"/>
          </p:cNvSpPr>
          <p:nvPr>
            <p:ph type="sldNum" sz="quarter" idx="12"/>
          </p:nvPr>
        </p:nvSpPr>
        <p:spPr/>
        <p:txBody>
          <a:bodyPr/>
          <a:lstStyle/>
          <a:p>
            <a:fld id="{AC9FAADF-8DF6-45BA-B277-A2953980A523}" type="slidenum">
              <a:rPr lang="en-US" smtClean="0"/>
              <a:pPr/>
              <a:t>10</a:t>
            </a:fld>
            <a:endParaRPr lang="en-US" dirty="0"/>
          </a:p>
        </p:txBody>
      </p:sp>
    </p:spTree>
    <p:extLst>
      <p:ext uri="{BB962C8B-B14F-4D97-AF65-F5344CB8AC3E}">
        <p14:creationId xmlns:p14="http://schemas.microsoft.com/office/powerpoint/2010/main" val="361606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3C873BAF-D5CE-47FC-AD83-8BB9EFFC0A4F}"/>
              </a:ext>
            </a:extLst>
          </p:cNvPr>
          <p:cNvGraphicFramePr>
            <a:graphicFrameLocks noChangeAspect="1"/>
          </p:cNvGraphicFramePr>
          <p:nvPr>
            <p:custDataLst>
              <p:tags r:id="rId2"/>
            </p:custDataLst>
            <p:extLst>
              <p:ext uri="{D42A27DB-BD31-4B8C-83A1-F6EECF244321}">
                <p14:modId xmlns:p14="http://schemas.microsoft.com/office/powerpoint/2010/main" val="23070853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9"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CF925927-EA0A-4366-A69A-27D1D5B621E9}"/>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sp>
        <p:nvSpPr>
          <p:cNvPr id="16" name="Rectangle 15">
            <a:extLst>
              <a:ext uri="{FF2B5EF4-FFF2-40B4-BE49-F238E27FC236}">
                <a16:creationId xmlns:a16="http://schemas.microsoft.com/office/drawing/2014/main" id="{0B5F2659-3B88-49C3-AE62-0048943490B2}"/>
              </a:ext>
            </a:extLst>
          </p:cNvPr>
          <p:cNvSpPr/>
          <p:nvPr/>
        </p:nvSpPr>
        <p:spPr>
          <a:xfrm>
            <a:off x="0" y="1558581"/>
            <a:ext cx="12192000" cy="485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 name="Footer Placeholder 1">
            <a:extLst>
              <a:ext uri="{FF2B5EF4-FFF2-40B4-BE49-F238E27FC236}">
                <a16:creationId xmlns:a16="http://schemas.microsoft.com/office/drawing/2014/main" id="{65D7E99A-53CB-439C-BE0A-290EAD59DB4F}"/>
              </a:ext>
            </a:extLst>
          </p:cNvPr>
          <p:cNvSpPr>
            <a:spLocks noGrp="1"/>
          </p:cNvSpPr>
          <p:nvPr>
            <p:ph type="ftr" sz="quarter" idx="11"/>
          </p:nvPr>
        </p:nvSpPr>
        <p:spPr/>
        <p:txBody>
          <a:bodyPr/>
          <a:lstStyle/>
          <a:p>
            <a:r>
              <a:rPr lang="en-US"/>
              <a:t>Bioscience Solutions  |  Robert Lutskus</a:t>
            </a:r>
            <a:endParaRPr lang="en-US" dirty="0"/>
          </a:p>
        </p:txBody>
      </p:sp>
      <p:sp>
        <p:nvSpPr>
          <p:cNvPr id="3" name="Text Placeholder 2">
            <a:extLst>
              <a:ext uri="{FF2B5EF4-FFF2-40B4-BE49-F238E27FC236}">
                <a16:creationId xmlns:a16="http://schemas.microsoft.com/office/drawing/2014/main" id="{B6373E50-1E43-4E42-A1E8-5534CCEFA90F}"/>
              </a:ext>
            </a:extLst>
          </p:cNvPr>
          <p:cNvSpPr>
            <a:spLocks noGrp="1"/>
          </p:cNvSpPr>
          <p:nvPr>
            <p:ph type="body" sz="quarter" idx="13"/>
          </p:nvPr>
        </p:nvSpPr>
        <p:spPr/>
        <p:txBody>
          <a:bodyPr/>
          <a:lstStyle/>
          <a:p>
            <a:r>
              <a:rPr lang="en-US" dirty="0"/>
              <a:t>Simplified user interface for configuration</a:t>
            </a:r>
          </a:p>
        </p:txBody>
      </p:sp>
      <p:sp>
        <p:nvSpPr>
          <p:cNvPr id="4" name="Title 3">
            <a:extLst>
              <a:ext uri="{FF2B5EF4-FFF2-40B4-BE49-F238E27FC236}">
                <a16:creationId xmlns:a16="http://schemas.microsoft.com/office/drawing/2014/main" id="{65113694-DAAF-4061-8708-24C6AE706E38}"/>
              </a:ext>
            </a:extLst>
          </p:cNvPr>
          <p:cNvSpPr>
            <a:spLocks noGrp="1"/>
          </p:cNvSpPr>
          <p:nvPr>
            <p:ph type="title"/>
          </p:nvPr>
        </p:nvSpPr>
        <p:spPr/>
        <p:txBody>
          <a:bodyPr/>
          <a:lstStyle/>
          <a:p>
            <a:r>
              <a:rPr lang="id-ID" dirty="0"/>
              <a:t>Configurability over customization</a:t>
            </a:r>
          </a:p>
        </p:txBody>
      </p:sp>
      <p:grpSp>
        <p:nvGrpSpPr>
          <p:cNvPr id="15" name="Group 14">
            <a:extLst>
              <a:ext uri="{FF2B5EF4-FFF2-40B4-BE49-F238E27FC236}">
                <a16:creationId xmlns:a16="http://schemas.microsoft.com/office/drawing/2014/main" id="{CFE21764-A48C-49A6-A539-433F4A52EC41}"/>
              </a:ext>
            </a:extLst>
          </p:cNvPr>
          <p:cNvGrpSpPr/>
          <p:nvPr/>
        </p:nvGrpSpPr>
        <p:grpSpPr>
          <a:xfrm>
            <a:off x="7293068" y="1171360"/>
            <a:ext cx="4898934" cy="5383195"/>
            <a:chOff x="5690990" y="1171360"/>
            <a:chExt cx="4898934" cy="5383195"/>
          </a:xfrm>
        </p:grpSpPr>
        <p:grpSp>
          <p:nvGrpSpPr>
            <p:cNvPr id="14" name="Group 13">
              <a:extLst>
                <a:ext uri="{FF2B5EF4-FFF2-40B4-BE49-F238E27FC236}">
                  <a16:creationId xmlns:a16="http://schemas.microsoft.com/office/drawing/2014/main" id="{F399AECB-EF4B-4379-83E9-C477D4F59C92}"/>
                </a:ext>
              </a:extLst>
            </p:cNvPr>
            <p:cNvGrpSpPr/>
            <p:nvPr/>
          </p:nvGrpSpPr>
          <p:grpSpPr>
            <a:xfrm>
              <a:off x="5690990" y="1171360"/>
              <a:ext cx="4898934" cy="5383195"/>
              <a:chOff x="5690990" y="1171360"/>
              <a:chExt cx="5084400" cy="5586995"/>
            </a:xfrm>
          </p:grpSpPr>
          <p:pic>
            <p:nvPicPr>
              <p:cNvPr id="12" name="Picture 11" descr="A close up of a logo&#10;&#10;Description automatically generated">
                <a:extLst>
                  <a:ext uri="{FF2B5EF4-FFF2-40B4-BE49-F238E27FC236}">
                    <a16:creationId xmlns:a16="http://schemas.microsoft.com/office/drawing/2014/main" id="{BD9BF715-E7DF-4E60-B587-D130D2D3DF95}"/>
                  </a:ext>
                </a:extLst>
              </p:cNvPr>
              <p:cNvPicPr>
                <a:picLocks noChangeAspect="1"/>
              </p:cNvPicPr>
              <p:nvPr/>
            </p:nvPicPr>
            <p:blipFill rotWithShape="1">
              <a:blip r:embed="rId7">
                <a:extLst>
                  <a:ext uri="{28A0092B-C50C-407E-A947-70E740481C1C}">
                    <a14:useLocalDpi xmlns:a14="http://schemas.microsoft.com/office/drawing/2010/main" val="0"/>
                  </a:ext>
                </a:extLst>
              </a:blip>
              <a:srcRect r="26580"/>
              <a:stretch/>
            </p:blipFill>
            <p:spPr>
              <a:xfrm>
                <a:off x="5690990" y="1171360"/>
                <a:ext cx="5084399" cy="5586995"/>
              </a:xfrm>
              <a:prstGeom prst="rect">
                <a:avLst/>
              </a:prstGeom>
            </p:spPr>
          </p:pic>
          <p:sp>
            <p:nvSpPr>
              <p:cNvPr id="13" name="Rectangle 12">
                <a:extLst>
                  <a:ext uri="{FF2B5EF4-FFF2-40B4-BE49-F238E27FC236}">
                    <a16:creationId xmlns:a16="http://schemas.microsoft.com/office/drawing/2014/main" id="{F1956AFE-3A44-4570-BAD1-390A522BE8D5}"/>
                  </a:ext>
                </a:extLst>
              </p:cNvPr>
              <p:cNvSpPr/>
              <p:nvPr/>
            </p:nvSpPr>
            <p:spPr>
              <a:xfrm>
                <a:off x="5962651" y="1432866"/>
                <a:ext cx="4812739" cy="35992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pic>
          <p:nvPicPr>
            <p:cNvPr id="8" name="Picture 7">
              <a:extLst>
                <a:ext uri="{FF2B5EF4-FFF2-40B4-BE49-F238E27FC236}">
                  <a16:creationId xmlns:a16="http://schemas.microsoft.com/office/drawing/2014/main" id="{5C21ED20-F79B-432A-BAD3-FF3073B9A118}"/>
                </a:ext>
              </a:extLst>
            </p:cNvPr>
            <p:cNvPicPr>
              <a:picLocks noChangeAspect="1"/>
            </p:cNvPicPr>
            <p:nvPr/>
          </p:nvPicPr>
          <p:blipFill>
            <a:blip r:embed="rId8"/>
            <a:stretch>
              <a:fillRect/>
            </a:stretch>
          </p:blipFill>
          <p:spPr>
            <a:xfrm>
              <a:off x="6063676" y="1429677"/>
              <a:ext cx="3888738" cy="3370923"/>
            </a:xfrm>
            <a:prstGeom prst="rect">
              <a:avLst/>
            </a:prstGeom>
          </p:spPr>
        </p:pic>
      </p:grpSp>
      <p:grpSp>
        <p:nvGrpSpPr>
          <p:cNvPr id="33" name="Group 32">
            <a:extLst>
              <a:ext uri="{FF2B5EF4-FFF2-40B4-BE49-F238E27FC236}">
                <a16:creationId xmlns:a16="http://schemas.microsoft.com/office/drawing/2014/main" id="{52893688-D2E5-477E-8484-4444208CA3B4}"/>
              </a:ext>
            </a:extLst>
          </p:cNvPr>
          <p:cNvGrpSpPr/>
          <p:nvPr/>
        </p:nvGrpSpPr>
        <p:grpSpPr>
          <a:xfrm>
            <a:off x="507205" y="1903607"/>
            <a:ext cx="6664235" cy="969496"/>
            <a:chOff x="507205" y="1903607"/>
            <a:chExt cx="6664235" cy="969496"/>
          </a:xfrm>
        </p:grpSpPr>
        <p:sp>
          <p:nvSpPr>
            <p:cNvPr id="17" name="Oval 16">
              <a:extLst>
                <a:ext uri="{FF2B5EF4-FFF2-40B4-BE49-F238E27FC236}">
                  <a16:creationId xmlns:a16="http://schemas.microsoft.com/office/drawing/2014/main" id="{D613A1E9-5F63-4D03-A8A9-370CAAEDC66A}"/>
                </a:ext>
              </a:extLst>
            </p:cNvPr>
            <p:cNvSpPr/>
            <p:nvPr/>
          </p:nvSpPr>
          <p:spPr>
            <a:xfrm>
              <a:off x="507205" y="1903607"/>
              <a:ext cx="491171" cy="49117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18" name="Group 17">
              <a:extLst>
                <a:ext uri="{FF2B5EF4-FFF2-40B4-BE49-F238E27FC236}">
                  <a16:creationId xmlns:a16="http://schemas.microsoft.com/office/drawing/2014/main" id="{E8F1D99D-F9F6-4BAB-A45B-FFC7553F3E54}"/>
                </a:ext>
              </a:extLst>
            </p:cNvPr>
            <p:cNvGrpSpPr/>
            <p:nvPr/>
          </p:nvGrpSpPr>
          <p:grpSpPr>
            <a:xfrm>
              <a:off x="628834" y="2025236"/>
              <a:ext cx="247914" cy="247912"/>
              <a:chOff x="7613650" y="1387475"/>
              <a:chExt cx="284163" cy="284163"/>
            </a:xfrm>
            <a:solidFill>
              <a:schemeClr val="bg1"/>
            </a:solidFill>
          </p:grpSpPr>
          <p:sp>
            <p:nvSpPr>
              <p:cNvPr id="19" name="Freeform 4359">
                <a:extLst>
                  <a:ext uri="{FF2B5EF4-FFF2-40B4-BE49-F238E27FC236}">
                    <a16:creationId xmlns:a16="http://schemas.microsoft.com/office/drawing/2014/main" id="{CCAF23DB-E5DC-4A03-A21E-79D7EA9F2AE9}"/>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88D49060-DF24-4906-BF88-95DC2ADA3E4E}"/>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2" name="TextBox 21">
              <a:extLst>
                <a:ext uri="{FF2B5EF4-FFF2-40B4-BE49-F238E27FC236}">
                  <a16:creationId xmlns:a16="http://schemas.microsoft.com/office/drawing/2014/main" id="{AD74F77F-3C03-4344-8F60-558A88234B54}"/>
                </a:ext>
              </a:extLst>
            </p:cNvPr>
            <p:cNvSpPr txBox="1"/>
            <p:nvPr/>
          </p:nvSpPr>
          <p:spPr>
            <a:xfrm>
              <a:off x="1146387" y="1903607"/>
              <a:ext cx="6025053" cy="969496"/>
            </a:xfrm>
            <a:prstGeom prst="rect">
              <a:avLst/>
            </a:prstGeom>
            <a:noFill/>
          </p:spPr>
          <p:txBody>
            <a:bodyPr wrap="square" lIns="0" tIns="0" rIns="0" bIns="0" rtlCol="0" anchor="t" anchorCtr="0">
              <a:spAutoFit/>
            </a:bodyPr>
            <a:lstStyle/>
            <a:p>
              <a:pPr>
                <a:spcBef>
                  <a:spcPts val="300"/>
                </a:spcBef>
                <a:buClr>
                  <a:schemeClr val="accent1"/>
                </a:buClr>
              </a:pPr>
              <a:r>
                <a:rPr lang="en-US" sz="1600" b="1" dirty="0">
                  <a:solidFill>
                    <a:schemeClr val="accent2"/>
                  </a:solidFill>
                  <a:latin typeface="Calibri" panose="020F0502020204030204" pitchFamily="34" charset="0"/>
                  <a:cs typeface="Calibri" panose="020F0502020204030204" pitchFamily="34" charset="0"/>
                </a:rPr>
                <a:t>Easy configuration</a:t>
              </a:r>
            </a:p>
            <a:p>
              <a:pPr marL="285750" indent="-285750">
                <a:spcBef>
                  <a:spcPts val="300"/>
                </a:spcBef>
                <a:buClr>
                  <a:schemeClr val="accent1"/>
                </a:buClr>
                <a:buFont typeface="Arial" panose="020B0604020202020204" pitchFamily="34" charset="0"/>
                <a:buChar char="•"/>
              </a:pPr>
              <a:r>
                <a:rPr lang="en-US" sz="1400" dirty="0"/>
                <a:t>Configuration </a:t>
              </a:r>
              <a:r>
                <a:rPr lang="en-US" sz="1400" b="1" dirty="0">
                  <a:latin typeface="Calibri" panose="020F0502020204030204" pitchFamily="34" charset="0"/>
                  <a:cs typeface="Calibri" panose="020F0502020204030204" pitchFamily="34" charset="0"/>
                </a:rPr>
                <a:t>built for people who know the process</a:t>
              </a:r>
              <a:r>
                <a:rPr lang="en-US" sz="1400" dirty="0"/>
                <a:t>, not for people who can code</a:t>
              </a:r>
            </a:p>
            <a:p>
              <a:pPr marL="285750" indent="-285750">
                <a:spcBef>
                  <a:spcPts val="300"/>
                </a:spcBef>
                <a:buClr>
                  <a:schemeClr val="accent1"/>
                </a:buClr>
                <a:buFont typeface="Arial" panose="020B0604020202020204" pitchFamily="34" charset="0"/>
                <a:buChar char="•"/>
              </a:pPr>
              <a:r>
                <a:rPr lang="en-US" sz="1400" dirty="0"/>
                <a:t>Configuration through drop-downs and add buttons</a:t>
              </a:r>
            </a:p>
          </p:txBody>
        </p:sp>
      </p:grpSp>
      <p:sp>
        <p:nvSpPr>
          <p:cNvPr id="24" name="Oval 23">
            <a:extLst>
              <a:ext uri="{FF2B5EF4-FFF2-40B4-BE49-F238E27FC236}">
                <a16:creationId xmlns:a16="http://schemas.microsoft.com/office/drawing/2014/main" id="{D1357645-3E2B-422B-8425-8E368A7A9523}"/>
              </a:ext>
            </a:extLst>
          </p:cNvPr>
          <p:cNvSpPr/>
          <p:nvPr/>
        </p:nvSpPr>
        <p:spPr>
          <a:xfrm>
            <a:off x="507205" y="3100333"/>
            <a:ext cx="491171" cy="49117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5" name="TextBox 24">
            <a:extLst>
              <a:ext uri="{FF2B5EF4-FFF2-40B4-BE49-F238E27FC236}">
                <a16:creationId xmlns:a16="http://schemas.microsoft.com/office/drawing/2014/main" id="{36CBD3E8-E53E-48E3-87BA-A4B9D081BD02}"/>
              </a:ext>
            </a:extLst>
          </p:cNvPr>
          <p:cNvSpPr txBox="1"/>
          <p:nvPr/>
        </p:nvSpPr>
        <p:spPr>
          <a:xfrm>
            <a:off x="1146387" y="3100333"/>
            <a:ext cx="6025053" cy="1184940"/>
          </a:xfrm>
          <a:prstGeom prst="rect">
            <a:avLst/>
          </a:prstGeom>
          <a:noFill/>
        </p:spPr>
        <p:txBody>
          <a:bodyPr wrap="square" lIns="0" tIns="0" rIns="0" bIns="0" rtlCol="0" anchor="t" anchorCtr="0">
            <a:spAutoFit/>
          </a:bodyPr>
          <a:lstStyle/>
          <a:p>
            <a:pPr>
              <a:spcBef>
                <a:spcPts val="300"/>
              </a:spcBef>
              <a:buClr>
                <a:schemeClr val="accent1"/>
              </a:buClr>
            </a:pPr>
            <a:r>
              <a:rPr lang="en-US" sz="1600" b="1" dirty="0">
                <a:solidFill>
                  <a:schemeClr val="accent2"/>
                </a:solidFill>
                <a:latin typeface="Calibri" panose="020F0502020204030204" pitchFamily="34" charset="0"/>
                <a:cs typeface="Calibri" panose="020F0502020204030204" pitchFamily="34" charset="0"/>
              </a:rPr>
              <a:t>Flexible </a:t>
            </a:r>
          </a:p>
          <a:p>
            <a:pPr marL="285750" indent="-285750">
              <a:spcBef>
                <a:spcPts val="300"/>
              </a:spcBef>
              <a:buClr>
                <a:schemeClr val="accent1"/>
              </a:buClr>
              <a:buFont typeface="Arial" panose="020B0604020202020204" pitchFamily="34" charset="0"/>
              <a:buChar char="•"/>
            </a:pPr>
            <a:r>
              <a:rPr lang="en-US" sz="1400" dirty="0"/>
              <a:t>Quick and </a:t>
            </a:r>
            <a:r>
              <a:rPr lang="en-US" sz="1400" b="1" dirty="0">
                <a:latin typeface="Calibri" panose="020F0502020204030204" pitchFamily="34" charset="0"/>
                <a:cs typeface="Calibri" panose="020F0502020204030204" pitchFamily="34" charset="0"/>
              </a:rPr>
              <a:t>easy to change </a:t>
            </a:r>
            <a:r>
              <a:rPr lang="en-US" sz="1400" dirty="0"/>
              <a:t>instructional text or capture additional information for CAPA’s</a:t>
            </a:r>
          </a:p>
          <a:p>
            <a:pPr marL="285750" indent="-285750">
              <a:spcBef>
                <a:spcPts val="300"/>
              </a:spcBef>
              <a:buClr>
                <a:schemeClr val="accent1"/>
              </a:buClr>
              <a:buFont typeface="Arial" panose="020B0604020202020204" pitchFamily="34" charset="0"/>
              <a:buChar char="•"/>
            </a:pPr>
            <a:r>
              <a:rPr lang="en-US" sz="1400" b="1" dirty="0">
                <a:latin typeface="Calibri" panose="020F0502020204030204" pitchFamily="34" charset="0"/>
                <a:cs typeface="Calibri" panose="020F0502020204030204" pitchFamily="34" charset="0"/>
              </a:rPr>
              <a:t>Flexible to make process modifications </a:t>
            </a:r>
            <a:r>
              <a:rPr lang="en-US" sz="1400" dirty="0"/>
              <a:t>as customers move through clinical/commercial phases and technology changes</a:t>
            </a:r>
          </a:p>
        </p:txBody>
      </p:sp>
      <p:sp>
        <p:nvSpPr>
          <p:cNvPr id="26" name="Oval 25">
            <a:extLst>
              <a:ext uri="{FF2B5EF4-FFF2-40B4-BE49-F238E27FC236}">
                <a16:creationId xmlns:a16="http://schemas.microsoft.com/office/drawing/2014/main" id="{2A833A00-CB3F-4B01-8FD0-BEC056ECF9AD}"/>
              </a:ext>
            </a:extLst>
          </p:cNvPr>
          <p:cNvSpPr/>
          <p:nvPr/>
        </p:nvSpPr>
        <p:spPr>
          <a:xfrm>
            <a:off x="507205" y="4512503"/>
            <a:ext cx="491171" cy="49117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7" name="TextBox 26">
            <a:extLst>
              <a:ext uri="{FF2B5EF4-FFF2-40B4-BE49-F238E27FC236}">
                <a16:creationId xmlns:a16="http://schemas.microsoft.com/office/drawing/2014/main" id="{40E6B0D9-5013-47AF-B0E7-EC8C6C1BEF21}"/>
              </a:ext>
            </a:extLst>
          </p:cNvPr>
          <p:cNvSpPr txBox="1"/>
          <p:nvPr/>
        </p:nvSpPr>
        <p:spPr>
          <a:xfrm>
            <a:off x="1146387" y="4512503"/>
            <a:ext cx="6025053" cy="715581"/>
          </a:xfrm>
          <a:prstGeom prst="rect">
            <a:avLst/>
          </a:prstGeom>
          <a:noFill/>
        </p:spPr>
        <p:txBody>
          <a:bodyPr wrap="square" lIns="0" tIns="0" rIns="0" bIns="0" rtlCol="0" anchor="t" anchorCtr="0">
            <a:spAutoFit/>
          </a:bodyPr>
          <a:lstStyle/>
          <a:p>
            <a:pPr>
              <a:spcBef>
                <a:spcPts val="300"/>
              </a:spcBef>
              <a:buClr>
                <a:schemeClr val="accent1"/>
              </a:buClr>
            </a:pPr>
            <a:r>
              <a:rPr lang="en-US" sz="1600" b="1" dirty="0">
                <a:solidFill>
                  <a:schemeClr val="accent2"/>
                </a:solidFill>
                <a:latin typeface="Calibri" panose="020F0502020204030204" pitchFamily="34" charset="0"/>
                <a:cs typeface="Calibri" panose="020F0502020204030204" pitchFamily="34" charset="0"/>
              </a:rPr>
              <a:t>Powerful</a:t>
            </a:r>
          </a:p>
          <a:p>
            <a:pPr>
              <a:spcBef>
                <a:spcPts val="300"/>
              </a:spcBef>
              <a:buClr>
                <a:schemeClr val="accent1"/>
              </a:buClr>
            </a:pPr>
            <a:r>
              <a:rPr lang="en-US" sz="1400" dirty="0"/>
              <a:t>Integration tool box allows for </a:t>
            </a:r>
            <a:r>
              <a:rPr lang="en-US" sz="1400" b="1" dirty="0"/>
              <a:t>integr</a:t>
            </a:r>
            <a:r>
              <a:rPr lang="en-US" sz="1400" b="1" dirty="0">
                <a:latin typeface="Calibri" panose="020F0502020204030204" pitchFamily="34" charset="0"/>
                <a:cs typeface="Calibri" panose="020F0502020204030204" pitchFamily="34" charset="0"/>
              </a:rPr>
              <a:t>ations to equipment, automation layers and enterprise systems</a:t>
            </a:r>
          </a:p>
        </p:txBody>
      </p:sp>
      <p:sp>
        <p:nvSpPr>
          <p:cNvPr id="28" name="Oval 27">
            <a:extLst>
              <a:ext uri="{FF2B5EF4-FFF2-40B4-BE49-F238E27FC236}">
                <a16:creationId xmlns:a16="http://schemas.microsoft.com/office/drawing/2014/main" id="{F126DE4A-0A98-40DE-82C0-BA49305E1EC6}"/>
              </a:ext>
            </a:extLst>
          </p:cNvPr>
          <p:cNvSpPr/>
          <p:nvPr/>
        </p:nvSpPr>
        <p:spPr>
          <a:xfrm>
            <a:off x="507205" y="5455315"/>
            <a:ext cx="491171" cy="49117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9" name="TextBox 28">
            <a:extLst>
              <a:ext uri="{FF2B5EF4-FFF2-40B4-BE49-F238E27FC236}">
                <a16:creationId xmlns:a16="http://schemas.microsoft.com/office/drawing/2014/main" id="{C0F96E8E-646F-401C-BEF6-59F2B102CAD8}"/>
              </a:ext>
            </a:extLst>
          </p:cNvPr>
          <p:cNvSpPr txBox="1"/>
          <p:nvPr/>
        </p:nvSpPr>
        <p:spPr>
          <a:xfrm>
            <a:off x="1146387" y="5455315"/>
            <a:ext cx="6025053" cy="754053"/>
          </a:xfrm>
          <a:prstGeom prst="rect">
            <a:avLst/>
          </a:prstGeom>
          <a:noFill/>
        </p:spPr>
        <p:txBody>
          <a:bodyPr wrap="square" lIns="0" tIns="0" rIns="0" bIns="0" rtlCol="0" anchor="t" anchorCtr="0">
            <a:spAutoFit/>
          </a:bodyPr>
          <a:lstStyle/>
          <a:p>
            <a:pPr>
              <a:spcBef>
                <a:spcPts val="300"/>
              </a:spcBef>
              <a:buClr>
                <a:schemeClr val="accent1"/>
              </a:buClr>
            </a:pPr>
            <a:r>
              <a:rPr lang="en-US" sz="1600" b="1" dirty="0">
                <a:solidFill>
                  <a:schemeClr val="accent2"/>
                </a:solidFill>
                <a:latin typeface="Calibri" panose="020F0502020204030204" pitchFamily="34" charset="0"/>
                <a:cs typeface="Calibri" panose="020F0502020204030204" pitchFamily="34" charset="0"/>
              </a:rPr>
              <a:t>Workflow</a:t>
            </a:r>
          </a:p>
          <a:p>
            <a:pPr marL="285750" indent="-285750">
              <a:spcBef>
                <a:spcPts val="300"/>
              </a:spcBef>
              <a:buClr>
                <a:schemeClr val="accent1"/>
              </a:buClr>
              <a:buFont typeface="Arial" panose="020B0604020202020204" pitchFamily="34" charset="0"/>
              <a:buChar char="•"/>
            </a:pPr>
            <a:r>
              <a:rPr lang="en-US" sz="1400" b="1" dirty="0">
                <a:latin typeface="Calibri" panose="020F0502020204030204" pitchFamily="34" charset="0"/>
                <a:cs typeface="Calibri" panose="020F0502020204030204" pitchFamily="34" charset="0"/>
              </a:rPr>
              <a:t>Drag and Drop Workflow </a:t>
            </a:r>
            <a:r>
              <a:rPr lang="en-US" sz="1400" dirty="0"/>
              <a:t>for parallel vs sequential processes</a:t>
            </a:r>
          </a:p>
          <a:p>
            <a:pPr marL="285750" indent="-285750">
              <a:spcBef>
                <a:spcPts val="300"/>
              </a:spcBef>
              <a:buClr>
                <a:schemeClr val="accent1"/>
              </a:buClr>
              <a:buFont typeface="Arial" panose="020B0604020202020204" pitchFamily="34" charset="0"/>
              <a:buChar char="•"/>
            </a:pPr>
            <a:r>
              <a:rPr lang="en-US" sz="1400" dirty="0"/>
              <a:t>Validates </a:t>
            </a:r>
            <a:r>
              <a:rPr lang="en-US" sz="1400" b="1" dirty="0">
                <a:latin typeface="Calibri" panose="020F0502020204030204" pitchFamily="34" charset="0"/>
                <a:cs typeface="Calibri" panose="020F0502020204030204" pitchFamily="34" charset="0"/>
              </a:rPr>
              <a:t>system makes process branching decisions </a:t>
            </a:r>
            <a:r>
              <a:rPr lang="en-US" sz="1400" dirty="0"/>
              <a:t>instead of technicians</a:t>
            </a:r>
          </a:p>
        </p:txBody>
      </p:sp>
      <p:grpSp>
        <p:nvGrpSpPr>
          <p:cNvPr id="34" name="Group 33">
            <a:extLst>
              <a:ext uri="{FF2B5EF4-FFF2-40B4-BE49-F238E27FC236}">
                <a16:creationId xmlns:a16="http://schemas.microsoft.com/office/drawing/2014/main" id="{18C6BC13-D3CF-497D-A712-54819B9FE3D9}"/>
              </a:ext>
            </a:extLst>
          </p:cNvPr>
          <p:cNvGrpSpPr/>
          <p:nvPr/>
        </p:nvGrpSpPr>
        <p:grpSpPr>
          <a:xfrm>
            <a:off x="627774" y="3250766"/>
            <a:ext cx="250033" cy="190304"/>
            <a:chOff x="4897438" y="833438"/>
            <a:chExt cx="285750" cy="217488"/>
          </a:xfrm>
          <a:solidFill>
            <a:schemeClr val="bg1"/>
          </a:solidFill>
        </p:grpSpPr>
        <p:sp>
          <p:nvSpPr>
            <p:cNvPr id="35" name="Freeform 1721">
              <a:extLst>
                <a:ext uri="{FF2B5EF4-FFF2-40B4-BE49-F238E27FC236}">
                  <a16:creationId xmlns:a16="http://schemas.microsoft.com/office/drawing/2014/main" id="{96534492-0B79-41DA-84F5-EEED1A2DA910}"/>
                </a:ext>
              </a:extLst>
            </p:cNvPr>
            <p:cNvSpPr>
              <a:spLocks/>
            </p:cNvSpPr>
            <p:nvPr/>
          </p:nvSpPr>
          <p:spPr bwMode="auto">
            <a:xfrm>
              <a:off x="4897438" y="865188"/>
              <a:ext cx="133350" cy="65088"/>
            </a:xfrm>
            <a:custGeom>
              <a:avLst/>
              <a:gdLst>
                <a:gd name="T0" fmla="*/ 25 w 338"/>
                <a:gd name="T1" fmla="*/ 49 h 162"/>
                <a:gd name="T2" fmla="*/ 178 w 338"/>
                <a:gd name="T3" fmla="*/ 49 h 162"/>
                <a:gd name="T4" fmla="*/ 193 w 338"/>
                <a:gd name="T5" fmla="*/ 50 h 162"/>
                <a:gd name="T6" fmla="*/ 205 w 338"/>
                <a:gd name="T7" fmla="*/ 52 h 162"/>
                <a:gd name="T8" fmla="*/ 217 w 338"/>
                <a:gd name="T9" fmla="*/ 58 h 162"/>
                <a:gd name="T10" fmla="*/ 227 w 338"/>
                <a:gd name="T11" fmla="*/ 63 h 162"/>
                <a:gd name="T12" fmla="*/ 238 w 338"/>
                <a:gd name="T13" fmla="*/ 71 h 162"/>
                <a:gd name="T14" fmla="*/ 247 w 338"/>
                <a:gd name="T15" fmla="*/ 79 h 162"/>
                <a:gd name="T16" fmla="*/ 255 w 338"/>
                <a:gd name="T17" fmla="*/ 88 h 162"/>
                <a:gd name="T18" fmla="*/ 263 w 338"/>
                <a:gd name="T19" fmla="*/ 98 h 162"/>
                <a:gd name="T20" fmla="*/ 275 w 338"/>
                <a:gd name="T21" fmla="*/ 115 h 162"/>
                <a:gd name="T22" fmla="*/ 285 w 338"/>
                <a:gd name="T23" fmla="*/ 131 h 162"/>
                <a:gd name="T24" fmla="*/ 291 w 338"/>
                <a:gd name="T25" fmla="*/ 142 h 162"/>
                <a:gd name="T26" fmla="*/ 292 w 338"/>
                <a:gd name="T27" fmla="*/ 147 h 162"/>
                <a:gd name="T28" fmla="*/ 294 w 338"/>
                <a:gd name="T29" fmla="*/ 151 h 162"/>
                <a:gd name="T30" fmla="*/ 296 w 338"/>
                <a:gd name="T31" fmla="*/ 153 h 162"/>
                <a:gd name="T32" fmla="*/ 299 w 338"/>
                <a:gd name="T33" fmla="*/ 155 h 162"/>
                <a:gd name="T34" fmla="*/ 302 w 338"/>
                <a:gd name="T35" fmla="*/ 157 h 162"/>
                <a:gd name="T36" fmla="*/ 307 w 338"/>
                <a:gd name="T37" fmla="*/ 160 h 162"/>
                <a:gd name="T38" fmla="*/ 315 w 338"/>
                <a:gd name="T39" fmla="*/ 162 h 162"/>
                <a:gd name="T40" fmla="*/ 320 w 338"/>
                <a:gd name="T41" fmla="*/ 160 h 162"/>
                <a:gd name="T42" fmla="*/ 324 w 338"/>
                <a:gd name="T43" fmla="*/ 159 h 162"/>
                <a:gd name="T44" fmla="*/ 328 w 338"/>
                <a:gd name="T45" fmla="*/ 157 h 162"/>
                <a:gd name="T46" fmla="*/ 332 w 338"/>
                <a:gd name="T47" fmla="*/ 155 h 162"/>
                <a:gd name="T48" fmla="*/ 335 w 338"/>
                <a:gd name="T49" fmla="*/ 152 h 162"/>
                <a:gd name="T50" fmla="*/ 337 w 338"/>
                <a:gd name="T51" fmla="*/ 147 h 162"/>
                <a:gd name="T52" fmla="*/ 338 w 338"/>
                <a:gd name="T53" fmla="*/ 143 h 162"/>
                <a:gd name="T54" fmla="*/ 338 w 338"/>
                <a:gd name="T55" fmla="*/ 138 h 162"/>
                <a:gd name="T56" fmla="*/ 338 w 338"/>
                <a:gd name="T57" fmla="*/ 133 h 162"/>
                <a:gd name="T58" fmla="*/ 337 w 338"/>
                <a:gd name="T59" fmla="*/ 128 h 162"/>
                <a:gd name="T60" fmla="*/ 334 w 338"/>
                <a:gd name="T61" fmla="*/ 122 h 162"/>
                <a:gd name="T62" fmla="*/ 326 w 338"/>
                <a:gd name="T63" fmla="*/ 106 h 162"/>
                <a:gd name="T64" fmla="*/ 321 w 338"/>
                <a:gd name="T65" fmla="*/ 96 h 162"/>
                <a:gd name="T66" fmla="*/ 314 w 338"/>
                <a:gd name="T67" fmla="*/ 85 h 162"/>
                <a:gd name="T68" fmla="*/ 306 w 338"/>
                <a:gd name="T69" fmla="*/ 74 h 162"/>
                <a:gd name="T70" fmla="*/ 296 w 338"/>
                <a:gd name="T71" fmla="*/ 62 h 162"/>
                <a:gd name="T72" fmla="*/ 286 w 338"/>
                <a:gd name="T73" fmla="*/ 51 h 162"/>
                <a:gd name="T74" fmla="*/ 274 w 338"/>
                <a:gd name="T75" fmla="*/ 40 h 162"/>
                <a:gd name="T76" fmla="*/ 262 w 338"/>
                <a:gd name="T77" fmla="*/ 29 h 162"/>
                <a:gd name="T78" fmla="*/ 248 w 338"/>
                <a:gd name="T79" fmla="*/ 20 h 162"/>
                <a:gd name="T80" fmla="*/ 232 w 338"/>
                <a:gd name="T81" fmla="*/ 11 h 162"/>
                <a:gd name="T82" fmla="*/ 216 w 338"/>
                <a:gd name="T83" fmla="*/ 6 h 162"/>
                <a:gd name="T84" fmla="*/ 207 w 338"/>
                <a:gd name="T85" fmla="*/ 4 h 162"/>
                <a:gd name="T86" fmla="*/ 198 w 338"/>
                <a:gd name="T87" fmla="*/ 1 h 162"/>
                <a:gd name="T88" fmla="*/ 188 w 338"/>
                <a:gd name="T89" fmla="*/ 1 h 162"/>
                <a:gd name="T90" fmla="*/ 178 w 338"/>
                <a:gd name="T91" fmla="*/ 0 h 162"/>
                <a:gd name="T92" fmla="*/ 25 w 338"/>
                <a:gd name="T93" fmla="*/ 0 h 162"/>
                <a:gd name="T94" fmla="*/ 20 w 338"/>
                <a:gd name="T95" fmla="*/ 1 h 162"/>
                <a:gd name="T96" fmla="*/ 15 w 338"/>
                <a:gd name="T97" fmla="*/ 3 h 162"/>
                <a:gd name="T98" fmla="*/ 11 w 338"/>
                <a:gd name="T99" fmla="*/ 5 h 162"/>
                <a:gd name="T100" fmla="*/ 8 w 338"/>
                <a:gd name="T101" fmla="*/ 8 h 162"/>
                <a:gd name="T102" fmla="*/ 5 w 338"/>
                <a:gd name="T103" fmla="*/ 11 h 162"/>
                <a:gd name="T104" fmla="*/ 3 w 338"/>
                <a:gd name="T105" fmla="*/ 15 h 162"/>
                <a:gd name="T106" fmla="*/ 2 w 338"/>
                <a:gd name="T107" fmla="*/ 20 h 162"/>
                <a:gd name="T108" fmla="*/ 0 w 338"/>
                <a:gd name="T109" fmla="*/ 25 h 162"/>
                <a:gd name="T110" fmla="*/ 2 w 338"/>
                <a:gd name="T111" fmla="*/ 29 h 162"/>
                <a:gd name="T112" fmla="*/ 3 w 338"/>
                <a:gd name="T113" fmla="*/ 33 h 162"/>
                <a:gd name="T114" fmla="*/ 5 w 338"/>
                <a:gd name="T115" fmla="*/ 38 h 162"/>
                <a:gd name="T116" fmla="*/ 8 w 338"/>
                <a:gd name="T117" fmla="*/ 41 h 162"/>
                <a:gd name="T118" fmla="*/ 11 w 338"/>
                <a:gd name="T119" fmla="*/ 45 h 162"/>
                <a:gd name="T120" fmla="*/ 15 w 338"/>
                <a:gd name="T121" fmla="*/ 47 h 162"/>
                <a:gd name="T122" fmla="*/ 20 w 338"/>
                <a:gd name="T123" fmla="*/ 48 h 162"/>
                <a:gd name="T124" fmla="*/ 25 w 338"/>
                <a:gd name="T12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162">
                  <a:moveTo>
                    <a:pt x="25" y="49"/>
                  </a:moveTo>
                  <a:lnTo>
                    <a:pt x="178" y="49"/>
                  </a:lnTo>
                  <a:lnTo>
                    <a:pt x="193" y="50"/>
                  </a:lnTo>
                  <a:lnTo>
                    <a:pt x="205" y="52"/>
                  </a:lnTo>
                  <a:lnTo>
                    <a:pt x="217" y="58"/>
                  </a:lnTo>
                  <a:lnTo>
                    <a:pt x="227" y="63"/>
                  </a:lnTo>
                  <a:lnTo>
                    <a:pt x="238" y="71"/>
                  </a:lnTo>
                  <a:lnTo>
                    <a:pt x="247" y="79"/>
                  </a:lnTo>
                  <a:lnTo>
                    <a:pt x="255" y="88"/>
                  </a:lnTo>
                  <a:lnTo>
                    <a:pt x="263" y="98"/>
                  </a:lnTo>
                  <a:lnTo>
                    <a:pt x="275" y="115"/>
                  </a:lnTo>
                  <a:lnTo>
                    <a:pt x="285" y="131"/>
                  </a:lnTo>
                  <a:lnTo>
                    <a:pt x="291" y="142"/>
                  </a:lnTo>
                  <a:lnTo>
                    <a:pt x="292" y="147"/>
                  </a:lnTo>
                  <a:lnTo>
                    <a:pt x="294" y="151"/>
                  </a:lnTo>
                  <a:lnTo>
                    <a:pt x="296" y="153"/>
                  </a:lnTo>
                  <a:lnTo>
                    <a:pt x="299" y="155"/>
                  </a:lnTo>
                  <a:lnTo>
                    <a:pt x="302" y="157"/>
                  </a:lnTo>
                  <a:lnTo>
                    <a:pt x="307" y="160"/>
                  </a:lnTo>
                  <a:lnTo>
                    <a:pt x="315" y="162"/>
                  </a:lnTo>
                  <a:lnTo>
                    <a:pt x="320" y="160"/>
                  </a:lnTo>
                  <a:lnTo>
                    <a:pt x="324" y="159"/>
                  </a:lnTo>
                  <a:lnTo>
                    <a:pt x="328" y="157"/>
                  </a:lnTo>
                  <a:lnTo>
                    <a:pt x="332" y="155"/>
                  </a:lnTo>
                  <a:lnTo>
                    <a:pt x="335" y="152"/>
                  </a:lnTo>
                  <a:lnTo>
                    <a:pt x="337" y="147"/>
                  </a:lnTo>
                  <a:lnTo>
                    <a:pt x="338" y="143"/>
                  </a:lnTo>
                  <a:lnTo>
                    <a:pt x="338" y="138"/>
                  </a:lnTo>
                  <a:lnTo>
                    <a:pt x="338" y="133"/>
                  </a:lnTo>
                  <a:lnTo>
                    <a:pt x="337" y="128"/>
                  </a:lnTo>
                  <a:lnTo>
                    <a:pt x="334" y="122"/>
                  </a:lnTo>
                  <a:lnTo>
                    <a:pt x="326" y="106"/>
                  </a:lnTo>
                  <a:lnTo>
                    <a:pt x="321" y="96"/>
                  </a:lnTo>
                  <a:lnTo>
                    <a:pt x="314" y="85"/>
                  </a:lnTo>
                  <a:lnTo>
                    <a:pt x="306" y="74"/>
                  </a:lnTo>
                  <a:lnTo>
                    <a:pt x="296" y="62"/>
                  </a:lnTo>
                  <a:lnTo>
                    <a:pt x="286" y="51"/>
                  </a:lnTo>
                  <a:lnTo>
                    <a:pt x="274" y="40"/>
                  </a:lnTo>
                  <a:lnTo>
                    <a:pt x="262" y="29"/>
                  </a:lnTo>
                  <a:lnTo>
                    <a:pt x="248" y="20"/>
                  </a:lnTo>
                  <a:lnTo>
                    <a:pt x="232" y="11"/>
                  </a:lnTo>
                  <a:lnTo>
                    <a:pt x="216" y="6"/>
                  </a:lnTo>
                  <a:lnTo>
                    <a:pt x="207" y="4"/>
                  </a:lnTo>
                  <a:lnTo>
                    <a:pt x="198" y="1"/>
                  </a:lnTo>
                  <a:lnTo>
                    <a:pt x="188" y="1"/>
                  </a:lnTo>
                  <a:lnTo>
                    <a:pt x="178" y="0"/>
                  </a:lnTo>
                  <a:lnTo>
                    <a:pt x="25" y="0"/>
                  </a:lnTo>
                  <a:lnTo>
                    <a:pt x="20" y="1"/>
                  </a:lnTo>
                  <a:lnTo>
                    <a:pt x="15" y="3"/>
                  </a:lnTo>
                  <a:lnTo>
                    <a:pt x="11" y="5"/>
                  </a:lnTo>
                  <a:lnTo>
                    <a:pt x="8" y="8"/>
                  </a:lnTo>
                  <a:lnTo>
                    <a:pt x="5" y="11"/>
                  </a:lnTo>
                  <a:lnTo>
                    <a:pt x="3" y="15"/>
                  </a:lnTo>
                  <a:lnTo>
                    <a:pt x="2" y="20"/>
                  </a:lnTo>
                  <a:lnTo>
                    <a:pt x="0" y="25"/>
                  </a:lnTo>
                  <a:lnTo>
                    <a:pt x="2" y="29"/>
                  </a:lnTo>
                  <a:lnTo>
                    <a:pt x="3" y="33"/>
                  </a:lnTo>
                  <a:lnTo>
                    <a:pt x="5" y="38"/>
                  </a:lnTo>
                  <a:lnTo>
                    <a:pt x="8" y="41"/>
                  </a:lnTo>
                  <a:lnTo>
                    <a:pt x="11" y="45"/>
                  </a:lnTo>
                  <a:lnTo>
                    <a:pt x="15" y="47"/>
                  </a:lnTo>
                  <a:lnTo>
                    <a:pt x="20" y="48"/>
                  </a:lnTo>
                  <a:lnTo>
                    <a:pt x="2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22">
              <a:extLst>
                <a:ext uri="{FF2B5EF4-FFF2-40B4-BE49-F238E27FC236}">
                  <a16:creationId xmlns:a16="http://schemas.microsoft.com/office/drawing/2014/main" id="{B8F7929A-4D20-4E20-8878-D02B37B70B0D}"/>
                </a:ext>
              </a:extLst>
            </p:cNvPr>
            <p:cNvSpPr>
              <a:spLocks/>
            </p:cNvSpPr>
            <p:nvPr/>
          </p:nvSpPr>
          <p:spPr bwMode="auto">
            <a:xfrm>
              <a:off x="4897438" y="833438"/>
              <a:ext cx="285750" cy="184150"/>
            </a:xfrm>
            <a:custGeom>
              <a:avLst/>
              <a:gdLst>
                <a:gd name="T0" fmla="*/ 649 w 719"/>
                <a:gd name="T1" fmla="*/ 131 h 466"/>
                <a:gd name="T2" fmla="*/ 613 w 719"/>
                <a:gd name="T3" fmla="*/ 182 h 466"/>
                <a:gd name="T4" fmla="*/ 611 w 719"/>
                <a:gd name="T5" fmla="*/ 191 h 466"/>
                <a:gd name="T6" fmla="*/ 613 w 719"/>
                <a:gd name="T7" fmla="*/ 199 h 466"/>
                <a:gd name="T8" fmla="*/ 618 w 719"/>
                <a:gd name="T9" fmla="*/ 207 h 466"/>
                <a:gd name="T10" fmla="*/ 629 w 719"/>
                <a:gd name="T11" fmla="*/ 214 h 466"/>
                <a:gd name="T12" fmla="*/ 641 w 719"/>
                <a:gd name="T13" fmla="*/ 214 h 466"/>
                <a:gd name="T14" fmla="*/ 651 w 719"/>
                <a:gd name="T15" fmla="*/ 209 h 466"/>
                <a:gd name="T16" fmla="*/ 715 w 719"/>
                <a:gd name="T17" fmla="*/ 121 h 466"/>
                <a:gd name="T18" fmla="*/ 715 w 719"/>
                <a:gd name="T19" fmla="*/ 121 h 466"/>
                <a:gd name="T20" fmla="*/ 718 w 719"/>
                <a:gd name="T21" fmla="*/ 115 h 466"/>
                <a:gd name="T22" fmla="*/ 718 w 719"/>
                <a:gd name="T23" fmla="*/ 113 h 466"/>
                <a:gd name="T24" fmla="*/ 719 w 719"/>
                <a:gd name="T25" fmla="*/ 107 h 466"/>
                <a:gd name="T26" fmla="*/ 718 w 719"/>
                <a:gd name="T27" fmla="*/ 100 h 466"/>
                <a:gd name="T28" fmla="*/ 718 w 719"/>
                <a:gd name="T29" fmla="*/ 99 h 466"/>
                <a:gd name="T30" fmla="*/ 715 w 719"/>
                <a:gd name="T31" fmla="*/ 93 h 466"/>
                <a:gd name="T32" fmla="*/ 652 w 719"/>
                <a:gd name="T33" fmla="*/ 6 h 466"/>
                <a:gd name="T34" fmla="*/ 644 w 719"/>
                <a:gd name="T35" fmla="*/ 1 h 466"/>
                <a:gd name="T36" fmla="*/ 635 w 719"/>
                <a:gd name="T37" fmla="*/ 0 h 466"/>
                <a:gd name="T38" fmla="*/ 625 w 719"/>
                <a:gd name="T39" fmla="*/ 2 h 466"/>
                <a:gd name="T40" fmla="*/ 618 w 719"/>
                <a:gd name="T41" fmla="*/ 7 h 466"/>
                <a:gd name="T42" fmla="*/ 613 w 719"/>
                <a:gd name="T43" fmla="*/ 15 h 466"/>
                <a:gd name="T44" fmla="*/ 611 w 719"/>
                <a:gd name="T45" fmla="*/ 24 h 466"/>
                <a:gd name="T46" fmla="*/ 613 w 719"/>
                <a:gd name="T47" fmla="*/ 33 h 466"/>
                <a:gd name="T48" fmla="*/ 649 w 719"/>
                <a:gd name="T49" fmla="*/ 82 h 466"/>
                <a:gd name="T50" fmla="*/ 524 w 719"/>
                <a:gd name="T51" fmla="*/ 85 h 466"/>
                <a:gd name="T52" fmla="*/ 494 w 719"/>
                <a:gd name="T53" fmla="*/ 93 h 466"/>
                <a:gd name="T54" fmla="*/ 466 w 719"/>
                <a:gd name="T55" fmla="*/ 109 h 466"/>
                <a:gd name="T56" fmla="*/ 441 w 719"/>
                <a:gd name="T57" fmla="*/ 130 h 466"/>
                <a:gd name="T58" fmla="*/ 417 w 719"/>
                <a:gd name="T59" fmla="*/ 155 h 466"/>
                <a:gd name="T60" fmla="*/ 394 w 719"/>
                <a:gd name="T61" fmla="*/ 183 h 466"/>
                <a:gd name="T62" fmla="*/ 361 w 719"/>
                <a:gd name="T63" fmla="*/ 230 h 466"/>
                <a:gd name="T64" fmla="*/ 323 w 719"/>
                <a:gd name="T65" fmla="*/ 291 h 466"/>
                <a:gd name="T66" fmla="*/ 284 w 719"/>
                <a:gd name="T67" fmla="*/ 345 h 466"/>
                <a:gd name="T68" fmla="*/ 255 w 719"/>
                <a:gd name="T69" fmla="*/ 379 h 466"/>
                <a:gd name="T70" fmla="*/ 235 w 719"/>
                <a:gd name="T71" fmla="*/ 397 h 466"/>
                <a:gd name="T72" fmla="*/ 212 w 719"/>
                <a:gd name="T73" fmla="*/ 410 h 466"/>
                <a:gd name="T74" fmla="*/ 190 w 719"/>
                <a:gd name="T75" fmla="*/ 417 h 466"/>
                <a:gd name="T76" fmla="*/ 25 w 719"/>
                <a:gd name="T77" fmla="*/ 418 h 466"/>
                <a:gd name="T78" fmla="*/ 15 w 719"/>
                <a:gd name="T79" fmla="*/ 420 h 466"/>
                <a:gd name="T80" fmla="*/ 8 w 719"/>
                <a:gd name="T81" fmla="*/ 425 h 466"/>
                <a:gd name="T82" fmla="*/ 3 w 719"/>
                <a:gd name="T83" fmla="*/ 432 h 466"/>
                <a:gd name="T84" fmla="*/ 0 w 719"/>
                <a:gd name="T85" fmla="*/ 442 h 466"/>
                <a:gd name="T86" fmla="*/ 3 w 719"/>
                <a:gd name="T87" fmla="*/ 451 h 466"/>
                <a:gd name="T88" fmla="*/ 8 w 719"/>
                <a:gd name="T89" fmla="*/ 459 h 466"/>
                <a:gd name="T90" fmla="*/ 15 w 719"/>
                <a:gd name="T91" fmla="*/ 464 h 466"/>
                <a:gd name="T92" fmla="*/ 25 w 719"/>
                <a:gd name="T93" fmla="*/ 466 h 466"/>
                <a:gd name="T94" fmla="*/ 195 w 719"/>
                <a:gd name="T95" fmla="*/ 464 h 466"/>
                <a:gd name="T96" fmla="*/ 226 w 719"/>
                <a:gd name="T97" fmla="*/ 457 h 466"/>
                <a:gd name="T98" fmla="*/ 254 w 719"/>
                <a:gd name="T99" fmla="*/ 442 h 466"/>
                <a:gd name="T100" fmla="*/ 280 w 719"/>
                <a:gd name="T101" fmla="*/ 422 h 466"/>
                <a:gd name="T102" fmla="*/ 304 w 719"/>
                <a:gd name="T103" fmla="*/ 397 h 466"/>
                <a:gd name="T104" fmla="*/ 327 w 719"/>
                <a:gd name="T105" fmla="*/ 368 h 466"/>
                <a:gd name="T106" fmla="*/ 360 w 719"/>
                <a:gd name="T107" fmla="*/ 321 h 466"/>
                <a:gd name="T108" fmla="*/ 399 w 719"/>
                <a:gd name="T109" fmla="*/ 260 h 466"/>
                <a:gd name="T110" fmla="*/ 437 w 719"/>
                <a:gd name="T111" fmla="*/ 206 h 466"/>
                <a:gd name="T112" fmla="*/ 466 w 719"/>
                <a:gd name="T113" fmla="*/ 172 h 466"/>
                <a:gd name="T114" fmla="*/ 486 w 719"/>
                <a:gd name="T115" fmla="*/ 153 h 466"/>
                <a:gd name="T116" fmla="*/ 507 w 719"/>
                <a:gd name="T117" fmla="*/ 140 h 466"/>
                <a:gd name="T118" fmla="*/ 529 w 719"/>
                <a:gd name="T119" fmla="*/ 13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9" h="466">
                  <a:moveTo>
                    <a:pt x="541" y="131"/>
                  </a:moveTo>
                  <a:lnTo>
                    <a:pt x="649" y="131"/>
                  </a:lnTo>
                  <a:lnTo>
                    <a:pt x="615" y="177"/>
                  </a:lnTo>
                  <a:lnTo>
                    <a:pt x="613" y="182"/>
                  </a:lnTo>
                  <a:lnTo>
                    <a:pt x="612" y="186"/>
                  </a:lnTo>
                  <a:lnTo>
                    <a:pt x="611" y="191"/>
                  </a:lnTo>
                  <a:lnTo>
                    <a:pt x="612" y="195"/>
                  </a:lnTo>
                  <a:lnTo>
                    <a:pt x="613" y="199"/>
                  </a:lnTo>
                  <a:lnTo>
                    <a:pt x="615" y="204"/>
                  </a:lnTo>
                  <a:lnTo>
                    <a:pt x="618" y="207"/>
                  </a:lnTo>
                  <a:lnTo>
                    <a:pt x="622" y="210"/>
                  </a:lnTo>
                  <a:lnTo>
                    <a:pt x="629" y="214"/>
                  </a:lnTo>
                  <a:lnTo>
                    <a:pt x="635" y="215"/>
                  </a:lnTo>
                  <a:lnTo>
                    <a:pt x="641" y="214"/>
                  </a:lnTo>
                  <a:lnTo>
                    <a:pt x="646" y="212"/>
                  </a:lnTo>
                  <a:lnTo>
                    <a:pt x="651" y="209"/>
                  </a:lnTo>
                  <a:lnTo>
                    <a:pt x="655" y="205"/>
                  </a:lnTo>
                  <a:lnTo>
                    <a:pt x="715" y="121"/>
                  </a:lnTo>
                  <a:lnTo>
                    <a:pt x="715" y="121"/>
                  </a:lnTo>
                  <a:lnTo>
                    <a:pt x="715" y="121"/>
                  </a:lnTo>
                  <a:lnTo>
                    <a:pt x="717" y="118"/>
                  </a:lnTo>
                  <a:lnTo>
                    <a:pt x="718" y="115"/>
                  </a:lnTo>
                  <a:lnTo>
                    <a:pt x="718" y="114"/>
                  </a:lnTo>
                  <a:lnTo>
                    <a:pt x="718" y="113"/>
                  </a:lnTo>
                  <a:lnTo>
                    <a:pt x="719" y="110"/>
                  </a:lnTo>
                  <a:lnTo>
                    <a:pt x="719" y="107"/>
                  </a:lnTo>
                  <a:lnTo>
                    <a:pt x="719" y="103"/>
                  </a:lnTo>
                  <a:lnTo>
                    <a:pt x="718" y="100"/>
                  </a:lnTo>
                  <a:lnTo>
                    <a:pt x="718" y="100"/>
                  </a:lnTo>
                  <a:lnTo>
                    <a:pt x="718" y="99"/>
                  </a:lnTo>
                  <a:lnTo>
                    <a:pt x="717" y="96"/>
                  </a:lnTo>
                  <a:lnTo>
                    <a:pt x="715" y="93"/>
                  </a:lnTo>
                  <a:lnTo>
                    <a:pt x="655" y="9"/>
                  </a:lnTo>
                  <a:lnTo>
                    <a:pt x="652" y="6"/>
                  </a:lnTo>
                  <a:lnTo>
                    <a:pt x="647" y="3"/>
                  </a:lnTo>
                  <a:lnTo>
                    <a:pt x="644" y="1"/>
                  </a:lnTo>
                  <a:lnTo>
                    <a:pt x="640" y="0"/>
                  </a:lnTo>
                  <a:lnTo>
                    <a:pt x="635" y="0"/>
                  </a:lnTo>
                  <a:lnTo>
                    <a:pt x="630" y="0"/>
                  </a:lnTo>
                  <a:lnTo>
                    <a:pt x="625" y="2"/>
                  </a:lnTo>
                  <a:lnTo>
                    <a:pt x="622" y="4"/>
                  </a:lnTo>
                  <a:lnTo>
                    <a:pt x="618" y="7"/>
                  </a:lnTo>
                  <a:lnTo>
                    <a:pt x="615" y="11"/>
                  </a:lnTo>
                  <a:lnTo>
                    <a:pt x="613" y="15"/>
                  </a:lnTo>
                  <a:lnTo>
                    <a:pt x="612" y="19"/>
                  </a:lnTo>
                  <a:lnTo>
                    <a:pt x="611" y="24"/>
                  </a:lnTo>
                  <a:lnTo>
                    <a:pt x="612" y="28"/>
                  </a:lnTo>
                  <a:lnTo>
                    <a:pt x="613" y="33"/>
                  </a:lnTo>
                  <a:lnTo>
                    <a:pt x="615" y="37"/>
                  </a:lnTo>
                  <a:lnTo>
                    <a:pt x="649" y="82"/>
                  </a:lnTo>
                  <a:lnTo>
                    <a:pt x="540" y="82"/>
                  </a:lnTo>
                  <a:lnTo>
                    <a:pt x="524" y="85"/>
                  </a:lnTo>
                  <a:lnTo>
                    <a:pt x="508" y="88"/>
                  </a:lnTo>
                  <a:lnTo>
                    <a:pt x="494" y="93"/>
                  </a:lnTo>
                  <a:lnTo>
                    <a:pt x="480" y="100"/>
                  </a:lnTo>
                  <a:lnTo>
                    <a:pt x="466" y="109"/>
                  </a:lnTo>
                  <a:lnTo>
                    <a:pt x="453" y="119"/>
                  </a:lnTo>
                  <a:lnTo>
                    <a:pt x="441" y="130"/>
                  </a:lnTo>
                  <a:lnTo>
                    <a:pt x="429" y="142"/>
                  </a:lnTo>
                  <a:lnTo>
                    <a:pt x="417" y="155"/>
                  </a:lnTo>
                  <a:lnTo>
                    <a:pt x="405" y="169"/>
                  </a:lnTo>
                  <a:lnTo>
                    <a:pt x="394" y="183"/>
                  </a:lnTo>
                  <a:lnTo>
                    <a:pt x="382" y="198"/>
                  </a:lnTo>
                  <a:lnTo>
                    <a:pt x="361" y="230"/>
                  </a:lnTo>
                  <a:lnTo>
                    <a:pt x="341" y="262"/>
                  </a:lnTo>
                  <a:lnTo>
                    <a:pt x="323" y="291"/>
                  </a:lnTo>
                  <a:lnTo>
                    <a:pt x="304" y="319"/>
                  </a:lnTo>
                  <a:lnTo>
                    <a:pt x="284" y="345"/>
                  </a:lnTo>
                  <a:lnTo>
                    <a:pt x="265" y="368"/>
                  </a:lnTo>
                  <a:lnTo>
                    <a:pt x="255" y="379"/>
                  </a:lnTo>
                  <a:lnTo>
                    <a:pt x="244" y="389"/>
                  </a:lnTo>
                  <a:lnTo>
                    <a:pt x="235" y="397"/>
                  </a:lnTo>
                  <a:lnTo>
                    <a:pt x="223" y="405"/>
                  </a:lnTo>
                  <a:lnTo>
                    <a:pt x="212" y="410"/>
                  </a:lnTo>
                  <a:lnTo>
                    <a:pt x="201" y="415"/>
                  </a:lnTo>
                  <a:lnTo>
                    <a:pt x="190" y="417"/>
                  </a:lnTo>
                  <a:lnTo>
                    <a:pt x="178" y="418"/>
                  </a:lnTo>
                  <a:lnTo>
                    <a:pt x="25" y="418"/>
                  </a:lnTo>
                  <a:lnTo>
                    <a:pt x="20" y="418"/>
                  </a:lnTo>
                  <a:lnTo>
                    <a:pt x="15" y="420"/>
                  </a:lnTo>
                  <a:lnTo>
                    <a:pt x="11" y="422"/>
                  </a:lnTo>
                  <a:lnTo>
                    <a:pt x="8" y="425"/>
                  </a:lnTo>
                  <a:lnTo>
                    <a:pt x="5" y="429"/>
                  </a:lnTo>
                  <a:lnTo>
                    <a:pt x="3" y="432"/>
                  </a:lnTo>
                  <a:lnTo>
                    <a:pt x="2" y="437"/>
                  </a:lnTo>
                  <a:lnTo>
                    <a:pt x="0" y="442"/>
                  </a:lnTo>
                  <a:lnTo>
                    <a:pt x="2" y="447"/>
                  </a:lnTo>
                  <a:lnTo>
                    <a:pt x="3" y="451"/>
                  </a:lnTo>
                  <a:lnTo>
                    <a:pt x="5" y="456"/>
                  </a:lnTo>
                  <a:lnTo>
                    <a:pt x="8" y="459"/>
                  </a:lnTo>
                  <a:lnTo>
                    <a:pt x="11" y="462"/>
                  </a:lnTo>
                  <a:lnTo>
                    <a:pt x="15" y="464"/>
                  </a:lnTo>
                  <a:lnTo>
                    <a:pt x="20" y="466"/>
                  </a:lnTo>
                  <a:lnTo>
                    <a:pt x="25" y="466"/>
                  </a:lnTo>
                  <a:lnTo>
                    <a:pt x="178" y="466"/>
                  </a:lnTo>
                  <a:lnTo>
                    <a:pt x="195" y="464"/>
                  </a:lnTo>
                  <a:lnTo>
                    <a:pt x="211" y="462"/>
                  </a:lnTo>
                  <a:lnTo>
                    <a:pt x="226" y="457"/>
                  </a:lnTo>
                  <a:lnTo>
                    <a:pt x="240" y="450"/>
                  </a:lnTo>
                  <a:lnTo>
                    <a:pt x="254" y="442"/>
                  </a:lnTo>
                  <a:lnTo>
                    <a:pt x="268" y="432"/>
                  </a:lnTo>
                  <a:lnTo>
                    <a:pt x="280" y="422"/>
                  </a:lnTo>
                  <a:lnTo>
                    <a:pt x="293" y="410"/>
                  </a:lnTo>
                  <a:lnTo>
                    <a:pt x="304" y="397"/>
                  </a:lnTo>
                  <a:lnTo>
                    <a:pt x="316" y="383"/>
                  </a:lnTo>
                  <a:lnTo>
                    <a:pt x="327" y="368"/>
                  </a:lnTo>
                  <a:lnTo>
                    <a:pt x="338" y="353"/>
                  </a:lnTo>
                  <a:lnTo>
                    <a:pt x="360" y="321"/>
                  </a:lnTo>
                  <a:lnTo>
                    <a:pt x="381" y="289"/>
                  </a:lnTo>
                  <a:lnTo>
                    <a:pt x="399" y="260"/>
                  </a:lnTo>
                  <a:lnTo>
                    <a:pt x="418" y="233"/>
                  </a:lnTo>
                  <a:lnTo>
                    <a:pt x="437" y="206"/>
                  </a:lnTo>
                  <a:lnTo>
                    <a:pt x="456" y="182"/>
                  </a:lnTo>
                  <a:lnTo>
                    <a:pt x="466" y="172"/>
                  </a:lnTo>
                  <a:lnTo>
                    <a:pt x="476" y="162"/>
                  </a:lnTo>
                  <a:lnTo>
                    <a:pt x="486" y="153"/>
                  </a:lnTo>
                  <a:lnTo>
                    <a:pt x="497" y="146"/>
                  </a:lnTo>
                  <a:lnTo>
                    <a:pt x="507" y="140"/>
                  </a:lnTo>
                  <a:lnTo>
                    <a:pt x="518" y="135"/>
                  </a:lnTo>
                  <a:lnTo>
                    <a:pt x="529" y="132"/>
                  </a:lnTo>
                  <a:lnTo>
                    <a:pt x="54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723">
              <a:extLst>
                <a:ext uri="{FF2B5EF4-FFF2-40B4-BE49-F238E27FC236}">
                  <a16:creationId xmlns:a16="http://schemas.microsoft.com/office/drawing/2014/main" id="{1EC1D1F9-B0BD-4F60-A1FF-A7783F5F7320}"/>
                </a:ext>
              </a:extLst>
            </p:cNvPr>
            <p:cNvSpPr>
              <a:spLocks/>
            </p:cNvSpPr>
            <p:nvPr/>
          </p:nvSpPr>
          <p:spPr bwMode="auto">
            <a:xfrm>
              <a:off x="5041900" y="963613"/>
              <a:ext cx="141288" cy="87313"/>
            </a:xfrm>
            <a:custGeom>
              <a:avLst/>
              <a:gdLst>
                <a:gd name="T0" fmla="*/ 351 w 353"/>
                <a:gd name="T1" fmla="*/ 100 h 218"/>
                <a:gd name="T2" fmla="*/ 289 w 353"/>
                <a:gd name="T3" fmla="*/ 14 h 218"/>
                <a:gd name="T4" fmla="*/ 281 w 353"/>
                <a:gd name="T5" fmla="*/ 8 h 218"/>
                <a:gd name="T6" fmla="*/ 274 w 353"/>
                <a:gd name="T7" fmla="*/ 4 h 218"/>
                <a:gd name="T8" fmla="*/ 264 w 353"/>
                <a:gd name="T9" fmla="*/ 4 h 218"/>
                <a:gd name="T10" fmla="*/ 256 w 353"/>
                <a:gd name="T11" fmla="*/ 8 h 218"/>
                <a:gd name="T12" fmla="*/ 249 w 353"/>
                <a:gd name="T13" fmla="*/ 15 h 218"/>
                <a:gd name="T14" fmla="*/ 246 w 353"/>
                <a:gd name="T15" fmla="*/ 24 h 218"/>
                <a:gd name="T16" fmla="*/ 246 w 353"/>
                <a:gd name="T17" fmla="*/ 33 h 218"/>
                <a:gd name="T18" fmla="*/ 249 w 353"/>
                <a:gd name="T19" fmla="*/ 42 h 218"/>
                <a:gd name="T20" fmla="*/ 174 w 353"/>
                <a:gd name="T21" fmla="*/ 87 h 218"/>
                <a:gd name="T22" fmla="*/ 147 w 353"/>
                <a:gd name="T23" fmla="*/ 85 h 218"/>
                <a:gd name="T24" fmla="*/ 122 w 353"/>
                <a:gd name="T25" fmla="*/ 77 h 218"/>
                <a:gd name="T26" fmla="*/ 100 w 353"/>
                <a:gd name="T27" fmla="*/ 65 h 218"/>
                <a:gd name="T28" fmla="*/ 82 w 353"/>
                <a:gd name="T29" fmla="*/ 51 h 218"/>
                <a:gd name="T30" fmla="*/ 54 w 353"/>
                <a:gd name="T31" fmla="*/ 24 h 218"/>
                <a:gd name="T32" fmla="*/ 44 w 353"/>
                <a:gd name="T33" fmla="*/ 12 h 218"/>
                <a:gd name="T34" fmla="*/ 37 w 353"/>
                <a:gd name="T35" fmla="*/ 4 h 218"/>
                <a:gd name="T36" fmla="*/ 29 w 353"/>
                <a:gd name="T37" fmla="*/ 1 h 218"/>
                <a:gd name="T38" fmla="*/ 20 w 353"/>
                <a:gd name="T39" fmla="*/ 1 h 218"/>
                <a:gd name="T40" fmla="*/ 11 w 353"/>
                <a:gd name="T41" fmla="*/ 4 h 218"/>
                <a:gd name="T42" fmla="*/ 4 w 353"/>
                <a:gd name="T43" fmla="*/ 11 h 218"/>
                <a:gd name="T44" fmla="*/ 1 w 353"/>
                <a:gd name="T45" fmla="*/ 20 h 218"/>
                <a:gd name="T46" fmla="*/ 1 w 353"/>
                <a:gd name="T47" fmla="*/ 30 h 218"/>
                <a:gd name="T48" fmla="*/ 4 w 353"/>
                <a:gd name="T49" fmla="*/ 37 h 218"/>
                <a:gd name="T50" fmla="*/ 18 w 353"/>
                <a:gd name="T51" fmla="*/ 55 h 218"/>
                <a:gd name="T52" fmla="*/ 51 w 353"/>
                <a:gd name="T53" fmla="*/ 88 h 218"/>
                <a:gd name="T54" fmla="*/ 74 w 353"/>
                <a:gd name="T55" fmla="*/ 105 h 218"/>
                <a:gd name="T56" fmla="*/ 103 w 353"/>
                <a:gd name="T57" fmla="*/ 120 h 218"/>
                <a:gd name="T58" fmla="*/ 134 w 353"/>
                <a:gd name="T59" fmla="*/ 131 h 218"/>
                <a:gd name="T60" fmla="*/ 169 w 353"/>
                <a:gd name="T61" fmla="*/ 135 h 218"/>
                <a:gd name="T62" fmla="*/ 175 w 353"/>
                <a:gd name="T63" fmla="*/ 135 h 218"/>
                <a:gd name="T64" fmla="*/ 249 w 353"/>
                <a:gd name="T65" fmla="*/ 182 h 218"/>
                <a:gd name="T66" fmla="*/ 246 w 353"/>
                <a:gd name="T67" fmla="*/ 190 h 218"/>
                <a:gd name="T68" fmla="*/ 246 w 353"/>
                <a:gd name="T69" fmla="*/ 200 h 218"/>
                <a:gd name="T70" fmla="*/ 249 w 353"/>
                <a:gd name="T71" fmla="*/ 207 h 218"/>
                <a:gd name="T72" fmla="*/ 256 w 353"/>
                <a:gd name="T73" fmla="*/ 215 h 218"/>
                <a:gd name="T74" fmla="*/ 269 w 353"/>
                <a:gd name="T75" fmla="*/ 218 h 218"/>
                <a:gd name="T76" fmla="*/ 280 w 353"/>
                <a:gd name="T77" fmla="*/ 216 h 218"/>
                <a:gd name="T78" fmla="*/ 289 w 353"/>
                <a:gd name="T79" fmla="*/ 210 h 218"/>
                <a:gd name="T80" fmla="*/ 351 w 353"/>
                <a:gd name="T81" fmla="*/ 122 h 218"/>
                <a:gd name="T82" fmla="*/ 352 w 353"/>
                <a:gd name="T83" fmla="*/ 119 h 218"/>
                <a:gd name="T84" fmla="*/ 353 w 353"/>
                <a:gd name="T85" fmla="*/ 115 h 218"/>
                <a:gd name="T86" fmla="*/ 353 w 353"/>
                <a:gd name="T87" fmla="*/ 108 h 218"/>
                <a:gd name="T88" fmla="*/ 352 w 353"/>
                <a:gd name="T89" fmla="*/ 1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3" h="218">
                  <a:moveTo>
                    <a:pt x="352" y="104"/>
                  </a:moveTo>
                  <a:lnTo>
                    <a:pt x="351" y="100"/>
                  </a:lnTo>
                  <a:lnTo>
                    <a:pt x="349" y="98"/>
                  </a:lnTo>
                  <a:lnTo>
                    <a:pt x="289" y="14"/>
                  </a:lnTo>
                  <a:lnTo>
                    <a:pt x="286" y="10"/>
                  </a:lnTo>
                  <a:lnTo>
                    <a:pt x="281" y="8"/>
                  </a:lnTo>
                  <a:lnTo>
                    <a:pt x="278" y="5"/>
                  </a:lnTo>
                  <a:lnTo>
                    <a:pt x="274" y="4"/>
                  </a:lnTo>
                  <a:lnTo>
                    <a:pt x="269" y="4"/>
                  </a:lnTo>
                  <a:lnTo>
                    <a:pt x="264" y="4"/>
                  </a:lnTo>
                  <a:lnTo>
                    <a:pt x="259" y="5"/>
                  </a:lnTo>
                  <a:lnTo>
                    <a:pt x="256" y="8"/>
                  </a:lnTo>
                  <a:lnTo>
                    <a:pt x="252" y="11"/>
                  </a:lnTo>
                  <a:lnTo>
                    <a:pt x="249" y="15"/>
                  </a:lnTo>
                  <a:lnTo>
                    <a:pt x="247" y="20"/>
                  </a:lnTo>
                  <a:lnTo>
                    <a:pt x="246" y="24"/>
                  </a:lnTo>
                  <a:lnTo>
                    <a:pt x="245" y="29"/>
                  </a:lnTo>
                  <a:lnTo>
                    <a:pt x="246" y="33"/>
                  </a:lnTo>
                  <a:lnTo>
                    <a:pt x="247" y="37"/>
                  </a:lnTo>
                  <a:lnTo>
                    <a:pt x="249" y="42"/>
                  </a:lnTo>
                  <a:lnTo>
                    <a:pt x="283" y="87"/>
                  </a:lnTo>
                  <a:lnTo>
                    <a:pt x="174" y="87"/>
                  </a:lnTo>
                  <a:lnTo>
                    <a:pt x="160" y="87"/>
                  </a:lnTo>
                  <a:lnTo>
                    <a:pt x="147" y="85"/>
                  </a:lnTo>
                  <a:lnTo>
                    <a:pt x="135" y="82"/>
                  </a:lnTo>
                  <a:lnTo>
                    <a:pt x="122" y="77"/>
                  </a:lnTo>
                  <a:lnTo>
                    <a:pt x="110" y="72"/>
                  </a:lnTo>
                  <a:lnTo>
                    <a:pt x="100" y="65"/>
                  </a:lnTo>
                  <a:lnTo>
                    <a:pt x="90" y="58"/>
                  </a:lnTo>
                  <a:lnTo>
                    <a:pt x="82" y="51"/>
                  </a:lnTo>
                  <a:lnTo>
                    <a:pt x="66" y="37"/>
                  </a:lnTo>
                  <a:lnTo>
                    <a:pt x="54" y="24"/>
                  </a:lnTo>
                  <a:lnTo>
                    <a:pt x="46" y="15"/>
                  </a:lnTo>
                  <a:lnTo>
                    <a:pt x="44" y="12"/>
                  </a:lnTo>
                  <a:lnTo>
                    <a:pt x="41" y="8"/>
                  </a:lnTo>
                  <a:lnTo>
                    <a:pt x="37" y="4"/>
                  </a:lnTo>
                  <a:lnTo>
                    <a:pt x="33" y="2"/>
                  </a:lnTo>
                  <a:lnTo>
                    <a:pt x="29" y="1"/>
                  </a:lnTo>
                  <a:lnTo>
                    <a:pt x="24" y="0"/>
                  </a:lnTo>
                  <a:lnTo>
                    <a:pt x="20" y="1"/>
                  </a:lnTo>
                  <a:lnTo>
                    <a:pt x="15" y="2"/>
                  </a:lnTo>
                  <a:lnTo>
                    <a:pt x="11" y="4"/>
                  </a:lnTo>
                  <a:lnTo>
                    <a:pt x="8" y="8"/>
                  </a:lnTo>
                  <a:lnTo>
                    <a:pt x="4" y="11"/>
                  </a:lnTo>
                  <a:lnTo>
                    <a:pt x="2" y="15"/>
                  </a:lnTo>
                  <a:lnTo>
                    <a:pt x="1" y="20"/>
                  </a:lnTo>
                  <a:lnTo>
                    <a:pt x="0" y="24"/>
                  </a:lnTo>
                  <a:lnTo>
                    <a:pt x="1" y="30"/>
                  </a:lnTo>
                  <a:lnTo>
                    <a:pt x="2" y="34"/>
                  </a:lnTo>
                  <a:lnTo>
                    <a:pt x="4" y="37"/>
                  </a:lnTo>
                  <a:lnTo>
                    <a:pt x="8" y="43"/>
                  </a:lnTo>
                  <a:lnTo>
                    <a:pt x="18" y="55"/>
                  </a:lnTo>
                  <a:lnTo>
                    <a:pt x="32" y="70"/>
                  </a:lnTo>
                  <a:lnTo>
                    <a:pt x="51" y="88"/>
                  </a:lnTo>
                  <a:lnTo>
                    <a:pt x="62" y="97"/>
                  </a:lnTo>
                  <a:lnTo>
                    <a:pt x="74" y="105"/>
                  </a:lnTo>
                  <a:lnTo>
                    <a:pt x="87" y="114"/>
                  </a:lnTo>
                  <a:lnTo>
                    <a:pt x="103" y="120"/>
                  </a:lnTo>
                  <a:lnTo>
                    <a:pt x="117" y="127"/>
                  </a:lnTo>
                  <a:lnTo>
                    <a:pt x="134" y="131"/>
                  </a:lnTo>
                  <a:lnTo>
                    <a:pt x="151" y="133"/>
                  </a:lnTo>
                  <a:lnTo>
                    <a:pt x="169" y="135"/>
                  </a:lnTo>
                  <a:lnTo>
                    <a:pt x="172" y="135"/>
                  </a:lnTo>
                  <a:lnTo>
                    <a:pt x="175" y="135"/>
                  </a:lnTo>
                  <a:lnTo>
                    <a:pt x="283" y="135"/>
                  </a:lnTo>
                  <a:lnTo>
                    <a:pt x="249" y="182"/>
                  </a:lnTo>
                  <a:lnTo>
                    <a:pt x="247" y="185"/>
                  </a:lnTo>
                  <a:lnTo>
                    <a:pt x="246" y="190"/>
                  </a:lnTo>
                  <a:lnTo>
                    <a:pt x="245" y="195"/>
                  </a:lnTo>
                  <a:lnTo>
                    <a:pt x="246" y="200"/>
                  </a:lnTo>
                  <a:lnTo>
                    <a:pt x="247" y="204"/>
                  </a:lnTo>
                  <a:lnTo>
                    <a:pt x="249" y="207"/>
                  </a:lnTo>
                  <a:lnTo>
                    <a:pt x="252" y="212"/>
                  </a:lnTo>
                  <a:lnTo>
                    <a:pt x="256" y="215"/>
                  </a:lnTo>
                  <a:lnTo>
                    <a:pt x="263" y="217"/>
                  </a:lnTo>
                  <a:lnTo>
                    <a:pt x="269" y="218"/>
                  </a:lnTo>
                  <a:lnTo>
                    <a:pt x="275" y="218"/>
                  </a:lnTo>
                  <a:lnTo>
                    <a:pt x="280" y="216"/>
                  </a:lnTo>
                  <a:lnTo>
                    <a:pt x="285" y="213"/>
                  </a:lnTo>
                  <a:lnTo>
                    <a:pt x="289" y="210"/>
                  </a:lnTo>
                  <a:lnTo>
                    <a:pt x="349" y="126"/>
                  </a:lnTo>
                  <a:lnTo>
                    <a:pt x="351" y="122"/>
                  </a:lnTo>
                  <a:lnTo>
                    <a:pt x="352" y="119"/>
                  </a:lnTo>
                  <a:lnTo>
                    <a:pt x="352" y="119"/>
                  </a:lnTo>
                  <a:lnTo>
                    <a:pt x="352" y="118"/>
                  </a:lnTo>
                  <a:lnTo>
                    <a:pt x="353" y="115"/>
                  </a:lnTo>
                  <a:lnTo>
                    <a:pt x="353" y="111"/>
                  </a:lnTo>
                  <a:lnTo>
                    <a:pt x="353" y="108"/>
                  </a:lnTo>
                  <a:lnTo>
                    <a:pt x="352" y="105"/>
                  </a:lnTo>
                  <a:lnTo>
                    <a:pt x="352" y="105"/>
                  </a:lnTo>
                  <a:lnTo>
                    <a:pt x="3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 name="Group 37">
            <a:extLst>
              <a:ext uri="{FF2B5EF4-FFF2-40B4-BE49-F238E27FC236}">
                <a16:creationId xmlns:a16="http://schemas.microsoft.com/office/drawing/2014/main" id="{15408A78-4D18-4502-B220-2B925AE45054}"/>
              </a:ext>
            </a:extLst>
          </p:cNvPr>
          <p:cNvGrpSpPr/>
          <p:nvPr/>
        </p:nvGrpSpPr>
        <p:grpSpPr>
          <a:xfrm>
            <a:off x="627774" y="4632377"/>
            <a:ext cx="250033" cy="251423"/>
            <a:chOff x="9882188" y="3108325"/>
            <a:chExt cx="285750" cy="287338"/>
          </a:xfrm>
          <a:solidFill>
            <a:schemeClr val="bg1"/>
          </a:solidFill>
        </p:grpSpPr>
        <p:sp>
          <p:nvSpPr>
            <p:cNvPr id="39" name="Freeform 2284">
              <a:extLst>
                <a:ext uri="{FF2B5EF4-FFF2-40B4-BE49-F238E27FC236}">
                  <a16:creationId xmlns:a16="http://schemas.microsoft.com/office/drawing/2014/main" id="{08CCB204-5A32-4D56-B411-DE61FE1FB8A6}"/>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285">
              <a:extLst>
                <a:ext uri="{FF2B5EF4-FFF2-40B4-BE49-F238E27FC236}">
                  <a16:creationId xmlns:a16="http://schemas.microsoft.com/office/drawing/2014/main" id="{52EF48DE-0452-480B-9EC3-66B4E0FD60CC}"/>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286">
              <a:extLst>
                <a:ext uri="{FF2B5EF4-FFF2-40B4-BE49-F238E27FC236}">
                  <a16:creationId xmlns:a16="http://schemas.microsoft.com/office/drawing/2014/main" id="{72C7729A-4794-48F1-8DBB-8B6F4ECA7112}"/>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87">
              <a:extLst>
                <a:ext uri="{FF2B5EF4-FFF2-40B4-BE49-F238E27FC236}">
                  <a16:creationId xmlns:a16="http://schemas.microsoft.com/office/drawing/2014/main" id="{54ED4169-E8DF-4B53-BEDC-1840B503C00D}"/>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Freeform 776">
            <a:extLst>
              <a:ext uri="{FF2B5EF4-FFF2-40B4-BE49-F238E27FC236}">
                <a16:creationId xmlns:a16="http://schemas.microsoft.com/office/drawing/2014/main" id="{C0D0C45D-448C-4ED0-A254-B7BEC23088DE}"/>
              </a:ext>
            </a:extLst>
          </p:cNvPr>
          <p:cNvSpPr>
            <a:spLocks/>
          </p:cNvSpPr>
          <p:nvPr/>
        </p:nvSpPr>
        <p:spPr bwMode="auto">
          <a:xfrm>
            <a:off x="627270" y="5575380"/>
            <a:ext cx="251040" cy="251040"/>
          </a:xfrm>
          <a:custGeom>
            <a:avLst/>
            <a:gdLst>
              <a:gd name="T0" fmla="*/ 748 w 903"/>
              <a:gd name="T1" fmla="*/ 5 h 903"/>
              <a:gd name="T2" fmla="*/ 707 w 903"/>
              <a:gd name="T3" fmla="*/ 28 h 903"/>
              <a:gd name="T4" fmla="*/ 677 w 903"/>
              <a:gd name="T5" fmla="*/ 63 h 903"/>
              <a:gd name="T6" fmla="*/ 663 w 903"/>
              <a:gd name="T7" fmla="*/ 108 h 903"/>
              <a:gd name="T8" fmla="*/ 665 w 903"/>
              <a:gd name="T9" fmla="*/ 146 h 903"/>
              <a:gd name="T10" fmla="*/ 678 w 903"/>
              <a:gd name="T11" fmla="*/ 178 h 903"/>
              <a:gd name="T12" fmla="*/ 697 w 903"/>
              <a:gd name="T13" fmla="*/ 205 h 903"/>
              <a:gd name="T14" fmla="*/ 724 w 903"/>
              <a:gd name="T15" fmla="*/ 225 h 903"/>
              <a:gd name="T16" fmla="*/ 633 w 903"/>
              <a:gd name="T17" fmla="*/ 451 h 903"/>
              <a:gd name="T18" fmla="*/ 584 w 903"/>
              <a:gd name="T19" fmla="*/ 462 h 903"/>
              <a:gd name="T20" fmla="*/ 544 w 903"/>
              <a:gd name="T21" fmla="*/ 491 h 903"/>
              <a:gd name="T22" fmla="*/ 451 w 903"/>
              <a:gd name="T23" fmla="*/ 376 h 903"/>
              <a:gd name="T24" fmla="*/ 446 w 903"/>
              <a:gd name="T25" fmla="*/ 325 h 903"/>
              <a:gd name="T26" fmla="*/ 425 w 903"/>
              <a:gd name="T27" fmla="*/ 284 h 903"/>
              <a:gd name="T28" fmla="*/ 388 w 903"/>
              <a:gd name="T29" fmla="*/ 255 h 903"/>
              <a:gd name="T30" fmla="*/ 343 w 903"/>
              <a:gd name="T31" fmla="*/ 241 h 903"/>
              <a:gd name="T32" fmla="*/ 296 w 903"/>
              <a:gd name="T33" fmla="*/ 247 h 903"/>
              <a:gd name="T34" fmla="*/ 255 w 903"/>
              <a:gd name="T35" fmla="*/ 268 h 903"/>
              <a:gd name="T36" fmla="*/ 225 w 903"/>
              <a:gd name="T37" fmla="*/ 303 h 903"/>
              <a:gd name="T38" fmla="*/ 211 w 903"/>
              <a:gd name="T39" fmla="*/ 348 h 903"/>
              <a:gd name="T40" fmla="*/ 220 w 903"/>
              <a:gd name="T41" fmla="*/ 405 h 903"/>
              <a:gd name="T42" fmla="*/ 253 w 903"/>
              <a:gd name="T43" fmla="*/ 453 h 903"/>
              <a:gd name="T44" fmla="*/ 142 w 903"/>
              <a:gd name="T45" fmla="*/ 664 h 903"/>
              <a:gd name="T46" fmla="*/ 97 w 903"/>
              <a:gd name="T47" fmla="*/ 665 h 903"/>
              <a:gd name="T48" fmla="*/ 54 w 903"/>
              <a:gd name="T49" fmla="*/ 683 h 903"/>
              <a:gd name="T50" fmla="*/ 20 w 903"/>
              <a:gd name="T51" fmla="*/ 715 h 903"/>
              <a:gd name="T52" fmla="*/ 2 w 903"/>
              <a:gd name="T53" fmla="*/ 758 h 903"/>
              <a:gd name="T54" fmla="*/ 2 w 903"/>
              <a:gd name="T55" fmla="*/ 806 h 903"/>
              <a:gd name="T56" fmla="*/ 20 w 903"/>
              <a:gd name="T57" fmla="*/ 849 h 903"/>
              <a:gd name="T58" fmla="*/ 54 w 903"/>
              <a:gd name="T59" fmla="*/ 883 h 903"/>
              <a:gd name="T60" fmla="*/ 97 w 903"/>
              <a:gd name="T61" fmla="*/ 901 h 903"/>
              <a:gd name="T62" fmla="*/ 145 w 903"/>
              <a:gd name="T63" fmla="*/ 901 h 903"/>
              <a:gd name="T64" fmla="*/ 188 w 903"/>
              <a:gd name="T65" fmla="*/ 883 h 903"/>
              <a:gd name="T66" fmla="*/ 221 w 903"/>
              <a:gd name="T67" fmla="*/ 849 h 903"/>
              <a:gd name="T68" fmla="*/ 238 w 903"/>
              <a:gd name="T69" fmla="*/ 806 h 903"/>
              <a:gd name="T70" fmla="*/ 237 w 903"/>
              <a:gd name="T71" fmla="*/ 753 h 903"/>
              <a:gd name="T72" fmla="*/ 209 w 903"/>
              <a:gd name="T73" fmla="*/ 701 h 903"/>
              <a:gd name="T74" fmla="*/ 301 w 903"/>
              <a:gd name="T75" fmla="*/ 477 h 903"/>
              <a:gd name="T76" fmla="*/ 344 w 903"/>
              <a:gd name="T77" fmla="*/ 480 h 903"/>
              <a:gd name="T78" fmla="*/ 392 w 903"/>
              <a:gd name="T79" fmla="*/ 465 h 903"/>
              <a:gd name="T80" fmla="*/ 526 w 903"/>
              <a:gd name="T81" fmla="*/ 516 h 903"/>
              <a:gd name="T82" fmla="*/ 512 w 903"/>
              <a:gd name="T83" fmla="*/ 572 h 903"/>
              <a:gd name="T84" fmla="*/ 521 w 903"/>
              <a:gd name="T85" fmla="*/ 619 h 903"/>
              <a:gd name="T86" fmla="*/ 547 w 903"/>
              <a:gd name="T87" fmla="*/ 657 h 903"/>
              <a:gd name="T88" fmla="*/ 586 w 903"/>
              <a:gd name="T89" fmla="*/ 683 h 903"/>
              <a:gd name="T90" fmla="*/ 633 w 903"/>
              <a:gd name="T91" fmla="*/ 693 h 903"/>
              <a:gd name="T92" fmla="*/ 679 w 903"/>
              <a:gd name="T93" fmla="*/ 683 h 903"/>
              <a:gd name="T94" fmla="*/ 718 w 903"/>
              <a:gd name="T95" fmla="*/ 657 h 903"/>
              <a:gd name="T96" fmla="*/ 743 w 903"/>
              <a:gd name="T97" fmla="*/ 619 h 903"/>
              <a:gd name="T98" fmla="*/ 753 w 903"/>
              <a:gd name="T99" fmla="*/ 572 h 903"/>
              <a:gd name="T100" fmla="*/ 748 w 903"/>
              <a:gd name="T101" fmla="*/ 537 h 903"/>
              <a:gd name="T102" fmla="*/ 734 w 903"/>
              <a:gd name="T103" fmla="*/ 507 h 903"/>
              <a:gd name="T104" fmla="*/ 712 w 903"/>
              <a:gd name="T105" fmla="*/ 481 h 903"/>
              <a:gd name="T106" fmla="*/ 684 w 903"/>
              <a:gd name="T107" fmla="*/ 463 h 903"/>
              <a:gd name="T108" fmla="*/ 795 w 903"/>
              <a:gd name="T109" fmla="*/ 240 h 903"/>
              <a:gd name="T110" fmla="*/ 841 w 903"/>
              <a:gd name="T111" fmla="*/ 226 h 903"/>
              <a:gd name="T112" fmla="*/ 876 w 903"/>
              <a:gd name="T113" fmla="*/ 197 h 903"/>
              <a:gd name="T114" fmla="*/ 898 w 903"/>
              <a:gd name="T115" fmla="*/ 156 h 903"/>
              <a:gd name="T116" fmla="*/ 903 w 903"/>
              <a:gd name="T117" fmla="*/ 108 h 903"/>
              <a:gd name="T118" fmla="*/ 889 w 903"/>
              <a:gd name="T119" fmla="*/ 63 h 903"/>
              <a:gd name="T120" fmla="*/ 859 w 903"/>
              <a:gd name="T121" fmla="*/ 28 h 903"/>
              <a:gd name="T122" fmla="*/ 818 w 903"/>
              <a:gd name="T123" fmla="*/ 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3" h="903">
                <a:moveTo>
                  <a:pt x="783" y="0"/>
                </a:moveTo>
                <a:lnTo>
                  <a:pt x="771" y="0"/>
                </a:lnTo>
                <a:lnTo>
                  <a:pt x="758" y="2"/>
                </a:lnTo>
                <a:lnTo>
                  <a:pt x="748" y="5"/>
                </a:lnTo>
                <a:lnTo>
                  <a:pt x="736" y="10"/>
                </a:lnTo>
                <a:lnTo>
                  <a:pt x="726" y="14"/>
                </a:lnTo>
                <a:lnTo>
                  <a:pt x="715" y="20"/>
                </a:lnTo>
                <a:lnTo>
                  <a:pt x="707" y="28"/>
                </a:lnTo>
                <a:lnTo>
                  <a:pt x="698" y="35"/>
                </a:lnTo>
                <a:lnTo>
                  <a:pt x="690" y="44"/>
                </a:lnTo>
                <a:lnTo>
                  <a:pt x="683" y="52"/>
                </a:lnTo>
                <a:lnTo>
                  <a:pt x="677" y="63"/>
                </a:lnTo>
                <a:lnTo>
                  <a:pt x="673" y="74"/>
                </a:lnTo>
                <a:lnTo>
                  <a:pt x="668" y="85"/>
                </a:lnTo>
                <a:lnTo>
                  <a:pt x="665" y="96"/>
                </a:lnTo>
                <a:lnTo>
                  <a:pt x="663" y="108"/>
                </a:lnTo>
                <a:lnTo>
                  <a:pt x="663" y="120"/>
                </a:lnTo>
                <a:lnTo>
                  <a:pt x="663" y="129"/>
                </a:lnTo>
                <a:lnTo>
                  <a:pt x="664" y="138"/>
                </a:lnTo>
                <a:lnTo>
                  <a:pt x="665" y="146"/>
                </a:lnTo>
                <a:lnTo>
                  <a:pt x="667" y="154"/>
                </a:lnTo>
                <a:lnTo>
                  <a:pt x="670" y="163"/>
                </a:lnTo>
                <a:lnTo>
                  <a:pt x="674" y="170"/>
                </a:lnTo>
                <a:lnTo>
                  <a:pt x="678" y="178"/>
                </a:lnTo>
                <a:lnTo>
                  <a:pt x="682" y="185"/>
                </a:lnTo>
                <a:lnTo>
                  <a:pt x="686" y="192"/>
                </a:lnTo>
                <a:lnTo>
                  <a:pt x="692" y="198"/>
                </a:lnTo>
                <a:lnTo>
                  <a:pt x="697" y="205"/>
                </a:lnTo>
                <a:lnTo>
                  <a:pt x="704" y="210"/>
                </a:lnTo>
                <a:lnTo>
                  <a:pt x="710" y="215"/>
                </a:lnTo>
                <a:lnTo>
                  <a:pt x="717" y="221"/>
                </a:lnTo>
                <a:lnTo>
                  <a:pt x="724" y="225"/>
                </a:lnTo>
                <a:lnTo>
                  <a:pt x="730" y="228"/>
                </a:lnTo>
                <a:lnTo>
                  <a:pt x="656" y="454"/>
                </a:lnTo>
                <a:lnTo>
                  <a:pt x="645" y="451"/>
                </a:lnTo>
                <a:lnTo>
                  <a:pt x="633" y="451"/>
                </a:lnTo>
                <a:lnTo>
                  <a:pt x="619" y="453"/>
                </a:lnTo>
                <a:lnTo>
                  <a:pt x="607" y="455"/>
                </a:lnTo>
                <a:lnTo>
                  <a:pt x="594" y="458"/>
                </a:lnTo>
                <a:lnTo>
                  <a:pt x="584" y="462"/>
                </a:lnTo>
                <a:lnTo>
                  <a:pt x="572" y="468"/>
                </a:lnTo>
                <a:lnTo>
                  <a:pt x="562" y="475"/>
                </a:lnTo>
                <a:lnTo>
                  <a:pt x="552" y="483"/>
                </a:lnTo>
                <a:lnTo>
                  <a:pt x="544" y="491"/>
                </a:lnTo>
                <a:lnTo>
                  <a:pt x="438" y="417"/>
                </a:lnTo>
                <a:lnTo>
                  <a:pt x="444" y="404"/>
                </a:lnTo>
                <a:lnTo>
                  <a:pt x="448" y="390"/>
                </a:lnTo>
                <a:lnTo>
                  <a:pt x="451" y="376"/>
                </a:lnTo>
                <a:lnTo>
                  <a:pt x="452" y="361"/>
                </a:lnTo>
                <a:lnTo>
                  <a:pt x="452" y="348"/>
                </a:lnTo>
                <a:lnTo>
                  <a:pt x="449" y="337"/>
                </a:lnTo>
                <a:lnTo>
                  <a:pt x="446" y="325"/>
                </a:lnTo>
                <a:lnTo>
                  <a:pt x="442" y="314"/>
                </a:lnTo>
                <a:lnTo>
                  <a:pt x="438" y="303"/>
                </a:lnTo>
                <a:lnTo>
                  <a:pt x="431" y="294"/>
                </a:lnTo>
                <a:lnTo>
                  <a:pt x="425" y="284"/>
                </a:lnTo>
                <a:lnTo>
                  <a:pt x="416" y="276"/>
                </a:lnTo>
                <a:lnTo>
                  <a:pt x="408" y="268"/>
                </a:lnTo>
                <a:lnTo>
                  <a:pt x="399" y="262"/>
                </a:lnTo>
                <a:lnTo>
                  <a:pt x="388" y="255"/>
                </a:lnTo>
                <a:lnTo>
                  <a:pt x="379" y="250"/>
                </a:lnTo>
                <a:lnTo>
                  <a:pt x="367" y="247"/>
                </a:lnTo>
                <a:lnTo>
                  <a:pt x="356" y="243"/>
                </a:lnTo>
                <a:lnTo>
                  <a:pt x="343" y="241"/>
                </a:lnTo>
                <a:lnTo>
                  <a:pt x="331" y="240"/>
                </a:lnTo>
                <a:lnTo>
                  <a:pt x="320" y="241"/>
                </a:lnTo>
                <a:lnTo>
                  <a:pt x="307" y="243"/>
                </a:lnTo>
                <a:lnTo>
                  <a:pt x="296" y="247"/>
                </a:lnTo>
                <a:lnTo>
                  <a:pt x="284" y="250"/>
                </a:lnTo>
                <a:lnTo>
                  <a:pt x="275" y="255"/>
                </a:lnTo>
                <a:lnTo>
                  <a:pt x="264" y="262"/>
                </a:lnTo>
                <a:lnTo>
                  <a:pt x="255" y="268"/>
                </a:lnTo>
                <a:lnTo>
                  <a:pt x="247" y="276"/>
                </a:lnTo>
                <a:lnTo>
                  <a:pt x="238" y="284"/>
                </a:lnTo>
                <a:lnTo>
                  <a:pt x="232" y="294"/>
                </a:lnTo>
                <a:lnTo>
                  <a:pt x="225" y="303"/>
                </a:lnTo>
                <a:lnTo>
                  <a:pt x="221" y="314"/>
                </a:lnTo>
                <a:lnTo>
                  <a:pt x="217" y="325"/>
                </a:lnTo>
                <a:lnTo>
                  <a:pt x="214" y="337"/>
                </a:lnTo>
                <a:lnTo>
                  <a:pt x="211" y="348"/>
                </a:lnTo>
                <a:lnTo>
                  <a:pt x="211" y="361"/>
                </a:lnTo>
                <a:lnTo>
                  <a:pt x="212" y="376"/>
                </a:lnTo>
                <a:lnTo>
                  <a:pt x="215" y="391"/>
                </a:lnTo>
                <a:lnTo>
                  <a:pt x="220" y="405"/>
                </a:lnTo>
                <a:lnTo>
                  <a:pt x="225" y="418"/>
                </a:lnTo>
                <a:lnTo>
                  <a:pt x="234" y="431"/>
                </a:lnTo>
                <a:lnTo>
                  <a:pt x="242" y="442"/>
                </a:lnTo>
                <a:lnTo>
                  <a:pt x="253" y="453"/>
                </a:lnTo>
                <a:lnTo>
                  <a:pt x="265" y="461"/>
                </a:lnTo>
                <a:lnTo>
                  <a:pt x="161" y="669"/>
                </a:lnTo>
                <a:lnTo>
                  <a:pt x="151" y="666"/>
                </a:lnTo>
                <a:lnTo>
                  <a:pt x="142" y="664"/>
                </a:lnTo>
                <a:lnTo>
                  <a:pt x="131" y="663"/>
                </a:lnTo>
                <a:lnTo>
                  <a:pt x="120" y="662"/>
                </a:lnTo>
                <a:lnTo>
                  <a:pt x="108" y="663"/>
                </a:lnTo>
                <a:lnTo>
                  <a:pt x="97" y="665"/>
                </a:lnTo>
                <a:lnTo>
                  <a:pt x="85" y="667"/>
                </a:lnTo>
                <a:lnTo>
                  <a:pt x="74" y="671"/>
                </a:lnTo>
                <a:lnTo>
                  <a:pt x="63" y="677"/>
                </a:lnTo>
                <a:lnTo>
                  <a:pt x="54" y="683"/>
                </a:lnTo>
                <a:lnTo>
                  <a:pt x="44" y="690"/>
                </a:lnTo>
                <a:lnTo>
                  <a:pt x="35" y="697"/>
                </a:lnTo>
                <a:lnTo>
                  <a:pt x="28" y="706"/>
                </a:lnTo>
                <a:lnTo>
                  <a:pt x="20" y="715"/>
                </a:lnTo>
                <a:lnTo>
                  <a:pt x="15" y="725"/>
                </a:lnTo>
                <a:lnTo>
                  <a:pt x="10" y="736"/>
                </a:lnTo>
                <a:lnTo>
                  <a:pt x="5" y="746"/>
                </a:lnTo>
                <a:lnTo>
                  <a:pt x="2" y="758"/>
                </a:lnTo>
                <a:lnTo>
                  <a:pt x="1" y="770"/>
                </a:lnTo>
                <a:lnTo>
                  <a:pt x="0" y="783"/>
                </a:lnTo>
                <a:lnTo>
                  <a:pt x="1" y="795"/>
                </a:lnTo>
                <a:lnTo>
                  <a:pt x="2" y="806"/>
                </a:lnTo>
                <a:lnTo>
                  <a:pt x="5" y="818"/>
                </a:lnTo>
                <a:lnTo>
                  <a:pt x="10" y="829"/>
                </a:lnTo>
                <a:lnTo>
                  <a:pt x="15" y="840"/>
                </a:lnTo>
                <a:lnTo>
                  <a:pt x="20" y="849"/>
                </a:lnTo>
                <a:lnTo>
                  <a:pt x="28" y="859"/>
                </a:lnTo>
                <a:lnTo>
                  <a:pt x="35" y="868"/>
                </a:lnTo>
                <a:lnTo>
                  <a:pt x="44" y="875"/>
                </a:lnTo>
                <a:lnTo>
                  <a:pt x="54" y="883"/>
                </a:lnTo>
                <a:lnTo>
                  <a:pt x="63" y="888"/>
                </a:lnTo>
                <a:lnTo>
                  <a:pt x="74" y="893"/>
                </a:lnTo>
                <a:lnTo>
                  <a:pt x="85" y="898"/>
                </a:lnTo>
                <a:lnTo>
                  <a:pt x="97" y="901"/>
                </a:lnTo>
                <a:lnTo>
                  <a:pt x="108" y="902"/>
                </a:lnTo>
                <a:lnTo>
                  <a:pt x="120" y="903"/>
                </a:lnTo>
                <a:lnTo>
                  <a:pt x="133" y="902"/>
                </a:lnTo>
                <a:lnTo>
                  <a:pt x="145" y="901"/>
                </a:lnTo>
                <a:lnTo>
                  <a:pt x="157" y="898"/>
                </a:lnTo>
                <a:lnTo>
                  <a:pt x="167" y="893"/>
                </a:lnTo>
                <a:lnTo>
                  <a:pt x="178" y="888"/>
                </a:lnTo>
                <a:lnTo>
                  <a:pt x="188" y="883"/>
                </a:lnTo>
                <a:lnTo>
                  <a:pt x="197" y="875"/>
                </a:lnTo>
                <a:lnTo>
                  <a:pt x="206" y="868"/>
                </a:lnTo>
                <a:lnTo>
                  <a:pt x="214" y="859"/>
                </a:lnTo>
                <a:lnTo>
                  <a:pt x="221" y="849"/>
                </a:lnTo>
                <a:lnTo>
                  <a:pt x="226" y="840"/>
                </a:lnTo>
                <a:lnTo>
                  <a:pt x="232" y="829"/>
                </a:lnTo>
                <a:lnTo>
                  <a:pt x="236" y="818"/>
                </a:lnTo>
                <a:lnTo>
                  <a:pt x="238" y="806"/>
                </a:lnTo>
                <a:lnTo>
                  <a:pt x="240" y="795"/>
                </a:lnTo>
                <a:lnTo>
                  <a:pt x="241" y="783"/>
                </a:lnTo>
                <a:lnTo>
                  <a:pt x="240" y="767"/>
                </a:lnTo>
                <a:lnTo>
                  <a:pt x="237" y="753"/>
                </a:lnTo>
                <a:lnTo>
                  <a:pt x="233" y="738"/>
                </a:lnTo>
                <a:lnTo>
                  <a:pt x="226" y="725"/>
                </a:lnTo>
                <a:lnTo>
                  <a:pt x="219" y="713"/>
                </a:lnTo>
                <a:lnTo>
                  <a:pt x="209" y="701"/>
                </a:lnTo>
                <a:lnTo>
                  <a:pt x="200" y="692"/>
                </a:lnTo>
                <a:lnTo>
                  <a:pt x="188" y="682"/>
                </a:lnTo>
                <a:lnTo>
                  <a:pt x="292" y="475"/>
                </a:lnTo>
                <a:lnTo>
                  <a:pt x="301" y="477"/>
                </a:lnTo>
                <a:lnTo>
                  <a:pt x="311" y="479"/>
                </a:lnTo>
                <a:lnTo>
                  <a:pt x="321" y="481"/>
                </a:lnTo>
                <a:lnTo>
                  <a:pt x="331" y="481"/>
                </a:lnTo>
                <a:lnTo>
                  <a:pt x="344" y="480"/>
                </a:lnTo>
                <a:lnTo>
                  <a:pt x="357" y="478"/>
                </a:lnTo>
                <a:lnTo>
                  <a:pt x="369" y="475"/>
                </a:lnTo>
                <a:lnTo>
                  <a:pt x="381" y="471"/>
                </a:lnTo>
                <a:lnTo>
                  <a:pt x="392" y="465"/>
                </a:lnTo>
                <a:lnTo>
                  <a:pt x="402" y="458"/>
                </a:lnTo>
                <a:lnTo>
                  <a:pt x="412" y="450"/>
                </a:lnTo>
                <a:lnTo>
                  <a:pt x="421" y="442"/>
                </a:lnTo>
                <a:lnTo>
                  <a:pt x="526" y="516"/>
                </a:lnTo>
                <a:lnTo>
                  <a:pt x="520" y="529"/>
                </a:lnTo>
                <a:lnTo>
                  <a:pt x="516" y="543"/>
                </a:lnTo>
                <a:lnTo>
                  <a:pt x="513" y="557"/>
                </a:lnTo>
                <a:lnTo>
                  <a:pt x="512" y="572"/>
                </a:lnTo>
                <a:lnTo>
                  <a:pt x="513" y="584"/>
                </a:lnTo>
                <a:lnTo>
                  <a:pt x="515" y="596"/>
                </a:lnTo>
                <a:lnTo>
                  <a:pt x="517" y="608"/>
                </a:lnTo>
                <a:lnTo>
                  <a:pt x="521" y="619"/>
                </a:lnTo>
                <a:lnTo>
                  <a:pt x="527" y="629"/>
                </a:lnTo>
                <a:lnTo>
                  <a:pt x="533" y="639"/>
                </a:lnTo>
                <a:lnTo>
                  <a:pt x="540" y="649"/>
                </a:lnTo>
                <a:lnTo>
                  <a:pt x="547" y="657"/>
                </a:lnTo>
                <a:lnTo>
                  <a:pt x="556" y="665"/>
                </a:lnTo>
                <a:lnTo>
                  <a:pt x="565" y="671"/>
                </a:lnTo>
                <a:lnTo>
                  <a:pt x="575" y="678"/>
                </a:lnTo>
                <a:lnTo>
                  <a:pt x="586" y="683"/>
                </a:lnTo>
                <a:lnTo>
                  <a:pt x="596" y="686"/>
                </a:lnTo>
                <a:lnTo>
                  <a:pt x="608" y="690"/>
                </a:lnTo>
                <a:lnTo>
                  <a:pt x="620" y="692"/>
                </a:lnTo>
                <a:lnTo>
                  <a:pt x="633" y="693"/>
                </a:lnTo>
                <a:lnTo>
                  <a:pt x="645" y="692"/>
                </a:lnTo>
                <a:lnTo>
                  <a:pt x="656" y="690"/>
                </a:lnTo>
                <a:lnTo>
                  <a:pt x="668" y="686"/>
                </a:lnTo>
                <a:lnTo>
                  <a:pt x="679" y="683"/>
                </a:lnTo>
                <a:lnTo>
                  <a:pt x="690" y="678"/>
                </a:lnTo>
                <a:lnTo>
                  <a:pt x="699" y="671"/>
                </a:lnTo>
                <a:lnTo>
                  <a:pt x="709" y="665"/>
                </a:lnTo>
                <a:lnTo>
                  <a:pt x="718" y="657"/>
                </a:lnTo>
                <a:lnTo>
                  <a:pt x="725" y="649"/>
                </a:lnTo>
                <a:lnTo>
                  <a:pt x="733" y="639"/>
                </a:lnTo>
                <a:lnTo>
                  <a:pt x="738" y="629"/>
                </a:lnTo>
                <a:lnTo>
                  <a:pt x="743" y="619"/>
                </a:lnTo>
                <a:lnTo>
                  <a:pt x="748" y="608"/>
                </a:lnTo>
                <a:lnTo>
                  <a:pt x="751" y="596"/>
                </a:lnTo>
                <a:lnTo>
                  <a:pt x="752" y="584"/>
                </a:lnTo>
                <a:lnTo>
                  <a:pt x="753" y="572"/>
                </a:lnTo>
                <a:lnTo>
                  <a:pt x="753" y="563"/>
                </a:lnTo>
                <a:lnTo>
                  <a:pt x="752" y="554"/>
                </a:lnTo>
                <a:lnTo>
                  <a:pt x="750" y="546"/>
                </a:lnTo>
                <a:lnTo>
                  <a:pt x="748" y="537"/>
                </a:lnTo>
                <a:lnTo>
                  <a:pt x="745" y="530"/>
                </a:lnTo>
                <a:lnTo>
                  <a:pt x="742" y="521"/>
                </a:lnTo>
                <a:lnTo>
                  <a:pt x="738" y="514"/>
                </a:lnTo>
                <a:lnTo>
                  <a:pt x="734" y="507"/>
                </a:lnTo>
                <a:lnTo>
                  <a:pt x="729" y="500"/>
                </a:lnTo>
                <a:lnTo>
                  <a:pt x="724" y="493"/>
                </a:lnTo>
                <a:lnTo>
                  <a:pt x="719" y="488"/>
                </a:lnTo>
                <a:lnTo>
                  <a:pt x="712" y="481"/>
                </a:lnTo>
                <a:lnTo>
                  <a:pt x="706" y="476"/>
                </a:lnTo>
                <a:lnTo>
                  <a:pt x="699" y="472"/>
                </a:lnTo>
                <a:lnTo>
                  <a:pt x="692" y="468"/>
                </a:lnTo>
                <a:lnTo>
                  <a:pt x="684" y="463"/>
                </a:lnTo>
                <a:lnTo>
                  <a:pt x="759" y="238"/>
                </a:lnTo>
                <a:lnTo>
                  <a:pt x="771" y="240"/>
                </a:lnTo>
                <a:lnTo>
                  <a:pt x="783" y="240"/>
                </a:lnTo>
                <a:lnTo>
                  <a:pt x="795" y="240"/>
                </a:lnTo>
                <a:lnTo>
                  <a:pt x="808" y="238"/>
                </a:lnTo>
                <a:lnTo>
                  <a:pt x="818" y="235"/>
                </a:lnTo>
                <a:lnTo>
                  <a:pt x="830" y="232"/>
                </a:lnTo>
                <a:lnTo>
                  <a:pt x="841" y="226"/>
                </a:lnTo>
                <a:lnTo>
                  <a:pt x="851" y="220"/>
                </a:lnTo>
                <a:lnTo>
                  <a:pt x="859" y="213"/>
                </a:lnTo>
                <a:lnTo>
                  <a:pt x="868" y="206"/>
                </a:lnTo>
                <a:lnTo>
                  <a:pt x="876" y="197"/>
                </a:lnTo>
                <a:lnTo>
                  <a:pt x="883" y="188"/>
                </a:lnTo>
                <a:lnTo>
                  <a:pt x="889" y="178"/>
                </a:lnTo>
                <a:lnTo>
                  <a:pt x="893" y="167"/>
                </a:lnTo>
                <a:lnTo>
                  <a:pt x="898" y="156"/>
                </a:lnTo>
                <a:lnTo>
                  <a:pt x="901" y="145"/>
                </a:lnTo>
                <a:lnTo>
                  <a:pt x="903" y="133"/>
                </a:lnTo>
                <a:lnTo>
                  <a:pt x="903" y="120"/>
                </a:lnTo>
                <a:lnTo>
                  <a:pt x="903" y="108"/>
                </a:lnTo>
                <a:lnTo>
                  <a:pt x="901" y="96"/>
                </a:lnTo>
                <a:lnTo>
                  <a:pt x="898" y="85"/>
                </a:lnTo>
                <a:lnTo>
                  <a:pt x="893" y="74"/>
                </a:lnTo>
                <a:lnTo>
                  <a:pt x="889" y="63"/>
                </a:lnTo>
                <a:lnTo>
                  <a:pt x="883" y="52"/>
                </a:lnTo>
                <a:lnTo>
                  <a:pt x="876" y="44"/>
                </a:lnTo>
                <a:lnTo>
                  <a:pt x="868" y="35"/>
                </a:lnTo>
                <a:lnTo>
                  <a:pt x="859" y="28"/>
                </a:lnTo>
                <a:lnTo>
                  <a:pt x="851" y="20"/>
                </a:lnTo>
                <a:lnTo>
                  <a:pt x="841" y="14"/>
                </a:lnTo>
                <a:lnTo>
                  <a:pt x="830" y="10"/>
                </a:lnTo>
                <a:lnTo>
                  <a:pt x="818" y="5"/>
                </a:lnTo>
                <a:lnTo>
                  <a:pt x="808" y="2"/>
                </a:lnTo>
                <a:lnTo>
                  <a:pt x="795" y="0"/>
                </a:lnTo>
                <a:lnTo>
                  <a:pt x="7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Slide Number Placeholder 43">
            <a:extLst>
              <a:ext uri="{FF2B5EF4-FFF2-40B4-BE49-F238E27FC236}">
                <a16:creationId xmlns:a16="http://schemas.microsoft.com/office/drawing/2014/main" id="{53658B7B-0F2B-41D0-A7A0-BA7C1E967733}"/>
              </a:ext>
            </a:extLst>
          </p:cNvPr>
          <p:cNvSpPr>
            <a:spLocks noGrp="1"/>
          </p:cNvSpPr>
          <p:nvPr>
            <p:ph type="sldNum" sz="quarter" idx="12"/>
          </p:nvPr>
        </p:nvSpPr>
        <p:spPr/>
        <p:txBody>
          <a:bodyPr/>
          <a:lstStyle/>
          <a:p>
            <a:fld id="{AC9FAADF-8DF6-45BA-B277-A2953980A523}" type="slidenum">
              <a:rPr lang="en-US" smtClean="0"/>
              <a:pPr/>
              <a:t>11</a:t>
            </a:fld>
            <a:endParaRPr lang="en-US" dirty="0"/>
          </a:p>
        </p:txBody>
      </p:sp>
    </p:spTree>
    <p:extLst>
      <p:ext uri="{BB962C8B-B14F-4D97-AF65-F5344CB8AC3E}">
        <p14:creationId xmlns:p14="http://schemas.microsoft.com/office/powerpoint/2010/main" val="235837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a:extLst>
              <a:ext uri="{FF2B5EF4-FFF2-40B4-BE49-F238E27FC236}">
                <a16:creationId xmlns:a16="http://schemas.microsoft.com/office/drawing/2014/main" id="{DD290C5E-C20C-40D2-B80B-5EBDEA761245}"/>
              </a:ext>
            </a:extLst>
          </p:cNvPr>
          <p:cNvGraphicFramePr>
            <a:graphicFrameLocks noChangeAspect="1"/>
          </p:cNvGraphicFramePr>
          <p:nvPr>
            <p:custDataLst>
              <p:tags r:id="rId2"/>
            </p:custDataLst>
            <p:extLst>
              <p:ext uri="{D42A27DB-BD31-4B8C-83A1-F6EECF244321}">
                <p14:modId xmlns:p14="http://schemas.microsoft.com/office/powerpoint/2010/main" val="2678814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7" name="think-cell Slide" r:id="rId5" imgW="383" imgH="384" progId="TCLayout.ActiveDocument.1">
                  <p:embed/>
                </p:oleObj>
              </mc:Choice>
              <mc:Fallback>
                <p:oleObj name="think-cell Slide" r:id="rId5" imgW="383" imgH="384" progId="TCLayout.ActiveDocument.1">
                  <p:embed/>
                  <p:pic>
                    <p:nvPicPr>
                      <p:cNvPr id="65" name="Object 64" hidden="1">
                        <a:extLst>
                          <a:ext uri="{FF2B5EF4-FFF2-40B4-BE49-F238E27FC236}">
                            <a16:creationId xmlns:a16="http://schemas.microsoft.com/office/drawing/2014/main" id="{DD290C5E-C20C-40D2-B80B-5EBDEA76124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B938382-AEA3-4803-8BEF-AF01F5A99879}"/>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cxnSp>
        <p:nvCxnSpPr>
          <p:cNvPr id="215" name="Straight Connector 214">
            <a:extLst>
              <a:ext uri="{FF2B5EF4-FFF2-40B4-BE49-F238E27FC236}">
                <a16:creationId xmlns:a16="http://schemas.microsoft.com/office/drawing/2014/main" id="{A60142BA-A96C-40CF-97FD-704F7EA8428C}"/>
              </a:ext>
            </a:extLst>
          </p:cNvPr>
          <p:cNvCxnSpPr>
            <a:cxnSpLocks/>
          </p:cNvCxnSpPr>
          <p:nvPr/>
        </p:nvCxnSpPr>
        <p:spPr>
          <a:xfrm flipH="1">
            <a:off x="6835140" y="1968238"/>
            <a:ext cx="1311542" cy="0"/>
          </a:xfrm>
          <a:prstGeom prst="line">
            <a:avLst/>
          </a:prstGeom>
          <a:ln w="9525">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5" name="Group 224">
            <a:extLst>
              <a:ext uri="{FF2B5EF4-FFF2-40B4-BE49-F238E27FC236}">
                <a16:creationId xmlns:a16="http://schemas.microsoft.com/office/drawing/2014/main" id="{BA528764-15AD-4BFB-8B60-C59FEDBB0379}"/>
              </a:ext>
            </a:extLst>
          </p:cNvPr>
          <p:cNvGrpSpPr/>
          <p:nvPr/>
        </p:nvGrpSpPr>
        <p:grpSpPr>
          <a:xfrm>
            <a:off x="7490911" y="1968238"/>
            <a:ext cx="655771" cy="507455"/>
            <a:chOff x="7490911" y="1968238"/>
            <a:chExt cx="655771" cy="507455"/>
          </a:xfrm>
        </p:grpSpPr>
        <p:cxnSp>
          <p:nvCxnSpPr>
            <p:cNvPr id="217" name="Straight Connector 216">
              <a:extLst>
                <a:ext uri="{FF2B5EF4-FFF2-40B4-BE49-F238E27FC236}">
                  <a16:creationId xmlns:a16="http://schemas.microsoft.com/office/drawing/2014/main" id="{56B150C4-1A1D-4A28-895E-409FAEF6C861}"/>
                </a:ext>
              </a:extLst>
            </p:cNvPr>
            <p:cNvCxnSpPr>
              <a:cxnSpLocks/>
            </p:cNvCxnSpPr>
            <p:nvPr/>
          </p:nvCxnSpPr>
          <p:spPr>
            <a:xfrm flipH="1">
              <a:off x="7490911" y="2475693"/>
              <a:ext cx="655771" cy="0"/>
            </a:xfrm>
            <a:prstGeom prst="line">
              <a:avLst/>
            </a:prstGeom>
            <a:ln w="9525">
              <a:solidFill>
                <a:schemeClr val="bg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5E2D9D5-4BEF-4320-BCD9-F86C101F6F2F}"/>
                </a:ext>
              </a:extLst>
            </p:cNvPr>
            <p:cNvCxnSpPr/>
            <p:nvPr/>
          </p:nvCxnSpPr>
          <p:spPr>
            <a:xfrm>
              <a:off x="7490911" y="1968238"/>
              <a:ext cx="0" cy="507455"/>
            </a:xfrm>
            <a:prstGeom prst="line">
              <a:avLst/>
            </a:prstGeom>
            <a:ln w="9525">
              <a:solidFill>
                <a:schemeClr val="bg2">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226" name="Oval 225">
            <a:extLst>
              <a:ext uri="{FF2B5EF4-FFF2-40B4-BE49-F238E27FC236}">
                <a16:creationId xmlns:a16="http://schemas.microsoft.com/office/drawing/2014/main" id="{04E5C3B3-2319-4879-9BA8-BF4743FC2813}"/>
              </a:ext>
            </a:extLst>
          </p:cNvPr>
          <p:cNvSpPr/>
          <p:nvPr/>
        </p:nvSpPr>
        <p:spPr>
          <a:xfrm>
            <a:off x="8305800" y="2331513"/>
            <a:ext cx="288360" cy="28836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3" name="Rectangle 62">
            <a:extLst>
              <a:ext uri="{FF2B5EF4-FFF2-40B4-BE49-F238E27FC236}">
                <a16:creationId xmlns:a16="http://schemas.microsoft.com/office/drawing/2014/main" id="{71DED1DE-58F3-45DE-9FDB-11A1F1B9AF74}"/>
              </a:ext>
            </a:extLst>
          </p:cNvPr>
          <p:cNvSpPr/>
          <p:nvPr/>
        </p:nvSpPr>
        <p:spPr>
          <a:xfrm>
            <a:off x="508000" y="1607011"/>
            <a:ext cx="1651000" cy="47445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05000"/>
              </a:lnSpc>
            </a:pPr>
            <a:r>
              <a:rPr lang="en-US" sz="1400" b="1" dirty="0">
                <a:solidFill>
                  <a:schemeClr val="accent2"/>
                </a:solidFill>
                <a:latin typeface="Calibri" panose="020F0502020204030204" pitchFamily="34" charset="0"/>
                <a:cs typeface="Calibri" panose="020F0502020204030204" pitchFamily="34" charset="0"/>
              </a:rPr>
              <a:t>Qualified Processes</a:t>
            </a:r>
          </a:p>
        </p:txBody>
      </p:sp>
      <p:sp>
        <p:nvSpPr>
          <p:cNvPr id="189" name="Rectangle: Rounded Corners 25">
            <a:extLst>
              <a:ext uri="{FF2B5EF4-FFF2-40B4-BE49-F238E27FC236}">
                <a16:creationId xmlns:a16="http://schemas.microsoft.com/office/drawing/2014/main" id="{C5370E8B-E44E-4781-9D40-08189F25EDEF}"/>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187" name="Rectangle: Rounded Corners 24">
            <a:extLst>
              <a:ext uri="{FF2B5EF4-FFF2-40B4-BE49-F238E27FC236}">
                <a16:creationId xmlns:a16="http://schemas.microsoft.com/office/drawing/2014/main" id="{2285787C-CED8-412C-88BD-A2A1241A6177}"/>
              </a:ext>
            </a:extLst>
          </p:cNvPr>
          <p:cNvSpPr/>
          <p:nvPr/>
        </p:nvSpPr>
        <p:spPr>
          <a:xfrm>
            <a:off x="728539" y="3259131"/>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Material Transfer</a:t>
            </a:r>
            <a:endParaRPr lang="en-US" sz="1100" dirty="0">
              <a:solidFill>
                <a:schemeClr val="bg1"/>
              </a:solidFill>
            </a:endParaRPr>
          </a:p>
        </p:txBody>
      </p:sp>
      <p:sp>
        <p:nvSpPr>
          <p:cNvPr id="186" name="Rectangle: Rounded Corners 23">
            <a:extLst>
              <a:ext uri="{FF2B5EF4-FFF2-40B4-BE49-F238E27FC236}">
                <a16:creationId xmlns:a16="http://schemas.microsoft.com/office/drawing/2014/main" id="{BBC75B00-D9D4-47F4-A795-EB42336147FE}"/>
              </a:ext>
            </a:extLst>
          </p:cNvPr>
          <p:cNvSpPr/>
          <p:nvPr/>
        </p:nvSpPr>
        <p:spPr>
          <a:xfrm>
            <a:off x="728539" y="2615889"/>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Room Release</a:t>
            </a:r>
          </a:p>
        </p:txBody>
      </p:sp>
      <p:sp>
        <p:nvSpPr>
          <p:cNvPr id="181" name="Rectangle 180">
            <a:extLst>
              <a:ext uri="{FF2B5EF4-FFF2-40B4-BE49-F238E27FC236}">
                <a16:creationId xmlns:a16="http://schemas.microsoft.com/office/drawing/2014/main" id="{5CDD13E3-2022-4E21-8CDE-9C1B50FC571B}"/>
              </a:ext>
            </a:extLst>
          </p:cNvPr>
          <p:cNvSpPr/>
          <p:nvPr/>
        </p:nvSpPr>
        <p:spPr>
          <a:xfrm>
            <a:off x="728539" y="197264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Patient Material</a:t>
            </a:r>
            <a:endParaRPr lang="en-US" sz="1100" dirty="0">
              <a:solidFill>
                <a:schemeClr val="bg1"/>
              </a:solidFill>
            </a:endParaRPr>
          </a:p>
        </p:txBody>
      </p:sp>
      <p:sp>
        <p:nvSpPr>
          <p:cNvPr id="3" name="Footer Placeholder 2"/>
          <p:cNvSpPr>
            <a:spLocks noGrp="1"/>
          </p:cNvSpPr>
          <p:nvPr>
            <p:ph type="ftr" sz="quarter" idx="11"/>
          </p:nvPr>
        </p:nvSpPr>
        <p:spPr/>
        <p:txBody>
          <a:bodyPr/>
          <a:lstStyle/>
          <a:p>
            <a:r>
              <a:rPr lang="en-US"/>
              <a:t>Bioscience Solutions  |  Robert Lutskus</a:t>
            </a:r>
            <a:endParaRPr lang="en-US" dirty="0"/>
          </a:p>
        </p:txBody>
      </p:sp>
      <p:sp>
        <p:nvSpPr>
          <p:cNvPr id="2" name="Slide Number Placeholder 1"/>
          <p:cNvSpPr>
            <a:spLocks noGrp="1"/>
          </p:cNvSpPr>
          <p:nvPr>
            <p:ph type="sldNum" sz="quarter" idx="12"/>
          </p:nvPr>
        </p:nvSpPr>
        <p:spPr/>
        <p:txBody>
          <a:bodyPr/>
          <a:lstStyle/>
          <a:p>
            <a:fld id="{278A9C6A-4B01-4777-857A-25B13E54882B}" type="slidenum">
              <a:rPr lang="en-US" smtClean="0"/>
              <a:t>12</a:t>
            </a:fld>
            <a:endParaRPr lang="en-US" dirty="0"/>
          </a:p>
        </p:txBody>
      </p:sp>
      <p:sp>
        <p:nvSpPr>
          <p:cNvPr id="5" name="Text Placeholder 4">
            <a:extLst>
              <a:ext uri="{FF2B5EF4-FFF2-40B4-BE49-F238E27FC236}">
                <a16:creationId xmlns:a16="http://schemas.microsoft.com/office/drawing/2014/main" id="{E9465749-259D-4BE1-B6FF-EE37DED8D276}"/>
              </a:ext>
            </a:extLst>
          </p:cNvPr>
          <p:cNvSpPr>
            <a:spLocks noGrp="1"/>
          </p:cNvSpPr>
          <p:nvPr>
            <p:ph type="body" sz="quarter" idx="13"/>
          </p:nvPr>
        </p:nvSpPr>
        <p:spPr/>
        <p:txBody>
          <a:bodyPr/>
          <a:lstStyle/>
          <a:p>
            <a:r>
              <a:rPr lang="en-US" dirty="0"/>
              <a:t>Configuration model reduces cost and time to go-live</a:t>
            </a:r>
          </a:p>
        </p:txBody>
      </p:sp>
      <p:sp>
        <p:nvSpPr>
          <p:cNvPr id="4" name="Title 3">
            <a:extLst>
              <a:ext uri="{FF2B5EF4-FFF2-40B4-BE49-F238E27FC236}">
                <a16:creationId xmlns:a16="http://schemas.microsoft.com/office/drawing/2014/main" id="{FEF22483-527C-45CA-9D82-4A142C2EF24B}"/>
              </a:ext>
            </a:extLst>
          </p:cNvPr>
          <p:cNvSpPr>
            <a:spLocks noGrp="1"/>
          </p:cNvSpPr>
          <p:nvPr>
            <p:ph type="title"/>
          </p:nvPr>
        </p:nvSpPr>
        <p:spPr/>
        <p:txBody>
          <a:bodyPr/>
          <a:lstStyle/>
          <a:p>
            <a:r>
              <a:rPr lang="id-ID" dirty="0"/>
              <a:t>Process development </a:t>
            </a:r>
          </a:p>
        </p:txBody>
      </p:sp>
      <p:sp>
        <p:nvSpPr>
          <p:cNvPr id="12" name="Rectangle 11">
            <a:extLst>
              <a:ext uri="{FF2B5EF4-FFF2-40B4-BE49-F238E27FC236}">
                <a16:creationId xmlns:a16="http://schemas.microsoft.com/office/drawing/2014/main" id="{14D50929-5B07-4037-A12B-57AAAE746D15}"/>
              </a:ext>
            </a:extLst>
          </p:cNvPr>
          <p:cNvSpPr/>
          <p:nvPr/>
        </p:nvSpPr>
        <p:spPr>
          <a:xfrm>
            <a:off x="728539" y="197264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Patient Material</a:t>
            </a:r>
          </a:p>
        </p:txBody>
      </p:sp>
      <p:sp>
        <p:nvSpPr>
          <p:cNvPr id="13" name="Rectangle: Rounded Corners 27">
            <a:extLst>
              <a:ext uri="{FF2B5EF4-FFF2-40B4-BE49-F238E27FC236}">
                <a16:creationId xmlns:a16="http://schemas.microsoft.com/office/drawing/2014/main" id="{27C1B93D-B12D-4455-BC69-3C054454990E}"/>
              </a:ext>
            </a:extLst>
          </p:cNvPr>
          <p:cNvSpPr/>
          <p:nvPr/>
        </p:nvSpPr>
        <p:spPr>
          <a:xfrm>
            <a:off x="728539" y="5832107"/>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Expansion</a:t>
            </a:r>
          </a:p>
        </p:txBody>
      </p:sp>
      <p:sp>
        <p:nvSpPr>
          <p:cNvPr id="14" name="Rectangle: Rounded Corners 28">
            <a:extLst>
              <a:ext uri="{FF2B5EF4-FFF2-40B4-BE49-F238E27FC236}">
                <a16:creationId xmlns:a16="http://schemas.microsoft.com/office/drawing/2014/main" id="{FDA89712-E40A-4EE7-B060-9E5B3CE63E8D}"/>
              </a:ext>
            </a:extLst>
          </p:cNvPr>
          <p:cNvSpPr/>
          <p:nvPr/>
        </p:nvSpPr>
        <p:spPr>
          <a:xfrm>
            <a:off x="728539" y="5188863"/>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Transduction</a:t>
            </a:r>
            <a:endParaRPr lang="en-US" sz="1100" dirty="0">
              <a:solidFill>
                <a:schemeClr val="bg1"/>
              </a:solidFill>
            </a:endParaRPr>
          </a:p>
        </p:txBody>
      </p:sp>
      <p:sp>
        <p:nvSpPr>
          <p:cNvPr id="50" name="Rectangle: Rounded Corners 23">
            <a:extLst>
              <a:ext uri="{FF2B5EF4-FFF2-40B4-BE49-F238E27FC236}">
                <a16:creationId xmlns:a16="http://schemas.microsoft.com/office/drawing/2014/main" id="{68D5A2BC-D0E1-42A7-8E03-6FD1159A6483}"/>
              </a:ext>
            </a:extLst>
          </p:cNvPr>
          <p:cNvSpPr/>
          <p:nvPr/>
        </p:nvSpPr>
        <p:spPr>
          <a:xfrm>
            <a:off x="728539" y="2615889"/>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Room Release</a:t>
            </a:r>
          </a:p>
        </p:txBody>
      </p:sp>
      <p:sp>
        <p:nvSpPr>
          <p:cNvPr id="51" name="Rectangle: Rounded Corners 24">
            <a:extLst>
              <a:ext uri="{FF2B5EF4-FFF2-40B4-BE49-F238E27FC236}">
                <a16:creationId xmlns:a16="http://schemas.microsoft.com/office/drawing/2014/main" id="{18AB017D-BB3C-400F-A77A-CCA30AF2716F}"/>
              </a:ext>
            </a:extLst>
          </p:cNvPr>
          <p:cNvSpPr/>
          <p:nvPr/>
        </p:nvSpPr>
        <p:spPr>
          <a:xfrm>
            <a:off x="728539" y="3259131"/>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Material Transfer</a:t>
            </a:r>
            <a:endParaRPr lang="en-US" sz="1100" dirty="0">
              <a:solidFill>
                <a:schemeClr val="bg1"/>
              </a:solidFill>
            </a:endParaRPr>
          </a:p>
        </p:txBody>
      </p:sp>
      <p:sp>
        <p:nvSpPr>
          <p:cNvPr id="52" name="Rectangle: Rounded Corners 25">
            <a:extLst>
              <a:ext uri="{FF2B5EF4-FFF2-40B4-BE49-F238E27FC236}">
                <a16:creationId xmlns:a16="http://schemas.microsoft.com/office/drawing/2014/main" id="{A01B0CD0-820D-4955-BCC5-06EE46B20308}"/>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53" name="Rectangle: Rounded Corners 26">
            <a:extLst>
              <a:ext uri="{FF2B5EF4-FFF2-40B4-BE49-F238E27FC236}">
                <a16:creationId xmlns:a16="http://schemas.microsoft.com/office/drawing/2014/main" id="{08CFDDF6-EE39-4C4A-8EB1-8CFC4FAF0141}"/>
              </a:ext>
            </a:extLst>
          </p:cNvPr>
          <p:cNvSpPr/>
          <p:nvPr/>
        </p:nvSpPr>
        <p:spPr>
          <a:xfrm>
            <a:off x="728539" y="4545619"/>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Activation</a:t>
            </a:r>
          </a:p>
        </p:txBody>
      </p:sp>
      <p:sp>
        <p:nvSpPr>
          <p:cNvPr id="144" name="Rectangle 143">
            <a:extLst>
              <a:ext uri="{FF2B5EF4-FFF2-40B4-BE49-F238E27FC236}">
                <a16:creationId xmlns:a16="http://schemas.microsoft.com/office/drawing/2014/main" id="{557F7F25-A353-4F7E-9F0A-2AE5592BD353}"/>
              </a:ext>
            </a:extLst>
          </p:cNvPr>
          <p:cNvSpPr/>
          <p:nvPr/>
        </p:nvSpPr>
        <p:spPr>
          <a:xfrm>
            <a:off x="6665666" y="5395619"/>
            <a:ext cx="1209922" cy="364156"/>
          </a:xfrm>
          <a:prstGeom prst="rect">
            <a:avLst/>
          </a:prstGeom>
          <a:gradFill flip="none" rotWithShape="1">
            <a:gsLst>
              <a:gs pos="0">
                <a:schemeClr val="accent1"/>
              </a:gs>
              <a:gs pos="100000">
                <a:schemeClr val="accent2"/>
              </a:gs>
            </a:gsLst>
            <a:lin ang="10800000" scaled="1"/>
            <a:tileRect/>
          </a:gra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Final Formulation</a:t>
            </a:r>
            <a:endParaRPr lang="en-US" sz="1100" dirty="0">
              <a:solidFill>
                <a:schemeClr val="bg1"/>
              </a:solidFill>
            </a:endParaRPr>
          </a:p>
        </p:txBody>
      </p:sp>
      <p:cxnSp>
        <p:nvCxnSpPr>
          <p:cNvPr id="147" name="Straight Connector 146">
            <a:extLst>
              <a:ext uri="{FF2B5EF4-FFF2-40B4-BE49-F238E27FC236}">
                <a16:creationId xmlns:a16="http://schemas.microsoft.com/office/drawing/2014/main" id="{0ADC5669-C8F1-43BC-BEFB-C370ED6DD3DA}"/>
              </a:ext>
            </a:extLst>
          </p:cNvPr>
          <p:cNvCxnSpPr>
            <a:cxnSpLocks/>
            <a:stCxn id="68" idx="2"/>
          </p:cNvCxnSpPr>
          <p:nvPr/>
        </p:nvCxnSpPr>
        <p:spPr>
          <a:xfrm>
            <a:off x="5142707" y="2124369"/>
            <a:ext cx="0" cy="241745"/>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DA1300DB-31AB-41EB-BB1D-AFBE21E22422}"/>
              </a:ext>
            </a:extLst>
          </p:cNvPr>
          <p:cNvGrpSpPr/>
          <p:nvPr/>
        </p:nvGrpSpPr>
        <p:grpSpPr>
          <a:xfrm>
            <a:off x="5747667" y="2548192"/>
            <a:ext cx="458999" cy="423823"/>
            <a:chOff x="5747667" y="2548192"/>
            <a:chExt cx="458999" cy="423823"/>
          </a:xfrm>
        </p:grpSpPr>
        <p:cxnSp>
          <p:nvCxnSpPr>
            <p:cNvPr id="150" name="Straight Connector 149">
              <a:extLst>
                <a:ext uri="{FF2B5EF4-FFF2-40B4-BE49-F238E27FC236}">
                  <a16:creationId xmlns:a16="http://schemas.microsoft.com/office/drawing/2014/main" id="{34D2CB21-C7F3-49CE-98D5-7F874BFE5F80}"/>
                </a:ext>
              </a:extLst>
            </p:cNvPr>
            <p:cNvCxnSpPr>
              <a:cxnSpLocks/>
            </p:cNvCxnSpPr>
            <p:nvPr/>
          </p:nvCxnSpPr>
          <p:spPr>
            <a:xfrm>
              <a:off x="6206666" y="2548192"/>
              <a:ext cx="0" cy="423823"/>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135E04EE-6FF0-45FF-923B-C9DF3FBA4EA8}"/>
                </a:ext>
              </a:extLst>
            </p:cNvPr>
            <p:cNvCxnSpPr>
              <a:cxnSpLocks/>
            </p:cNvCxnSpPr>
            <p:nvPr/>
          </p:nvCxnSpPr>
          <p:spPr>
            <a:xfrm>
              <a:off x="5747667" y="2548192"/>
              <a:ext cx="458999"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84" name="Group 183">
            <a:extLst>
              <a:ext uri="{FF2B5EF4-FFF2-40B4-BE49-F238E27FC236}">
                <a16:creationId xmlns:a16="http://schemas.microsoft.com/office/drawing/2014/main" id="{5BB57CF1-91D1-4214-8D03-107818F78B35}"/>
              </a:ext>
            </a:extLst>
          </p:cNvPr>
          <p:cNvGrpSpPr/>
          <p:nvPr/>
        </p:nvGrpSpPr>
        <p:grpSpPr>
          <a:xfrm>
            <a:off x="4078746" y="2548192"/>
            <a:ext cx="458999" cy="423823"/>
            <a:chOff x="4078746" y="2548192"/>
            <a:chExt cx="458999" cy="423823"/>
          </a:xfrm>
        </p:grpSpPr>
        <p:cxnSp>
          <p:nvCxnSpPr>
            <p:cNvPr id="155" name="Straight Connector 154">
              <a:extLst>
                <a:ext uri="{FF2B5EF4-FFF2-40B4-BE49-F238E27FC236}">
                  <a16:creationId xmlns:a16="http://schemas.microsoft.com/office/drawing/2014/main" id="{306CA8C5-4D54-44A2-A52B-FDF340115B4E}"/>
                </a:ext>
              </a:extLst>
            </p:cNvPr>
            <p:cNvCxnSpPr>
              <a:cxnSpLocks/>
            </p:cNvCxnSpPr>
            <p:nvPr/>
          </p:nvCxnSpPr>
          <p:spPr>
            <a:xfrm>
              <a:off x="4078746" y="2548192"/>
              <a:ext cx="458999"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C3C9DA44-B3AB-40B3-9B8B-FA09B8BAE0C4}"/>
                </a:ext>
              </a:extLst>
            </p:cNvPr>
            <p:cNvCxnSpPr>
              <a:cxnSpLocks/>
            </p:cNvCxnSpPr>
            <p:nvPr/>
          </p:nvCxnSpPr>
          <p:spPr>
            <a:xfrm>
              <a:off x="4078746" y="2548192"/>
              <a:ext cx="0" cy="423823"/>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75482B5F-C057-4F28-B12A-81B2598A7D5D}"/>
              </a:ext>
            </a:extLst>
          </p:cNvPr>
          <p:cNvGrpSpPr/>
          <p:nvPr/>
        </p:nvGrpSpPr>
        <p:grpSpPr>
          <a:xfrm>
            <a:off x="4078746" y="3336170"/>
            <a:ext cx="3191881" cy="241746"/>
            <a:chOff x="4078746" y="3336170"/>
            <a:chExt cx="3191881" cy="241746"/>
          </a:xfrm>
        </p:grpSpPr>
        <p:cxnSp>
          <p:nvCxnSpPr>
            <p:cNvPr id="157" name="Straight Connector 156">
              <a:extLst>
                <a:ext uri="{FF2B5EF4-FFF2-40B4-BE49-F238E27FC236}">
                  <a16:creationId xmlns:a16="http://schemas.microsoft.com/office/drawing/2014/main" id="{AED616F0-E3F7-403D-90B5-B845EE80BB15}"/>
                </a:ext>
              </a:extLst>
            </p:cNvPr>
            <p:cNvCxnSpPr>
              <a:cxnSpLocks/>
            </p:cNvCxnSpPr>
            <p:nvPr/>
          </p:nvCxnSpPr>
          <p:spPr>
            <a:xfrm>
              <a:off x="7270627" y="3457043"/>
              <a:ext cx="0" cy="120873"/>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5D7D8D0B-B261-494D-B66D-F12570EF8EAD}"/>
                </a:ext>
              </a:extLst>
            </p:cNvPr>
            <p:cNvCxnSpPr>
              <a:cxnSpLocks/>
            </p:cNvCxnSpPr>
            <p:nvPr/>
          </p:nvCxnSpPr>
          <p:spPr>
            <a:xfrm>
              <a:off x="4078746" y="3457043"/>
              <a:ext cx="3191881"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647C447-5772-4747-836A-50DA60FFC428}"/>
                </a:ext>
              </a:extLst>
            </p:cNvPr>
            <p:cNvCxnSpPr>
              <a:cxnSpLocks/>
            </p:cNvCxnSpPr>
            <p:nvPr/>
          </p:nvCxnSpPr>
          <p:spPr>
            <a:xfrm>
              <a:off x="4078746" y="3336170"/>
              <a:ext cx="0" cy="120873"/>
            </a:xfrm>
            <a:prstGeom prst="line">
              <a:avLst/>
            </a:prstGeom>
            <a:ln w="63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B10C9039-CD46-480C-B84E-93DE8766C333}"/>
                </a:ext>
              </a:extLst>
            </p:cNvPr>
            <p:cNvCxnSpPr>
              <a:cxnSpLocks/>
            </p:cNvCxnSpPr>
            <p:nvPr/>
          </p:nvCxnSpPr>
          <p:spPr>
            <a:xfrm>
              <a:off x="6206666" y="3336170"/>
              <a:ext cx="0" cy="120873"/>
            </a:xfrm>
            <a:prstGeom prst="line">
              <a:avLst/>
            </a:prstGeom>
            <a:ln w="6350">
              <a:solidFill>
                <a:schemeClr val="bg2"/>
              </a:solidFill>
              <a:tailEnd type="none"/>
            </a:ln>
          </p:spPr>
          <p:style>
            <a:lnRef idx="1">
              <a:schemeClr val="accent1"/>
            </a:lnRef>
            <a:fillRef idx="0">
              <a:schemeClr val="accent1"/>
            </a:fillRef>
            <a:effectRef idx="0">
              <a:schemeClr val="accent1"/>
            </a:effectRef>
            <a:fontRef idx="minor">
              <a:schemeClr val="tx1"/>
            </a:fontRef>
          </p:style>
        </p:cxnSp>
      </p:grpSp>
      <p:cxnSp>
        <p:nvCxnSpPr>
          <p:cNvPr id="166" name="Straight Connector 165">
            <a:extLst>
              <a:ext uri="{FF2B5EF4-FFF2-40B4-BE49-F238E27FC236}">
                <a16:creationId xmlns:a16="http://schemas.microsoft.com/office/drawing/2014/main" id="{C88CD70C-E16A-4F94-B15F-51B00E3FC32D}"/>
              </a:ext>
            </a:extLst>
          </p:cNvPr>
          <p:cNvCxnSpPr>
            <a:cxnSpLocks/>
          </p:cNvCxnSpPr>
          <p:nvPr/>
        </p:nvCxnSpPr>
        <p:spPr>
          <a:xfrm>
            <a:off x="5747667" y="3759994"/>
            <a:ext cx="917999" cy="0"/>
          </a:xfrm>
          <a:prstGeom prst="line">
            <a:avLst/>
          </a:prstGeom>
          <a:ln w="6350">
            <a:solidFill>
              <a:schemeClr val="bg2"/>
            </a:solidFill>
            <a:headEnd type="triangl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43AB9E6-68C9-411B-8C32-F2E89B2DFB40}"/>
              </a:ext>
            </a:extLst>
          </p:cNvPr>
          <p:cNvCxnSpPr>
            <a:cxnSpLocks/>
          </p:cNvCxnSpPr>
          <p:nvPr/>
        </p:nvCxnSpPr>
        <p:spPr>
          <a:xfrm>
            <a:off x="3608493" y="3759994"/>
            <a:ext cx="917999" cy="0"/>
          </a:xfrm>
          <a:prstGeom prst="line">
            <a:avLst/>
          </a:prstGeom>
          <a:ln w="6350">
            <a:solidFill>
              <a:schemeClr val="bg2"/>
            </a:solidFill>
            <a:head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5418ED2-F9DB-4F00-AC2D-05AA3F624E8F}"/>
              </a:ext>
            </a:extLst>
          </p:cNvPr>
          <p:cNvCxnSpPr>
            <a:cxnSpLocks/>
          </p:cNvCxnSpPr>
          <p:nvPr/>
        </p:nvCxnSpPr>
        <p:spPr>
          <a:xfrm>
            <a:off x="3014786" y="3942072"/>
            <a:ext cx="0" cy="236227"/>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BF92901-D357-462A-B01A-704CC0E27BED}"/>
              </a:ext>
            </a:extLst>
          </p:cNvPr>
          <p:cNvCxnSpPr>
            <a:cxnSpLocks/>
          </p:cNvCxnSpPr>
          <p:nvPr/>
        </p:nvCxnSpPr>
        <p:spPr>
          <a:xfrm>
            <a:off x="5747667" y="4365895"/>
            <a:ext cx="917999" cy="0"/>
          </a:xfrm>
          <a:prstGeom prst="line">
            <a:avLst/>
          </a:prstGeom>
          <a:ln w="635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CEE1FF8-D30D-44AF-9180-64CC6A52008F}"/>
              </a:ext>
            </a:extLst>
          </p:cNvPr>
          <p:cNvCxnSpPr>
            <a:cxnSpLocks/>
          </p:cNvCxnSpPr>
          <p:nvPr/>
        </p:nvCxnSpPr>
        <p:spPr>
          <a:xfrm>
            <a:off x="3608493" y="4365895"/>
            <a:ext cx="917999" cy="0"/>
          </a:xfrm>
          <a:prstGeom prst="line">
            <a:avLst/>
          </a:prstGeom>
          <a:ln w="635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7C40FA1-0226-4E5B-A802-892F6B497AF6}"/>
              </a:ext>
            </a:extLst>
          </p:cNvPr>
          <p:cNvCxnSpPr>
            <a:cxnSpLocks/>
          </p:cNvCxnSpPr>
          <p:nvPr/>
        </p:nvCxnSpPr>
        <p:spPr>
          <a:xfrm>
            <a:off x="7270627" y="4550732"/>
            <a:ext cx="0" cy="236227"/>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7A0DCD0-67AE-4970-AE11-E524E9FC8B84}"/>
              </a:ext>
            </a:extLst>
          </p:cNvPr>
          <p:cNvCxnSpPr>
            <a:cxnSpLocks/>
          </p:cNvCxnSpPr>
          <p:nvPr/>
        </p:nvCxnSpPr>
        <p:spPr>
          <a:xfrm>
            <a:off x="5747667" y="4971796"/>
            <a:ext cx="917999" cy="0"/>
          </a:xfrm>
          <a:prstGeom prst="line">
            <a:avLst/>
          </a:prstGeom>
          <a:ln w="6350">
            <a:solidFill>
              <a:schemeClr val="bg2"/>
            </a:solidFill>
            <a:head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4A6CD4C-E87C-458A-A3F7-82DFECC6AA89}"/>
              </a:ext>
            </a:extLst>
          </p:cNvPr>
          <p:cNvCxnSpPr>
            <a:cxnSpLocks/>
          </p:cNvCxnSpPr>
          <p:nvPr/>
        </p:nvCxnSpPr>
        <p:spPr>
          <a:xfrm>
            <a:off x="3608493" y="4971796"/>
            <a:ext cx="917999" cy="0"/>
          </a:xfrm>
          <a:prstGeom prst="line">
            <a:avLst/>
          </a:prstGeom>
          <a:ln w="6350">
            <a:solidFill>
              <a:schemeClr val="bg2"/>
            </a:solidFill>
            <a:headEnd type="triangl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27A22609-4287-4B75-8D9D-14A38D4B5F0B}"/>
              </a:ext>
            </a:extLst>
          </p:cNvPr>
          <p:cNvCxnSpPr>
            <a:cxnSpLocks/>
          </p:cNvCxnSpPr>
          <p:nvPr/>
        </p:nvCxnSpPr>
        <p:spPr>
          <a:xfrm>
            <a:off x="3014786" y="5156633"/>
            <a:ext cx="0" cy="236227"/>
          </a:xfrm>
          <a:prstGeom prst="line">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73E6510-0665-489F-90AB-9186D0E71486}"/>
              </a:ext>
            </a:extLst>
          </p:cNvPr>
          <p:cNvCxnSpPr>
            <a:cxnSpLocks/>
          </p:cNvCxnSpPr>
          <p:nvPr/>
        </p:nvCxnSpPr>
        <p:spPr>
          <a:xfrm>
            <a:off x="5747667" y="5577697"/>
            <a:ext cx="917999" cy="0"/>
          </a:xfrm>
          <a:prstGeom prst="line">
            <a:avLst/>
          </a:prstGeom>
          <a:ln w="635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A24F2AA-8D75-4AA3-8152-AD4FB9CCEBEF}"/>
              </a:ext>
            </a:extLst>
          </p:cNvPr>
          <p:cNvCxnSpPr>
            <a:cxnSpLocks/>
          </p:cNvCxnSpPr>
          <p:nvPr/>
        </p:nvCxnSpPr>
        <p:spPr>
          <a:xfrm>
            <a:off x="3608493" y="5577697"/>
            <a:ext cx="917999" cy="0"/>
          </a:xfrm>
          <a:prstGeom prst="line">
            <a:avLst/>
          </a:prstGeom>
          <a:ln w="635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12ABD892-60A5-48EB-A5B8-4C5B7F010D65}"/>
              </a:ext>
            </a:extLst>
          </p:cNvPr>
          <p:cNvSpPr/>
          <p:nvPr/>
        </p:nvSpPr>
        <p:spPr>
          <a:xfrm>
            <a:off x="8146682" y="2972015"/>
            <a:ext cx="3537318" cy="1554272"/>
          </a:xfrm>
          <a:prstGeom prst="rect">
            <a:avLst/>
          </a:prstGeom>
        </p:spPr>
        <p:txBody>
          <a:bodyPr wrap="square" lIns="0" tIns="0" rIns="0" bIns="0" anchor="t" anchorCtr="0">
            <a:spAutoFit/>
          </a:bodyPr>
          <a:lstStyle/>
          <a:p>
            <a:pPr marL="285750" indent="-285750">
              <a:spcBef>
                <a:spcPts val="600"/>
              </a:spcBef>
              <a:buClr>
                <a:schemeClr val="accent1"/>
              </a:buClr>
              <a:buFont typeface="Arial" panose="020B0604020202020204" pitchFamily="34" charset="0"/>
              <a:buChar char="•"/>
            </a:pPr>
            <a:r>
              <a:rPr lang="en-US" sz="1600" dirty="0"/>
              <a:t>Once qualified processes are in place they can be dropped into workflow to create a product process to cover the entire manufacturing process</a:t>
            </a:r>
          </a:p>
          <a:p>
            <a:pPr marL="285750" indent="-285750">
              <a:spcBef>
                <a:spcPts val="600"/>
              </a:spcBef>
              <a:buClr>
                <a:schemeClr val="accent1"/>
              </a:buClr>
              <a:buFont typeface="Arial" panose="020B0604020202020204" pitchFamily="34" charset="0"/>
              <a:buChar char="•"/>
            </a:pPr>
            <a:r>
              <a:rPr lang="en-US" sz="1600" dirty="0"/>
              <a:t>Re-use qualified processes without revalidation`</a:t>
            </a:r>
          </a:p>
        </p:txBody>
      </p:sp>
      <p:sp>
        <p:nvSpPr>
          <p:cNvPr id="199" name="Rectangle: Rounded Corners 26">
            <a:extLst>
              <a:ext uri="{FF2B5EF4-FFF2-40B4-BE49-F238E27FC236}">
                <a16:creationId xmlns:a16="http://schemas.microsoft.com/office/drawing/2014/main" id="{0E6279DA-392A-468E-870A-25EAB24A70F6}"/>
              </a:ext>
            </a:extLst>
          </p:cNvPr>
          <p:cNvSpPr/>
          <p:nvPr/>
        </p:nvSpPr>
        <p:spPr>
          <a:xfrm>
            <a:off x="728539" y="4545619"/>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Activation</a:t>
            </a:r>
          </a:p>
        </p:txBody>
      </p:sp>
      <p:sp>
        <p:nvSpPr>
          <p:cNvPr id="200" name="Rectangle: Rounded Corners 25">
            <a:extLst>
              <a:ext uri="{FF2B5EF4-FFF2-40B4-BE49-F238E27FC236}">
                <a16:creationId xmlns:a16="http://schemas.microsoft.com/office/drawing/2014/main" id="{9F761EDE-D2AF-4D34-812B-0F97DAB7E9F3}"/>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201" name="Rectangle: Rounded Corners 23">
            <a:extLst>
              <a:ext uri="{FF2B5EF4-FFF2-40B4-BE49-F238E27FC236}">
                <a16:creationId xmlns:a16="http://schemas.microsoft.com/office/drawing/2014/main" id="{55D7657F-EA90-4053-ADAD-AF5B953E7F15}"/>
              </a:ext>
            </a:extLst>
          </p:cNvPr>
          <p:cNvSpPr/>
          <p:nvPr/>
        </p:nvSpPr>
        <p:spPr>
          <a:xfrm>
            <a:off x="728539" y="2615889"/>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Room Release</a:t>
            </a:r>
          </a:p>
        </p:txBody>
      </p:sp>
      <p:sp>
        <p:nvSpPr>
          <p:cNvPr id="202" name="Rectangle: Rounded Corners 25">
            <a:extLst>
              <a:ext uri="{FF2B5EF4-FFF2-40B4-BE49-F238E27FC236}">
                <a16:creationId xmlns:a16="http://schemas.microsoft.com/office/drawing/2014/main" id="{50BB3020-F47A-43FA-A9EC-FE0B681E5F6A}"/>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203" name="Rectangle: Rounded Corners 28">
            <a:extLst>
              <a:ext uri="{FF2B5EF4-FFF2-40B4-BE49-F238E27FC236}">
                <a16:creationId xmlns:a16="http://schemas.microsoft.com/office/drawing/2014/main" id="{143CC168-D049-47ED-A4CB-121951BB7302}"/>
              </a:ext>
            </a:extLst>
          </p:cNvPr>
          <p:cNvSpPr/>
          <p:nvPr/>
        </p:nvSpPr>
        <p:spPr>
          <a:xfrm>
            <a:off x="728539" y="5188863"/>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Transduction</a:t>
            </a:r>
            <a:endParaRPr lang="en-US" sz="1100" dirty="0">
              <a:solidFill>
                <a:schemeClr val="bg1"/>
              </a:solidFill>
            </a:endParaRPr>
          </a:p>
        </p:txBody>
      </p:sp>
      <p:sp>
        <p:nvSpPr>
          <p:cNvPr id="204" name="Rectangle: Rounded Corners 25">
            <a:extLst>
              <a:ext uri="{FF2B5EF4-FFF2-40B4-BE49-F238E27FC236}">
                <a16:creationId xmlns:a16="http://schemas.microsoft.com/office/drawing/2014/main" id="{E9FEA7B2-34D5-482A-B7D8-5A446335BA62}"/>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206" name="Rectangle: Rounded Corners 25">
            <a:extLst>
              <a:ext uri="{FF2B5EF4-FFF2-40B4-BE49-F238E27FC236}">
                <a16:creationId xmlns:a16="http://schemas.microsoft.com/office/drawing/2014/main" id="{62D0F0AC-CB86-492A-84C7-8EBE2A5A1827}"/>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207" name="Rectangle: Rounded Corners 27">
            <a:extLst>
              <a:ext uri="{FF2B5EF4-FFF2-40B4-BE49-F238E27FC236}">
                <a16:creationId xmlns:a16="http://schemas.microsoft.com/office/drawing/2014/main" id="{B12B086F-2048-499F-A72D-2C562EAF8B6B}"/>
              </a:ext>
            </a:extLst>
          </p:cNvPr>
          <p:cNvSpPr/>
          <p:nvPr/>
        </p:nvSpPr>
        <p:spPr>
          <a:xfrm>
            <a:off x="728539" y="5832107"/>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a:solidFill>
                  <a:schemeClr val="bg1"/>
                </a:solidFill>
              </a:rPr>
              <a:t>Expansion</a:t>
            </a:r>
            <a:endParaRPr lang="en-US" sz="1100" dirty="0">
              <a:solidFill>
                <a:schemeClr val="bg1"/>
              </a:solidFill>
            </a:endParaRPr>
          </a:p>
        </p:txBody>
      </p:sp>
      <p:sp>
        <p:nvSpPr>
          <p:cNvPr id="208" name="Rectangle: Rounded Corners 25">
            <a:extLst>
              <a:ext uri="{FF2B5EF4-FFF2-40B4-BE49-F238E27FC236}">
                <a16:creationId xmlns:a16="http://schemas.microsoft.com/office/drawing/2014/main" id="{42D7A4BE-E586-4FD0-9AFF-4493D89723F7}"/>
              </a:ext>
            </a:extLst>
          </p:cNvPr>
          <p:cNvSpPr/>
          <p:nvPr/>
        </p:nvSpPr>
        <p:spPr>
          <a:xfrm>
            <a:off x="728539" y="3902375"/>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Line Clearance</a:t>
            </a:r>
          </a:p>
        </p:txBody>
      </p:sp>
      <p:sp>
        <p:nvSpPr>
          <p:cNvPr id="209" name="Rectangle 208">
            <a:extLst>
              <a:ext uri="{FF2B5EF4-FFF2-40B4-BE49-F238E27FC236}">
                <a16:creationId xmlns:a16="http://schemas.microsoft.com/office/drawing/2014/main" id="{91F7F972-CF9C-4952-9BF8-33FEEEAA313D}"/>
              </a:ext>
            </a:extLst>
          </p:cNvPr>
          <p:cNvSpPr/>
          <p:nvPr/>
        </p:nvSpPr>
        <p:spPr>
          <a:xfrm>
            <a:off x="8146682" y="1760213"/>
            <a:ext cx="3537318" cy="416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dirty="0">
                <a:solidFill>
                  <a:schemeClr val="bg1"/>
                </a:solidFill>
                <a:latin typeface="Calibri" panose="020F0502020204030204" pitchFamily="34" charset="0"/>
                <a:cs typeface="Calibri" panose="020F0502020204030204" pitchFamily="34" charset="0"/>
              </a:rPr>
              <a:t>Product A Library Values</a:t>
            </a:r>
          </a:p>
        </p:txBody>
      </p:sp>
      <p:sp>
        <p:nvSpPr>
          <p:cNvPr id="210" name="Rectangle 209">
            <a:extLst>
              <a:ext uri="{FF2B5EF4-FFF2-40B4-BE49-F238E27FC236}">
                <a16:creationId xmlns:a16="http://schemas.microsoft.com/office/drawing/2014/main" id="{2D93E312-97CA-44BE-B1C0-F82D7CE1A54F}"/>
              </a:ext>
            </a:extLst>
          </p:cNvPr>
          <p:cNvSpPr/>
          <p:nvPr/>
        </p:nvSpPr>
        <p:spPr>
          <a:xfrm>
            <a:off x="8146682" y="2267668"/>
            <a:ext cx="3537318" cy="4160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600" b="1">
                <a:solidFill>
                  <a:schemeClr val="bg1"/>
                </a:solidFill>
                <a:latin typeface="Calibri" panose="020F0502020204030204" pitchFamily="34" charset="0"/>
                <a:cs typeface="Calibri" panose="020F0502020204030204" pitchFamily="34" charset="0"/>
              </a:rPr>
              <a:t>Product B Library Values</a:t>
            </a:r>
          </a:p>
        </p:txBody>
      </p:sp>
      <p:sp>
        <p:nvSpPr>
          <p:cNvPr id="212" name="Rectangle 211">
            <a:extLst>
              <a:ext uri="{FF2B5EF4-FFF2-40B4-BE49-F238E27FC236}">
                <a16:creationId xmlns:a16="http://schemas.microsoft.com/office/drawing/2014/main" id="{788EC811-2AD0-4290-8814-E0D76F0E5CAA}"/>
              </a:ext>
            </a:extLst>
          </p:cNvPr>
          <p:cNvSpPr/>
          <p:nvPr/>
        </p:nvSpPr>
        <p:spPr>
          <a:xfrm>
            <a:off x="8146682" y="2972015"/>
            <a:ext cx="3537318" cy="2046714"/>
          </a:xfrm>
          <a:prstGeom prst="rect">
            <a:avLst/>
          </a:prstGeom>
        </p:spPr>
        <p:txBody>
          <a:bodyPr wrap="square" lIns="0" tIns="0" rIns="0" bIns="0" anchor="t" anchorCtr="0">
            <a:spAutoFit/>
          </a:bodyPr>
          <a:lstStyle/>
          <a:p>
            <a:pPr marL="285750" indent="-285750">
              <a:spcBef>
                <a:spcPts val="600"/>
              </a:spcBef>
              <a:buClr>
                <a:schemeClr val="accent1"/>
              </a:buClr>
              <a:buFont typeface="Arial" panose="020B0604020202020204" pitchFamily="34" charset="0"/>
              <a:buChar char="•"/>
            </a:pPr>
            <a:r>
              <a:rPr lang="en-US" sz="1600" dirty="0"/>
              <a:t>Data can be passed from one process to another.  The technician no longer has to look back in the batch record for previous information.</a:t>
            </a:r>
          </a:p>
          <a:p>
            <a:pPr marL="285750" indent="-285750">
              <a:spcBef>
                <a:spcPts val="600"/>
              </a:spcBef>
              <a:buClr>
                <a:schemeClr val="accent1"/>
              </a:buClr>
              <a:buFont typeface="Arial" panose="020B0604020202020204" pitchFamily="34" charset="0"/>
              <a:buChar char="•"/>
            </a:pPr>
            <a:r>
              <a:rPr lang="en-US" sz="1600" dirty="0"/>
              <a:t>Data can be aggregated to final process such as lot reconciliation and yield to perform final calculations without technician input.</a:t>
            </a:r>
          </a:p>
        </p:txBody>
      </p:sp>
      <p:sp>
        <p:nvSpPr>
          <p:cNvPr id="213" name="Rectangle 212">
            <a:extLst>
              <a:ext uri="{FF2B5EF4-FFF2-40B4-BE49-F238E27FC236}">
                <a16:creationId xmlns:a16="http://schemas.microsoft.com/office/drawing/2014/main" id="{54968307-8B8F-4A9C-A963-01CC7D9A3C18}"/>
              </a:ext>
            </a:extLst>
          </p:cNvPr>
          <p:cNvSpPr/>
          <p:nvPr/>
        </p:nvSpPr>
        <p:spPr>
          <a:xfrm>
            <a:off x="8146682" y="2972015"/>
            <a:ext cx="3537318" cy="1800493"/>
          </a:xfrm>
          <a:prstGeom prst="rect">
            <a:avLst/>
          </a:prstGeom>
        </p:spPr>
        <p:txBody>
          <a:bodyPr wrap="square" lIns="0" tIns="0" rIns="0" bIns="0" anchor="t" anchorCtr="0">
            <a:spAutoFit/>
          </a:bodyPr>
          <a:lstStyle/>
          <a:p>
            <a:pPr marL="285750" indent="-285750">
              <a:spcBef>
                <a:spcPts val="600"/>
              </a:spcBef>
              <a:buClr>
                <a:schemeClr val="accent1"/>
              </a:buClr>
              <a:buFont typeface="Arial" panose="020B0604020202020204" pitchFamily="34" charset="0"/>
              <a:buChar char="•"/>
            </a:pPr>
            <a:r>
              <a:rPr lang="en-US" sz="1600" dirty="0"/>
              <a:t>Library Values are associated with each product and define specifications (i.e. Limits and parameters) that are unique to the product.</a:t>
            </a:r>
          </a:p>
          <a:p>
            <a:pPr marL="285750" indent="-285750">
              <a:spcBef>
                <a:spcPts val="600"/>
              </a:spcBef>
              <a:buClr>
                <a:schemeClr val="accent1"/>
              </a:buClr>
              <a:buFont typeface="Arial" panose="020B0604020202020204" pitchFamily="34" charset="0"/>
              <a:buChar char="•"/>
            </a:pPr>
            <a:r>
              <a:rPr lang="en-US" sz="1600" dirty="0"/>
              <a:t>Library values are read into the process and used to make decisions to drive workflow and calculations.</a:t>
            </a:r>
          </a:p>
        </p:txBody>
      </p:sp>
      <p:sp>
        <p:nvSpPr>
          <p:cNvPr id="222" name="Oval 221">
            <a:extLst>
              <a:ext uri="{FF2B5EF4-FFF2-40B4-BE49-F238E27FC236}">
                <a16:creationId xmlns:a16="http://schemas.microsoft.com/office/drawing/2014/main" id="{733D657A-47F2-4E39-B423-76961E73231C}"/>
              </a:ext>
            </a:extLst>
          </p:cNvPr>
          <p:cNvSpPr/>
          <p:nvPr/>
        </p:nvSpPr>
        <p:spPr>
          <a:xfrm>
            <a:off x="8305800" y="1835160"/>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8" name="Rectangle 67">
            <a:extLst>
              <a:ext uri="{FF2B5EF4-FFF2-40B4-BE49-F238E27FC236}">
                <a16:creationId xmlns:a16="http://schemas.microsoft.com/office/drawing/2014/main" id="{7F70B95D-07EB-42E3-ABB5-7F7A8493DB99}"/>
              </a:ext>
            </a:extLst>
          </p:cNvPr>
          <p:cNvSpPr/>
          <p:nvPr/>
        </p:nvSpPr>
        <p:spPr>
          <a:xfrm>
            <a:off x="4537746" y="1760213"/>
            <a:ext cx="1209922" cy="364156"/>
          </a:xfrm>
          <a:prstGeom prst="rect">
            <a:avLst/>
          </a:prstGeom>
          <a:gradFill flip="none" rotWithShape="1">
            <a:gsLst>
              <a:gs pos="0">
                <a:schemeClr val="accent1"/>
              </a:gs>
              <a:gs pos="100000">
                <a:schemeClr val="accent2"/>
              </a:gs>
            </a:gsLst>
            <a:lin ang="10800000" scaled="1"/>
            <a:tileRect/>
          </a:gra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Batch Attributes</a:t>
            </a:r>
          </a:p>
        </p:txBody>
      </p:sp>
      <p:sp>
        <p:nvSpPr>
          <p:cNvPr id="224" name="Rectangle 223">
            <a:extLst>
              <a:ext uri="{FF2B5EF4-FFF2-40B4-BE49-F238E27FC236}">
                <a16:creationId xmlns:a16="http://schemas.microsoft.com/office/drawing/2014/main" id="{B0D7AC0D-0C28-404B-A173-4C1BBDC63BD0}"/>
              </a:ext>
            </a:extLst>
          </p:cNvPr>
          <p:cNvSpPr/>
          <p:nvPr/>
        </p:nvSpPr>
        <p:spPr>
          <a:xfrm>
            <a:off x="8146682" y="2972015"/>
            <a:ext cx="3537318" cy="738664"/>
          </a:xfrm>
          <a:prstGeom prst="rect">
            <a:avLst/>
          </a:prstGeom>
        </p:spPr>
        <p:txBody>
          <a:bodyPr wrap="square" lIns="0" tIns="0" rIns="0" bIns="0" anchor="t" anchorCtr="0">
            <a:spAutoFit/>
          </a:bodyPr>
          <a:lstStyle/>
          <a:p>
            <a:pPr marL="285750" indent="-285750">
              <a:spcBef>
                <a:spcPts val="600"/>
              </a:spcBef>
              <a:buClr>
                <a:schemeClr val="accent1"/>
              </a:buClr>
              <a:buFont typeface="Arial" panose="020B0604020202020204" pitchFamily="34" charset="0"/>
              <a:buChar char="•"/>
            </a:pPr>
            <a:r>
              <a:rPr lang="en-US" sz="1600" dirty="0"/>
              <a:t>Using the product library multiple products can be associated with the same Product Process.</a:t>
            </a:r>
          </a:p>
        </p:txBody>
      </p:sp>
      <p:sp>
        <p:nvSpPr>
          <p:cNvPr id="227" name="Oval 226">
            <a:extLst>
              <a:ext uri="{FF2B5EF4-FFF2-40B4-BE49-F238E27FC236}">
                <a16:creationId xmlns:a16="http://schemas.microsoft.com/office/drawing/2014/main" id="{E7D39346-BC48-4C0A-9A5D-5258BF6B455A}"/>
              </a:ext>
            </a:extLst>
          </p:cNvPr>
          <p:cNvSpPr/>
          <p:nvPr/>
        </p:nvSpPr>
        <p:spPr>
          <a:xfrm>
            <a:off x="4996744" y="2408535"/>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23" name="Oval 222">
            <a:extLst>
              <a:ext uri="{FF2B5EF4-FFF2-40B4-BE49-F238E27FC236}">
                <a16:creationId xmlns:a16="http://schemas.microsoft.com/office/drawing/2014/main" id="{9C9CF0CA-9CB2-404A-A9A0-73055C1A1F09}"/>
              </a:ext>
            </a:extLst>
          </p:cNvPr>
          <p:cNvSpPr/>
          <p:nvPr/>
        </p:nvSpPr>
        <p:spPr>
          <a:xfrm>
            <a:off x="4996744" y="2408535"/>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28" name="Oval 227">
            <a:extLst>
              <a:ext uri="{FF2B5EF4-FFF2-40B4-BE49-F238E27FC236}">
                <a16:creationId xmlns:a16="http://schemas.microsoft.com/office/drawing/2014/main" id="{FD35ED76-E9ED-450A-BBDE-AC24B823DEFE}"/>
              </a:ext>
            </a:extLst>
          </p:cNvPr>
          <p:cNvSpPr/>
          <p:nvPr/>
        </p:nvSpPr>
        <p:spPr>
          <a:xfrm>
            <a:off x="4998527" y="3596354"/>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29" name="Oval 228">
            <a:extLst>
              <a:ext uri="{FF2B5EF4-FFF2-40B4-BE49-F238E27FC236}">
                <a16:creationId xmlns:a16="http://schemas.microsoft.com/office/drawing/2014/main" id="{7EC7F469-405B-44C5-B8E5-44F6DDAFC184}"/>
              </a:ext>
            </a:extLst>
          </p:cNvPr>
          <p:cNvSpPr/>
          <p:nvPr/>
        </p:nvSpPr>
        <p:spPr>
          <a:xfrm>
            <a:off x="7104100" y="4831344"/>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30" name="Oval 229">
            <a:extLst>
              <a:ext uri="{FF2B5EF4-FFF2-40B4-BE49-F238E27FC236}">
                <a16:creationId xmlns:a16="http://schemas.microsoft.com/office/drawing/2014/main" id="{BA19BF6F-DE6B-4273-8CBE-F3C3052697BF}"/>
              </a:ext>
            </a:extLst>
          </p:cNvPr>
          <p:cNvSpPr/>
          <p:nvPr/>
        </p:nvSpPr>
        <p:spPr>
          <a:xfrm>
            <a:off x="4998527" y="4220869"/>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31" name="Oval 230">
            <a:extLst>
              <a:ext uri="{FF2B5EF4-FFF2-40B4-BE49-F238E27FC236}">
                <a16:creationId xmlns:a16="http://schemas.microsoft.com/office/drawing/2014/main" id="{A2B8D275-A1F4-4895-90E8-7050539FDEB8}"/>
              </a:ext>
            </a:extLst>
          </p:cNvPr>
          <p:cNvSpPr/>
          <p:nvPr/>
        </p:nvSpPr>
        <p:spPr>
          <a:xfrm>
            <a:off x="7126447" y="3596354"/>
            <a:ext cx="288360" cy="2883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05" name="Rectangle: Rounded Corners 24">
            <a:extLst>
              <a:ext uri="{FF2B5EF4-FFF2-40B4-BE49-F238E27FC236}">
                <a16:creationId xmlns:a16="http://schemas.microsoft.com/office/drawing/2014/main" id="{1334C447-35A3-4ABD-A6DE-5F42BCA1F690}"/>
              </a:ext>
            </a:extLst>
          </p:cNvPr>
          <p:cNvSpPr/>
          <p:nvPr/>
        </p:nvSpPr>
        <p:spPr>
          <a:xfrm>
            <a:off x="728539" y="3259131"/>
            <a:ext cx="1209922" cy="364156"/>
          </a:xfrm>
          <a:prstGeom prst="rect">
            <a:avLst/>
          </a:prstGeom>
          <a:solidFill>
            <a:schemeClr val="accent2"/>
          </a:solidFill>
          <a:ln>
            <a:noFill/>
          </a:ln>
          <a:effectLst/>
          <a:scene3d>
            <a:camera prst="orthographicFront">
              <a:rot lat="0" lon="0" rev="0"/>
            </a:camera>
            <a:lightRig rig="threePt" dir="t"/>
          </a:scene3d>
          <a:sp3d prstMaterial="matte"/>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54000" tIns="34290" rIns="54000" bIns="34290" numCol="1" spcCol="0" rtlCol="0" fromWordArt="0" anchor="ctr" anchorCtr="0" forceAA="0" compatLnSpc="1">
            <a:prstTxWarp prst="textNoShape">
              <a:avLst/>
            </a:prstTxWarp>
            <a:noAutofit/>
          </a:bodyPr>
          <a:lstStyle/>
          <a:p>
            <a:pPr algn="ctr">
              <a:lnSpc>
                <a:spcPct val="105000"/>
              </a:lnSpc>
            </a:pPr>
            <a:r>
              <a:rPr lang="en-US" sz="1100" dirty="0">
                <a:solidFill>
                  <a:schemeClr val="bg1"/>
                </a:solidFill>
              </a:rPr>
              <a:t>Material Xfer</a:t>
            </a:r>
          </a:p>
        </p:txBody>
      </p:sp>
    </p:spTree>
    <p:extLst>
      <p:ext uri="{BB962C8B-B14F-4D97-AF65-F5344CB8AC3E}">
        <p14:creationId xmlns:p14="http://schemas.microsoft.com/office/powerpoint/2010/main" val="17422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0"/>
                                        </p:tgtEl>
                                        <p:attrNameLst>
                                          <p:attrName>style.visibility</p:attrName>
                                        </p:attrNameLst>
                                      </p:cBhvr>
                                      <p:to>
                                        <p:strVal val="visible"/>
                                      </p:to>
                                    </p:set>
                                    <p:animEffect transition="in" filter="fade">
                                      <p:cBhvr>
                                        <p:cTn id="10" dur="500"/>
                                        <p:tgtEl>
                                          <p:spTgt spid="180"/>
                                        </p:tgtEl>
                                      </p:cBhvr>
                                    </p:animEffect>
                                  </p:childTnLst>
                                </p:cTn>
                              </p:par>
                            </p:childTnLst>
                          </p:cTn>
                        </p:par>
                        <p:par>
                          <p:cTn id="11" fill="hold">
                            <p:stCondLst>
                              <p:cond delay="500"/>
                            </p:stCondLst>
                            <p:childTnLst>
                              <p:par>
                                <p:cTn id="12" presetID="50" presetClass="path" presetSubtype="0" accel="50000" decel="50000" fill="hold" grpId="0" nodeType="afterEffect">
                                  <p:stCondLst>
                                    <p:cond delay="0"/>
                                  </p:stCondLst>
                                  <p:childTnLst>
                                    <p:animMotion origin="layout" path="M 5E-6 -3.7037E-7 L 0.15612 -3.7037E-7 C 0.22605 -3.7037E-7 0.31237 0.01528 0.31237 0.02824 L 0.31237 0.05671 " pathEditMode="relative" rAng="0" ptsTypes="AAAA">
                                      <p:cBhvr>
                                        <p:cTn id="13" dur="1000" fill="hold"/>
                                        <p:tgtEl>
                                          <p:spTgt spid="181"/>
                                        </p:tgtEl>
                                        <p:attrNameLst>
                                          <p:attrName>ppt_x</p:attrName>
                                          <p:attrName>ppt_y</p:attrName>
                                        </p:attrNameLst>
                                      </p:cBhvr>
                                      <p:rCtr x="15612" y="2824"/>
                                    </p:animMotion>
                                  </p:childTnLst>
                                </p:cTn>
                              </p:par>
                              <p:par>
                                <p:cTn id="14" presetID="10" presetClass="entr" presetSubtype="0" fill="hold"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fade">
                                      <p:cBhvr>
                                        <p:cTn id="16" dur="500"/>
                                        <p:tgtEl>
                                          <p:spTgt spid="14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1500"/>
                            </p:stCondLst>
                            <p:childTnLst>
                              <p:par>
                                <p:cTn id="21" presetID="50" presetClass="path" presetSubtype="0" accel="50000" decel="50000" fill="hold" grpId="0" nodeType="afterEffect">
                                  <p:stCondLst>
                                    <p:cond delay="0"/>
                                  </p:stCondLst>
                                  <p:childTnLst>
                                    <p:animMotion origin="layout" path="M 5E-6 -3.7037E-7 L 0.11251 -3.7037E-7 C 0.1629 -3.7037E-7 0.22514 0.01412 0.22514 0.02569 L 0.22514 0.05208 " pathEditMode="relative" rAng="0" ptsTypes="AAAA">
                                      <p:cBhvr>
                                        <p:cTn id="22" dur="1000" fill="hold"/>
                                        <p:tgtEl>
                                          <p:spTgt spid="186"/>
                                        </p:tgtEl>
                                        <p:attrNameLst>
                                          <p:attrName>ppt_x</p:attrName>
                                          <p:attrName>ppt_y</p:attrName>
                                        </p:attrNameLst>
                                      </p:cBhvr>
                                      <p:rCtr x="11250" y="2593"/>
                                    </p:animMotion>
                                  </p:childTnLst>
                                </p:cTn>
                              </p:par>
                              <p:par>
                                <p:cTn id="23" presetID="10" presetClass="entr" presetSubtype="0" fill="hold" nodeType="withEffect">
                                  <p:stCondLst>
                                    <p:cond delay="0"/>
                                  </p:stCondLst>
                                  <p:childTnLst>
                                    <p:set>
                                      <p:cBhvr>
                                        <p:cTn id="24" dur="1" fill="hold">
                                          <p:stCondLst>
                                            <p:cond delay="0"/>
                                          </p:stCondLst>
                                        </p:cTn>
                                        <p:tgtEl>
                                          <p:spTgt spid="184"/>
                                        </p:tgtEl>
                                        <p:attrNameLst>
                                          <p:attrName>style.visibility</p:attrName>
                                        </p:attrNameLst>
                                      </p:cBhvr>
                                      <p:to>
                                        <p:strVal val="visible"/>
                                      </p:to>
                                    </p:set>
                                    <p:animEffect transition="in" filter="fade">
                                      <p:cBhvr>
                                        <p:cTn id="25" dur="500"/>
                                        <p:tgtEl>
                                          <p:spTgt spid="184"/>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par>
                          <p:cTn id="29" fill="hold">
                            <p:stCondLst>
                              <p:cond delay="2500"/>
                            </p:stCondLst>
                            <p:childTnLst>
                              <p:par>
                                <p:cTn id="30" presetID="50" presetClass="path" presetSubtype="0" accel="50000" decel="50000" fill="hold" grpId="0" nodeType="afterEffect">
                                  <p:stCondLst>
                                    <p:cond delay="0"/>
                                  </p:stCondLst>
                                  <p:childTnLst>
                                    <p:animMotion origin="layout" path="M 5E-6 -3.7037E-7 L 0.19961 -3.7037E-7 C 0.28907 -3.7037E-7 0.39974 -0.01227 0.39974 -0.0213 L 0.39974 -0.04167 " pathEditMode="relative" rAng="0" ptsTypes="AAAA">
                                      <p:cBhvr>
                                        <p:cTn id="31" dur="1000" fill="hold"/>
                                        <p:tgtEl>
                                          <p:spTgt spid="187"/>
                                        </p:tgtEl>
                                        <p:attrNameLst>
                                          <p:attrName>ppt_x</p:attrName>
                                          <p:attrName>ppt_y</p:attrName>
                                        </p:attrNameLst>
                                      </p:cBhvr>
                                      <p:rCtr x="19987" y="-2083"/>
                                    </p:animMotion>
                                  </p:childTnLst>
                                </p:cTn>
                              </p:par>
                              <p:par>
                                <p:cTn id="32" presetID="10" presetClass="entr" presetSubtype="0" fill="hold" nodeType="withEffect">
                                  <p:stCondLst>
                                    <p:cond delay="0"/>
                                  </p:stCondLst>
                                  <p:childTnLst>
                                    <p:set>
                                      <p:cBhvr>
                                        <p:cTn id="33" dur="1" fill="hold">
                                          <p:stCondLst>
                                            <p:cond delay="0"/>
                                          </p:stCondLst>
                                        </p:cTn>
                                        <p:tgtEl>
                                          <p:spTgt spid="185"/>
                                        </p:tgtEl>
                                        <p:attrNameLst>
                                          <p:attrName>style.visibility</p:attrName>
                                        </p:attrNameLst>
                                      </p:cBhvr>
                                      <p:to>
                                        <p:strVal val="visible"/>
                                      </p:to>
                                    </p:set>
                                    <p:animEffect transition="in" filter="fade">
                                      <p:cBhvr>
                                        <p:cTn id="34" dur="500"/>
                                        <p:tgtEl>
                                          <p:spTgt spid="18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nodeType="withEffect">
                                  <p:stCondLst>
                                    <p:cond delay="500"/>
                                  </p:stCondLst>
                                  <p:childTnLst>
                                    <p:set>
                                      <p:cBhvr>
                                        <p:cTn id="39" dur="1" fill="hold">
                                          <p:stCondLst>
                                            <p:cond delay="0"/>
                                          </p:stCondLst>
                                        </p:cTn>
                                        <p:tgtEl>
                                          <p:spTgt spid="188"/>
                                        </p:tgtEl>
                                        <p:attrNameLst>
                                          <p:attrName>style.visibility</p:attrName>
                                        </p:attrNameLst>
                                      </p:cBhvr>
                                      <p:to>
                                        <p:strVal val="visible"/>
                                      </p:to>
                                    </p:set>
                                    <p:animEffect transition="in" filter="fade">
                                      <p:cBhvr>
                                        <p:cTn id="40" dur="500"/>
                                        <p:tgtEl>
                                          <p:spTgt spid="188"/>
                                        </p:tgtEl>
                                      </p:cBhvr>
                                    </p:animEffect>
                                  </p:childTnLst>
                                </p:cTn>
                              </p:par>
                            </p:childTnLst>
                          </p:cTn>
                        </p:par>
                        <p:par>
                          <p:cTn id="41" fill="hold">
                            <p:stCondLst>
                              <p:cond delay="3500"/>
                            </p:stCondLst>
                            <p:childTnLst>
                              <p:par>
                                <p:cTn id="42" presetID="50" presetClass="path" presetSubtype="0" accel="50000" decel="50000" fill="hold" grpId="0" nodeType="afterEffect">
                                  <p:stCondLst>
                                    <p:cond delay="0"/>
                                  </p:stCondLst>
                                  <p:childTnLst>
                                    <p:animMotion origin="layout" path="M 5E-6 -1.85185E-6 L 0.24323 -1.85185E-6 C 0.35248 -1.85185E-6 0.48698 -0.01366 0.48698 -0.02361 L 0.48698 -0.04699 " pathEditMode="relative" rAng="0" ptsTypes="AAAA">
                                      <p:cBhvr>
                                        <p:cTn id="43" dur="1000" fill="hold"/>
                                        <p:tgtEl>
                                          <p:spTgt spid="189"/>
                                        </p:tgtEl>
                                        <p:attrNameLst>
                                          <p:attrName>ppt_x</p:attrName>
                                          <p:attrName>ppt_y</p:attrName>
                                        </p:attrNameLst>
                                      </p:cBhvr>
                                      <p:rCtr x="24349" y="-2361"/>
                                    </p:animMotion>
                                  </p:childTnLst>
                                </p:cTn>
                              </p:par>
                              <p:par>
                                <p:cTn id="44" presetID="10" presetClass="entr" presetSubtype="0" fill="hold" grpId="0" nodeType="withEffect">
                                  <p:stCondLst>
                                    <p:cond delay="50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500"/>
                                        <p:tgtEl>
                                          <p:spTgt spid="166"/>
                                        </p:tgtEl>
                                      </p:cBhvr>
                                    </p:animEffect>
                                  </p:childTnLst>
                                </p:cTn>
                              </p:par>
                              <p:par>
                                <p:cTn id="51" presetID="50" presetClass="path" presetSubtype="0" accel="50000" decel="50000" fill="hold" grpId="0" nodeType="withEffect">
                                  <p:stCondLst>
                                    <p:cond delay="0"/>
                                  </p:stCondLst>
                                  <p:childTnLst>
                                    <p:animMotion origin="layout" path="M 5E-6 -1.85185E-6 L 0.15612 -1.85185E-6 C 0.22592 -1.85185E-6 0.31237 -0.03912 0.31237 -0.07106 L 0.31237 -0.14143 " pathEditMode="relative" rAng="0" ptsTypes="AAAA">
                                      <p:cBhvr>
                                        <p:cTn id="52" dur="1000" fill="hold"/>
                                        <p:tgtEl>
                                          <p:spTgt spid="53"/>
                                        </p:tgtEl>
                                        <p:attrNameLst>
                                          <p:attrName>ppt_x</p:attrName>
                                          <p:attrName>ppt_y</p:attrName>
                                        </p:attrNameLst>
                                      </p:cBhvr>
                                      <p:rCtr x="15612" y="-7083"/>
                                    </p:animMotion>
                                  </p:childTnLst>
                                </p:cTn>
                              </p:par>
                              <p:par>
                                <p:cTn id="53" presetID="10" presetClass="entr" presetSubtype="0" fill="hold" grpId="0" nodeType="withEffect">
                                  <p:stCondLst>
                                    <p:cond delay="500"/>
                                  </p:stCondLst>
                                  <p:childTnLst>
                                    <p:set>
                                      <p:cBhvr>
                                        <p:cTn id="54" dur="1" fill="hold">
                                          <p:stCondLst>
                                            <p:cond delay="0"/>
                                          </p:stCondLst>
                                        </p:cTn>
                                        <p:tgtEl>
                                          <p:spTgt spid="199"/>
                                        </p:tgtEl>
                                        <p:attrNameLst>
                                          <p:attrName>style.visibility</p:attrName>
                                        </p:attrNameLst>
                                      </p:cBhvr>
                                      <p:to>
                                        <p:strVal val="visible"/>
                                      </p:to>
                                    </p:set>
                                    <p:animEffect transition="in" filter="fade">
                                      <p:cBhvr>
                                        <p:cTn id="55" dur="500"/>
                                        <p:tgtEl>
                                          <p:spTgt spid="199"/>
                                        </p:tgtEl>
                                      </p:cBhvr>
                                    </p:animEffect>
                                  </p:childTnLst>
                                </p:cTn>
                              </p:par>
                            </p:childTnLst>
                          </p:cTn>
                        </p:par>
                        <p:par>
                          <p:cTn id="56" fill="hold">
                            <p:stCondLst>
                              <p:cond delay="5500"/>
                            </p:stCondLst>
                            <p:childTnLst>
                              <p:par>
                                <p:cTn id="57" presetID="50" presetClass="path" presetSubtype="0" accel="50000" decel="50000" fill="hold" grpId="1" nodeType="afterEffect">
                                  <p:stCondLst>
                                    <p:cond delay="0"/>
                                  </p:stCondLst>
                                  <p:childTnLst>
                                    <p:animMotion origin="layout" path="M 5E-6 -1.85185E-6 L 0.06889 -1.85185E-6 C 0.09961 -1.85185E-6 0.1379 -0.01319 0.1379 -0.02361 L 0.1379 -0.04722 " pathEditMode="relative" rAng="0" ptsTypes="AAAA">
                                      <p:cBhvr>
                                        <p:cTn id="58" dur="1000" fill="hold"/>
                                        <p:tgtEl>
                                          <p:spTgt spid="52"/>
                                        </p:tgtEl>
                                        <p:attrNameLst>
                                          <p:attrName>ppt_x</p:attrName>
                                          <p:attrName>ppt_y</p:attrName>
                                        </p:attrNameLst>
                                      </p:cBhvr>
                                      <p:rCtr x="6888" y="-2361"/>
                                    </p:animMotion>
                                  </p:childTnLst>
                                </p:cTn>
                              </p:par>
                              <p:par>
                                <p:cTn id="59" presetID="10" presetClass="entr" presetSubtype="0" fill="hold" nodeType="withEffect">
                                  <p:stCondLst>
                                    <p:cond delay="0"/>
                                  </p:stCondLst>
                                  <p:childTnLst>
                                    <p:set>
                                      <p:cBhvr>
                                        <p:cTn id="60" dur="1" fill="hold">
                                          <p:stCondLst>
                                            <p:cond delay="0"/>
                                          </p:stCondLst>
                                        </p:cTn>
                                        <p:tgtEl>
                                          <p:spTgt spid="168"/>
                                        </p:tgtEl>
                                        <p:attrNameLst>
                                          <p:attrName>style.visibility</p:attrName>
                                        </p:attrNameLst>
                                      </p:cBhvr>
                                      <p:to>
                                        <p:strVal val="visible"/>
                                      </p:to>
                                    </p:set>
                                    <p:animEffect transition="in" filter="fade">
                                      <p:cBhvr>
                                        <p:cTn id="61" dur="500"/>
                                        <p:tgtEl>
                                          <p:spTgt spid="16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200"/>
                                        </p:tgtEl>
                                        <p:attrNameLst>
                                          <p:attrName>style.visibility</p:attrName>
                                        </p:attrNameLst>
                                      </p:cBhvr>
                                      <p:to>
                                        <p:strVal val="visible"/>
                                      </p:to>
                                    </p:set>
                                    <p:animEffect transition="in" filter="fade">
                                      <p:cBhvr>
                                        <p:cTn id="64" dur="500"/>
                                        <p:tgtEl>
                                          <p:spTgt spid="200"/>
                                        </p:tgtEl>
                                      </p:cBhvr>
                                    </p:animEffect>
                                  </p:childTnLst>
                                </p:cTn>
                              </p:par>
                            </p:childTnLst>
                          </p:cTn>
                        </p:par>
                        <p:par>
                          <p:cTn id="65" fill="hold">
                            <p:stCondLst>
                              <p:cond delay="6500"/>
                            </p:stCondLst>
                            <p:childTnLst>
                              <p:par>
                                <p:cTn id="66" presetID="10" presetClass="entr" presetSubtype="0" fill="hold" nodeType="afterEffect">
                                  <p:stCondLst>
                                    <p:cond delay="0"/>
                                  </p:stCondLst>
                                  <p:childTnLst>
                                    <p:set>
                                      <p:cBhvr>
                                        <p:cTn id="67" dur="1" fill="hold">
                                          <p:stCondLst>
                                            <p:cond delay="0"/>
                                          </p:stCondLst>
                                        </p:cTn>
                                        <p:tgtEl>
                                          <p:spTgt spid="169"/>
                                        </p:tgtEl>
                                        <p:attrNameLst>
                                          <p:attrName>style.visibility</p:attrName>
                                        </p:attrNameLst>
                                      </p:cBhvr>
                                      <p:to>
                                        <p:strVal val="visible"/>
                                      </p:to>
                                    </p:set>
                                    <p:animEffect transition="in" filter="fade">
                                      <p:cBhvr>
                                        <p:cTn id="68" dur="500"/>
                                        <p:tgtEl>
                                          <p:spTgt spid="169"/>
                                        </p:tgtEl>
                                      </p:cBhvr>
                                    </p:animEffect>
                                  </p:childTnLst>
                                </p:cTn>
                              </p:par>
                              <p:par>
                                <p:cTn id="69" presetID="50" presetClass="path" presetSubtype="0" accel="50000" decel="50000" fill="hold" grpId="1" nodeType="withEffect">
                                  <p:stCondLst>
                                    <p:cond delay="0"/>
                                  </p:stCondLst>
                                  <p:childTnLst>
                                    <p:animMotion origin="layout" path="M 5E-6 -3.7037E-7 L 0.06889 -3.7037E-7 C 0.09974 -3.7037E-7 0.1379 0.06273 0.1379 0.11412 L 0.1379 0.2287 " pathEditMode="relative" rAng="0" ptsTypes="AAAA">
                                      <p:cBhvr>
                                        <p:cTn id="70" dur="1000" fill="hold"/>
                                        <p:tgtEl>
                                          <p:spTgt spid="50"/>
                                        </p:tgtEl>
                                        <p:attrNameLst>
                                          <p:attrName>ppt_x</p:attrName>
                                          <p:attrName>ppt_y</p:attrName>
                                        </p:attrNameLst>
                                      </p:cBhvr>
                                      <p:rCtr x="6888" y="11435"/>
                                    </p:animMotion>
                                  </p:childTnLst>
                                </p:cTn>
                              </p:par>
                              <p:par>
                                <p:cTn id="71" presetID="10" presetClass="entr" presetSubtype="0" fill="hold" grpId="0" nodeType="withEffect">
                                  <p:stCondLst>
                                    <p:cond delay="500"/>
                                  </p:stCondLst>
                                  <p:childTnLst>
                                    <p:set>
                                      <p:cBhvr>
                                        <p:cTn id="72" dur="1" fill="hold">
                                          <p:stCondLst>
                                            <p:cond delay="0"/>
                                          </p:stCondLst>
                                        </p:cTn>
                                        <p:tgtEl>
                                          <p:spTgt spid="201"/>
                                        </p:tgtEl>
                                        <p:attrNameLst>
                                          <p:attrName>style.visibility</p:attrName>
                                        </p:attrNameLst>
                                      </p:cBhvr>
                                      <p:to>
                                        <p:strVal val="visible"/>
                                      </p:to>
                                    </p:set>
                                    <p:animEffect transition="in" filter="fade">
                                      <p:cBhvr>
                                        <p:cTn id="73" dur="500"/>
                                        <p:tgtEl>
                                          <p:spTgt spid="201"/>
                                        </p:tgtEl>
                                      </p:cBhvr>
                                    </p:animEffect>
                                  </p:childTnLst>
                                </p:cTn>
                              </p:par>
                            </p:childTnLst>
                          </p:cTn>
                        </p:par>
                        <p:par>
                          <p:cTn id="74" fill="hold">
                            <p:stCondLst>
                              <p:cond delay="7500"/>
                            </p:stCondLst>
                            <p:childTnLst>
                              <p:par>
                                <p:cTn id="75" presetID="10" presetClass="entr" presetSubtype="0" fill="hold" nodeType="afterEffect">
                                  <p:stCondLst>
                                    <p:cond delay="0"/>
                                  </p:stCondLst>
                                  <p:childTnLst>
                                    <p:set>
                                      <p:cBhvr>
                                        <p:cTn id="76" dur="1" fill="hold">
                                          <p:stCondLst>
                                            <p:cond delay="0"/>
                                          </p:stCondLst>
                                        </p:cTn>
                                        <p:tgtEl>
                                          <p:spTgt spid="173"/>
                                        </p:tgtEl>
                                        <p:attrNameLst>
                                          <p:attrName>style.visibility</p:attrName>
                                        </p:attrNameLst>
                                      </p:cBhvr>
                                      <p:to>
                                        <p:strVal val="visible"/>
                                      </p:to>
                                    </p:set>
                                    <p:animEffect transition="in" filter="fade">
                                      <p:cBhvr>
                                        <p:cTn id="77" dur="500"/>
                                        <p:tgtEl>
                                          <p:spTgt spid="173"/>
                                        </p:tgtEl>
                                      </p:cBhvr>
                                    </p:animEffect>
                                  </p:childTnLst>
                                </p:cTn>
                              </p:par>
                              <p:par>
                                <p:cTn id="78" presetID="50" presetClass="path" presetSubtype="0" accel="50000" decel="50000" fill="hold" grpId="1" nodeType="withEffect">
                                  <p:stCondLst>
                                    <p:cond delay="0"/>
                                  </p:stCondLst>
                                  <p:childTnLst>
                                    <p:animMotion origin="layout" path="M 5E-6 -1.85185E-6 L 0.15612 -1.85185E-6 C 0.22605 -1.85185E-6 0.31237 0.01134 0.31237 0.02084 L 0.31237 0.0419 " pathEditMode="relative" rAng="0" ptsTypes="AAAA">
                                      <p:cBhvr>
                                        <p:cTn id="79" dur="1000" fill="hold"/>
                                        <p:tgtEl>
                                          <p:spTgt spid="200"/>
                                        </p:tgtEl>
                                        <p:attrNameLst>
                                          <p:attrName>ppt_x</p:attrName>
                                          <p:attrName>ppt_y</p:attrName>
                                        </p:attrNameLst>
                                      </p:cBhvr>
                                      <p:rCtr x="15612" y="2083"/>
                                    </p:animMotion>
                                  </p:childTnLst>
                                </p:cTn>
                              </p:par>
                              <p:par>
                                <p:cTn id="80" presetID="10" presetClass="entr" presetSubtype="0" fill="hold" grpId="0" nodeType="withEffect">
                                  <p:stCondLst>
                                    <p:cond delay="500"/>
                                  </p:stCondLst>
                                  <p:childTnLst>
                                    <p:set>
                                      <p:cBhvr>
                                        <p:cTn id="81" dur="1" fill="hold">
                                          <p:stCondLst>
                                            <p:cond delay="0"/>
                                          </p:stCondLst>
                                        </p:cTn>
                                        <p:tgtEl>
                                          <p:spTgt spid="202"/>
                                        </p:tgtEl>
                                        <p:attrNameLst>
                                          <p:attrName>style.visibility</p:attrName>
                                        </p:attrNameLst>
                                      </p:cBhvr>
                                      <p:to>
                                        <p:strVal val="visible"/>
                                      </p:to>
                                    </p:set>
                                    <p:animEffect transition="in" filter="fade">
                                      <p:cBhvr>
                                        <p:cTn id="82" dur="500"/>
                                        <p:tgtEl>
                                          <p:spTgt spid="202"/>
                                        </p:tgtEl>
                                      </p:cBhvr>
                                    </p:animEffect>
                                  </p:childTnLst>
                                </p:cTn>
                              </p:par>
                            </p:childTnLst>
                          </p:cTn>
                        </p:par>
                        <p:par>
                          <p:cTn id="83" fill="hold">
                            <p:stCondLst>
                              <p:cond delay="8500"/>
                            </p:stCondLst>
                            <p:childTnLst>
                              <p:par>
                                <p:cTn id="84" presetID="10" presetClass="entr" presetSubtype="0" fill="hold" nodeType="afterEffect">
                                  <p:stCondLst>
                                    <p:cond delay="0"/>
                                  </p:stCondLst>
                                  <p:childTnLst>
                                    <p:set>
                                      <p:cBhvr>
                                        <p:cTn id="85" dur="1" fill="hold">
                                          <p:stCondLst>
                                            <p:cond delay="0"/>
                                          </p:stCondLst>
                                        </p:cTn>
                                        <p:tgtEl>
                                          <p:spTgt spid="172"/>
                                        </p:tgtEl>
                                        <p:attrNameLst>
                                          <p:attrName>style.visibility</p:attrName>
                                        </p:attrNameLst>
                                      </p:cBhvr>
                                      <p:to>
                                        <p:strVal val="visible"/>
                                      </p:to>
                                    </p:set>
                                    <p:animEffect transition="in" filter="fade">
                                      <p:cBhvr>
                                        <p:cTn id="86" dur="500"/>
                                        <p:tgtEl>
                                          <p:spTgt spid="172"/>
                                        </p:tgtEl>
                                      </p:cBhvr>
                                    </p:animEffect>
                                  </p:childTnLst>
                                </p:cTn>
                              </p:par>
                              <p:par>
                                <p:cTn id="87" presetID="50" presetClass="path" presetSubtype="0" accel="50000" decel="50000" fill="hold" grpId="0" nodeType="withEffect">
                                  <p:stCondLst>
                                    <p:cond delay="0"/>
                                  </p:stCondLst>
                                  <p:childTnLst>
                                    <p:animMotion origin="layout" path="M 5E-6 -1.85185E-6 L 0.24336 -1.85185E-6 C 0.35248 -1.85185E-6 0.48698 -0.04051 0.48698 -0.07315 L 0.48698 -0.14606 " pathEditMode="relative" rAng="0" ptsTypes="AAAA">
                                      <p:cBhvr>
                                        <p:cTn id="88" dur="1000" fill="hold"/>
                                        <p:tgtEl>
                                          <p:spTgt spid="14"/>
                                        </p:tgtEl>
                                        <p:attrNameLst>
                                          <p:attrName>ppt_x</p:attrName>
                                          <p:attrName>ppt_y</p:attrName>
                                        </p:attrNameLst>
                                      </p:cBhvr>
                                      <p:rCtr x="24349" y="-7315"/>
                                    </p:animMotion>
                                  </p:childTnLst>
                                </p:cTn>
                              </p:par>
                              <p:par>
                                <p:cTn id="89" presetID="10" presetClass="entr" presetSubtype="0" fill="hold" grpId="0" nodeType="withEffect">
                                  <p:stCondLst>
                                    <p:cond delay="500"/>
                                  </p:stCondLst>
                                  <p:childTnLst>
                                    <p:set>
                                      <p:cBhvr>
                                        <p:cTn id="90" dur="1" fill="hold">
                                          <p:stCondLst>
                                            <p:cond delay="0"/>
                                          </p:stCondLst>
                                        </p:cTn>
                                        <p:tgtEl>
                                          <p:spTgt spid="203"/>
                                        </p:tgtEl>
                                        <p:attrNameLst>
                                          <p:attrName>style.visibility</p:attrName>
                                        </p:attrNameLst>
                                      </p:cBhvr>
                                      <p:to>
                                        <p:strVal val="visible"/>
                                      </p:to>
                                    </p:set>
                                    <p:animEffect transition="in" filter="fade">
                                      <p:cBhvr>
                                        <p:cTn id="91" dur="500"/>
                                        <p:tgtEl>
                                          <p:spTgt spid="203"/>
                                        </p:tgtEl>
                                      </p:cBhvr>
                                    </p:animEffect>
                                  </p:childTnLst>
                                </p:cTn>
                              </p:par>
                            </p:childTnLst>
                          </p:cTn>
                        </p:par>
                        <p:par>
                          <p:cTn id="92" fill="hold">
                            <p:stCondLst>
                              <p:cond delay="9500"/>
                            </p:stCondLst>
                            <p:childTnLst>
                              <p:par>
                                <p:cTn id="93" presetID="10" presetClass="entr" presetSubtype="0" fill="hold" nodeType="afterEffect">
                                  <p:stCondLst>
                                    <p:cond delay="0"/>
                                  </p:stCondLst>
                                  <p:childTnLst>
                                    <p:set>
                                      <p:cBhvr>
                                        <p:cTn id="94" dur="1" fill="hold">
                                          <p:stCondLst>
                                            <p:cond delay="0"/>
                                          </p:stCondLst>
                                        </p:cTn>
                                        <p:tgtEl>
                                          <p:spTgt spid="174"/>
                                        </p:tgtEl>
                                        <p:attrNameLst>
                                          <p:attrName>style.visibility</p:attrName>
                                        </p:attrNameLst>
                                      </p:cBhvr>
                                      <p:to>
                                        <p:strVal val="visible"/>
                                      </p:to>
                                    </p:set>
                                    <p:animEffect transition="in" filter="fade">
                                      <p:cBhvr>
                                        <p:cTn id="95" dur="500"/>
                                        <p:tgtEl>
                                          <p:spTgt spid="174"/>
                                        </p:tgtEl>
                                      </p:cBhvr>
                                    </p:animEffect>
                                  </p:childTnLst>
                                </p:cTn>
                              </p:par>
                              <p:par>
                                <p:cTn id="96" presetID="50" presetClass="path" presetSubtype="0" accel="50000" decel="50000" fill="hold" grpId="1" nodeType="withEffect">
                                  <p:stCondLst>
                                    <p:cond delay="0"/>
                                  </p:stCondLst>
                                  <p:childTnLst>
                                    <p:animMotion origin="layout" path="M 5E-6 -1.85185E-6 L 0.24349 -1.85185E-6 C 0.35248 -1.85185E-6 0.48698 0.03542 0.48698 0.06459 L 0.48698 0.1294 " pathEditMode="relative" rAng="0" ptsTypes="AAAA">
                                      <p:cBhvr>
                                        <p:cTn id="97" dur="1000" fill="hold"/>
                                        <p:tgtEl>
                                          <p:spTgt spid="202"/>
                                        </p:tgtEl>
                                        <p:attrNameLst>
                                          <p:attrName>ppt_x</p:attrName>
                                          <p:attrName>ppt_y</p:attrName>
                                        </p:attrNameLst>
                                      </p:cBhvr>
                                      <p:rCtr x="24349" y="6458"/>
                                    </p:animMotion>
                                  </p:childTnLst>
                                </p:cTn>
                              </p:par>
                              <p:par>
                                <p:cTn id="98" presetID="10" presetClass="entr" presetSubtype="0" fill="hold" grpId="0" nodeType="withEffect">
                                  <p:stCondLst>
                                    <p:cond delay="500"/>
                                  </p:stCondLst>
                                  <p:childTnLst>
                                    <p:set>
                                      <p:cBhvr>
                                        <p:cTn id="99" dur="1" fill="hold">
                                          <p:stCondLst>
                                            <p:cond delay="0"/>
                                          </p:stCondLst>
                                        </p:cTn>
                                        <p:tgtEl>
                                          <p:spTgt spid="204"/>
                                        </p:tgtEl>
                                        <p:attrNameLst>
                                          <p:attrName>style.visibility</p:attrName>
                                        </p:attrNameLst>
                                      </p:cBhvr>
                                      <p:to>
                                        <p:strVal val="visible"/>
                                      </p:to>
                                    </p:set>
                                    <p:animEffect transition="in" filter="fade">
                                      <p:cBhvr>
                                        <p:cTn id="100" dur="500"/>
                                        <p:tgtEl>
                                          <p:spTgt spid="204"/>
                                        </p:tgtEl>
                                      </p:cBhvr>
                                    </p:animEffect>
                                  </p:childTnLst>
                                </p:cTn>
                              </p:par>
                            </p:childTnLst>
                          </p:cTn>
                        </p:par>
                        <p:par>
                          <p:cTn id="101" fill="hold">
                            <p:stCondLst>
                              <p:cond delay="10500"/>
                            </p:stCondLst>
                            <p:childTnLst>
                              <p:par>
                                <p:cTn id="102" presetID="10" presetClass="entr" presetSubtype="0" fill="hold" nodeType="afterEffect">
                                  <p:stCondLst>
                                    <p:cond delay="0"/>
                                  </p:stCondLst>
                                  <p:childTnLst>
                                    <p:set>
                                      <p:cBhvr>
                                        <p:cTn id="103" dur="1" fill="hold">
                                          <p:stCondLst>
                                            <p:cond delay="0"/>
                                          </p:stCondLst>
                                        </p:cTn>
                                        <p:tgtEl>
                                          <p:spTgt spid="175"/>
                                        </p:tgtEl>
                                        <p:attrNameLst>
                                          <p:attrName>style.visibility</p:attrName>
                                        </p:attrNameLst>
                                      </p:cBhvr>
                                      <p:to>
                                        <p:strVal val="visible"/>
                                      </p:to>
                                    </p:set>
                                    <p:animEffect transition="in" filter="fade">
                                      <p:cBhvr>
                                        <p:cTn id="104" dur="500"/>
                                        <p:tgtEl>
                                          <p:spTgt spid="175"/>
                                        </p:tgtEl>
                                      </p:cBhvr>
                                    </p:animEffect>
                                  </p:childTnLst>
                                </p:cTn>
                              </p:par>
                              <p:par>
                                <p:cTn id="105" presetID="50" presetClass="path" presetSubtype="0" accel="50000" decel="50000" fill="hold" grpId="1" nodeType="withEffect">
                                  <p:stCondLst>
                                    <p:cond delay="0"/>
                                  </p:stCondLst>
                                  <p:childTnLst>
                                    <p:animMotion origin="layout" path="M 5E-6 -3.7037E-7 L 0.15612 -3.7037E-7 C 0.22605 -3.7037E-7 0.31237 0.06134 0.31237 0.11157 L 0.31237 0.22338 " pathEditMode="relative" rAng="0" ptsTypes="AAAA">
                                      <p:cBhvr>
                                        <p:cTn id="106" dur="1000" fill="hold"/>
                                        <p:tgtEl>
                                          <p:spTgt spid="51"/>
                                        </p:tgtEl>
                                        <p:attrNameLst>
                                          <p:attrName>ppt_x</p:attrName>
                                          <p:attrName>ppt_y</p:attrName>
                                        </p:attrNameLst>
                                      </p:cBhvr>
                                      <p:rCtr x="15612" y="11157"/>
                                    </p:animMotion>
                                  </p:childTnLst>
                                </p:cTn>
                              </p:par>
                              <p:par>
                                <p:cTn id="107" presetID="10" presetClass="entr" presetSubtype="0" fill="hold" grpId="0" nodeType="withEffect">
                                  <p:stCondLst>
                                    <p:cond delay="500"/>
                                  </p:stCondLst>
                                  <p:childTnLst>
                                    <p:set>
                                      <p:cBhvr>
                                        <p:cTn id="108" dur="1" fill="hold">
                                          <p:stCondLst>
                                            <p:cond delay="0"/>
                                          </p:stCondLst>
                                        </p:cTn>
                                        <p:tgtEl>
                                          <p:spTgt spid="205"/>
                                        </p:tgtEl>
                                        <p:attrNameLst>
                                          <p:attrName>style.visibility</p:attrName>
                                        </p:attrNameLst>
                                      </p:cBhvr>
                                      <p:to>
                                        <p:strVal val="visible"/>
                                      </p:to>
                                    </p:set>
                                    <p:animEffect transition="in" filter="fade">
                                      <p:cBhvr>
                                        <p:cTn id="109" dur="500"/>
                                        <p:tgtEl>
                                          <p:spTgt spid="205"/>
                                        </p:tgtEl>
                                      </p:cBhvr>
                                    </p:animEffect>
                                  </p:childTnLst>
                                </p:cTn>
                              </p:par>
                            </p:childTnLst>
                          </p:cTn>
                        </p:par>
                        <p:par>
                          <p:cTn id="110" fill="hold">
                            <p:stCondLst>
                              <p:cond delay="11500"/>
                            </p:stCondLst>
                            <p:childTnLst>
                              <p:par>
                                <p:cTn id="111" presetID="10" presetClass="entr" presetSubtype="0" fill="hold" nodeType="afterEffect">
                                  <p:stCondLst>
                                    <p:cond delay="0"/>
                                  </p:stCondLst>
                                  <p:childTnLst>
                                    <p:set>
                                      <p:cBhvr>
                                        <p:cTn id="112" dur="1" fill="hold">
                                          <p:stCondLst>
                                            <p:cond delay="0"/>
                                          </p:stCondLst>
                                        </p:cTn>
                                        <p:tgtEl>
                                          <p:spTgt spid="176"/>
                                        </p:tgtEl>
                                        <p:attrNameLst>
                                          <p:attrName>style.visibility</p:attrName>
                                        </p:attrNameLst>
                                      </p:cBhvr>
                                      <p:to>
                                        <p:strVal val="visible"/>
                                      </p:to>
                                    </p:set>
                                    <p:animEffect transition="in" filter="fade">
                                      <p:cBhvr>
                                        <p:cTn id="113" dur="500"/>
                                        <p:tgtEl>
                                          <p:spTgt spid="176"/>
                                        </p:tgtEl>
                                      </p:cBhvr>
                                    </p:animEffect>
                                  </p:childTnLst>
                                </p:cTn>
                              </p:par>
                              <p:par>
                                <p:cTn id="114" presetID="50" presetClass="path" presetSubtype="0" accel="50000" decel="50000" fill="hold" grpId="1" nodeType="withEffect">
                                  <p:stCondLst>
                                    <p:cond delay="0"/>
                                  </p:stCondLst>
                                  <p:childTnLst>
                                    <p:animMotion origin="layout" path="M 5E-6 -1.85185E-6 L 0.06889 -1.85185E-6 C 0.09961 -1.85185E-6 0.1379 0.03542 0.1379 0.06459 L 0.1379 0.1294 " pathEditMode="relative" rAng="0" ptsTypes="AAAA">
                                      <p:cBhvr>
                                        <p:cTn id="115" dur="1000" fill="hold"/>
                                        <p:tgtEl>
                                          <p:spTgt spid="204"/>
                                        </p:tgtEl>
                                        <p:attrNameLst>
                                          <p:attrName>ppt_x</p:attrName>
                                          <p:attrName>ppt_y</p:attrName>
                                        </p:attrNameLst>
                                      </p:cBhvr>
                                      <p:rCtr x="6888" y="6458"/>
                                    </p:animMotion>
                                  </p:childTnLst>
                                </p:cTn>
                              </p:par>
                              <p:par>
                                <p:cTn id="116" presetID="10" presetClass="entr" presetSubtype="0" fill="hold" grpId="0" nodeType="withEffect">
                                  <p:stCondLst>
                                    <p:cond delay="500"/>
                                  </p:stCondLst>
                                  <p:childTnLst>
                                    <p:set>
                                      <p:cBhvr>
                                        <p:cTn id="117" dur="1" fill="hold">
                                          <p:stCondLst>
                                            <p:cond delay="0"/>
                                          </p:stCondLst>
                                        </p:cTn>
                                        <p:tgtEl>
                                          <p:spTgt spid="206"/>
                                        </p:tgtEl>
                                        <p:attrNameLst>
                                          <p:attrName>style.visibility</p:attrName>
                                        </p:attrNameLst>
                                      </p:cBhvr>
                                      <p:to>
                                        <p:strVal val="visible"/>
                                      </p:to>
                                    </p:set>
                                    <p:animEffect transition="in" filter="fade">
                                      <p:cBhvr>
                                        <p:cTn id="118" dur="500"/>
                                        <p:tgtEl>
                                          <p:spTgt spid="206"/>
                                        </p:tgtEl>
                                      </p:cBhvr>
                                    </p:animEffect>
                                  </p:childTnLst>
                                </p:cTn>
                              </p:par>
                            </p:childTnLst>
                          </p:cTn>
                        </p:par>
                        <p:par>
                          <p:cTn id="119" fill="hold">
                            <p:stCondLst>
                              <p:cond delay="12500"/>
                            </p:stCondLst>
                            <p:childTnLst>
                              <p:par>
                                <p:cTn id="120" presetID="10" presetClass="entr" presetSubtype="0" fill="hold" nodeType="afterEffect">
                                  <p:stCondLst>
                                    <p:cond delay="0"/>
                                  </p:stCondLst>
                                  <p:childTnLst>
                                    <p:set>
                                      <p:cBhvr>
                                        <p:cTn id="121" dur="1" fill="hold">
                                          <p:stCondLst>
                                            <p:cond delay="0"/>
                                          </p:stCondLst>
                                        </p:cTn>
                                        <p:tgtEl>
                                          <p:spTgt spid="177"/>
                                        </p:tgtEl>
                                        <p:attrNameLst>
                                          <p:attrName>style.visibility</p:attrName>
                                        </p:attrNameLst>
                                      </p:cBhvr>
                                      <p:to>
                                        <p:strVal val="visible"/>
                                      </p:to>
                                    </p:set>
                                    <p:animEffect transition="in" filter="fade">
                                      <p:cBhvr>
                                        <p:cTn id="122" dur="500"/>
                                        <p:tgtEl>
                                          <p:spTgt spid="177"/>
                                        </p:tgtEl>
                                      </p:cBhvr>
                                    </p:animEffect>
                                  </p:childTnLst>
                                </p:cTn>
                              </p:par>
                              <p:par>
                                <p:cTn id="123" presetID="50" presetClass="path" presetSubtype="0" accel="50000" decel="50000" fill="hold" grpId="0" nodeType="withEffect">
                                  <p:stCondLst>
                                    <p:cond delay="0"/>
                                  </p:stCondLst>
                                  <p:childTnLst>
                                    <p:animMotion origin="layout" path="M 5E-6 -1.85185E-6 L 0.06889 -1.85185E-6 C 0.09974 -1.85185E-6 0.1379 -0.01852 0.1379 -0.03264 L 0.1379 -0.06342 " pathEditMode="relative" rAng="0" ptsTypes="AAAA">
                                      <p:cBhvr>
                                        <p:cTn id="124" dur="1000" fill="hold"/>
                                        <p:tgtEl>
                                          <p:spTgt spid="13"/>
                                        </p:tgtEl>
                                        <p:attrNameLst>
                                          <p:attrName>ppt_x</p:attrName>
                                          <p:attrName>ppt_y</p:attrName>
                                        </p:attrNameLst>
                                      </p:cBhvr>
                                      <p:rCtr x="6888" y="-3171"/>
                                    </p:animMotion>
                                  </p:childTnLst>
                                </p:cTn>
                              </p:par>
                              <p:par>
                                <p:cTn id="125" presetID="10" presetClass="entr" presetSubtype="0" fill="hold" grpId="0" nodeType="withEffect">
                                  <p:stCondLst>
                                    <p:cond delay="500"/>
                                  </p:stCondLst>
                                  <p:childTnLst>
                                    <p:set>
                                      <p:cBhvr>
                                        <p:cTn id="126" dur="1" fill="hold">
                                          <p:stCondLst>
                                            <p:cond delay="0"/>
                                          </p:stCondLst>
                                        </p:cTn>
                                        <p:tgtEl>
                                          <p:spTgt spid="207"/>
                                        </p:tgtEl>
                                        <p:attrNameLst>
                                          <p:attrName>style.visibility</p:attrName>
                                        </p:attrNameLst>
                                      </p:cBhvr>
                                      <p:to>
                                        <p:strVal val="visible"/>
                                      </p:to>
                                    </p:set>
                                    <p:animEffect transition="in" filter="fade">
                                      <p:cBhvr>
                                        <p:cTn id="127" dur="500"/>
                                        <p:tgtEl>
                                          <p:spTgt spid="207"/>
                                        </p:tgtEl>
                                      </p:cBhvr>
                                    </p:animEffect>
                                  </p:childTnLst>
                                </p:cTn>
                              </p:par>
                            </p:childTnLst>
                          </p:cTn>
                        </p:par>
                        <p:par>
                          <p:cTn id="128" fill="hold">
                            <p:stCondLst>
                              <p:cond delay="13500"/>
                            </p:stCondLst>
                            <p:childTnLst>
                              <p:par>
                                <p:cTn id="129" presetID="10" presetClass="entr" presetSubtype="0" fill="hold" nodeType="afterEffect">
                                  <p:stCondLst>
                                    <p:cond delay="0"/>
                                  </p:stCondLst>
                                  <p:childTnLst>
                                    <p:set>
                                      <p:cBhvr>
                                        <p:cTn id="130" dur="1" fill="hold">
                                          <p:stCondLst>
                                            <p:cond delay="0"/>
                                          </p:stCondLst>
                                        </p:cTn>
                                        <p:tgtEl>
                                          <p:spTgt spid="179"/>
                                        </p:tgtEl>
                                        <p:attrNameLst>
                                          <p:attrName>style.visibility</p:attrName>
                                        </p:attrNameLst>
                                      </p:cBhvr>
                                      <p:to>
                                        <p:strVal val="visible"/>
                                      </p:to>
                                    </p:set>
                                    <p:animEffect transition="in" filter="fade">
                                      <p:cBhvr>
                                        <p:cTn id="131" dur="500"/>
                                        <p:tgtEl>
                                          <p:spTgt spid="179"/>
                                        </p:tgtEl>
                                      </p:cBhvr>
                                    </p:animEffect>
                                  </p:childTnLst>
                                </p:cTn>
                              </p:par>
                              <p:par>
                                <p:cTn id="132" presetID="50" presetClass="path" presetSubtype="0" accel="50000" decel="50000" fill="hold" grpId="1" nodeType="withEffect">
                                  <p:stCondLst>
                                    <p:cond delay="0"/>
                                  </p:stCondLst>
                                  <p:childTnLst>
                                    <p:animMotion origin="layout" path="M 5E-6 -1.85185E-6 L 0.15612 -1.85185E-6 C 0.22605 -1.85185E-6 0.31237 0.05996 0.31237 0.1088 L 0.31237 0.21783 " pathEditMode="relative" rAng="0" ptsTypes="AAAA">
                                      <p:cBhvr>
                                        <p:cTn id="133" dur="1000" fill="hold"/>
                                        <p:tgtEl>
                                          <p:spTgt spid="206"/>
                                        </p:tgtEl>
                                        <p:attrNameLst>
                                          <p:attrName>ppt_x</p:attrName>
                                          <p:attrName>ppt_y</p:attrName>
                                        </p:attrNameLst>
                                      </p:cBhvr>
                                      <p:rCtr x="15612" y="10880"/>
                                    </p:animMotion>
                                  </p:childTnLst>
                                </p:cTn>
                              </p:par>
                              <p:par>
                                <p:cTn id="134" presetID="10" presetClass="entr" presetSubtype="0" fill="hold" grpId="0" nodeType="withEffect">
                                  <p:stCondLst>
                                    <p:cond delay="500"/>
                                  </p:stCondLst>
                                  <p:childTnLst>
                                    <p:set>
                                      <p:cBhvr>
                                        <p:cTn id="135" dur="1" fill="hold">
                                          <p:stCondLst>
                                            <p:cond delay="0"/>
                                          </p:stCondLst>
                                        </p:cTn>
                                        <p:tgtEl>
                                          <p:spTgt spid="208"/>
                                        </p:tgtEl>
                                        <p:attrNameLst>
                                          <p:attrName>style.visibility</p:attrName>
                                        </p:attrNameLst>
                                      </p:cBhvr>
                                      <p:to>
                                        <p:strVal val="visible"/>
                                      </p:to>
                                    </p:set>
                                    <p:animEffect transition="in" filter="fade">
                                      <p:cBhvr>
                                        <p:cTn id="136" dur="500"/>
                                        <p:tgtEl>
                                          <p:spTgt spid="208"/>
                                        </p:tgtEl>
                                      </p:cBhvr>
                                    </p:animEffect>
                                  </p:childTnLst>
                                </p:cTn>
                              </p:par>
                            </p:childTnLst>
                          </p:cTn>
                        </p:par>
                        <p:par>
                          <p:cTn id="137" fill="hold">
                            <p:stCondLst>
                              <p:cond delay="14500"/>
                            </p:stCondLst>
                            <p:childTnLst>
                              <p:par>
                                <p:cTn id="138" presetID="10" presetClass="entr" presetSubtype="0" fill="hold" nodeType="afterEffect">
                                  <p:stCondLst>
                                    <p:cond delay="0"/>
                                  </p:stCondLst>
                                  <p:childTnLst>
                                    <p:set>
                                      <p:cBhvr>
                                        <p:cTn id="139" dur="1" fill="hold">
                                          <p:stCondLst>
                                            <p:cond delay="0"/>
                                          </p:stCondLst>
                                        </p:cTn>
                                        <p:tgtEl>
                                          <p:spTgt spid="178"/>
                                        </p:tgtEl>
                                        <p:attrNameLst>
                                          <p:attrName>style.visibility</p:attrName>
                                        </p:attrNameLst>
                                      </p:cBhvr>
                                      <p:to>
                                        <p:strVal val="visible"/>
                                      </p:to>
                                    </p:set>
                                    <p:animEffect transition="in" filter="fade">
                                      <p:cBhvr>
                                        <p:cTn id="140" dur="500"/>
                                        <p:tgtEl>
                                          <p:spTgt spid="178"/>
                                        </p:tgtEl>
                                      </p:cBhvr>
                                    </p:animEffect>
                                  </p:childTnLst>
                                </p:cTn>
                              </p:par>
                            </p:childTnLst>
                          </p:cTn>
                        </p:par>
                        <p:par>
                          <p:cTn id="141" fill="hold">
                            <p:stCondLst>
                              <p:cond delay="15000"/>
                            </p:stCondLst>
                            <p:childTnLst>
                              <p:par>
                                <p:cTn id="142" presetID="10" presetClass="entr" presetSubtype="0" fill="hold" grpId="0" nodeType="afterEffect">
                                  <p:stCondLst>
                                    <p:cond delay="0"/>
                                  </p:stCondLst>
                                  <p:childTnLst>
                                    <p:set>
                                      <p:cBhvr>
                                        <p:cTn id="143" dur="1" fill="hold">
                                          <p:stCondLst>
                                            <p:cond delay="0"/>
                                          </p:stCondLst>
                                        </p:cTn>
                                        <p:tgtEl>
                                          <p:spTgt spid="144"/>
                                        </p:tgtEl>
                                        <p:attrNameLst>
                                          <p:attrName>style.visibility</p:attrName>
                                        </p:attrNameLst>
                                      </p:cBhvr>
                                      <p:to>
                                        <p:strVal val="visible"/>
                                      </p:to>
                                    </p:set>
                                    <p:animEffect transition="in" filter="fade">
                                      <p:cBhvr>
                                        <p:cTn id="144" dur="500"/>
                                        <p:tgtEl>
                                          <p:spTgt spid="144"/>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209"/>
                                        </p:tgtEl>
                                        <p:attrNameLst>
                                          <p:attrName>style.visibility</p:attrName>
                                        </p:attrNameLst>
                                      </p:cBhvr>
                                      <p:to>
                                        <p:strVal val="visible"/>
                                      </p:to>
                                    </p:set>
                                    <p:animEffect transition="in" filter="fade">
                                      <p:cBhvr>
                                        <p:cTn id="149" dur="500"/>
                                        <p:tgtEl>
                                          <p:spTgt spid="209"/>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213"/>
                                        </p:tgtEl>
                                        <p:attrNameLst>
                                          <p:attrName>style.visibility</p:attrName>
                                        </p:attrNameLst>
                                      </p:cBhvr>
                                      <p:to>
                                        <p:strVal val="visible"/>
                                      </p:to>
                                    </p:set>
                                    <p:animEffect transition="in" filter="fade">
                                      <p:cBhvr>
                                        <p:cTn id="152" dur="500"/>
                                        <p:tgtEl>
                                          <p:spTgt spid="213"/>
                                        </p:tgtEl>
                                      </p:cBhvr>
                                    </p:animEffect>
                                  </p:childTnLst>
                                </p:cTn>
                              </p:par>
                              <p:par>
                                <p:cTn id="153" presetID="10" presetClass="exit" presetSubtype="0" fill="hold" grpId="1" nodeType="withEffect">
                                  <p:stCondLst>
                                    <p:cond delay="0"/>
                                  </p:stCondLst>
                                  <p:childTnLst>
                                    <p:animEffect transition="out" filter="fade">
                                      <p:cBhvr>
                                        <p:cTn id="154" dur="500"/>
                                        <p:tgtEl>
                                          <p:spTgt spid="180"/>
                                        </p:tgtEl>
                                      </p:cBhvr>
                                    </p:animEffect>
                                    <p:set>
                                      <p:cBhvr>
                                        <p:cTn id="155" dur="1" fill="hold">
                                          <p:stCondLst>
                                            <p:cond delay="499"/>
                                          </p:stCondLst>
                                        </p:cTn>
                                        <p:tgtEl>
                                          <p:spTgt spid="180"/>
                                        </p:tgtEl>
                                        <p:attrNameLst>
                                          <p:attrName>style.visibility</p:attrName>
                                        </p:attrNameLst>
                                      </p:cBhvr>
                                      <p:to>
                                        <p:strVal val="hidden"/>
                                      </p:to>
                                    </p:set>
                                  </p:childTnLst>
                                </p:cTn>
                              </p:par>
                              <p:par>
                                <p:cTn id="156" presetID="10" presetClass="entr" presetSubtype="0" fill="hold" nodeType="withEffect">
                                  <p:stCondLst>
                                    <p:cond delay="0"/>
                                  </p:stCondLst>
                                  <p:childTnLst>
                                    <p:set>
                                      <p:cBhvr>
                                        <p:cTn id="157" dur="1" fill="hold">
                                          <p:stCondLst>
                                            <p:cond delay="0"/>
                                          </p:stCondLst>
                                        </p:cTn>
                                        <p:tgtEl>
                                          <p:spTgt spid="215"/>
                                        </p:tgtEl>
                                        <p:attrNameLst>
                                          <p:attrName>style.visibility</p:attrName>
                                        </p:attrNameLst>
                                      </p:cBhvr>
                                      <p:to>
                                        <p:strVal val="visible"/>
                                      </p:to>
                                    </p:set>
                                    <p:animEffect transition="in" filter="fade">
                                      <p:cBhvr>
                                        <p:cTn id="158" dur="500"/>
                                        <p:tgtEl>
                                          <p:spTgt spid="215"/>
                                        </p:tgtEl>
                                      </p:cBhvr>
                                    </p:animEffect>
                                  </p:childTnLst>
                                </p:cTn>
                              </p:par>
                            </p:childTnLst>
                          </p:cTn>
                        </p:par>
                        <p:par>
                          <p:cTn id="159" fill="hold">
                            <p:stCondLst>
                              <p:cond delay="500"/>
                            </p:stCondLst>
                            <p:childTnLst>
                              <p:par>
                                <p:cTn id="160" presetID="10" presetClass="entr" presetSubtype="0" fill="hold" grpId="1" nodeType="afterEffect">
                                  <p:stCondLst>
                                    <p:cond delay="0"/>
                                  </p:stCondLst>
                                  <p:childTnLst>
                                    <p:set>
                                      <p:cBhvr>
                                        <p:cTn id="161" dur="1" fill="hold">
                                          <p:stCondLst>
                                            <p:cond delay="0"/>
                                          </p:stCondLst>
                                        </p:cTn>
                                        <p:tgtEl>
                                          <p:spTgt spid="222"/>
                                        </p:tgtEl>
                                        <p:attrNameLst>
                                          <p:attrName>style.visibility</p:attrName>
                                        </p:attrNameLst>
                                      </p:cBhvr>
                                      <p:to>
                                        <p:strVal val="visible"/>
                                      </p:to>
                                    </p:set>
                                    <p:animEffect transition="in" filter="fade">
                                      <p:cBhvr>
                                        <p:cTn id="162" dur="250"/>
                                        <p:tgtEl>
                                          <p:spTgt spid="222"/>
                                        </p:tgtEl>
                                      </p:cBhvr>
                                    </p:animEffect>
                                  </p:childTnLst>
                                </p:cTn>
                              </p:par>
                            </p:childTnLst>
                          </p:cTn>
                        </p:par>
                        <p:par>
                          <p:cTn id="163" fill="hold">
                            <p:stCondLst>
                              <p:cond delay="750"/>
                            </p:stCondLst>
                            <p:childTnLst>
                              <p:par>
                                <p:cTn id="164" presetID="0" presetClass="path" presetSubtype="0" accel="50000" decel="50000" fill="hold" grpId="0" nodeType="afterEffect">
                                  <p:stCondLst>
                                    <p:cond delay="0"/>
                                  </p:stCondLst>
                                  <p:childTnLst>
                                    <p:animMotion origin="layout" path="M -0.00247 -0.00139 L -0.00247 -0.00139 C -0.04987 -0.00486 -0.00729 -0.00232 -0.10169 2.59259E-6 C -0.11107 0.00023 -0.12044 2.59259E-6 -0.12982 2.59259E-6 L -0.12747 -0.00278 L -0.18841 -0.07616 L -0.2681 -0.00695 " pathEditMode="relative" ptsTypes="AAAAAAA">
                                      <p:cBhvr>
                                        <p:cTn id="165" dur="1500" fill="hold"/>
                                        <p:tgtEl>
                                          <p:spTgt spid="222"/>
                                        </p:tgtEl>
                                        <p:attrNameLst>
                                          <p:attrName>ppt_x</p:attrName>
                                          <p:attrName>ppt_y</p:attrName>
                                        </p:attrNameLst>
                                      </p:cBhvr>
                                    </p:animMotion>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213"/>
                                        </p:tgtEl>
                                      </p:cBhvr>
                                    </p:animEffect>
                                    <p:set>
                                      <p:cBhvr>
                                        <p:cTn id="170" dur="1" fill="hold">
                                          <p:stCondLst>
                                            <p:cond delay="499"/>
                                          </p:stCondLst>
                                        </p:cTn>
                                        <p:tgtEl>
                                          <p:spTgt spid="213"/>
                                        </p:tgtEl>
                                        <p:attrNameLst>
                                          <p:attrName>style.visibility</p:attrName>
                                        </p:attrNameLst>
                                      </p:cBhvr>
                                      <p:to>
                                        <p:strVal val="hidden"/>
                                      </p:to>
                                    </p:set>
                                  </p:childTnLst>
                                </p:cTn>
                              </p:par>
                              <p:par>
                                <p:cTn id="171" presetID="10" presetClass="entr" presetSubtype="0" fill="hold" grpId="0" nodeType="withEffect">
                                  <p:stCondLst>
                                    <p:cond delay="0"/>
                                  </p:stCondLst>
                                  <p:childTnLst>
                                    <p:set>
                                      <p:cBhvr>
                                        <p:cTn id="172" dur="1" fill="hold">
                                          <p:stCondLst>
                                            <p:cond delay="0"/>
                                          </p:stCondLst>
                                        </p:cTn>
                                        <p:tgtEl>
                                          <p:spTgt spid="224"/>
                                        </p:tgtEl>
                                        <p:attrNameLst>
                                          <p:attrName>style.visibility</p:attrName>
                                        </p:attrNameLst>
                                      </p:cBhvr>
                                      <p:to>
                                        <p:strVal val="visible"/>
                                      </p:to>
                                    </p:set>
                                    <p:animEffect transition="in" filter="fade">
                                      <p:cBhvr>
                                        <p:cTn id="173" dur="500"/>
                                        <p:tgtEl>
                                          <p:spTgt spid="224"/>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10"/>
                                        </p:tgtEl>
                                        <p:attrNameLst>
                                          <p:attrName>style.visibility</p:attrName>
                                        </p:attrNameLst>
                                      </p:cBhvr>
                                      <p:to>
                                        <p:strVal val="visible"/>
                                      </p:to>
                                    </p:set>
                                    <p:animEffect transition="in" filter="fade">
                                      <p:cBhvr>
                                        <p:cTn id="176" dur="500"/>
                                        <p:tgtEl>
                                          <p:spTgt spid="210"/>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225"/>
                                        </p:tgtEl>
                                        <p:attrNameLst>
                                          <p:attrName>style.visibility</p:attrName>
                                        </p:attrNameLst>
                                      </p:cBhvr>
                                      <p:to>
                                        <p:strVal val="visible"/>
                                      </p:to>
                                    </p:set>
                                    <p:animEffect transition="in" filter="fade">
                                      <p:cBhvr>
                                        <p:cTn id="181" dur="500"/>
                                        <p:tgtEl>
                                          <p:spTgt spid="22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26"/>
                                        </p:tgtEl>
                                        <p:attrNameLst>
                                          <p:attrName>style.visibility</p:attrName>
                                        </p:attrNameLst>
                                      </p:cBhvr>
                                      <p:to>
                                        <p:strVal val="visible"/>
                                      </p:to>
                                    </p:set>
                                    <p:animEffect transition="in" filter="fade">
                                      <p:cBhvr>
                                        <p:cTn id="184" dur="250"/>
                                        <p:tgtEl>
                                          <p:spTgt spid="226"/>
                                        </p:tgtEl>
                                      </p:cBhvr>
                                    </p:animEffect>
                                  </p:childTnLst>
                                </p:cTn>
                              </p:par>
                              <p:par>
                                <p:cTn id="185" presetID="0" presetClass="path" presetSubtype="0" accel="50000" decel="50000" fill="hold" grpId="1" nodeType="withEffect">
                                  <p:stCondLst>
                                    <p:cond delay="0"/>
                                  </p:stCondLst>
                                  <p:childTnLst>
                                    <p:animMotion origin="layout" path="M -0.003 -0.00255 L -0.07852 -0.00069 L -0.07956 -0.07477 L -0.13008 -0.07292 L -0.18893 -0.14699 L -0.26862 -0.08032 " pathEditMode="relative" ptsTypes="AAAAAA">
                                      <p:cBhvr>
                                        <p:cTn id="186" dur="2000" fill="hold"/>
                                        <p:tgtEl>
                                          <p:spTgt spid="226"/>
                                        </p:tgtEl>
                                        <p:attrNameLst>
                                          <p:attrName>ppt_x</p:attrName>
                                          <p:attrName>ppt_y</p:attrName>
                                        </p:attrNameLst>
                                      </p:cBhvr>
                                    </p:animMotion>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212"/>
                                        </p:tgtEl>
                                        <p:attrNameLst>
                                          <p:attrName>style.visibility</p:attrName>
                                        </p:attrNameLst>
                                      </p:cBhvr>
                                      <p:to>
                                        <p:strVal val="visible"/>
                                      </p:to>
                                    </p:set>
                                    <p:animEffect transition="in" filter="fade">
                                      <p:cBhvr>
                                        <p:cTn id="191" dur="500"/>
                                        <p:tgtEl>
                                          <p:spTgt spid="212"/>
                                        </p:tgtEl>
                                      </p:cBhvr>
                                    </p:animEffect>
                                  </p:childTnLst>
                                </p:cTn>
                              </p:par>
                              <p:par>
                                <p:cTn id="192" presetID="10" presetClass="exit" presetSubtype="0" fill="hold" grpId="1" nodeType="withEffect">
                                  <p:stCondLst>
                                    <p:cond delay="0"/>
                                  </p:stCondLst>
                                  <p:childTnLst>
                                    <p:animEffect transition="out" filter="fade">
                                      <p:cBhvr>
                                        <p:cTn id="193" dur="500"/>
                                        <p:tgtEl>
                                          <p:spTgt spid="224"/>
                                        </p:tgtEl>
                                      </p:cBhvr>
                                    </p:animEffect>
                                    <p:set>
                                      <p:cBhvr>
                                        <p:cTn id="194" dur="1" fill="hold">
                                          <p:stCondLst>
                                            <p:cond delay="499"/>
                                          </p:stCondLst>
                                        </p:cTn>
                                        <p:tgtEl>
                                          <p:spTgt spid="224"/>
                                        </p:tgtEl>
                                        <p:attrNameLst>
                                          <p:attrName>style.visibility</p:attrName>
                                        </p:attrNameLst>
                                      </p:cBhvr>
                                      <p:to>
                                        <p:strVal val="hidden"/>
                                      </p:to>
                                    </p:set>
                                  </p:childTnLst>
                                </p:cTn>
                              </p:par>
                              <p:par>
                                <p:cTn id="195" presetID="10" presetClass="entr" presetSubtype="0" fill="hold" grpId="1" nodeType="withEffect">
                                  <p:stCondLst>
                                    <p:cond delay="0"/>
                                  </p:stCondLst>
                                  <p:childTnLst>
                                    <p:set>
                                      <p:cBhvr>
                                        <p:cTn id="196" dur="1" fill="hold">
                                          <p:stCondLst>
                                            <p:cond delay="0"/>
                                          </p:stCondLst>
                                        </p:cTn>
                                        <p:tgtEl>
                                          <p:spTgt spid="223"/>
                                        </p:tgtEl>
                                        <p:attrNameLst>
                                          <p:attrName>style.visibility</p:attrName>
                                        </p:attrNameLst>
                                      </p:cBhvr>
                                      <p:to>
                                        <p:strVal val="visible"/>
                                      </p:to>
                                    </p:set>
                                    <p:animEffect transition="in" filter="fade">
                                      <p:cBhvr>
                                        <p:cTn id="197" dur="500"/>
                                        <p:tgtEl>
                                          <p:spTgt spid="223"/>
                                        </p:tgtEl>
                                      </p:cBhvr>
                                    </p:animEffect>
                                  </p:childTnLst>
                                </p:cTn>
                              </p:par>
                              <p:par>
                                <p:cTn id="198" presetID="42" presetClass="path" presetSubtype="0" accel="50000" decel="50000" fill="hold" grpId="0" nodeType="withEffect">
                                  <p:stCondLst>
                                    <p:cond delay="0"/>
                                  </p:stCondLst>
                                  <p:childTnLst>
                                    <p:animMotion origin="layout" path="M -4.58333E-6 -2.22222E-6 L -4.58333E-6 0.1706 " pathEditMode="relative" rAng="0" ptsTypes="AA">
                                      <p:cBhvr>
                                        <p:cTn id="199" dur="1250" fill="hold"/>
                                        <p:tgtEl>
                                          <p:spTgt spid="223"/>
                                        </p:tgtEl>
                                        <p:attrNameLst>
                                          <p:attrName>ppt_x</p:attrName>
                                          <p:attrName>ppt_y</p:attrName>
                                        </p:attrNameLst>
                                      </p:cBhvr>
                                      <p:rCtr x="0" y="8519"/>
                                    </p:animMotion>
                                  </p:childTnLst>
                                </p:cTn>
                              </p:par>
                            </p:childTnLst>
                          </p:cTn>
                        </p:par>
                        <p:par>
                          <p:cTn id="200" fill="hold">
                            <p:stCondLst>
                              <p:cond delay="1250"/>
                            </p:stCondLst>
                            <p:childTnLst>
                              <p:par>
                                <p:cTn id="201" presetID="10" presetClass="exit" presetSubtype="0" fill="hold" grpId="2" nodeType="afterEffect">
                                  <p:stCondLst>
                                    <p:cond delay="0"/>
                                  </p:stCondLst>
                                  <p:childTnLst>
                                    <p:animEffect transition="out" filter="fade">
                                      <p:cBhvr>
                                        <p:cTn id="202" dur="500"/>
                                        <p:tgtEl>
                                          <p:spTgt spid="223"/>
                                        </p:tgtEl>
                                      </p:cBhvr>
                                    </p:animEffect>
                                    <p:set>
                                      <p:cBhvr>
                                        <p:cTn id="203" dur="1" fill="hold">
                                          <p:stCondLst>
                                            <p:cond delay="499"/>
                                          </p:stCondLst>
                                        </p:cTn>
                                        <p:tgtEl>
                                          <p:spTgt spid="223"/>
                                        </p:tgtEl>
                                        <p:attrNameLst>
                                          <p:attrName>style.visibility</p:attrName>
                                        </p:attrNameLst>
                                      </p:cBhvr>
                                      <p:to>
                                        <p:strVal val="hidden"/>
                                      </p:to>
                                    </p:set>
                                  </p:childTnLst>
                                </p:cTn>
                              </p:par>
                              <p:par>
                                <p:cTn id="204" presetID="10" presetClass="entr" presetSubtype="0" fill="hold" grpId="1" nodeType="withEffect">
                                  <p:stCondLst>
                                    <p:cond delay="0"/>
                                  </p:stCondLst>
                                  <p:childTnLst>
                                    <p:set>
                                      <p:cBhvr>
                                        <p:cTn id="205" dur="1" fill="hold">
                                          <p:stCondLst>
                                            <p:cond delay="0"/>
                                          </p:stCondLst>
                                        </p:cTn>
                                        <p:tgtEl>
                                          <p:spTgt spid="228"/>
                                        </p:tgtEl>
                                        <p:attrNameLst>
                                          <p:attrName>style.visibility</p:attrName>
                                        </p:attrNameLst>
                                      </p:cBhvr>
                                      <p:to>
                                        <p:strVal val="visible"/>
                                      </p:to>
                                    </p:set>
                                    <p:animEffect transition="in" filter="fade">
                                      <p:cBhvr>
                                        <p:cTn id="206" dur="500"/>
                                        <p:tgtEl>
                                          <p:spTgt spid="228"/>
                                        </p:tgtEl>
                                      </p:cBhvr>
                                    </p:animEffect>
                                  </p:childTnLst>
                                </p:cTn>
                              </p:par>
                              <p:par>
                                <p:cTn id="207" presetID="37" presetClass="path" presetSubtype="0" accel="50000" decel="50000" fill="hold" grpId="0" nodeType="withEffect">
                                  <p:stCondLst>
                                    <p:cond delay="0"/>
                                  </p:stCondLst>
                                  <p:childTnLst>
                                    <p:animMotion origin="layout" path="M -4.79167E-6 -0.00069 L -0.047 -0.03588 C -0.05664 -0.04375 -0.07135 -0.04768 -0.08671 -0.04768 C -0.10416 -0.04768 -0.11809 -0.04375 -0.12773 -0.03588 L -0.17447 -0.00069 " pathEditMode="relative" rAng="0" ptsTypes="AAAAA">
                                      <p:cBhvr>
                                        <p:cTn id="208" dur="1000" fill="hold"/>
                                        <p:tgtEl>
                                          <p:spTgt spid="228"/>
                                        </p:tgtEl>
                                        <p:attrNameLst>
                                          <p:attrName>ppt_x</p:attrName>
                                          <p:attrName>ppt_y</p:attrName>
                                        </p:attrNameLst>
                                      </p:cBhvr>
                                      <p:rCtr x="-8724" y="-2361"/>
                                    </p:animMotion>
                                  </p:childTnLst>
                                </p:cTn>
                              </p:par>
                              <p:par>
                                <p:cTn id="209" presetID="10" presetClass="exit" presetSubtype="0" fill="hold" grpId="2" nodeType="withEffect">
                                  <p:stCondLst>
                                    <p:cond delay="750"/>
                                  </p:stCondLst>
                                  <p:childTnLst>
                                    <p:animEffect transition="out" filter="fade">
                                      <p:cBhvr>
                                        <p:cTn id="210" dur="250"/>
                                        <p:tgtEl>
                                          <p:spTgt spid="228"/>
                                        </p:tgtEl>
                                      </p:cBhvr>
                                    </p:animEffect>
                                    <p:set>
                                      <p:cBhvr>
                                        <p:cTn id="211" dur="1" fill="hold">
                                          <p:stCondLst>
                                            <p:cond delay="249"/>
                                          </p:stCondLst>
                                        </p:cTn>
                                        <p:tgtEl>
                                          <p:spTgt spid="228"/>
                                        </p:tgtEl>
                                        <p:attrNameLst>
                                          <p:attrName>style.visibility</p:attrName>
                                        </p:attrNameLst>
                                      </p:cBhvr>
                                      <p:to>
                                        <p:strVal val="hidden"/>
                                      </p:to>
                                    </p:set>
                                  </p:childTnLst>
                                </p:cTn>
                              </p:par>
                            </p:childTnLst>
                          </p:cTn>
                        </p:par>
                        <p:par>
                          <p:cTn id="212" fill="hold">
                            <p:stCondLst>
                              <p:cond delay="2250"/>
                            </p:stCondLst>
                            <p:childTnLst>
                              <p:par>
                                <p:cTn id="213" presetID="10" presetClass="entr" presetSubtype="0" fill="hold" grpId="0" nodeType="afterEffect">
                                  <p:stCondLst>
                                    <p:cond delay="0"/>
                                  </p:stCondLst>
                                  <p:childTnLst>
                                    <p:set>
                                      <p:cBhvr>
                                        <p:cTn id="214" dur="1" fill="hold">
                                          <p:stCondLst>
                                            <p:cond delay="0"/>
                                          </p:stCondLst>
                                        </p:cTn>
                                        <p:tgtEl>
                                          <p:spTgt spid="229"/>
                                        </p:tgtEl>
                                        <p:attrNameLst>
                                          <p:attrName>style.visibility</p:attrName>
                                        </p:attrNameLst>
                                      </p:cBhvr>
                                      <p:to>
                                        <p:strVal val="visible"/>
                                      </p:to>
                                    </p:set>
                                    <p:animEffect transition="in" filter="fade">
                                      <p:cBhvr>
                                        <p:cTn id="215" dur="200"/>
                                        <p:tgtEl>
                                          <p:spTgt spid="229"/>
                                        </p:tgtEl>
                                      </p:cBhvr>
                                    </p:animEffect>
                                  </p:childTnLst>
                                </p:cTn>
                              </p:par>
                              <p:par>
                                <p:cTn id="216" presetID="50" presetClass="path" presetSubtype="0" accel="50000" decel="50000" fill="hold" grpId="1" nodeType="withEffect">
                                  <p:stCondLst>
                                    <p:cond delay="0"/>
                                  </p:stCondLst>
                                  <p:childTnLst>
                                    <p:animMotion origin="layout" path="M 0.00182 -0.08842 L -0.17305 -0.08842 C -0.25156 -0.08842 -0.34792 -0.0412 -0.34792 -0.00231 L -0.34792 0.08496 " pathEditMode="relative" rAng="0" ptsTypes="AAAA">
                                      <p:cBhvr>
                                        <p:cTn id="217" dur="2000" fill="hold"/>
                                        <p:tgtEl>
                                          <p:spTgt spid="229"/>
                                        </p:tgtEl>
                                        <p:attrNameLst>
                                          <p:attrName>ppt_x</p:attrName>
                                          <p:attrName>ppt_y</p:attrName>
                                        </p:attrNameLst>
                                      </p:cBhvr>
                                      <p:rCtr x="-17487" y="8657"/>
                                    </p:animMotion>
                                  </p:childTnLst>
                                </p:cTn>
                              </p:par>
                              <p:par>
                                <p:cTn id="218" presetID="10" presetClass="exit" presetSubtype="0" fill="hold" grpId="2" nodeType="withEffect">
                                  <p:stCondLst>
                                    <p:cond delay="1750"/>
                                  </p:stCondLst>
                                  <p:childTnLst>
                                    <p:animEffect transition="out" filter="fade">
                                      <p:cBhvr>
                                        <p:cTn id="219" dur="250"/>
                                        <p:tgtEl>
                                          <p:spTgt spid="229"/>
                                        </p:tgtEl>
                                      </p:cBhvr>
                                    </p:animEffect>
                                    <p:set>
                                      <p:cBhvr>
                                        <p:cTn id="220" dur="1" fill="hold">
                                          <p:stCondLst>
                                            <p:cond delay="249"/>
                                          </p:stCondLst>
                                        </p:cTn>
                                        <p:tgtEl>
                                          <p:spTgt spid="229"/>
                                        </p:tgtEl>
                                        <p:attrNameLst>
                                          <p:attrName>style.visibility</p:attrName>
                                        </p:attrNameLst>
                                      </p:cBhvr>
                                      <p:to>
                                        <p:strVal val="hidden"/>
                                      </p:to>
                                    </p:set>
                                  </p:childTnLst>
                                </p:cTn>
                              </p:par>
                            </p:childTnLst>
                          </p:cTn>
                        </p:par>
                        <p:par>
                          <p:cTn id="221" fill="hold">
                            <p:stCondLst>
                              <p:cond delay="4250"/>
                            </p:stCondLst>
                            <p:childTnLst>
                              <p:par>
                                <p:cTn id="222" presetID="10" presetClass="entr" presetSubtype="0" fill="hold" grpId="0" nodeType="afterEffect">
                                  <p:stCondLst>
                                    <p:cond delay="0"/>
                                  </p:stCondLst>
                                  <p:childTnLst>
                                    <p:set>
                                      <p:cBhvr>
                                        <p:cTn id="223" dur="1" fill="hold">
                                          <p:stCondLst>
                                            <p:cond delay="0"/>
                                          </p:stCondLst>
                                        </p:cTn>
                                        <p:tgtEl>
                                          <p:spTgt spid="230"/>
                                        </p:tgtEl>
                                        <p:attrNameLst>
                                          <p:attrName>style.visibility</p:attrName>
                                        </p:attrNameLst>
                                      </p:cBhvr>
                                      <p:to>
                                        <p:strVal val="visible"/>
                                      </p:to>
                                    </p:set>
                                    <p:animEffect transition="in" filter="fade">
                                      <p:cBhvr>
                                        <p:cTn id="224" dur="250"/>
                                        <p:tgtEl>
                                          <p:spTgt spid="230"/>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31"/>
                                        </p:tgtEl>
                                        <p:attrNameLst>
                                          <p:attrName>style.visibility</p:attrName>
                                        </p:attrNameLst>
                                      </p:cBhvr>
                                      <p:to>
                                        <p:strVal val="visible"/>
                                      </p:to>
                                    </p:set>
                                    <p:animEffect transition="in" filter="fade">
                                      <p:cBhvr>
                                        <p:cTn id="227" dur="250"/>
                                        <p:tgtEl>
                                          <p:spTgt spid="231"/>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227"/>
                                        </p:tgtEl>
                                        <p:attrNameLst>
                                          <p:attrName>style.visibility</p:attrName>
                                        </p:attrNameLst>
                                      </p:cBhvr>
                                      <p:to>
                                        <p:strVal val="visible"/>
                                      </p:to>
                                    </p:set>
                                    <p:animEffect transition="in" filter="fade">
                                      <p:cBhvr>
                                        <p:cTn id="230" dur="250"/>
                                        <p:tgtEl>
                                          <p:spTgt spid="227"/>
                                        </p:tgtEl>
                                      </p:cBhvr>
                                    </p:animEffect>
                                  </p:childTnLst>
                                </p:cTn>
                              </p:par>
                              <p:par>
                                <p:cTn id="231" presetID="0" presetClass="path" presetSubtype="0" accel="50000" decel="50000" fill="hold" grpId="1" nodeType="withEffect">
                                  <p:stCondLst>
                                    <p:cond delay="0"/>
                                  </p:stCondLst>
                                  <p:childTnLst>
                                    <p:animMotion origin="layout" path="M -4.79167E-6 0.00116 L -4.79167E-6 0.00139 C 0.00391 -0.00092 0.00795 -0.00254 0.01198 -0.00463 C 0.01368 -0.00555 0.01524 -0.00717 0.01719 -0.00787 C 0.0237 -0.01064 0.03034 -0.01226 0.03698 -0.01435 C 0.03946 -0.01643 0.03803 -0.01574 0.04219 -0.0162 C 0.05157 -0.01782 0.05326 -0.01805 0.06407 -0.01875 C 0.08217 -0.02013 0.08646 -0.02013 0.10417 -0.02083 C 0.12383 -0.02268 0.11394 -0.02175 0.15053 -0.02083 C 0.15222 -0.02083 0.15391 -0.02037 0.15573 -0.02013 C 0.16094 -0.01944 0.16602 -0.01805 0.17136 -0.01759 C 0.17956 -0.01689 0.18803 -0.01713 0.19636 -0.01689 C 0.20105 -0.01412 0.19974 -0.01481 0.20469 -0.0125 C 0.20665 -0.0118 0.20912 -0.01088 0.21094 -0.00925 C 0.21211 -0.00787 0.2129 -0.00648 0.21407 -0.00532 C 0.21563 -0.00347 0.21771 -0.00231 0.21928 -0.00023 C 0.22214 0.00394 0.22396 0.00903 0.22605 0.01412 C 0.22683 0.01968 0.228 0.02547 0.22865 0.03149 C 0.22995 0.04375 0.22943 0.03797 0.23021 0.04977 C 0.2293 0.06112 0.22891 0.07269 0.22761 0.0845 C 0.22748 0.08519 0.22618 0.08542 0.22605 0.08635 C 0.225 0.08982 0.22474 0.09375 0.22396 0.09746 C 0.22227 0.1044 0.21967 0.11343 0.21719 0.12061 C 0.21602 0.12385 0.21485 0.12709 0.21355 0.13033 C 0.2125 0.13241 0.21107 0.1345 0.2099 0.13681 C 0.20964 0.1375 0.20951 0.13797 0.20938 0.13866 C 0.20912 0.13959 0.20912 0.14075 0.20886 0.1419 C 0.20756 0.14491 0.20639 0.14838 0.20469 0.15093 C 0.20417 0.15162 0.20326 0.15139 0.20261 0.15162 C 0.1974 0.16436 0.20417 0.14908 0.19688 0.16112 C 0.19493 0.16459 0.19323 0.16806 0.19167 0.17153 C 0.19128 0.172 0.19141 0.17292 0.19115 0.17362 C 0.18868 0.17709 0.18855 0.17662 0.18594 0.17755 C 0.18542 0.17825 0.18477 0.17871 0.18438 0.1794 C 0.18282 0.18149 0.18204 0.18473 0.18125 0.18704 C 0.18021 0.19005 0.18086 0.18982 0.17969 0.18982 L 0.18021 0.18889 " pathEditMode="relative" rAng="0" ptsTypes="AAAAAAAAAAAAAAAAAAAAAAAAAAAAAAAAAAAAA">
                                      <p:cBhvr>
                                        <p:cTn id="232" dur="2000" fill="hold"/>
                                        <p:tgtEl>
                                          <p:spTgt spid="230"/>
                                        </p:tgtEl>
                                        <p:attrNameLst>
                                          <p:attrName>ppt_x</p:attrName>
                                          <p:attrName>ppt_y</p:attrName>
                                        </p:attrNameLst>
                                      </p:cBhvr>
                                      <p:rCtr x="11510" y="8264"/>
                                    </p:animMotion>
                                  </p:childTnLst>
                                </p:cTn>
                              </p:par>
                              <p:par>
                                <p:cTn id="233" presetID="0" presetClass="path" presetSubtype="0" accel="50000" decel="50000" fill="hold" grpId="1" nodeType="withEffect">
                                  <p:stCondLst>
                                    <p:cond delay="0"/>
                                  </p:stCondLst>
                                  <p:childTnLst>
                                    <p:animMotion origin="layout" path="M -4.16667E-6 -1.48148E-6 L -4.16667E-6 0.00046 C 0.00378 -0.00648 0.00769 -0.01342 0.01159 -0.02014 C 0.01198 -0.02037 0.0125 -0.02037 0.01276 -0.02106 C 0.01706 -0.02546 0.01042 -0.02014 0.01862 -0.02523 C 0.01967 -0.02546 0.02045 -0.02662 0.02136 -0.02731 C 0.02435 -0.02893 0.02618 -0.02963 0.02917 -0.03055 L 0.04714 -0.03032 C 0.04961 -0.02963 0.05196 -0.02731 0.05417 -0.02523 C 0.0573 -0.02176 0.06146 -0.01481 0.06433 -0.00995 C 0.06537 -0.00324 0.0668 0.00278 0.06745 0.00926 C 0.0698 0.03079 0.06667 0.05255 0.06472 0.07246 C 0.06303 0.09074 0.06094 0.10579 0.0573 0.12153 C 0.05274 0.14144 0.05105 0.14306 0.04519 0.16296 C 0.04193 0.17454 0.04154 0.17986 0.03776 0.18935 C 0.03724 0.19074 0.03646 0.19097 0.03581 0.19236 C 0.03321 0.19954 0.03073 0.20671 0.028 0.21412 C 0.02696 0.21713 0.02566 0.21991 0.02448 0.22292 C 0.02318 0.22662 0.02175 0.22963 0.02058 0.2331 C 0.01485 0.25463 0.02123 0.23241 0.01433 0.25347 C 0.01368 0.25602 0.01329 0.25857 0.01237 0.26065 C 0.01198 0.26181 0.01146 0.2625 0.01081 0.26273 C 0.00873 0.26435 0.00638 0.26412 0.00417 0.26412 " pathEditMode="relative" rAng="0" ptsTypes="AAAAAAAAAAAAAAAAAAAAAAA">
                                      <p:cBhvr>
                                        <p:cTn id="234" dur="2000" fill="hold"/>
                                        <p:tgtEl>
                                          <p:spTgt spid="231"/>
                                        </p:tgtEl>
                                        <p:attrNameLst>
                                          <p:attrName>ppt_x</p:attrName>
                                          <p:attrName>ppt_y</p:attrName>
                                        </p:attrNameLst>
                                      </p:cBhvr>
                                      <p:rCtr x="3411" y="11667"/>
                                    </p:animMotion>
                                  </p:childTnLst>
                                </p:cTn>
                              </p:par>
                              <p:par>
                                <p:cTn id="235" presetID="0" presetClass="path" presetSubtype="0" accel="50000" decel="50000" fill="hold" grpId="1" nodeType="withEffect">
                                  <p:stCondLst>
                                    <p:cond delay="0"/>
                                  </p:stCondLst>
                                  <p:childTnLst>
                                    <p:animMotion origin="layout" path="M 0.00027 -0.00278 L 0.00027 -0.00278 L 0.04701 -0.00694 C 0.0517 -0.00741 0.05638 -0.00833 0.06107 -0.00833 C 0.07253 -0.00833 0.08399 -0.00741 0.09545 -0.00694 L 0.11107 -0.00416 C 0.11342 -0.0037 0.11576 -0.00324 0.1181 -0.00278 C 0.12149 -0.00231 0.12487 -0.00185 0.12826 -0.00139 C 0.14336 0.00509 0.1323 -0.00046 0.14779 0.00972 C 0.15808 0.01621 0.16146 0.01574 0.17357 0.02778 C 0.1931 0.04653 0.19597 0.05371 0.21107 0.07778 C 0.21784 0.11922 0.20964 0.07292 0.22123 0.12222 C 0.22422 0.13472 0.22748 0.15417 0.22982 0.16806 C 0.23112 0.20602 0.23112 0.19653 0.22982 0.24861 C 0.22969 0.25672 0.22865 0.25718 0.22748 0.26528 C 0.22058 0.31181 0.22813 0.26875 0.22357 0.28889 C 0.22019 0.30394 0.2155 0.31852 0.21342 0.33472 C 0.21172 0.34792 0.21172 0.35371 0.20795 0.36528 C 0.19883 0.39375 0.20964 0.35672 0.20248 0.37639 C 0.19857 0.38704 0.19362 0.40949 0.18607 0.41945 C 0.18503 0.42084 0.18412 0.42246 0.18295 0.42361 C 0.18204 0.42431 0.18086 0.42454 0.17982 0.425 C 0.17904 0.42593 0.17839 0.42685 0.17748 0.42778 C 0.17683 0.42824 0.1754 0.42778 0.17513 0.42917 C 0.17266 0.44259 0.17279 0.44144 0.17592 0.44722 " pathEditMode="relative" ptsTypes="AAAAAAAAAAAAAAAAAAAAAAAAA">
                                      <p:cBhvr>
                                        <p:cTn id="236" dur="2000" fill="hold"/>
                                        <p:tgtEl>
                                          <p:spTgt spid="227"/>
                                        </p:tgtEl>
                                        <p:attrNameLst>
                                          <p:attrName>ppt_x</p:attrName>
                                          <p:attrName>ppt_y</p:attrName>
                                        </p:attrNameLst>
                                      </p:cBhvr>
                                    </p:animMotion>
                                  </p:childTnLst>
                                </p:cTn>
                              </p:par>
                              <p:par>
                                <p:cTn id="237" presetID="10" presetClass="exit" presetSubtype="0" fill="hold" grpId="2" nodeType="withEffect">
                                  <p:stCondLst>
                                    <p:cond delay="1750"/>
                                  </p:stCondLst>
                                  <p:childTnLst>
                                    <p:animEffect transition="out" filter="fade">
                                      <p:cBhvr>
                                        <p:cTn id="238" dur="250"/>
                                        <p:tgtEl>
                                          <p:spTgt spid="230"/>
                                        </p:tgtEl>
                                      </p:cBhvr>
                                    </p:animEffect>
                                    <p:set>
                                      <p:cBhvr>
                                        <p:cTn id="239" dur="1" fill="hold">
                                          <p:stCondLst>
                                            <p:cond delay="249"/>
                                          </p:stCondLst>
                                        </p:cTn>
                                        <p:tgtEl>
                                          <p:spTgt spid="230"/>
                                        </p:tgtEl>
                                        <p:attrNameLst>
                                          <p:attrName>style.visibility</p:attrName>
                                        </p:attrNameLst>
                                      </p:cBhvr>
                                      <p:to>
                                        <p:strVal val="hidden"/>
                                      </p:to>
                                    </p:set>
                                  </p:childTnLst>
                                </p:cTn>
                              </p:par>
                              <p:par>
                                <p:cTn id="240" presetID="10" presetClass="exit" presetSubtype="0" fill="hold" grpId="2" nodeType="withEffect">
                                  <p:stCondLst>
                                    <p:cond delay="1750"/>
                                  </p:stCondLst>
                                  <p:childTnLst>
                                    <p:animEffect transition="out" filter="fade">
                                      <p:cBhvr>
                                        <p:cTn id="241" dur="250"/>
                                        <p:tgtEl>
                                          <p:spTgt spid="231"/>
                                        </p:tgtEl>
                                      </p:cBhvr>
                                    </p:animEffect>
                                    <p:set>
                                      <p:cBhvr>
                                        <p:cTn id="242" dur="1" fill="hold">
                                          <p:stCondLst>
                                            <p:cond delay="249"/>
                                          </p:stCondLst>
                                        </p:cTn>
                                        <p:tgtEl>
                                          <p:spTgt spid="231"/>
                                        </p:tgtEl>
                                        <p:attrNameLst>
                                          <p:attrName>style.visibility</p:attrName>
                                        </p:attrNameLst>
                                      </p:cBhvr>
                                      <p:to>
                                        <p:strVal val="hidden"/>
                                      </p:to>
                                    </p:set>
                                  </p:childTnLst>
                                </p:cTn>
                              </p:par>
                              <p:par>
                                <p:cTn id="243" presetID="10" presetClass="exit" presetSubtype="0" fill="hold" grpId="2" nodeType="withEffect">
                                  <p:stCondLst>
                                    <p:cond delay="1750"/>
                                  </p:stCondLst>
                                  <p:childTnLst>
                                    <p:animEffect transition="out" filter="fade">
                                      <p:cBhvr>
                                        <p:cTn id="244" dur="250"/>
                                        <p:tgtEl>
                                          <p:spTgt spid="227"/>
                                        </p:tgtEl>
                                      </p:cBhvr>
                                    </p:animEffect>
                                    <p:set>
                                      <p:cBhvr>
                                        <p:cTn id="245" dur="1" fill="hold">
                                          <p:stCondLst>
                                            <p:cond delay="249"/>
                                          </p:stCondLst>
                                        </p:cTn>
                                        <p:tgtEl>
                                          <p:spTgt spid="2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animBg="1"/>
      <p:bldP spid="226" grpId="1" animBg="1"/>
      <p:bldP spid="189" grpId="0" animBg="1"/>
      <p:bldP spid="187" grpId="0" animBg="1"/>
      <p:bldP spid="186" grpId="0" animBg="1"/>
      <p:bldP spid="181" grpId="0" animBg="1"/>
      <p:bldP spid="12" grpId="0" animBg="1"/>
      <p:bldP spid="13" grpId="0" animBg="1"/>
      <p:bldP spid="14" grpId="0" animBg="1"/>
      <p:bldP spid="50" grpId="0" animBg="1"/>
      <p:bldP spid="50" grpId="1" animBg="1"/>
      <p:bldP spid="51" grpId="0" animBg="1"/>
      <p:bldP spid="51" grpId="1" animBg="1"/>
      <p:bldP spid="52" grpId="0" animBg="1"/>
      <p:bldP spid="52" grpId="1" animBg="1"/>
      <p:bldP spid="53" grpId="0" animBg="1"/>
      <p:bldP spid="144" grpId="0" animBg="1"/>
      <p:bldP spid="180" grpId="0"/>
      <p:bldP spid="180" grpId="1"/>
      <p:bldP spid="199" grpId="0" animBg="1"/>
      <p:bldP spid="200" grpId="0" animBg="1"/>
      <p:bldP spid="200" grpId="1" animBg="1"/>
      <p:bldP spid="201" grpId="0" animBg="1"/>
      <p:bldP spid="202" grpId="0" animBg="1"/>
      <p:bldP spid="202" grpId="1" animBg="1"/>
      <p:bldP spid="203" grpId="0" animBg="1"/>
      <p:bldP spid="204" grpId="0" animBg="1"/>
      <p:bldP spid="204" grpId="1" animBg="1"/>
      <p:bldP spid="206" grpId="0" animBg="1"/>
      <p:bldP spid="206" grpId="1" animBg="1"/>
      <p:bldP spid="207" grpId="0" animBg="1"/>
      <p:bldP spid="208" grpId="0" animBg="1"/>
      <p:bldP spid="209" grpId="0" animBg="1"/>
      <p:bldP spid="210" grpId="0" animBg="1"/>
      <p:bldP spid="212" grpId="0"/>
      <p:bldP spid="213" grpId="0"/>
      <p:bldP spid="213" grpId="1"/>
      <p:bldP spid="222" grpId="0" animBg="1"/>
      <p:bldP spid="222" grpId="1" animBg="1"/>
      <p:bldP spid="68" grpId="0" animBg="1"/>
      <p:bldP spid="224" grpId="0"/>
      <p:bldP spid="224" grpId="1"/>
      <p:bldP spid="227" grpId="0" animBg="1"/>
      <p:bldP spid="227" grpId="1" animBg="1"/>
      <p:bldP spid="227" grpId="2" animBg="1"/>
      <p:bldP spid="223" grpId="0" animBg="1"/>
      <p:bldP spid="223" grpId="1" animBg="1"/>
      <p:bldP spid="223" grpId="2" animBg="1"/>
      <p:bldP spid="228" grpId="0" animBg="1"/>
      <p:bldP spid="228" grpId="1" animBg="1"/>
      <p:bldP spid="228" grpId="2" animBg="1"/>
      <p:bldP spid="229" grpId="0" animBg="1"/>
      <p:bldP spid="229" grpId="1" animBg="1"/>
      <p:bldP spid="229" grpId="2" animBg="1"/>
      <p:bldP spid="230" grpId="0" animBg="1"/>
      <p:bldP spid="230" grpId="1" animBg="1"/>
      <p:bldP spid="230" grpId="2" animBg="1"/>
      <p:bldP spid="231" grpId="0" animBg="1"/>
      <p:bldP spid="231" grpId="1" animBg="1"/>
      <p:bldP spid="231" grpId="2" animBg="1"/>
      <p:bldP spid="20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FEC46149-4FE9-4687-AF7A-78BF90D4E326}"/>
              </a:ext>
            </a:extLst>
          </p:cNvPr>
          <p:cNvGraphicFramePr>
            <a:graphicFrameLocks noChangeAspect="1"/>
          </p:cNvGraphicFramePr>
          <p:nvPr>
            <p:custDataLst>
              <p:tags r:id="rId2"/>
            </p:custDataLst>
            <p:extLst>
              <p:ext uri="{D42A27DB-BD31-4B8C-83A1-F6EECF244321}">
                <p14:modId xmlns:p14="http://schemas.microsoft.com/office/powerpoint/2010/main" val="10620912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5"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61E331AA-86E7-42C7-84FF-4842E6A12C77}"/>
              </a:ext>
            </a:extLst>
          </p:cNvPr>
          <p:cNvSpPr>
            <a:spLocks noGrp="1"/>
          </p:cNvSpPr>
          <p:nvPr>
            <p:ph type="ftr" sz="quarter" idx="11"/>
          </p:nvPr>
        </p:nvSpPr>
        <p:spPr/>
        <p:txBody>
          <a:bodyPr/>
          <a:lstStyle/>
          <a:p>
            <a:r>
              <a:rPr lang="en-US"/>
              <a:t>Bioscience Solutions  |  Robert Lutskus</a:t>
            </a:r>
            <a:endParaRPr lang="en-US" dirty="0"/>
          </a:p>
        </p:txBody>
      </p:sp>
      <p:sp>
        <p:nvSpPr>
          <p:cNvPr id="3" name="Text Placeholder 2">
            <a:extLst>
              <a:ext uri="{FF2B5EF4-FFF2-40B4-BE49-F238E27FC236}">
                <a16:creationId xmlns:a16="http://schemas.microsoft.com/office/drawing/2014/main" id="{AFD011B6-BFE0-4261-A90A-B17E4B1391FC}"/>
              </a:ext>
            </a:extLst>
          </p:cNvPr>
          <p:cNvSpPr>
            <a:spLocks noGrp="1"/>
          </p:cNvSpPr>
          <p:nvPr>
            <p:ph type="body" sz="quarter" idx="13"/>
          </p:nvPr>
        </p:nvSpPr>
        <p:spPr/>
        <p:txBody>
          <a:bodyPr/>
          <a:lstStyle/>
          <a:p>
            <a:r>
              <a:rPr lang="en-US" dirty="0"/>
              <a:t>Toolbox to integrate from devices to enterprise systems</a:t>
            </a:r>
          </a:p>
        </p:txBody>
      </p:sp>
      <p:sp>
        <p:nvSpPr>
          <p:cNvPr id="4" name="Title 3">
            <a:extLst>
              <a:ext uri="{FF2B5EF4-FFF2-40B4-BE49-F238E27FC236}">
                <a16:creationId xmlns:a16="http://schemas.microsoft.com/office/drawing/2014/main" id="{C7AFFF10-96CD-47CE-AF02-0FD96DD51A5B}"/>
              </a:ext>
            </a:extLst>
          </p:cNvPr>
          <p:cNvSpPr>
            <a:spLocks noGrp="1"/>
          </p:cNvSpPr>
          <p:nvPr>
            <p:ph type="title"/>
          </p:nvPr>
        </p:nvSpPr>
        <p:spPr/>
        <p:txBody>
          <a:bodyPr/>
          <a:lstStyle/>
          <a:p>
            <a:r>
              <a:rPr lang="id-ID" dirty="0"/>
              <a:t>Integration</a:t>
            </a:r>
          </a:p>
        </p:txBody>
      </p:sp>
      <p:pic>
        <p:nvPicPr>
          <p:cNvPr id="27" name="Picture 26">
            <a:extLst>
              <a:ext uri="{FF2B5EF4-FFF2-40B4-BE49-F238E27FC236}">
                <a16:creationId xmlns:a16="http://schemas.microsoft.com/office/drawing/2014/main" id="{67CE0ABF-0D0F-48E2-B79C-8062FB406EF2}"/>
              </a:ext>
            </a:extLst>
          </p:cNvPr>
          <p:cNvPicPr>
            <a:picLocks noChangeAspect="1"/>
          </p:cNvPicPr>
          <p:nvPr/>
        </p:nvPicPr>
        <p:blipFill rotWithShape="1">
          <a:blip r:embed="rId6">
            <a:extLst>
              <a:ext uri="{28A0092B-C50C-407E-A947-70E740481C1C}">
                <a14:useLocalDpi xmlns:a14="http://schemas.microsoft.com/office/drawing/2010/main" val="0"/>
              </a:ext>
            </a:extLst>
          </a:blip>
          <a:srcRect t="44802" b="28360"/>
          <a:stretch/>
        </p:blipFill>
        <p:spPr>
          <a:xfrm>
            <a:off x="1" y="3327711"/>
            <a:ext cx="12192000" cy="1963630"/>
          </a:xfrm>
          <a:prstGeom prst="rect">
            <a:avLst/>
          </a:prstGeom>
        </p:spPr>
      </p:pic>
      <p:grpSp>
        <p:nvGrpSpPr>
          <p:cNvPr id="50" name="Group 49">
            <a:extLst>
              <a:ext uri="{FF2B5EF4-FFF2-40B4-BE49-F238E27FC236}">
                <a16:creationId xmlns:a16="http://schemas.microsoft.com/office/drawing/2014/main" id="{7D7914D0-F819-4155-91A4-B5650EBFF001}"/>
              </a:ext>
            </a:extLst>
          </p:cNvPr>
          <p:cNvGrpSpPr/>
          <p:nvPr/>
        </p:nvGrpSpPr>
        <p:grpSpPr>
          <a:xfrm>
            <a:off x="2250240" y="5413829"/>
            <a:ext cx="7691521" cy="937759"/>
            <a:chOff x="1778001" y="5413829"/>
            <a:chExt cx="7691521" cy="937759"/>
          </a:xfrm>
        </p:grpSpPr>
        <p:sp>
          <p:nvSpPr>
            <p:cNvPr id="45" name="Rectangle: Rounded Corners 44">
              <a:extLst>
                <a:ext uri="{FF2B5EF4-FFF2-40B4-BE49-F238E27FC236}">
                  <a16:creationId xmlns:a16="http://schemas.microsoft.com/office/drawing/2014/main" id="{02A55EA1-C2D2-4334-8948-B4E155636B66}"/>
                </a:ext>
              </a:extLst>
            </p:cNvPr>
            <p:cNvSpPr/>
            <p:nvPr/>
          </p:nvSpPr>
          <p:spPr>
            <a:xfrm>
              <a:off x="3316987" y="5413829"/>
              <a:ext cx="6152535" cy="937759"/>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id-ID" sz="1600" b="1" dirty="0">
                <a:solidFill>
                  <a:schemeClr val="bg1"/>
                </a:solidFill>
                <a:cs typeface="Calibri" panose="020F0502020204030204" pitchFamily="34" charset="0"/>
              </a:endParaRPr>
            </a:p>
          </p:txBody>
        </p:sp>
        <p:sp>
          <p:nvSpPr>
            <p:cNvPr id="46" name="Rectangle: Rounded Corners 45">
              <a:extLst>
                <a:ext uri="{FF2B5EF4-FFF2-40B4-BE49-F238E27FC236}">
                  <a16:creationId xmlns:a16="http://schemas.microsoft.com/office/drawing/2014/main" id="{F687E26B-0AF7-4AD8-AB96-8365C5F654BD}"/>
                </a:ext>
              </a:extLst>
            </p:cNvPr>
            <p:cNvSpPr/>
            <p:nvPr/>
          </p:nvSpPr>
          <p:spPr>
            <a:xfrm>
              <a:off x="1778001" y="5413829"/>
              <a:ext cx="3769226" cy="937759"/>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sz="1600" b="1" dirty="0">
                  <a:solidFill>
                    <a:schemeClr val="bg1"/>
                  </a:solidFill>
                  <a:latin typeface="Calibri" panose="020F0502020204030204" pitchFamily="34" charset="0"/>
                  <a:cs typeface="Calibri" panose="020F0502020204030204" pitchFamily="34" charset="0"/>
                </a:rPr>
                <a:t>Integration Toolbox allows for efficient and powerful integrations to:</a:t>
              </a:r>
            </a:p>
          </p:txBody>
        </p:sp>
        <p:sp>
          <p:nvSpPr>
            <p:cNvPr id="47" name="TextBox 46">
              <a:extLst>
                <a:ext uri="{FF2B5EF4-FFF2-40B4-BE49-F238E27FC236}">
                  <a16:creationId xmlns:a16="http://schemas.microsoft.com/office/drawing/2014/main" id="{F7F6804D-0F50-4AE2-B40A-8A928499CFC7}"/>
                </a:ext>
              </a:extLst>
            </p:cNvPr>
            <p:cNvSpPr txBox="1"/>
            <p:nvPr/>
          </p:nvSpPr>
          <p:spPr>
            <a:xfrm>
              <a:off x="5733679" y="5617251"/>
              <a:ext cx="3519275" cy="530915"/>
            </a:xfrm>
            <a:prstGeom prst="rect">
              <a:avLst/>
            </a:prstGeom>
            <a:noFill/>
          </p:spPr>
          <p:txBody>
            <a:bodyPr wrap="square" lIns="0" tIns="0" rIns="0" bIns="0" rtlCol="0" anchor="t" anchorCtr="0">
              <a:spAutoFit/>
            </a:bodyPr>
            <a:lstStyle/>
            <a:p>
              <a:pPr marL="285750" indent="-285750">
                <a:spcBef>
                  <a:spcPts val="300"/>
                </a:spcBef>
                <a:buClr>
                  <a:schemeClr val="accent1"/>
                </a:buClr>
                <a:buFont typeface="Arial" panose="020B0604020202020204" pitchFamily="34" charset="0"/>
                <a:buChar char="•"/>
              </a:pPr>
              <a:r>
                <a:rPr lang="en-US" sz="1600" dirty="0"/>
                <a:t>Reduces Operator Error Opportunities</a:t>
              </a:r>
            </a:p>
            <a:p>
              <a:pPr marL="285750" indent="-285750">
                <a:spcBef>
                  <a:spcPts val="300"/>
                </a:spcBef>
                <a:buClr>
                  <a:schemeClr val="accent1"/>
                </a:buClr>
                <a:buFont typeface="Arial" panose="020B0604020202020204" pitchFamily="34" charset="0"/>
                <a:buChar char="•"/>
              </a:pPr>
              <a:r>
                <a:rPr lang="en-US" sz="1600" dirty="0"/>
                <a:t>Strengthens Data Integrity</a:t>
              </a:r>
            </a:p>
          </p:txBody>
        </p:sp>
      </p:grpSp>
      <p:sp>
        <p:nvSpPr>
          <p:cNvPr id="53" name="Oval 52">
            <a:extLst>
              <a:ext uri="{FF2B5EF4-FFF2-40B4-BE49-F238E27FC236}">
                <a16:creationId xmlns:a16="http://schemas.microsoft.com/office/drawing/2014/main" id="{FE6046A4-656A-4DD4-919C-B89CE2AF872C}"/>
              </a:ext>
            </a:extLst>
          </p:cNvPr>
          <p:cNvSpPr>
            <a:spLocks/>
          </p:cNvSpPr>
          <p:nvPr/>
        </p:nvSpPr>
        <p:spPr>
          <a:xfrm>
            <a:off x="655650" y="152759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LIMS</a:t>
            </a:r>
          </a:p>
        </p:txBody>
      </p:sp>
      <p:sp>
        <p:nvSpPr>
          <p:cNvPr id="54" name="Oval 53">
            <a:extLst>
              <a:ext uri="{FF2B5EF4-FFF2-40B4-BE49-F238E27FC236}">
                <a16:creationId xmlns:a16="http://schemas.microsoft.com/office/drawing/2014/main" id="{D7732F7E-53A8-4F5F-89D3-B4D738FBF1B3}"/>
              </a:ext>
            </a:extLst>
          </p:cNvPr>
          <p:cNvSpPr>
            <a:spLocks/>
          </p:cNvSpPr>
          <p:nvPr/>
        </p:nvSpPr>
        <p:spPr>
          <a:xfrm>
            <a:off x="2052451" y="152759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ERP</a:t>
            </a:r>
          </a:p>
        </p:txBody>
      </p:sp>
      <p:sp>
        <p:nvSpPr>
          <p:cNvPr id="55" name="Oval 54">
            <a:extLst>
              <a:ext uri="{FF2B5EF4-FFF2-40B4-BE49-F238E27FC236}">
                <a16:creationId xmlns:a16="http://schemas.microsoft.com/office/drawing/2014/main" id="{239FBCAC-CCC2-4479-B85A-85B267AA675E}"/>
              </a:ext>
            </a:extLst>
          </p:cNvPr>
          <p:cNvSpPr>
            <a:spLocks/>
          </p:cNvSpPr>
          <p:nvPr/>
        </p:nvSpPr>
        <p:spPr>
          <a:xfrm>
            <a:off x="3449252" y="152759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QMS</a:t>
            </a:r>
          </a:p>
        </p:txBody>
      </p:sp>
      <p:sp>
        <p:nvSpPr>
          <p:cNvPr id="56" name="Oval 55">
            <a:extLst>
              <a:ext uri="{FF2B5EF4-FFF2-40B4-BE49-F238E27FC236}">
                <a16:creationId xmlns:a16="http://schemas.microsoft.com/office/drawing/2014/main" id="{C7DC5487-7835-4777-BFC5-83A7230658EA}"/>
              </a:ext>
            </a:extLst>
          </p:cNvPr>
          <p:cNvSpPr>
            <a:spLocks/>
          </p:cNvSpPr>
          <p:nvPr/>
        </p:nvSpPr>
        <p:spPr>
          <a:xfrm>
            <a:off x="6242854" y="152759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Scales</a:t>
            </a:r>
          </a:p>
        </p:txBody>
      </p:sp>
      <p:sp>
        <p:nvSpPr>
          <p:cNvPr id="57" name="Oval 56">
            <a:extLst>
              <a:ext uri="{FF2B5EF4-FFF2-40B4-BE49-F238E27FC236}">
                <a16:creationId xmlns:a16="http://schemas.microsoft.com/office/drawing/2014/main" id="{1B368515-2D8D-4CBE-B1E2-CEDE533CE96C}"/>
              </a:ext>
            </a:extLst>
          </p:cNvPr>
          <p:cNvSpPr>
            <a:spLocks/>
          </p:cNvSpPr>
          <p:nvPr/>
        </p:nvSpPr>
        <p:spPr>
          <a:xfrm>
            <a:off x="7639655" y="1527597"/>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Auto-</a:t>
            </a:r>
            <a:r>
              <a:rPr lang="en-US" sz="1200" dirty="0" err="1"/>
              <a:t>mation</a:t>
            </a:r>
            <a:r>
              <a:rPr lang="en-US" sz="1200" dirty="0"/>
              <a:t> Layer</a:t>
            </a:r>
          </a:p>
        </p:txBody>
      </p:sp>
      <p:sp>
        <p:nvSpPr>
          <p:cNvPr id="58" name="Oval 57">
            <a:extLst>
              <a:ext uri="{FF2B5EF4-FFF2-40B4-BE49-F238E27FC236}">
                <a16:creationId xmlns:a16="http://schemas.microsoft.com/office/drawing/2014/main" id="{7F70BF1E-EB0E-4AA9-95A4-B9E023870275}"/>
              </a:ext>
            </a:extLst>
          </p:cNvPr>
          <p:cNvSpPr>
            <a:spLocks/>
          </p:cNvSpPr>
          <p:nvPr/>
        </p:nvSpPr>
        <p:spPr>
          <a:xfrm>
            <a:off x="9036456" y="151884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LES</a:t>
            </a:r>
          </a:p>
        </p:txBody>
      </p:sp>
      <p:sp>
        <p:nvSpPr>
          <p:cNvPr id="78" name="Oval 77">
            <a:extLst>
              <a:ext uri="{FF2B5EF4-FFF2-40B4-BE49-F238E27FC236}">
                <a16:creationId xmlns:a16="http://schemas.microsoft.com/office/drawing/2014/main" id="{791CF285-5255-42AA-88CA-D778C11236FE}"/>
              </a:ext>
            </a:extLst>
          </p:cNvPr>
          <p:cNvSpPr>
            <a:spLocks/>
          </p:cNvSpPr>
          <p:nvPr/>
        </p:nvSpPr>
        <p:spPr>
          <a:xfrm>
            <a:off x="4846053" y="152759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a:t>Calibration</a:t>
            </a:r>
          </a:p>
          <a:p>
            <a:pPr algn="ctr">
              <a:lnSpc>
                <a:spcPct val="105000"/>
              </a:lnSpc>
            </a:pPr>
            <a:r>
              <a:rPr lang="en-US" sz="1200" dirty="0"/>
              <a:t>Management</a:t>
            </a:r>
          </a:p>
        </p:txBody>
      </p:sp>
      <p:sp>
        <p:nvSpPr>
          <p:cNvPr id="80" name="Oval 79">
            <a:extLst>
              <a:ext uri="{FF2B5EF4-FFF2-40B4-BE49-F238E27FC236}">
                <a16:creationId xmlns:a16="http://schemas.microsoft.com/office/drawing/2014/main" id="{207F5E12-3D2B-4EE3-80A1-77A222332BF1}"/>
              </a:ext>
            </a:extLst>
          </p:cNvPr>
          <p:cNvSpPr>
            <a:spLocks/>
          </p:cNvSpPr>
          <p:nvPr/>
        </p:nvSpPr>
        <p:spPr>
          <a:xfrm>
            <a:off x="10433257" y="1518848"/>
            <a:ext cx="1099912" cy="1098748"/>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45720" rIns="72000" bIns="45720" numCol="1" spcCol="0" rtlCol="0" fromWordArt="0" anchor="ctr" anchorCtr="0" forceAA="0" compatLnSpc="1">
            <a:prstTxWarp prst="textNoShape">
              <a:avLst/>
            </a:prstTxWarp>
            <a:noAutofit/>
          </a:bodyPr>
          <a:lstStyle/>
          <a:p>
            <a:pPr algn="ctr">
              <a:lnSpc>
                <a:spcPct val="105000"/>
              </a:lnSpc>
            </a:pPr>
            <a:r>
              <a:rPr lang="en-US" sz="1200" dirty="0" err="1"/>
              <a:t>MiniTab</a:t>
            </a:r>
            <a:r>
              <a:rPr lang="en-US" sz="1200" baseline="30000" dirty="0" err="1"/>
              <a:t>TM</a:t>
            </a:r>
            <a:endParaRPr lang="en-US" sz="1200" baseline="30000" dirty="0"/>
          </a:p>
        </p:txBody>
      </p:sp>
      <p:sp>
        <p:nvSpPr>
          <p:cNvPr id="81" name="Arrow: Up-Down 80">
            <a:extLst>
              <a:ext uri="{FF2B5EF4-FFF2-40B4-BE49-F238E27FC236}">
                <a16:creationId xmlns:a16="http://schemas.microsoft.com/office/drawing/2014/main" id="{BFD3705F-8D3A-42AD-9A70-0359907CF3F6}"/>
              </a:ext>
            </a:extLst>
          </p:cNvPr>
          <p:cNvSpPr/>
          <p:nvPr/>
        </p:nvSpPr>
        <p:spPr>
          <a:xfrm>
            <a:off x="1108151" y="2728913"/>
            <a:ext cx="194909" cy="496232"/>
          </a:xfrm>
          <a:prstGeom prst="up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2" name="Arrow: Up-Down 81">
            <a:extLst>
              <a:ext uri="{FF2B5EF4-FFF2-40B4-BE49-F238E27FC236}">
                <a16:creationId xmlns:a16="http://schemas.microsoft.com/office/drawing/2014/main" id="{4FFE22D4-FC2D-42A9-B406-1C763B0E4582}"/>
              </a:ext>
            </a:extLst>
          </p:cNvPr>
          <p:cNvSpPr/>
          <p:nvPr/>
        </p:nvSpPr>
        <p:spPr>
          <a:xfrm>
            <a:off x="2504951" y="2728913"/>
            <a:ext cx="194909" cy="496232"/>
          </a:xfrm>
          <a:prstGeom prst="up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3" name="Arrow: Down 82">
            <a:extLst>
              <a:ext uri="{FF2B5EF4-FFF2-40B4-BE49-F238E27FC236}">
                <a16:creationId xmlns:a16="http://schemas.microsoft.com/office/drawing/2014/main" id="{2349A94E-C037-428C-AE7E-986D5141FA85}"/>
              </a:ext>
            </a:extLst>
          </p:cNvPr>
          <p:cNvSpPr/>
          <p:nvPr/>
        </p:nvSpPr>
        <p:spPr>
          <a:xfrm>
            <a:off x="3901751" y="2728913"/>
            <a:ext cx="194909" cy="49623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4" name="Arrow: Down 83">
            <a:extLst>
              <a:ext uri="{FF2B5EF4-FFF2-40B4-BE49-F238E27FC236}">
                <a16:creationId xmlns:a16="http://schemas.microsoft.com/office/drawing/2014/main" id="{1CF2D146-6F2A-46B3-ABBD-90C7C09D2200}"/>
              </a:ext>
            </a:extLst>
          </p:cNvPr>
          <p:cNvSpPr/>
          <p:nvPr/>
        </p:nvSpPr>
        <p:spPr>
          <a:xfrm>
            <a:off x="5298551" y="2728913"/>
            <a:ext cx="194909" cy="49623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5" name="Arrow: Up-Down 84">
            <a:extLst>
              <a:ext uri="{FF2B5EF4-FFF2-40B4-BE49-F238E27FC236}">
                <a16:creationId xmlns:a16="http://schemas.microsoft.com/office/drawing/2014/main" id="{414DB31A-9217-49E0-982E-E4556B094CE9}"/>
              </a:ext>
            </a:extLst>
          </p:cNvPr>
          <p:cNvSpPr/>
          <p:nvPr/>
        </p:nvSpPr>
        <p:spPr>
          <a:xfrm>
            <a:off x="6695351" y="2728913"/>
            <a:ext cx="194909" cy="496232"/>
          </a:xfrm>
          <a:prstGeom prst="up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6" name="Arrow: Up-Down 85">
            <a:extLst>
              <a:ext uri="{FF2B5EF4-FFF2-40B4-BE49-F238E27FC236}">
                <a16:creationId xmlns:a16="http://schemas.microsoft.com/office/drawing/2014/main" id="{9CC2602F-31DB-497A-9FB9-50805BBB657B}"/>
              </a:ext>
            </a:extLst>
          </p:cNvPr>
          <p:cNvSpPr/>
          <p:nvPr/>
        </p:nvSpPr>
        <p:spPr>
          <a:xfrm>
            <a:off x="8092151" y="2728913"/>
            <a:ext cx="194909" cy="496232"/>
          </a:xfrm>
          <a:prstGeom prst="up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7" name="Arrow: Up-Down 86">
            <a:extLst>
              <a:ext uri="{FF2B5EF4-FFF2-40B4-BE49-F238E27FC236}">
                <a16:creationId xmlns:a16="http://schemas.microsoft.com/office/drawing/2014/main" id="{63E6BF5C-49F2-47CD-9727-54E03E019D6F}"/>
              </a:ext>
            </a:extLst>
          </p:cNvPr>
          <p:cNvSpPr/>
          <p:nvPr/>
        </p:nvSpPr>
        <p:spPr>
          <a:xfrm>
            <a:off x="9488951" y="2728913"/>
            <a:ext cx="194909" cy="496232"/>
          </a:xfrm>
          <a:prstGeom prst="up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8" name="Arrow: Down 87">
            <a:extLst>
              <a:ext uri="{FF2B5EF4-FFF2-40B4-BE49-F238E27FC236}">
                <a16:creationId xmlns:a16="http://schemas.microsoft.com/office/drawing/2014/main" id="{E560018E-60CC-4A6B-A6EE-A55E4CEF8FFA}"/>
              </a:ext>
            </a:extLst>
          </p:cNvPr>
          <p:cNvSpPr/>
          <p:nvPr/>
        </p:nvSpPr>
        <p:spPr>
          <a:xfrm>
            <a:off x="10885751" y="2728913"/>
            <a:ext cx="194909" cy="49623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9" name="Slide Number Placeholder 88">
            <a:extLst>
              <a:ext uri="{FF2B5EF4-FFF2-40B4-BE49-F238E27FC236}">
                <a16:creationId xmlns:a16="http://schemas.microsoft.com/office/drawing/2014/main" id="{C153FA93-6E7A-44DB-8FED-8EB058C6A649}"/>
              </a:ext>
            </a:extLst>
          </p:cNvPr>
          <p:cNvSpPr>
            <a:spLocks noGrp="1"/>
          </p:cNvSpPr>
          <p:nvPr>
            <p:ph type="sldNum" sz="quarter" idx="12"/>
          </p:nvPr>
        </p:nvSpPr>
        <p:spPr/>
        <p:txBody>
          <a:bodyPr/>
          <a:lstStyle/>
          <a:p>
            <a:fld id="{AC9FAADF-8DF6-45BA-B277-A2953980A523}" type="slidenum">
              <a:rPr lang="en-US" smtClean="0"/>
              <a:pPr/>
              <a:t>13</a:t>
            </a:fld>
            <a:endParaRPr lang="en-US" dirty="0"/>
          </a:p>
        </p:txBody>
      </p:sp>
    </p:spTree>
    <p:extLst>
      <p:ext uri="{BB962C8B-B14F-4D97-AF65-F5344CB8AC3E}">
        <p14:creationId xmlns:p14="http://schemas.microsoft.com/office/powerpoint/2010/main" val="197839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9E48DFBA-1953-4C23-AB9A-EA5EAEB63958}"/>
              </a:ext>
            </a:extLst>
          </p:cNvPr>
          <p:cNvGraphicFramePr>
            <a:graphicFrameLocks noChangeAspect="1"/>
          </p:cNvGraphicFramePr>
          <p:nvPr>
            <p:custDataLst>
              <p:tags r:id="rId2"/>
            </p:custDataLst>
            <p:extLst>
              <p:ext uri="{D42A27DB-BD31-4B8C-83A1-F6EECF244321}">
                <p14:modId xmlns:p14="http://schemas.microsoft.com/office/powerpoint/2010/main" val="35820806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5"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88" name="Picture 87" descr="A close up of a calculator&#10;&#10;Description automatically generated">
            <a:extLst>
              <a:ext uri="{FF2B5EF4-FFF2-40B4-BE49-F238E27FC236}">
                <a16:creationId xmlns:a16="http://schemas.microsoft.com/office/drawing/2014/main" id="{E8643BA0-536D-48B4-BCD9-F2ED7E68A74C}"/>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19916" t="29921" r="34469" b="5901"/>
          <a:stretch/>
        </p:blipFill>
        <p:spPr>
          <a:xfrm>
            <a:off x="6696225" y="1130847"/>
            <a:ext cx="5495775" cy="5154723"/>
          </a:xfrm>
          <a:custGeom>
            <a:avLst/>
            <a:gdLst>
              <a:gd name="connsiteX0" fmla="*/ 0 w 5495775"/>
              <a:gd name="connsiteY0" fmla="*/ 0 h 5154723"/>
              <a:gd name="connsiteX1" fmla="*/ 5495775 w 5495775"/>
              <a:gd name="connsiteY1" fmla="*/ 0 h 5154723"/>
              <a:gd name="connsiteX2" fmla="*/ 5495775 w 5495775"/>
              <a:gd name="connsiteY2" fmla="*/ 5154723 h 5154723"/>
              <a:gd name="connsiteX3" fmla="*/ 0 w 5495775"/>
              <a:gd name="connsiteY3" fmla="*/ 5154723 h 5154723"/>
            </a:gdLst>
            <a:ahLst/>
            <a:cxnLst>
              <a:cxn ang="0">
                <a:pos x="connsiteX0" y="connsiteY0"/>
              </a:cxn>
              <a:cxn ang="0">
                <a:pos x="connsiteX1" y="connsiteY1"/>
              </a:cxn>
              <a:cxn ang="0">
                <a:pos x="connsiteX2" y="connsiteY2"/>
              </a:cxn>
              <a:cxn ang="0">
                <a:pos x="connsiteX3" y="connsiteY3"/>
              </a:cxn>
            </a:cxnLst>
            <a:rect l="l" t="t" r="r" b="b"/>
            <a:pathLst>
              <a:path w="5495775" h="5154723">
                <a:moveTo>
                  <a:pt x="0" y="0"/>
                </a:moveTo>
                <a:lnTo>
                  <a:pt x="5495775" y="0"/>
                </a:lnTo>
                <a:lnTo>
                  <a:pt x="5495775" y="5154723"/>
                </a:lnTo>
                <a:lnTo>
                  <a:pt x="0" y="5154723"/>
                </a:lnTo>
                <a:close/>
              </a:path>
            </a:pathLst>
          </a:custGeom>
        </p:spPr>
      </p:pic>
      <p:sp>
        <p:nvSpPr>
          <p:cNvPr id="80" name="Rectangle 79">
            <a:extLst>
              <a:ext uri="{FF2B5EF4-FFF2-40B4-BE49-F238E27FC236}">
                <a16:creationId xmlns:a16="http://schemas.microsoft.com/office/drawing/2014/main" id="{B45641BD-91DC-42D1-BB08-E5C5D98F15FD}"/>
              </a:ext>
            </a:extLst>
          </p:cNvPr>
          <p:cNvSpPr/>
          <p:nvPr/>
        </p:nvSpPr>
        <p:spPr>
          <a:xfrm>
            <a:off x="507205" y="1130846"/>
            <a:ext cx="11684795" cy="5154728"/>
          </a:xfrm>
          <a:custGeom>
            <a:avLst/>
            <a:gdLst>
              <a:gd name="connsiteX0" fmla="*/ 0 w 11773695"/>
              <a:gd name="connsiteY0" fmla="*/ 0 h 5154728"/>
              <a:gd name="connsiteX1" fmla="*/ 11773695 w 11773695"/>
              <a:gd name="connsiteY1" fmla="*/ 0 h 5154728"/>
              <a:gd name="connsiteX2" fmla="*/ 11773695 w 11773695"/>
              <a:gd name="connsiteY2" fmla="*/ 5154728 h 5154728"/>
              <a:gd name="connsiteX3" fmla="*/ 0 w 11773695"/>
              <a:gd name="connsiteY3" fmla="*/ 5154728 h 5154728"/>
              <a:gd name="connsiteX4" fmla="*/ 0 w 11773695"/>
              <a:gd name="connsiteY4" fmla="*/ 0 h 5154728"/>
              <a:gd name="connsiteX0" fmla="*/ 0 w 11773695"/>
              <a:gd name="connsiteY0" fmla="*/ 0 h 5154728"/>
              <a:gd name="connsiteX1" fmla="*/ 11773695 w 11773695"/>
              <a:gd name="connsiteY1" fmla="*/ 0 h 5154728"/>
              <a:gd name="connsiteX2" fmla="*/ 11771881 w 11773695"/>
              <a:gd name="connsiteY2" fmla="*/ 1017268 h 5154728"/>
              <a:gd name="connsiteX3" fmla="*/ 11773695 w 11773695"/>
              <a:gd name="connsiteY3" fmla="*/ 5154728 h 5154728"/>
              <a:gd name="connsiteX4" fmla="*/ 0 w 11773695"/>
              <a:gd name="connsiteY4" fmla="*/ 5154728 h 5154728"/>
              <a:gd name="connsiteX5" fmla="*/ 0 w 11773695"/>
              <a:gd name="connsiteY5" fmla="*/ 0 h 5154728"/>
              <a:gd name="connsiteX0" fmla="*/ 11771881 w 11863321"/>
              <a:gd name="connsiteY0" fmla="*/ 1017268 h 5154728"/>
              <a:gd name="connsiteX1" fmla="*/ 11773695 w 11863321"/>
              <a:gd name="connsiteY1" fmla="*/ 5154728 h 5154728"/>
              <a:gd name="connsiteX2" fmla="*/ 0 w 11863321"/>
              <a:gd name="connsiteY2" fmla="*/ 5154728 h 5154728"/>
              <a:gd name="connsiteX3" fmla="*/ 0 w 11863321"/>
              <a:gd name="connsiteY3" fmla="*/ 0 h 5154728"/>
              <a:gd name="connsiteX4" fmla="*/ 11773695 w 11863321"/>
              <a:gd name="connsiteY4" fmla="*/ 0 h 5154728"/>
              <a:gd name="connsiteX5" fmla="*/ 11863321 w 11863321"/>
              <a:gd name="connsiteY5" fmla="*/ 1108708 h 5154728"/>
              <a:gd name="connsiteX0" fmla="*/ 11771881 w 11773695"/>
              <a:gd name="connsiteY0" fmla="*/ 1017268 h 5154728"/>
              <a:gd name="connsiteX1" fmla="*/ 11773695 w 11773695"/>
              <a:gd name="connsiteY1" fmla="*/ 5154728 h 5154728"/>
              <a:gd name="connsiteX2" fmla="*/ 0 w 11773695"/>
              <a:gd name="connsiteY2" fmla="*/ 5154728 h 5154728"/>
              <a:gd name="connsiteX3" fmla="*/ 0 w 11773695"/>
              <a:gd name="connsiteY3" fmla="*/ 0 h 5154728"/>
              <a:gd name="connsiteX4" fmla="*/ 11773695 w 11773695"/>
              <a:gd name="connsiteY4" fmla="*/ 0 h 5154728"/>
              <a:gd name="connsiteX0" fmla="*/ 11773695 w 11773695"/>
              <a:gd name="connsiteY0" fmla="*/ 5154728 h 5154728"/>
              <a:gd name="connsiteX1" fmla="*/ 0 w 11773695"/>
              <a:gd name="connsiteY1" fmla="*/ 5154728 h 5154728"/>
              <a:gd name="connsiteX2" fmla="*/ 0 w 11773695"/>
              <a:gd name="connsiteY2" fmla="*/ 0 h 5154728"/>
              <a:gd name="connsiteX3" fmla="*/ 11773695 w 11773695"/>
              <a:gd name="connsiteY3" fmla="*/ 0 h 5154728"/>
            </a:gdLst>
            <a:ahLst/>
            <a:cxnLst>
              <a:cxn ang="0">
                <a:pos x="connsiteX0" y="connsiteY0"/>
              </a:cxn>
              <a:cxn ang="0">
                <a:pos x="connsiteX1" y="connsiteY1"/>
              </a:cxn>
              <a:cxn ang="0">
                <a:pos x="connsiteX2" y="connsiteY2"/>
              </a:cxn>
              <a:cxn ang="0">
                <a:pos x="connsiteX3" y="connsiteY3"/>
              </a:cxn>
            </a:cxnLst>
            <a:rect l="l" t="t" r="r" b="b"/>
            <a:pathLst>
              <a:path w="11773695" h="5154728">
                <a:moveTo>
                  <a:pt x="11773695" y="5154728"/>
                </a:moveTo>
                <a:lnTo>
                  <a:pt x="0" y="5154728"/>
                </a:lnTo>
                <a:lnTo>
                  <a:pt x="0" y="0"/>
                </a:lnTo>
                <a:lnTo>
                  <a:pt x="11773695"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47" name="Rectangle: Top Corners Rounded 46">
            <a:extLst>
              <a:ext uri="{FF2B5EF4-FFF2-40B4-BE49-F238E27FC236}">
                <a16:creationId xmlns:a16="http://schemas.microsoft.com/office/drawing/2014/main" id="{7194316C-0C70-459B-A900-772611B79DB2}"/>
              </a:ext>
            </a:extLst>
          </p:cNvPr>
          <p:cNvSpPr/>
          <p:nvPr/>
        </p:nvSpPr>
        <p:spPr>
          <a:xfrm rot="5400000">
            <a:off x="-192263" y="2568514"/>
            <a:ext cx="2663266" cy="2278744"/>
          </a:xfrm>
          <a:prstGeom prst="round2SameRect">
            <a:avLst>
              <a:gd name="adj1" fmla="val 6728"/>
              <a:gd name="adj2" fmla="val 0"/>
            </a:avLst>
          </a:prstGeom>
          <a:gradFill flip="none" rotWithShape="1">
            <a:gsLst>
              <a:gs pos="0">
                <a:schemeClr val="accent1"/>
              </a:gs>
              <a:gs pos="10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 name="Footer Placeholder 1">
            <a:extLst>
              <a:ext uri="{FF2B5EF4-FFF2-40B4-BE49-F238E27FC236}">
                <a16:creationId xmlns:a16="http://schemas.microsoft.com/office/drawing/2014/main" id="{7E48AD5C-6579-4C56-8498-F54F392DAC57}"/>
              </a:ext>
            </a:extLst>
          </p:cNvPr>
          <p:cNvSpPr>
            <a:spLocks noGrp="1"/>
          </p:cNvSpPr>
          <p:nvPr>
            <p:ph type="ftr" sz="quarter" idx="11"/>
          </p:nvPr>
        </p:nvSpPr>
        <p:spPr/>
        <p:txBody>
          <a:bodyPr/>
          <a:lstStyle/>
          <a:p>
            <a:r>
              <a:rPr lang="en-US"/>
              <a:t>Bioscience Solutions  |  Robert Lutskus</a:t>
            </a:r>
            <a:endParaRPr lang="en-US" dirty="0"/>
          </a:p>
        </p:txBody>
      </p:sp>
      <p:sp>
        <p:nvSpPr>
          <p:cNvPr id="4" name="Title 3">
            <a:extLst>
              <a:ext uri="{FF2B5EF4-FFF2-40B4-BE49-F238E27FC236}">
                <a16:creationId xmlns:a16="http://schemas.microsoft.com/office/drawing/2014/main" id="{06E2084D-7C35-48C1-AA81-C88BC96DA37A}"/>
              </a:ext>
            </a:extLst>
          </p:cNvPr>
          <p:cNvSpPr>
            <a:spLocks noGrp="1"/>
          </p:cNvSpPr>
          <p:nvPr>
            <p:ph type="title"/>
          </p:nvPr>
        </p:nvSpPr>
        <p:spPr/>
        <p:txBody>
          <a:bodyPr/>
          <a:lstStyle/>
          <a:p>
            <a:r>
              <a:rPr lang="id-ID" dirty="0"/>
              <a:t>Cost</a:t>
            </a:r>
          </a:p>
        </p:txBody>
      </p:sp>
      <p:grpSp>
        <p:nvGrpSpPr>
          <p:cNvPr id="81" name="Group 80">
            <a:extLst>
              <a:ext uri="{FF2B5EF4-FFF2-40B4-BE49-F238E27FC236}">
                <a16:creationId xmlns:a16="http://schemas.microsoft.com/office/drawing/2014/main" id="{E025F583-5264-4DDB-B177-815F67BFD52A}"/>
              </a:ext>
            </a:extLst>
          </p:cNvPr>
          <p:cNvGrpSpPr/>
          <p:nvPr/>
        </p:nvGrpSpPr>
        <p:grpSpPr>
          <a:xfrm>
            <a:off x="2431131" y="1255373"/>
            <a:ext cx="3944268" cy="4905674"/>
            <a:chOff x="2278731" y="1314831"/>
            <a:chExt cx="3944268" cy="4905674"/>
          </a:xfrm>
        </p:grpSpPr>
        <p:grpSp>
          <p:nvGrpSpPr>
            <p:cNvPr id="45" name="Group 44">
              <a:extLst>
                <a:ext uri="{FF2B5EF4-FFF2-40B4-BE49-F238E27FC236}">
                  <a16:creationId xmlns:a16="http://schemas.microsoft.com/office/drawing/2014/main" id="{6322DEC4-EFF8-4256-91D9-E3CCE70B7984}"/>
                </a:ext>
              </a:extLst>
            </p:cNvPr>
            <p:cNvGrpSpPr/>
            <p:nvPr/>
          </p:nvGrpSpPr>
          <p:grpSpPr>
            <a:xfrm>
              <a:off x="2278731" y="1314831"/>
              <a:ext cx="3944268" cy="738664"/>
              <a:chOff x="2278731" y="1238631"/>
              <a:chExt cx="3944268" cy="738664"/>
            </a:xfrm>
          </p:grpSpPr>
          <p:sp>
            <p:nvSpPr>
              <p:cNvPr id="17" name="TextBox 16">
                <a:extLst>
                  <a:ext uri="{FF2B5EF4-FFF2-40B4-BE49-F238E27FC236}">
                    <a16:creationId xmlns:a16="http://schemas.microsoft.com/office/drawing/2014/main" id="{DEDE65B8-3256-4D34-B577-BEB93D9065B0}"/>
                  </a:ext>
                </a:extLst>
              </p:cNvPr>
              <p:cNvSpPr txBox="1"/>
              <p:nvPr/>
            </p:nvSpPr>
            <p:spPr>
              <a:xfrm>
                <a:off x="2742087" y="1238631"/>
                <a:ext cx="3480912" cy="738664"/>
              </a:xfrm>
              <a:prstGeom prst="rect">
                <a:avLst/>
              </a:prstGeom>
              <a:noFill/>
            </p:spPr>
            <p:txBody>
              <a:bodyPr wrap="square" lIns="0" tIns="0" rIns="0" bIns="0" rtlCol="0" anchor="t" anchorCtr="0">
                <a:spAutoFit/>
              </a:bodyPr>
              <a:lstStyle/>
              <a:p>
                <a:pPr>
                  <a:spcBef>
                    <a:spcPts val="600"/>
                  </a:spcBef>
                  <a:buClr>
                    <a:schemeClr val="accent1"/>
                  </a:buClr>
                </a:pPr>
                <a:r>
                  <a:rPr lang="en-US" sz="1600" b="1" dirty="0">
                    <a:latin typeface="Calibri" panose="020F0502020204030204" pitchFamily="34" charset="0"/>
                    <a:cs typeface="Calibri" panose="020F0502020204030204" pitchFamily="34" charset="0"/>
                  </a:rPr>
                  <a:t>Configuration lessens the validation burden</a:t>
                </a:r>
                <a:r>
                  <a:rPr lang="en-US" sz="1600" dirty="0"/>
                  <a:t> which is the largest internal resource cost of projects.</a:t>
                </a:r>
              </a:p>
            </p:txBody>
          </p:sp>
          <p:sp>
            <p:nvSpPr>
              <p:cNvPr id="29" name="Freeform 21">
                <a:extLst>
                  <a:ext uri="{FF2B5EF4-FFF2-40B4-BE49-F238E27FC236}">
                    <a16:creationId xmlns:a16="http://schemas.microsoft.com/office/drawing/2014/main" id="{BEB6F767-8842-4C17-9288-0491100A211C}"/>
                  </a:ext>
                </a:extLst>
              </p:cNvPr>
              <p:cNvSpPr>
                <a:spLocks/>
              </p:cNvSpPr>
              <p:nvPr/>
            </p:nvSpPr>
            <p:spPr bwMode="auto">
              <a:xfrm>
                <a:off x="2278731" y="1238631"/>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latin typeface="Calibri" panose="020F0502020204030204" pitchFamily="34" charset="0"/>
                  </a:rPr>
                  <a:t>`</a:t>
                </a:r>
                <a:endParaRPr lang="id-ID" sz="1200" dirty="0">
                  <a:solidFill>
                    <a:schemeClr val="lt1"/>
                  </a:solidFill>
                  <a:latin typeface="Calibri" panose="020F0502020204030204" pitchFamily="34" charset="0"/>
                </a:endParaRPr>
              </a:p>
            </p:txBody>
          </p:sp>
        </p:grpSp>
        <p:grpSp>
          <p:nvGrpSpPr>
            <p:cNvPr id="32" name="Group 31">
              <a:extLst>
                <a:ext uri="{FF2B5EF4-FFF2-40B4-BE49-F238E27FC236}">
                  <a16:creationId xmlns:a16="http://schemas.microsoft.com/office/drawing/2014/main" id="{57FF57A4-E635-4049-86B1-BBF870035F44}"/>
                </a:ext>
              </a:extLst>
            </p:cNvPr>
            <p:cNvGrpSpPr/>
            <p:nvPr/>
          </p:nvGrpSpPr>
          <p:grpSpPr>
            <a:xfrm>
              <a:off x="2278731" y="2295029"/>
              <a:ext cx="3944268" cy="492443"/>
              <a:chOff x="2278731" y="2270649"/>
              <a:chExt cx="3944268" cy="492443"/>
            </a:xfrm>
          </p:grpSpPr>
          <p:sp>
            <p:nvSpPr>
              <p:cNvPr id="18" name="TextBox 17">
                <a:extLst>
                  <a:ext uri="{FF2B5EF4-FFF2-40B4-BE49-F238E27FC236}">
                    <a16:creationId xmlns:a16="http://schemas.microsoft.com/office/drawing/2014/main" id="{AAC5699F-49FD-4477-BB12-90B05CF19394}"/>
                  </a:ext>
                </a:extLst>
              </p:cNvPr>
              <p:cNvSpPr txBox="1"/>
              <p:nvPr/>
            </p:nvSpPr>
            <p:spPr>
              <a:xfrm>
                <a:off x="2742087" y="2270649"/>
                <a:ext cx="3480912" cy="492443"/>
              </a:xfrm>
              <a:prstGeom prst="rect">
                <a:avLst/>
              </a:prstGeom>
              <a:noFill/>
            </p:spPr>
            <p:txBody>
              <a:bodyPr wrap="square" lIns="0" tIns="0" rIns="0" bIns="0" rtlCol="0" anchor="t" anchorCtr="0">
                <a:spAutoFit/>
              </a:bodyPr>
              <a:lstStyle/>
              <a:p>
                <a:pPr>
                  <a:spcBef>
                    <a:spcPts val="600"/>
                  </a:spcBef>
                  <a:buClr>
                    <a:schemeClr val="accent1"/>
                  </a:buClr>
                </a:pPr>
                <a:r>
                  <a:rPr lang="en-US" sz="1600" dirty="0"/>
                  <a:t>Modular design allows for re-use of processes which </a:t>
                </a:r>
                <a:r>
                  <a:rPr lang="en-US" sz="1600" b="1" dirty="0">
                    <a:latin typeface="Calibri" panose="020F0502020204030204" pitchFamily="34" charset="0"/>
                    <a:cs typeface="Calibri" panose="020F0502020204030204" pitchFamily="34" charset="0"/>
                  </a:rPr>
                  <a:t>removes costly rework.</a:t>
                </a:r>
              </a:p>
            </p:txBody>
          </p:sp>
          <p:sp>
            <p:nvSpPr>
              <p:cNvPr id="31" name="Freeform 21">
                <a:extLst>
                  <a:ext uri="{FF2B5EF4-FFF2-40B4-BE49-F238E27FC236}">
                    <a16:creationId xmlns:a16="http://schemas.microsoft.com/office/drawing/2014/main" id="{4DF63BBA-6DBE-4EA4-8E86-3C78DF60F106}"/>
                  </a:ext>
                </a:extLst>
              </p:cNvPr>
              <p:cNvSpPr>
                <a:spLocks/>
              </p:cNvSpPr>
              <p:nvPr/>
            </p:nvSpPr>
            <p:spPr bwMode="auto">
              <a:xfrm>
                <a:off x="2278731" y="2376253"/>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latin typeface="Calibri" panose="020F0502020204030204" pitchFamily="34" charset="0"/>
                  </a:rPr>
                  <a:t>`</a:t>
                </a:r>
                <a:endParaRPr lang="id-ID" sz="1200" dirty="0">
                  <a:solidFill>
                    <a:schemeClr val="lt1"/>
                  </a:solidFill>
                  <a:latin typeface="Calibri" panose="020F0502020204030204" pitchFamily="34" charset="0"/>
                </a:endParaRPr>
              </a:p>
            </p:txBody>
          </p:sp>
        </p:grpSp>
        <p:grpSp>
          <p:nvGrpSpPr>
            <p:cNvPr id="34" name="Group 33">
              <a:extLst>
                <a:ext uri="{FF2B5EF4-FFF2-40B4-BE49-F238E27FC236}">
                  <a16:creationId xmlns:a16="http://schemas.microsoft.com/office/drawing/2014/main" id="{3F56AB3D-3846-4E82-8B51-1B5939972FF8}"/>
                </a:ext>
              </a:extLst>
            </p:cNvPr>
            <p:cNvGrpSpPr/>
            <p:nvPr/>
          </p:nvGrpSpPr>
          <p:grpSpPr>
            <a:xfrm>
              <a:off x="2278731" y="3029006"/>
              <a:ext cx="3944268" cy="738664"/>
              <a:chOff x="2278731" y="3056446"/>
              <a:chExt cx="3944268" cy="738664"/>
            </a:xfrm>
          </p:grpSpPr>
          <p:sp>
            <p:nvSpPr>
              <p:cNvPr id="19" name="TextBox 18">
                <a:extLst>
                  <a:ext uri="{FF2B5EF4-FFF2-40B4-BE49-F238E27FC236}">
                    <a16:creationId xmlns:a16="http://schemas.microsoft.com/office/drawing/2014/main" id="{9F3909ED-E943-47E9-ACF0-898C1F64001D}"/>
                  </a:ext>
                </a:extLst>
              </p:cNvPr>
              <p:cNvSpPr txBox="1"/>
              <p:nvPr/>
            </p:nvSpPr>
            <p:spPr>
              <a:xfrm>
                <a:off x="2742569" y="3056446"/>
                <a:ext cx="3480430" cy="738664"/>
              </a:xfrm>
              <a:prstGeom prst="rect">
                <a:avLst/>
              </a:prstGeom>
              <a:noFill/>
            </p:spPr>
            <p:txBody>
              <a:bodyPr wrap="square" lIns="0" tIns="0" rIns="0" bIns="0" rtlCol="0" anchor="t" anchorCtr="0">
                <a:spAutoFit/>
              </a:bodyPr>
              <a:lstStyle/>
              <a:p>
                <a:pPr>
                  <a:spcBef>
                    <a:spcPts val="600"/>
                  </a:spcBef>
                  <a:buClr>
                    <a:schemeClr val="accent1"/>
                  </a:buClr>
                </a:pPr>
                <a:r>
                  <a:rPr lang="en-US" sz="1600" dirty="0"/>
                  <a:t>Ease of configuration </a:t>
                </a:r>
                <a:r>
                  <a:rPr lang="en-US" sz="1600" b="1" dirty="0">
                    <a:latin typeface="Calibri" panose="020F0502020204030204" pitchFamily="34" charset="0"/>
                    <a:cs typeface="Calibri" panose="020F0502020204030204" pitchFamily="34" charset="0"/>
                  </a:rPr>
                  <a:t>allows for customer to make changes they need over time </a:t>
                </a:r>
                <a:r>
                  <a:rPr lang="en-US" sz="1600" dirty="0"/>
                  <a:t>without paying high consulting fees</a:t>
                </a:r>
              </a:p>
            </p:txBody>
          </p:sp>
          <p:sp>
            <p:nvSpPr>
              <p:cNvPr id="33" name="Freeform 21">
                <a:extLst>
                  <a:ext uri="{FF2B5EF4-FFF2-40B4-BE49-F238E27FC236}">
                    <a16:creationId xmlns:a16="http://schemas.microsoft.com/office/drawing/2014/main" id="{F1B8FCA8-55A6-410C-A75D-BB4BCDDAE99D}"/>
                  </a:ext>
                </a:extLst>
              </p:cNvPr>
              <p:cNvSpPr>
                <a:spLocks/>
              </p:cNvSpPr>
              <p:nvPr/>
            </p:nvSpPr>
            <p:spPr bwMode="auto">
              <a:xfrm>
                <a:off x="2278731" y="3056446"/>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latin typeface="Calibri" panose="020F0502020204030204" pitchFamily="34" charset="0"/>
                  </a:rPr>
                  <a:t>`</a:t>
                </a:r>
                <a:endParaRPr lang="id-ID" sz="1200" dirty="0">
                  <a:solidFill>
                    <a:schemeClr val="lt1"/>
                  </a:solidFill>
                  <a:latin typeface="Calibri" panose="020F0502020204030204" pitchFamily="34" charset="0"/>
                </a:endParaRPr>
              </a:p>
            </p:txBody>
          </p:sp>
        </p:grpSp>
        <p:grpSp>
          <p:nvGrpSpPr>
            <p:cNvPr id="36" name="Group 35">
              <a:extLst>
                <a:ext uri="{FF2B5EF4-FFF2-40B4-BE49-F238E27FC236}">
                  <a16:creationId xmlns:a16="http://schemas.microsoft.com/office/drawing/2014/main" id="{51CB7A84-2D43-4A41-B8FA-391F2F0E55DB}"/>
                </a:ext>
              </a:extLst>
            </p:cNvPr>
            <p:cNvGrpSpPr/>
            <p:nvPr/>
          </p:nvGrpSpPr>
          <p:grpSpPr>
            <a:xfrm>
              <a:off x="2278731" y="4009204"/>
              <a:ext cx="3944268" cy="1231106"/>
              <a:chOff x="2278731" y="4088464"/>
              <a:chExt cx="3944268" cy="1231106"/>
            </a:xfrm>
          </p:grpSpPr>
          <p:sp>
            <p:nvSpPr>
              <p:cNvPr id="20" name="TextBox 19">
                <a:extLst>
                  <a:ext uri="{FF2B5EF4-FFF2-40B4-BE49-F238E27FC236}">
                    <a16:creationId xmlns:a16="http://schemas.microsoft.com/office/drawing/2014/main" id="{EF945BA0-BF2A-41B3-866C-7ACD30E49DF9}"/>
                  </a:ext>
                </a:extLst>
              </p:cNvPr>
              <p:cNvSpPr txBox="1"/>
              <p:nvPr/>
            </p:nvSpPr>
            <p:spPr>
              <a:xfrm>
                <a:off x="2742086" y="4088464"/>
                <a:ext cx="3480913" cy="1231106"/>
              </a:xfrm>
              <a:prstGeom prst="rect">
                <a:avLst/>
              </a:prstGeom>
              <a:noFill/>
            </p:spPr>
            <p:txBody>
              <a:bodyPr wrap="square" lIns="0" tIns="0" rIns="0" bIns="0" rtlCol="0" anchor="t" anchorCtr="0">
                <a:spAutoFit/>
              </a:bodyPr>
              <a:lstStyle/>
              <a:p>
                <a:pPr>
                  <a:spcBef>
                    <a:spcPts val="600"/>
                  </a:spcBef>
                  <a:buClr>
                    <a:schemeClr val="accent1"/>
                  </a:buClr>
                </a:pPr>
                <a:r>
                  <a:rPr lang="en-US" sz="1600" dirty="0"/>
                  <a:t>Lower Total Cost of Ownership (TCO). Lack of customization means customers can </a:t>
                </a:r>
                <a:r>
                  <a:rPr lang="en-US" sz="1600" b="1" dirty="0">
                    <a:latin typeface="Calibri" panose="020F0502020204030204" pitchFamily="34" charset="0"/>
                    <a:cs typeface="Calibri" panose="020F0502020204030204" pitchFamily="34" charset="0"/>
                  </a:rPr>
                  <a:t>upgrade to the newest, most compliant version without verifying all customizations will work.</a:t>
                </a:r>
              </a:p>
            </p:txBody>
          </p:sp>
          <p:sp>
            <p:nvSpPr>
              <p:cNvPr id="35" name="Freeform 21">
                <a:extLst>
                  <a:ext uri="{FF2B5EF4-FFF2-40B4-BE49-F238E27FC236}">
                    <a16:creationId xmlns:a16="http://schemas.microsoft.com/office/drawing/2014/main" id="{16CACDFF-C9BF-46D7-8F71-BB3D1B10FB53}"/>
                  </a:ext>
                </a:extLst>
              </p:cNvPr>
              <p:cNvSpPr>
                <a:spLocks/>
              </p:cNvSpPr>
              <p:nvPr/>
            </p:nvSpPr>
            <p:spPr bwMode="auto">
              <a:xfrm>
                <a:off x="2278731" y="4088464"/>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latin typeface="Calibri" panose="020F0502020204030204" pitchFamily="34" charset="0"/>
                  </a:rPr>
                  <a:t>`</a:t>
                </a:r>
                <a:endParaRPr lang="id-ID" sz="1200" dirty="0">
                  <a:solidFill>
                    <a:schemeClr val="lt1"/>
                  </a:solidFill>
                  <a:latin typeface="Calibri" panose="020F0502020204030204" pitchFamily="34" charset="0"/>
                </a:endParaRPr>
              </a:p>
            </p:txBody>
          </p:sp>
        </p:grpSp>
        <p:grpSp>
          <p:nvGrpSpPr>
            <p:cNvPr id="39" name="Group 38">
              <a:extLst>
                <a:ext uri="{FF2B5EF4-FFF2-40B4-BE49-F238E27FC236}">
                  <a16:creationId xmlns:a16="http://schemas.microsoft.com/office/drawing/2014/main" id="{59E59BBC-7069-4879-9F7E-D0B72A7CD2A2}"/>
                </a:ext>
              </a:extLst>
            </p:cNvPr>
            <p:cNvGrpSpPr/>
            <p:nvPr/>
          </p:nvGrpSpPr>
          <p:grpSpPr>
            <a:xfrm>
              <a:off x="2278731" y="5481841"/>
              <a:ext cx="3944265" cy="738664"/>
              <a:chOff x="2278731" y="5612924"/>
              <a:chExt cx="3944265" cy="738664"/>
            </a:xfrm>
          </p:grpSpPr>
          <p:sp>
            <p:nvSpPr>
              <p:cNvPr id="21" name="TextBox 20">
                <a:extLst>
                  <a:ext uri="{FF2B5EF4-FFF2-40B4-BE49-F238E27FC236}">
                    <a16:creationId xmlns:a16="http://schemas.microsoft.com/office/drawing/2014/main" id="{39629A57-D2C2-4717-B968-2FCBF85B83C1}"/>
                  </a:ext>
                </a:extLst>
              </p:cNvPr>
              <p:cNvSpPr txBox="1"/>
              <p:nvPr/>
            </p:nvSpPr>
            <p:spPr>
              <a:xfrm>
                <a:off x="2742570" y="5612924"/>
                <a:ext cx="3480426" cy="738664"/>
              </a:xfrm>
              <a:prstGeom prst="rect">
                <a:avLst/>
              </a:prstGeom>
              <a:noFill/>
            </p:spPr>
            <p:txBody>
              <a:bodyPr wrap="square" lIns="0" tIns="0" rIns="0" bIns="0" rtlCol="0" anchor="t" anchorCtr="0">
                <a:spAutoFit/>
              </a:bodyPr>
              <a:lstStyle/>
              <a:p>
                <a:pPr>
                  <a:spcBef>
                    <a:spcPts val="600"/>
                  </a:spcBef>
                  <a:buClr>
                    <a:schemeClr val="accent1"/>
                  </a:buClr>
                </a:pPr>
                <a:r>
                  <a:rPr lang="en-US" sz="1600" b="1" dirty="0">
                    <a:latin typeface="Calibri" panose="020F0502020204030204" pitchFamily="34" charset="0"/>
                    <a:cs typeface="Calibri" panose="020F0502020204030204" pitchFamily="34" charset="0"/>
                  </a:rPr>
                  <a:t>Strong return on investment </a:t>
                </a:r>
                <a:r>
                  <a:rPr lang="en-US" sz="1600" dirty="0"/>
                  <a:t>due to lower upfront costs and excellent efficiency gains.</a:t>
                </a:r>
              </a:p>
            </p:txBody>
          </p:sp>
          <p:sp>
            <p:nvSpPr>
              <p:cNvPr id="37" name="Freeform 21">
                <a:extLst>
                  <a:ext uri="{FF2B5EF4-FFF2-40B4-BE49-F238E27FC236}">
                    <a16:creationId xmlns:a16="http://schemas.microsoft.com/office/drawing/2014/main" id="{7C28B45D-8DB2-40B8-915A-D7D30F5BFC6F}"/>
                  </a:ext>
                </a:extLst>
              </p:cNvPr>
              <p:cNvSpPr>
                <a:spLocks/>
              </p:cNvSpPr>
              <p:nvPr/>
            </p:nvSpPr>
            <p:spPr bwMode="auto">
              <a:xfrm>
                <a:off x="2278731" y="5612924"/>
                <a:ext cx="278681" cy="281235"/>
              </a:xfrm>
              <a:custGeom>
                <a:avLst/>
                <a:gdLst>
                  <a:gd name="T0" fmla="*/ 52 w 92"/>
                  <a:gd name="T1" fmla="*/ 50 h 92"/>
                  <a:gd name="T2" fmla="*/ 43 w 92"/>
                  <a:gd name="T3" fmla="*/ 59 h 92"/>
                  <a:gd name="T4" fmla="*/ 43 w 92"/>
                  <a:gd name="T5" fmla="*/ 65 h 92"/>
                  <a:gd name="T6" fmla="*/ 46 w 92"/>
                  <a:gd name="T7" fmla="*/ 66 h 92"/>
                  <a:gd name="T8" fmla="*/ 49 w 92"/>
                  <a:gd name="T9" fmla="*/ 65 h 92"/>
                  <a:gd name="T10" fmla="*/ 65 w 92"/>
                  <a:gd name="T11" fmla="*/ 49 h 92"/>
                  <a:gd name="T12" fmla="*/ 66 w 92"/>
                  <a:gd name="T13" fmla="*/ 48 h 92"/>
                  <a:gd name="T14" fmla="*/ 66 w 92"/>
                  <a:gd name="T15" fmla="*/ 44 h 92"/>
                  <a:gd name="T16" fmla="*/ 65 w 92"/>
                  <a:gd name="T17" fmla="*/ 43 h 92"/>
                  <a:gd name="T18" fmla="*/ 49 w 92"/>
                  <a:gd name="T19" fmla="*/ 27 h 92"/>
                  <a:gd name="T20" fmla="*/ 43 w 92"/>
                  <a:gd name="T21" fmla="*/ 27 h 92"/>
                  <a:gd name="T22" fmla="*/ 43 w 92"/>
                  <a:gd name="T23" fmla="*/ 33 h 92"/>
                  <a:gd name="T24" fmla="*/ 52 w 92"/>
                  <a:gd name="T25" fmla="*/ 42 h 92"/>
                  <a:gd name="T26" fmla="*/ 0 w 92"/>
                  <a:gd name="T27" fmla="*/ 42 h 92"/>
                  <a:gd name="T28" fmla="*/ 46 w 92"/>
                  <a:gd name="T29" fmla="*/ 0 h 92"/>
                  <a:gd name="T30" fmla="*/ 92 w 92"/>
                  <a:gd name="T31" fmla="*/ 46 h 92"/>
                  <a:gd name="T32" fmla="*/ 46 w 92"/>
                  <a:gd name="T33" fmla="*/ 92 h 92"/>
                  <a:gd name="T34" fmla="*/ 0 w 92"/>
                  <a:gd name="T35" fmla="*/ 50 h 92"/>
                  <a:gd name="T36" fmla="*/ 52 w 92"/>
                  <a:gd name="T37" fmla="*/ 5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52" y="50"/>
                    </a:moveTo>
                    <a:cubicBezTo>
                      <a:pt x="43" y="59"/>
                      <a:pt x="43" y="59"/>
                      <a:pt x="43" y="59"/>
                    </a:cubicBezTo>
                    <a:cubicBezTo>
                      <a:pt x="42" y="61"/>
                      <a:pt x="42" y="63"/>
                      <a:pt x="43" y="65"/>
                    </a:cubicBezTo>
                    <a:cubicBezTo>
                      <a:pt x="44" y="66"/>
                      <a:pt x="45" y="66"/>
                      <a:pt x="46" y="66"/>
                    </a:cubicBezTo>
                    <a:cubicBezTo>
                      <a:pt x="47" y="66"/>
                      <a:pt x="48" y="66"/>
                      <a:pt x="49" y="65"/>
                    </a:cubicBezTo>
                    <a:cubicBezTo>
                      <a:pt x="65" y="49"/>
                      <a:pt x="65" y="49"/>
                      <a:pt x="65" y="49"/>
                    </a:cubicBezTo>
                    <a:cubicBezTo>
                      <a:pt x="65" y="48"/>
                      <a:pt x="65" y="48"/>
                      <a:pt x="66" y="48"/>
                    </a:cubicBezTo>
                    <a:cubicBezTo>
                      <a:pt x="66" y="47"/>
                      <a:pt x="66" y="45"/>
                      <a:pt x="66" y="44"/>
                    </a:cubicBezTo>
                    <a:cubicBezTo>
                      <a:pt x="65" y="44"/>
                      <a:pt x="65" y="44"/>
                      <a:pt x="65" y="43"/>
                    </a:cubicBezTo>
                    <a:cubicBezTo>
                      <a:pt x="49" y="27"/>
                      <a:pt x="49" y="27"/>
                      <a:pt x="49" y="27"/>
                    </a:cubicBezTo>
                    <a:cubicBezTo>
                      <a:pt x="47" y="26"/>
                      <a:pt x="45" y="26"/>
                      <a:pt x="43" y="27"/>
                    </a:cubicBezTo>
                    <a:cubicBezTo>
                      <a:pt x="42" y="29"/>
                      <a:pt x="42" y="31"/>
                      <a:pt x="43" y="33"/>
                    </a:cubicBezTo>
                    <a:cubicBezTo>
                      <a:pt x="52" y="42"/>
                      <a:pt x="52" y="42"/>
                      <a:pt x="52" y="42"/>
                    </a:cubicBezTo>
                    <a:cubicBezTo>
                      <a:pt x="0" y="42"/>
                      <a:pt x="0" y="42"/>
                      <a:pt x="0" y="42"/>
                    </a:cubicBezTo>
                    <a:cubicBezTo>
                      <a:pt x="2" y="19"/>
                      <a:pt x="22" y="0"/>
                      <a:pt x="46" y="0"/>
                    </a:cubicBezTo>
                    <a:cubicBezTo>
                      <a:pt x="71" y="0"/>
                      <a:pt x="92" y="21"/>
                      <a:pt x="92" y="46"/>
                    </a:cubicBezTo>
                    <a:cubicBezTo>
                      <a:pt x="92" y="71"/>
                      <a:pt x="71" y="92"/>
                      <a:pt x="46" y="92"/>
                    </a:cubicBezTo>
                    <a:cubicBezTo>
                      <a:pt x="22" y="92"/>
                      <a:pt x="2" y="73"/>
                      <a:pt x="0" y="50"/>
                    </a:cubicBezTo>
                    <a:lnTo>
                      <a:pt x="52" y="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lt1"/>
                    </a:solidFill>
                    <a:latin typeface="Calibri" panose="020F0502020204030204" pitchFamily="34" charset="0"/>
                  </a:rPr>
                  <a:t>`</a:t>
                </a:r>
                <a:endParaRPr lang="id-ID" sz="1200" dirty="0">
                  <a:solidFill>
                    <a:schemeClr val="lt1"/>
                  </a:solidFill>
                  <a:latin typeface="Calibri" panose="020F0502020204030204" pitchFamily="34" charset="0"/>
                </a:endParaRPr>
              </a:p>
            </p:txBody>
          </p:sp>
        </p:grpSp>
        <p:cxnSp>
          <p:nvCxnSpPr>
            <p:cNvPr id="41" name="Straight Connector 40">
              <a:extLst>
                <a:ext uri="{FF2B5EF4-FFF2-40B4-BE49-F238E27FC236}">
                  <a16:creationId xmlns:a16="http://schemas.microsoft.com/office/drawing/2014/main" id="{268F80F5-D62C-4682-951C-529C901FD1A8}"/>
                </a:ext>
              </a:extLst>
            </p:cNvPr>
            <p:cNvCxnSpPr>
              <a:cxnSpLocks/>
            </p:cNvCxnSpPr>
            <p:nvPr/>
          </p:nvCxnSpPr>
          <p:spPr>
            <a:xfrm>
              <a:off x="2742086" y="5361077"/>
              <a:ext cx="3480913"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59F190-384D-4C15-B778-15BFA61F543F}"/>
                </a:ext>
              </a:extLst>
            </p:cNvPr>
            <p:cNvCxnSpPr>
              <a:cxnSpLocks/>
            </p:cNvCxnSpPr>
            <p:nvPr/>
          </p:nvCxnSpPr>
          <p:spPr>
            <a:xfrm>
              <a:off x="2742086" y="3888437"/>
              <a:ext cx="3480913"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6DBD149-D397-4BDA-B091-92D266D90BC5}"/>
                </a:ext>
              </a:extLst>
            </p:cNvPr>
            <p:cNvCxnSpPr>
              <a:cxnSpLocks/>
            </p:cNvCxnSpPr>
            <p:nvPr/>
          </p:nvCxnSpPr>
          <p:spPr>
            <a:xfrm>
              <a:off x="2742086" y="2908239"/>
              <a:ext cx="3480913"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310E08-19FC-4AD3-A8F5-D4329291ADDA}"/>
                </a:ext>
              </a:extLst>
            </p:cNvPr>
            <p:cNvCxnSpPr>
              <a:cxnSpLocks/>
            </p:cNvCxnSpPr>
            <p:nvPr/>
          </p:nvCxnSpPr>
          <p:spPr>
            <a:xfrm>
              <a:off x="2742086" y="2174262"/>
              <a:ext cx="3480913"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0C3581DD-D25E-47EF-914A-748C2FE14ABA}"/>
              </a:ext>
            </a:extLst>
          </p:cNvPr>
          <p:cNvGrpSpPr/>
          <p:nvPr/>
        </p:nvGrpSpPr>
        <p:grpSpPr>
          <a:xfrm>
            <a:off x="507205" y="2680394"/>
            <a:ext cx="1514098" cy="2054983"/>
            <a:chOff x="507205" y="2717709"/>
            <a:chExt cx="1514098" cy="2054983"/>
          </a:xfrm>
        </p:grpSpPr>
        <p:sp>
          <p:nvSpPr>
            <p:cNvPr id="25" name="Text Placeholder 2">
              <a:extLst>
                <a:ext uri="{FF2B5EF4-FFF2-40B4-BE49-F238E27FC236}">
                  <a16:creationId xmlns:a16="http://schemas.microsoft.com/office/drawing/2014/main" id="{AD34C258-CEB9-42A8-8C5A-B3321321486F}"/>
                </a:ext>
              </a:extLst>
            </p:cNvPr>
            <p:cNvSpPr txBox="1">
              <a:spLocks/>
            </p:cNvSpPr>
            <p:nvPr/>
          </p:nvSpPr>
          <p:spPr>
            <a:xfrm>
              <a:off x="507205" y="3233809"/>
              <a:ext cx="1514098" cy="1538883"/>
            </a:xfrm>
            <a:prstGeom prst="rect">
              <a:avLst/>
            </a:prstGeom>
          </p:spPr>
          <p:txBody>
            <a:bodyPr vert="horz" lIns="0" tIns="0" rIns="0" bIns="0" rtlCol="0" anchor="b">
              <a:spAutoFit/>
            </a:bodyPr>
            <a:lstStyle>
              <a:lvl1pPr marL="285750" indent="-285750" algn="l" defTabSz="914400" rtl="0" eaLnBrk="1" latinLnBrk="0" hangingPunct="1">
                <a:lnSpc>
                  <a:spcPts val="3300"/>
                </a:lnSpc>
                <a:spcBef>
                  <a:spcPct val="0"/>
                </a:spcBef>
                <a:spcAft>
                  <a:spcPts val="0"/>
                </a:spcAft>
                <a:buClr>
                  <a:schemeClr val="accent1"/>
                </a:buClr>
                <a:buFont typeface="Arial" panose="020B0604020202020204" pitchFamily="34" charset="0"/>
                <a:buNone/>
                <a:tabLst/>
                <a:defRPr lang="en-US" sz="2000" b="1" kern="1200" spc="-100" baseline="0" dirty="0">
                  <a:solidFill>
                    <a:schemeClr val="accent2"/>
                  </a:solidFill>
                  <a:latin typeface="+mj-lt"/>
                  <a:ea typeface="+mj-ea"/>
                  <a:cs typeface="+mj-cs"/>
                </a:defRPr>
              </a:lvl1pPr>
              <a:lvl2pPr marL="444500"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lang="en-US" sz="1600" b="0" kern="1200" baseline="0" dirty="0" smtClean="0">
                  <a:solidFill>
                    <a:schemeClr val="tx1"/>
                  </a:solidFill>
                  <a:latin typeface="+mn-lt"/>
                  <a:ea typeface="+mn-ea"/>
                  <a:cs typeface="Calibri" panose="020F0502020204030204" pitchFamily="34" charset="0"/>
                </a:defRPr>
              </a:lvl2pPr>
              <a:lvl3pPr marL="631825"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lang="en-US" sz="1600" kern="1200" baseline="0" dirty="0" smtClean="0">
                  <a:solidFill>
                    <a:schemeClr val="tx1"/>
                  </a:solidFill>
                  <a:latin typeface="+mn-lt"/>
                  <a:ea typeface="+mn-ea"/>
                  <a:cs typeface="Calibri" panose="020F0502020204030204" pitchFamily="34" charset="0"/>
                </a:defRPr>
              </a:lvl3pPr>
              <a:lvl4pPr marL="815975"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tabLst/>
                <a:defRPr lang="en-US" sz="1600" kern="1200" baseline="0" dirty="0" smtClean="0">
                  <a:solidFill>
                    <a:schemeClr val="tx1"/>
                  </a:solidFill>
                  <a:latin typeface="+mn-lt"/>
                  <a:ea typeface="+mn-ea"/>
                  <a:cs typeface="+mn-cs"/>
                </a:defRPr>
              </a:lvl4pPr>
              <a:lvl5pPr marL="982663" indent="-285750" algn="l" defTabSz="914400" rtl="0" eaLnBrk="1" latinLnBrk="0" hangingPunct="1">
                <a:lnSpc>
                  <a:spcPct val="100000"/>
                </a:lnSpc>
                <a:spcBef>
                  <a:spcPts val="0"/>
                </a:spcBef>
                <a:spcAft>
                  <a:spcPts val="1200"/>
                </a:spcAft>
                <a:buClr>
                  <a:schemeClr val="accent1"/>
                </a:buClr>
                <a:buFont typeface="Arial" panose="020B0604020202020204" pitchFamily="34" charset="0"/>
                <a:buChar char="•"/>
                <a:tabLst/>
                <a:defRPr lang="en-US" sz="1600" kern="1200" baseline="0" dirty="0" smtClean="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spc="0" dirty="0">
                  <a:solidFill>
                    <a:schemeClr val="bg1"/>
                  </a:solidFill>
                  <a:latin typeface="Calibri" panose="020F0502020204030204" pitchFamily="34" charset="0"/>
                  <a:cs typeface="Calibri" panose="020F0502020204030204" pitchFamily="34" charset="0"/>
                </a:rPr>
                <a:t>Configuration lowers cost of upfront and total cost of ownership</a:t>
              </a:r>
            </a:p>
          </p:txBody>
        </p:sp>
        <p:grpSp>
          <p:nvGrpSpPr>
            <p:cNvPr id="48" name="Group 47">
              <a:extLst>
                <a:ext uri="{FF2B5EF4-FFF2-40B4-BE49-F238E27FC236}">
                  <a16:creationId xmlns:a16="http://schemas.microsoft.com/office/drawing/2014/main" id="{09F4D78B-1404-4B50-8E2D-2EC3DC989DFD}"/>
                </a:ext>
              </a:extLst>
            </p:cNvPr>
            <p:cNvGrpSpPr/>
            <p:nvPr/>
          </p:nvGrpSpPr>
          <p:grpSpPr>
            <a:xfrm>
              <a:off x="528765" y="2717709"/>
              <a:ext cx="457823" cy="419883"/>
              <a:chOff x="3171825" y="1368425"/>
              <a:chExt cx="287338" cy="263526"/>
            </a:xfrm>
            <a:solidFill>
              <a:schemeClr val="bg1"/>
            </a:solidFill>
          </p:grpSpPr>
          <p:sp>
            <p:nvSpPr>
              <p:cNvPr id="49" name="Freeform 466">
                <a:extLst>
                  <a:ext uri="{FF2B5EF4-FFF2-40B4-BE49-F238E27FC236}">
                    <a16:creationId xmlns:a16="http://schemas.microsoft.com/office/drawing/2014/main" id="{19EB854F-CE50-4560-A690-E2BB5AE11CE7}"/>
                  </a:ext>
                </a:extLst>
              </p:cNvPr>
              <p:cNvSpPr>
                <a:spLocks/>
              </p:cNvSpPr>
              <p:nvPr/>
            </p:nvSpPr>
            <p:spPr bwMode="auto">
              <a:xfrm>
                <a:off x="3219450" y="1598613"/>
                <a:ext cx="49213" cy="33338"/>
              </a:xfrm>
              <a:custGeom>
                <a:avLst/>
                <a:gdLst>
                  <a:gd name="T0" fmla="*/ 0 w 151"/>
                  <a:gd name="T1" fmla="*/ 0 h 106"/>
                  <a:gd name="T2" fmla="*/ 0 w 151"/>
                  <a:gd name="T3" fmla="*/ 106 h 106"/>
                  <a:gd name="T4" fmla="*/ 151 w 151"/>
                  <a:gd name="T5" fmla="*/ 106 h 106"/>
                  <a:gd name="T6" fmla="*/ 151 w 151"/>
                  <a:gd name="T7" fmla="*/ 0 h 106"/>
                  <a:gd name="T8" fmla="*/ 136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13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67">
                <a:extLst>
                  <a:ext uri="{FF2B5EF4-FFF2-40B4-BE49-F238E27FC236}">
                    <a16:creationId xmlns:a16="http://schemas.microsoft.com/office/drawing/2014/main" id="{B3B33559-0E5B-47C6-85AD-652D6AADFB23}"/>
                  </a:ext>
                </a:extLst>
              </p:cNvPr>
              <p:cNvSpPr>
                <a:spLocks/>
              </p:cNvSpPr>
              <p:nvPr/>
            </p:nvSpPr>
            <p:spPr bwMode="auto">
              <a:xfrm>
                <a:off x="3278188" y="1598613"/>
                <a:ext cx="28575" cy="33338"/>
              </a:xfrm>
              <a:custGeom>
                <a:avLst/>
                <a:gdLst>
                  <a:gd name="T0" fmla="*/ 75 w 90"/>
                  <a:gd name="T1" fmla="*/ 0 h 106"/>
                  <a:gd name="T2" fmla="*/ 0 w 90"/>
                  <a:gd name="T3" fmla="*/ 0 h 106"/>
                  <a:gd name="T4" fmla="*/ 0 w 90"/>
                  <a:gd name="T5" fmla="*/ 106 h 106"/>
                  <a:gd name="T6" fmla="*/ 75 w 90"/>
                  <a:gd name="T7" fmla="*/ 106 h 106"/>
                  <a:gd name="T8" fmla="*/ 78 w 90"/>
                  <a:gd name="T9" fmla="*/ 106 h 106"/>
                  <a:gd name="T10" fmla="*/ 80 w 90"/>
                  <a:gd name="T11" fmla="*/ 104 h 106"/>
                  <a:gd name="T12" fmla="*/ 84 w 90"/>
                  <a:gd name="T13" fmla="*/ 103 h 106"/>
                  <a:gd name="T14" fmla="*/ 86 w 90"/>
                  <a:gd name="T15" fmla="*/ 101 h 106"/>
                  <a:gd name="T16" fmla="*/ 88 w 90"/>
                  <a:gd name="T17" fmla="*/ 99 h 106"/>
                  <a:gd name="T18" fmla="*/ 89 w 90"/>
                  <a:gd name="T19" fmla="*/ 97 h 106"/>
                  <a:gd name="T20" fmla="*/ 90 w 90"/>
                  <a:gd name="T21" fmla="*/ 94 h 106"/>
                  <a:gd name="T22" fmla="*/ 90 w 90"/>
                  <a:gd name="T23" fmla="*/ 91 h 106"/>
                  <a:gd name="T24" fmla="*/ 90 w 90"/>
                  <a:gd name="T25" fmla="*/ 15 h 106"/>
                  <a:gd name="T26" fmla="*/ 90 w 90"/>
                  <a:gd name="T27" fmla="*/ 12 h 106"/>
                  <a:gd name="T28" fmla="*/ 89 w 90"/>
                  <a:gd name="T29" fmla="*/ 10 h 106"/>
                  <a:gd name="T30" fmla="*/ 88 w 90"/>
                  <a:gd name="T31" fmla="*/ 7 h 106"/>
                  <a:gd name="T32" fmla="*/ 86 w 90"/>
                  <a:gd name="T33" fmla="*/ 5 h 106"/>
                  <a:gd name="T34" fmla="*/ 84 w 90"/>
                  <a:gd name="T35" fmla="*/ 4 h 106"/>
                  <a:gd name="T36" fmla="*/ 80 w 90"/>
                  <a:gd name="T37" fmla="*/ 2 h 106"/>
                  <a:gd name="T38" fmla="*/ 78 w 90"/>
                  <a:gd name="T39" fmla="*/ 2 h 106"/>
                  <a:gd name="T40" fmla="*/ 75 w 90"/>
                  <a:gd name="T41" fmla="*/ 0 h 106"/>
                  <a:gd name="T42" fmla="*/ 7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75" y="0"/>
                    </a:moveTo>
                    <a:lnTo>
                      <a:pt x="0" y="0"/>
                    </a:lnTo>
                    <a:lnTo>
                      <a:pt x="0" y="106"/>
                    </a:lnTo>
                    <a:lnTo>
                      <a:pt x="75" y="106"/>
                    </a:lnTo>
                    <a:lnTo>
                      <a:pt x="78" y="106"/>
                    </a:lnTo>
                    <a:lnTo>
                      <a:pt x="80" y="104"/>
                    </a:lnTo>
                    <a:lnTo>
                      <a:pt x="84" y="103"/>
                    </a:lnTo>
                    <a:lnTo>
                      <a:pt x="86" y="101"/>
                    </a:lnTo>
                    <a:lnTo>
                      <a:pt x="88" y="99"/>
                    </a:lnTo>
                    <a:lnTo>
                      <a:pt x="89" y="97"/>
                    </a:lnTo>
                    <a:lnTo>
                      <a:pt x="90" y="94"/>
                    </a:lnTo>
                    <a:lnTo>
                      <a:pt x="90" y="91"/>
                    </a:lnTo>
                    <a:lnTo>
                      <a:pt x="90" y="15"/>
                    </a:lnTo>
                    <a:lnTo>
                      <a:pt x="90" y="12"/>
                    </a:lnTo>
                    <a:lnTo>
                      <a:pt x="89" y="10"/>
                    </a:lnTo>
                    <a:lnTo>
                      <a:pt x="88" y="7"/>
                    </a:lnTo>
                    <a:lnTo>
                      <a:pt x="86" y="5"/>
                    </a:lnTo>
                    <a:lnTo>
                      <a:pt x="84" y="4"/>
                    </a:lnTo>
                    <a:lnTo>
                      <a:pt x="80" y="2"/>
                    </a:lnTo>
                    <a:lnTo>
                      <a:pt x="78"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8">
                <a:extLst>
                  <a:ext uri="{FF2B5EF4-FFF2-40B4-BE49-F238E27FC236}">
                    <a16:creationId xmlns:a16="http://schemas.microsoft.com/office/drawing/2014/main" id="{2D5C1DFB-FE12-4B6B-B879-5A5C7CE2F14B}"/>
                  </a:ext>
                </a:extLst>
              </p:cNvPr>
              <p:cNvSpPr>
                <a:spLocks/>
              </p:cNvSpPr>
              <p:nvPr/>
            </p:nvSpPr>
            <p:spPr bwMode="auto">
              <a:xfrm>
                <a:off x="3181350" y="1598613"/>
                <a:ext cx="28575" cy="33338"/>
              </a:xfrm>
              <a:custGeom>
                <a:avLst/>
                <a:gdLst>
                  <a:gd name="T0" fmla="*/ 15 w 90"/>
                  <a:gd name="T1" fmla="*/ 0 h 106"/>
                  <a:gd name="T2" fmla="*/ 11 w 90"/>
                  <a:gd name="T3" fmla="*/ 0 h 106"/>
                  <a:gd name="T4" fmla="*/ 9 w 90"/>
                  <a:gd name="T5" fmla="*/ 2 h 106"/>
                  <a:gd name="T6" fmla="*/ 6 w 90"/>
                  <a:gd name="T7" fmla="*/ 4 h 106"/>
                  <a:gd name="T8" fmla="*/ 4 w 90"/>
                  <a:gd name="T9" fmla="*/ 5 h 106"/>
                  <a:gd name="T10" fmla="*/ 3 w 90"/>
                  <a:gd name="T11" fmla="*/ 7 h 106"/>
                  <a:gd name="T12" fmla="*/ 1 w 90"/>
                  <a:gd name="T13" fmla="*/ 10 h 106"/>
                  <a:gd name="T14" fmla="*/ 0 w 90"/>
                  <a:gd name="T15" fmla="*/ 12 h 106"/>
                  <a:gd name="T16" fmla="*/ 0 w 90"/>
                  <a:gd name="T17" fmla="*/ 15 h 106"/>
                  <a:gd name="T18" fmla="*/ 0 w 90"/>
                  <a:gd name="T19" fmla="*/ 91 h 106"/>
                  <a:gd name="T20" fmla="*/ 0 w 90"/>
                  <a:gd name="T21" fmla="*/ 94 h 106"/>
                  <a:gd name="T22" fmla="*/ 1 w 90"/>
                  <a:gd name="T23" fmla="*/ 97 h 106"/>
                  <a:gd name="T24" fmla="*/ 3 w 90"/>
                  <a:gd name="T25" fmla="*/ 99 h 106"/>
                  <a:gd name="T26" fmla="*/ 4 w 90"/>
                  <a:gd name="T27" fmla="*/ 101 h 106"/>
                  <a:gd name="T28" fmla="*/ 6 w 90"/>
                  <a:gd name="T29" fmla="*/ 103 h 106"/>
                  <a:gd name="T30" fmla="*/ 9 w 90"/>
                  <a:gd name="T31" fmla="*/ 104 h 106"/>
                  <a:gd name="T32" fmla="*/ 11 w 90"/>
                  <a:gd name="T33" fmla="*/ 106 h 106"/>
                  <a:gd name="T34" fmla="*/ 15 w 90"/>
                  <a:gd name="T35" fmla="*/ 106 h 106"/>
                  <a:gd name="T36" fmla="*/ 90 w 90"/>
                  <a:gd name="T37" fmla="*/ 106 h 106"/>
                  <a:gd name="T38" fmla="*/ 90 w 90"/>
                  <a:gd name="T39" fmla="*/ 0 h 106"/>
                  <a:gd name="T40" fmla="*/ 75 w 90"/>
                  <a:gd name="T41" fmla="*/ 0 h 106"/>
                  <a:gd name="T42" fmla="*/ 15 w 90"/>
                  <a:gd name="T4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6">
                    <a:moveTo>
                      <a:pt x="15" y="0"/>
                    </a:moveTo>
                    <a:lnTo>
                      <a:pt x="11" y="0"/>
                    </a:lnTo>
                    <a:lnTo>
                      <a:pt x="9" y="2"/>
                    </a:lnTo>
                    <a:lnTo>
                      <a:pt x="6" y="4"/>
                    </a:lnTo>
                    <a:lnTo>
                      <a:pt x="4" y="5"/>
                    </a:lnTo>
                    <a:lnTo>
                      <a:pt x="3" y="7"/>
                    </a:lnTo>
                    <a:lnTo>
                      <a:pt x="1" y="10"/>
                    </a:lnTo>
                    <a:lnTo>
                      <a:pt x="0" y="12"/>
                    </a:lnTo>
                    <a:lnTo>
                      <a:pt x="0" y="15"/>
                    </a:lnTo>
                    <a:lnTo>
                      <a:pt x="0" y="91"/>
                    </a:lnTo>
                    <a:lnTo>
                      <a:pt x="0" y="94"/>
                    </a:lnTo>
                    <a:lnTo>
                      <a:pt x="1" y="97"/>
                    </a:lnTo>
                    <a:lnTo>
                      <a:pt x="3" y="99"/>
                    </a:lnTo>
                    <a:lnTo>
                      <a:pt x="4" y="101"/>
                    </a:lnTo>
                    <a:lnTo>
                      <a:pt x="6" y="103"/>
                    </a:lnTo>
                    <a:lnTo>
                      <a:pt x="9" y="104"/>
                    </a:lnTo>
                    <a:lnTo>
                      <a:pt x="11" y="106"/>
                    </a:lnTo>
                    <a:lnTo>
                      <a:pt x="15" y="106"/>
                    </a:lnTo>
                    <a:lnTo>
                      <a:pt x="90" y="106"/>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9">
                <a:extLst>
                  <a:ext uri="{FF2B5EF4-FFF2-40B4-BE49-F238E27FC236}">
                    <a16:creationId xmlns:a16="http://schemas.microsoft.com/office/drawing/2014/main" id="{463E497F-F8D6-4AB5-8554-82B1179740F7}"/>
                  </a:ext>
                </a:extLst>
              </p:cNvPr>
              <p:cNvSpPr>
                <a:spLocks/>
              </p:cNvSpPr>
              <p:nvPr/>
            </p:nvSpPr>
            <p:spPr bwMode="auto">
              <a:xfrm>
                <a:off x="3219450" y="1522413"/>
                <a:ext cx="49213" cy="33338"/>
              </a:xfrm>
              <a:custGeom>
                <a:avLst/>
                <a:gdLst>
                  <a:gd name="T0" fmla="*/ 151 w 151"/>
                  <a:gd name="T1" fmla="*/ 105 h 105"/>
                  <a:gd name="T2" fmla="*/ 151 w 151"/>
                  <a:gd name="T3" fmla="*/ 0 h 105"/>
                  <a:gd name="T4" fmla="*/ 136 w 151"/>
                  <a:gd name="T5" fmla="*/ 0 h 105"/>
                  <a:gd name="T6" fmla="*/ 0 w 151"/>
                  <a:gd name="T7" fmla="*/ 0 h 105"/>
                  <a:gd name="T8" fmla="*/ 0 w 151"/>
                  <a:gd name="T9" fmla="*/ 105 h 105"/>
                  <a:gd name="T10" fmla="*/ 136 w 151"/>
                  <a:gd name="T11" fmla="*/ 105 h 105"/>
                  <a:gd name="T12" fmla="*/ 151 w 151"/>
                  <a:gd name="T13" fmla="*/ 105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105"/>
                    </a:moveTo>
                    <a:lnTo>
                      <a:pt x="151" y="0"/>
                    </a:lnTo>
                    <a:lnTo>
                      <a:pt x="136" y="0"/>
                    </a:lnTo>
                    <a:lnTo>
                      <a:pt x="0" y="0"/>
                    </a:lnTo>
                    <a:lnTo>
                      <a:pt x="0" y="105"/>
                    </a:lnTo>
                    <a:lnTo>
                      <a:pt x="136"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0">
                <a:extLst>
                  <a:ext uri="{FF2B5EF4-FFF2-40B4-BE49-F238E27FC236}">
                    <a16:creationId xmlns:a16="http://schemas.microsoft.com/office/drawing/2014/main" id="{4A090B4C-5694-4B7E-82E8-D25FA00B902A}"/>
                  </a:ext>
                </a:extLst>
              </p:cNvPr>
              <p:cNvSpPr>
                <a:spLocks/>
              </p:cNvSpPr>
              <p:nvPr/>
            </p:nvSpPr>
            <p:spPr bwMode="auto">
              <a:xfrm>
                <a:off x="3181350" y="1522413"/>
                <a:ext cx="28575" cy="33338"/>
              </a:xfrm>
              <a:custGeom>
                <a:avLst/>
                <a:gdLst>
                  <a:gd name="T0" fmla="*/ 15 w 90"/>
                  <a:gd name="T1" fmla="*/ 0 h 105"/>
                  <a:gd name="T2" fmla="*/ 11 w 90"/>
                  <a:gd name="T3" fmla="*/ 0 h 105"/>
                  <a:gd name="T4" fmla="*/ 9 w 90"/>
                  <a:gd name="T5" fmla="*/ 1 h 105"/>
                  <a:gd name="T6" fmla="*/ 6 w 90"/>
                  <a:gd name="T7" fmla="*/ 2 h 105"/>
                  <a:gd name="T8" fmla="*/ 4 w 90"/>
                  <a:gd name="T9" fmla="*/ 4 h 105"/>
                  <a:gd name="T10" fmla="*/ 3 w 90"/>
                  <a:gd name="T11" fmla="*/ 7 h 105"/>
                  <a:gd name="T12" fmla="*/ 1 w 90"/>
                  <a:gd name="T13" fmla="*/ 9 h 105"/>
                  <a:gd name="T14" fmla="*/ 0 w 90"/>
                  <a:gd name="T15" fmla="*/ 12 h 105"/>
                  <a:gd name="T16" fmla="*/ 0 w 90"/>
                  <a:gd name="T17" fmla="*/ 15 h 105"/>
                  <a:gd name="T18" fmla="*/ 0 w 90"/>
                  <a:gd name="T19" fmla="*/ 90 h 105"/>
                  <a:gd name="T20" fmla="*/ 0 w 90"/>
                  <a:gd name="T21" fmla="*/ 93 h 105"/>
                  <a:gd name="T22" fmla="*/ 1 w 90"/>
                  <a:gd name="T23" fmla="*/ 96 h 105"/>
                  <a:gd name="T24" fmla="*/ 3 w 90"/>
                  <a:gd name="T25" fmla="*/ 99 h 105"/>
                  <a:gd name="T26" fmla="*/ 4 w 90"/>
                  <a:gd name="T27" fmla="*/ 101 h 105"/>
                  <a:gd name="T28" fmla="*/ 6 w 90"/>
                  <a:gd name="T29" fmla="*/ 102 h 105"/>
                  <a:gd name="T30" fmla="*/ 9 w 90"/>
                  <a:gd name="T31" fmla="*/ 104 h 105"/>
                  <a:gd name="T32" fmla="*/ 11 w 90"/>
                  <a:gd name="T33" fmla="*/ 105 h 105"/>
                  <a:gd name="T34" fmla="*/ 15 w 90"/>
                  <a:gd name="T35" fmla="*/ 105 h 105"/>
                  <a:gd name="T36" fmla="*/ 75 w 90"/>
                  <a:gd name="T37" fmla="*/ 105 h 105"/>
                  <a:gd name="T38" fmla="*/ 90 w 90"/>
                  <a:gd name="T39" fmla="*/ 105 h 105"/>
                  <a:gd name="T40" fmla="*/ 90 w 90"/>
                  <a:gd name="T41" fmla="*/ 0 h 105"/>
                  <a:gd name="T42" fmla="*/ 75 w 90"/>
                  <a:gd name="T43" fmla="*/ 0 h 105"/>
                  <a:gd name="T44" fmla="*/ 15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15" y="0"/>
                    </a:moveTo>
                    <a:lnTo>
                      <a:pt x="11" y="0"/>
                    </a:lnTo>
                    <a:lnTo>
                      <a:pt x="9" y="1"/>
                    </a:lnTo>
                    <a:lnTo>
                      <a:pt x="6" y="2"/>
                    </a:lnTo>
                    <a:lnTo>
                      <a:pt x="4" y="4"/>
                    </a:lnTo>
                    <a:lnTo>
                      <a:pt x="3" y="7"/>
                    </a:lnTo>
                    <a:lnTo>
                      <a:pt x="1" y="9"/>
                    </a:lnTo>
                    <a:lnTo>
                      <a:pt x="0" y="12"/>
                    </a:lnTo>
                    <a:lnTo>
                      <a:pt x="0" y="15"/>
                    </a:lnTo>
                    <a:lnTo>
                      <a:pt x="0" y="90"/>
                    </a:lnTo>
                    <a:lnTo>
                      <a:pt x="0" y="93"/>
                    </a:lnTo>
                    <a:lnTo>
                      <a:pt x="1" y="96"/>
                    </a:lnTo>
                    <a:lnTo>
                      <a:pt x="3" y="99"/>
                    </a:lnTo>
                    <a:lnTo>
                      <a:pt x="4" y="101"/>
                    </a:lnTo>
                    <a:lnTo>
                      <a:pt x="6" y="102"/>
                    </a:lnTo>
                    <a:lnTo>
                      <a:pt x="9" y="104"/>
                    </a:lnTo>
                    <a:lnTo>
                      <a:pt x="11" y="105"/>
                    </a:lnTo>
                    <a:lnTo>
                      <a:pt x="15" y="105"/>
                    </a:lnTo>
                    <a:lnTo>
                      <a:pt x="75" y="105"/>
                    </a:lnTo>
                    <a:lnTo>
                      <a:pt x="90" y="105"/>
                    </a:lnTo>
                    <a:lnTo>
                      <a:pt x="90" y="0"/>
                    </a:lnTo>
                    <a:lnTo>
                      <a:pt x="7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1">
                <a:extLst>
                  <a:ext uri="{FF2B5EF4-FFF2-40B4-BE49-F238E27FC236}">
                    <a16:creationId xmlns:a16="http://schemas.microsoft.com/office/drawing/2014/main" id="{899A24D1-EEAB-4FC5-845E-E51BC007D7F3}"/>
                  </a:ext>
                </a:extLst>
              </p:cNvPr>
              <p:cNvSpPr>
                <a:spLocks/>
              </p:cNvSpPr>
              <p:nvPr/>
            </p:nvSpPr>
            <p:spPr bwMode="auto">
              <a:xfrm>
                <a:off x="3278188" y="1522413"/>
                <a:ext cx="28575" cy="33338"/>
              </a:xfrm>
              <a:custGeom>
                <a:avLst/>
                <a:gdLst>
                  <a:gd name="T0" fmla="*/ 75 w 90"/>
                  <a:gd name="T1" fmla="*/ 0 h 105"/>
                  <a:gd name="T2" fmla="*/ 0 w 90"/>
                  <a:gd name="T3" fmla="*/ 0 h 105"/>
                  <a:gd name="T4" fmla="*/ 0 w 90"/>
                  <a:gd name="T5" fmla="*/ 105 h 105"/>
                  <a:gd name="T6" fmla="*/ 75 w 90"/>
                  <a:gd name="T7" fmla="*/ 105 h 105"/>
                  <a:gd name="T8" fmla="*/ 78 w 90"/>
                  <a:gd name="T9" fmla="*/ 105 h 105"/>
                  <a:gd name="T10" fmla="*/ 80 w 90"/>
                  <a:gd name="T11" fmla="*/ 104 h 105"/>
                  <a:gd name="T12" fmla="*/ 84 w 90"/>
                  <a:gd name="T13" fmla="*/ 102 h 105"/>
                  <a:gd name="T14" fmla="*/ 86 w 90"/>
                  <a:gd name="T15" fmla="*/ 101 h 105"/>
                  <a:gd name="T16" fmla="*/ 88 w 90"/>
                  <a:gd name="T17" fmla="*/ 99 h 105"/>
                  <a:gd name="T18" fmla="*/ 89 w 90"/>
                  <a:gd name="T19" fmla="*/ 96 h 105"/>
                  <a:gd name="T20" fmla="*/ 90 w 90"/>
                  <a:gd name="T21" fmla="*/ 93 h 105"/>
                  <a:gd name="T22" fmla="*/ 90 w 90"/>
                  <a:gd name="T23" fmla="*/ 90 h 105"/>
                  <a:gd name="T24" fmla="*/ 90 w 90"/>
                  <a:gd name="T25" fmla="*/ 15 h 105"/>
                  <a:gd name="T26" fmla="*/ 90 w 90"/>
                  <a:gd name="T27" fmla="*/ 12 h 105"/>
                  <a:gd name="T28" fmla="*/ 89 w 90"/>
                  <a:gd name="T29" fmla="*/ 9 h 105"/>
                  <a:gd name="T30" fmla="*/ 88 w 90"/>
                  <a:gd name="T31" fmla="*/ 7 h 105"/>
                  <a:gd name="T32" fmla="*/ 86 w 90"/>
                  <a:gd name="T33" fmla="*/ 4 h 105"/>
                  <a:gd name="T34" fmla="*/ 84 w 90"/>
                  <a:gd name="T35" fmla="*/ 2 h 105"/>
                  <a:gd name="T36" fmla="*/ 80 w 90"/>
                  <a:gd name="T37" fmla="*/ 1 h 105"/>
                  <a:gd name="T38" fmla="*/ 78 w 90"/>
                  <a:gd name="T39" fmla="*/ 0 h 105"/>
                  <a:gd name="T40" fmla="*/ 75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75" y="0"/>
                    </a:moveTo>
                    <a:lnTo>
                      <a:pt x="0" y="0"/>
                    </a:lnTo>
                    <a:lnTo>
                      <a:pt x="0" y="105"/>
                    </a:lnTo>
                    <a:lnTo>
                      <a:pt x="75" y="105"/>
                    </a:lnTo>
                    <a:lnTo>
                      <a:pt x="78" y="105"/>
                    </a:lnTo>
                    <a:lnTo>
                      <a:pt x="80" y="104"/>
                    </a:lnTo>
                    <a:lnTo>
                      <a:pt x="84" y="102"/>
                    </a:lnTo>
                    <a:lnTo>
                      <a:pt x="86" y="101"/>
                    </a:lnTo>
                    <a:lnTo>
                      <a:pt x="88" y="99"/>
                    </a:lnTo>
                    <a:lnTo>
                      <a:pt x="89" y="96"/>
                    </a:lnTo>
                    <a:lnTo>
                      <a:pt x="90" y="93"/>
                    </a:lnTo>
                    <a:lnTo>
                      <a:pt x="90" y="90"/>
                    </a:lnTo>
                    <a:lnTo>
                      <a:pt x="90" y="15"/>
                    </a:lnTo>
                    <a:lnTo>
                      <a:pt x="90" y="12"/>
                    </a:lnTo>
                    <a:lnTo>
                      <a:pt x="89" y="9"/>
                    </a:lnTo>
                    <a:lnTo>
                      <a:pt x="88" y="7"/>
                    </a:lnTo>
                    <a:lnTo>
                      <a:pt x="86" y="4"/>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72">
                <a:extLst>
                  <a:ext uri="{FF2B5EF4-FFF2-40B4-BE49-F238E27FC236}">
                    <a16:creationId xmlns:a16="http://schemas.microsoft.com/office/drawing/2014/main" id="{CF445BBB-7514-4658-9B38-7B61F99A84BA}"/>
                  </a:ext>
                </a:extLst>
              </p:cNvPr>
              <p:cNvSpPr>
                <a:spLocks/>
              </p:cNvSpPr>
              <p:nvPr/>
            </p:nvSpPr>
            <p:spPr bwMode="auto">
              <a:xfrm>
                <a:off x="3190875" y="14462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4 h 105"/>
                  <a:gd name="T12" fmla="*/ 3 w 90"/>
                  <a:gd name="T13" fmla="*/ 6 h 105"/>
                  <a:gd name="T14" fmla="*/ 1 w 90"/>
                  <a:gd name="T15" fmla="*/ 9 h 105"/>
                  <a:gd name="T16" fmla="*/ 0 w 90"/>
                  <a:gd name="T17" fmla="*/ 12 h 105"/>
                  <a:gd name="T18" fmla="*/ 0 w 90"/>
                  <a:gd name="T19" fmla="*/ 15 h 105"/>
                  <a:gd name="T20" fmla="*/ 0 w 90"/>
                  <a:gd name="T21" fmla="*/ 90 h 105"/>
                  <a:gd name="T22" fmla="*/ 0 w 90"/>
                  <a:gd name="T23" fmla="*/ 93 h 105"/>
                  <a:gd name="T24" fmla="*/ 1 w 90"/>
                  <a:gd name="T25" fmla="*/ 96 h 105"/>
                  <a:gd name="T26" fmla="*/ 3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45 w 90"/>
                  <a:gd name="T39" fmla="*/ 105 h 105"/>
                  <a:gd name="T40" fmla="*/ 90 w 90"/>
                  <a:gd name="T41" fmla="*/ 105 h 105"/>
                  <a:gd name="T42" fmla="*/ 90 w 90"/>
                  <a:gd name="T4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0"/>
                    </a:moveTo>
                    <a:lnTo>
                      <a:pt x="15" y="0"/>
                    </a:lnTo>
                    <a:lnTo>
                      <a:pt x="11" y="0"/>
                    </a:lnTo>
                    <a:lnTo>
                      <a:pt x="9" y="1"/>
                    </a:lnTo>
                    <a:lnTo>
                      <a:pt x="6" y="2"/>
                    </a:lnTo>
                    <a:lnTo>
                      <a:pt x="4" y="4"/>
                    </a:lnTo>
                    <a:lnTo>
                      <a:pt x="3" y="6"/>
                    </a:lnTo>
                    <a:lnTo>
                      <a:pt x="1" y="9"/>
                    </a:lnTo>
                    <a:lnTo>
                      <a:pt x="0" y="12"/>
                    </a:lnTo>
                    <a:lnTo>
                      <a:pt x="0" y="15"/>
                    </a:lnTo>
                    <a:lnTo>
                      <a:pt x="0" y="90"/>
                    </a:lnTo>
                    <a:lnTo>
                      <a:pt x="0" y="93"/>
                    </a:lnTo>
                    <a:lnTo>
                      <a:pt x="1" y="96"/>
                    </a:lnTo>
                    <a:lnTo>
                      <a:pt x="3" y="99"/>
                    </a:lnTo>
                    <a:lnTo>
                      <a:pt x="4" y="101"/>
                    </a:lnTo>
                    <a:lnTo>
                      <a:pt x="6" y="103"/>
                    </a:lnTo>
                    <a:lnTo>
                      <a:pt x="9" y="104"/>
                    </a:lnTo>
                    <a:lnTo>
                      <a:pt x="11"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73">
                <a:extLst>
                  <a:ext uri="{FF2B5EF4-FFF2-40B4-BE49-F238E27FC236}">
                    <a16:creationId xmlns:a16="http://schemas.microsoft.com/office/drawing/2014/main" id="{2A9FE307-D8DE-47D6-B1F4-6FC177C06DDF}"/>
                  </a:ext>
                </a:extLst>
              </p:cNvPr>
              <p:cNvSpPr>
                <a:spLocks/>
              </p:cNvSpPr>
              <p:nvPr/>
            </p:nvSpPr>
            <p:spPr bwMode="auto">
              <a:xfrm>
                <a:off x="3228975" y="1446213"/>
                <a:ext cx="49213" cy="33338"/>
              </a:xfrm>
              <a:custGeom>
                <a:avLst/>
                <a:gdLst>
                  <a:gd name="T0" fmla="*/ 151 w 151"/>
                  <a:gd name="T1" fmla="*/ 0 h 105"/>
                  <a:gd name="T2" fmla="*/ 46 w 151"/>
                  <a:gd name="T3" fmla="*/ 0 h 105"/>
                  <a:gd name="T4" fmla="*/ 0 w 151"/>
                  <a:gd name="T5" fmla="*/ 0 h 105"/>
                  <a:gd name="T6" fmla="*/ 0 w 151"/>
                  <a:gd name="T7" fmla="*/ 105 h 105"/>
                  <a:gd name="T8" fmla="*/ 106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46" y="0"/>
                    </a:lnTo>
                    <a:lnTo>
                      <a:pt x="0" y="0"/>
                    </a:lnTo>
                    <a:lnTo>
                      <a:pt x="0" y="105"/>
                    </a:lnTo>
                    <a:lnTo>
                      <a:pt x="106"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474">
                <a:extLst>
                  <a:ext uri="{FF2B5EF4-FFF2-40B4-BE49-F238E27FC236}">
                    <a16:creationId xmlns:a16="http://schemas.microsoft.com/office/drawing/2014/main" id="{4C95CEA1-E11F-4B1E-BFAE-E53E2853A7D3}"/>
                  </a:ext>
                </a:extLst>
              </p:cNvPr>
              <p:cNvSpPr>
                <a:spLocks/>
              </p:cNvSpPr>
              <p:nvPr/>
            </p:nvSpPr>
            <p:spPr bwMode="auto">
              <a:xfrm>
                <a:off x="3287713" y="1446213"/>
                <a:ext cx="28575" cy="33338"/>
              </a:xfrm>
              <a:custGeom>
                <a:avLst/>
                <a:gdLst>
                  <a:gd name="T0" fmla="*/ 90 w 90"/>
                  <a:gd name="T1" fmla="*/ 15 h 105"/>
                  <a:gd name="T2" fmla="*/ 90 w 90"/>
                  <a:gd name="T3" fmla="*/ 12 h 105"/>
                  <a:gd name="T4" fmla="*/ 89 w 90"/>
                  <a:gd name="T5" fmla="*/ 9 h 105"/>
                  <a:gd name="T6" fmla="*/ 88 w 90"/>
                  <a:gd name="T7" fmla="*/ 6 h 105"/>
                  <a:gd name="T8" fmla="*/ 86 w 90"/>
                  <a:gd name="T9" fmla="*/ 4 h 105"/>
                  <a:gd name="T10" fmla="*/ 84 w 90"/>
                  <a:gd name="T11" fmla="*/ 2 h 105"/>
                  <a:gd name="T12" fmla="*/ 81 w 90"/>
                  <a:gd name="T13" fmla="*/ 1 h 105"/>
                  <a:gd name="T14" fmla="*/ 78 w 90"/>
                  <a:gd name="T15" fmla="*/ 0 h 105"/>
                  <a:gd name="T16" fmla="*/ 75 w 90"/>
                  <a:gd name="T17" fmla="*/ 0 h 105"/>
                  <a:gd name="T18" fmla="*/ 45 w 90"/>
                  <a:gd name="T19" fmla="*/ 0 h 105"/>
                  <a:gd name="T20" fmla="*/ 0 w 90"/>
                  <a:gd name="T21" fmla="*/ 0 h 105"/>
                  <a:gd name="T22" fmla="*/ 0 w 90"/>
                  <a:gd name="T23" fmla="*/ 105 h 105"/>
                  <a:gd name="T24" fmla="*/ 75 w 90"/>
                  <a:gd name="T25" fmla="*/ 105 h 105"/>
                  <a:gd name="T26" fmla="*/ 78 w 90"/>
                  <a:gd name="T27" fmla="*/ 105 h 105"/>
                  <a:gd name="T28" fmla="*/ 81 w 90"/>
                  <a:gd name="T29" fmla="*/ 104 h 105"/>
                  <a:gd name="T30" fmla="*/ 84 w 90"/>
                  <a:gd name="T31" fmla="*/ 103 h 105"/>
                  <a:gd name="T32" fmla="*/ 86 w 90"/>
                  <a:gd name="T33" fmla="*/ 101 h 105"/>
                  <a:gd name="T34" fmla="*/ 88 w 90"/>
                  <a:gd name="T35" fmla="*/ 99 h 105"/>
                  <a:gd name="T36" fmla="*/ 89 w 90"/>
                  <a:gd name="T37" fmla="*/ 96 h 105"/>
                  <a:gd name="T38" fmla="*/ 90 w 90"/>
                  <a:gd name="T39" fmla="*/ 93 h 105"/>
                  <a:gd name="T40" fmla="*/ 90 w 90"/>
                  <a:gd name="T41" fmla="*/ 90 h 105"/>
                  <a:gd name="T42" fmla="*/ 90 w 90"/>
                  <a:gd name="T43"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05">
                    <a:moveTo>
                      <a:pt x="90" y="15"/>
                    </a:moveTo>
                    <a:lnTo>
                      <a:pt x="90" y="12"/>
                    </a:lnTo>
                    <a:lnTo>
                      <a:pt x="89" y="9"/>
                    </a:lnTo>
                    <a:lnTo>
                      <a:pt x="88" y="6"/>
                    </a:lnTo>
                    <a:lnTo>
                      <a:pt x="86" y="4"/>
                    </a:lnTo>
                    <a:lnTo>
                      <a:pt x="84" y="2"/>
                    </a:lnTo>
                    <a:lnTo>
                      <a:pt x="81" y="1"/>
                    </a:lnTo>
                    <a:lnTo>
                      <a:pt x="78" y="0"/>
                    </a:lnTo>
                    <a:lnTo>
                      <a:pt x="75" y="0"/>
                    </a:lnTo>
                    <a:lnTo>
                      <a:pt x="45" y="0"/>
                    </a:lnTo>
                    <a:lnTo>
                      <a:pt x="0" y="0"/>
                    </a:lnTo>
                    <a:lnTo>
                      <a:pt x="0" y="105"/>
                    </a:lnTo>
                    <a:lnTo>
                      <a:pt x="75" y="105"/>
                    </a:lnTo>
                    <a:lnTo>
                      <a:pt x="78" y="105"/>
                    </a:lnTo>
                    <a:lnTo>
                      <a:pt x="81" y="104"/>
                    </a:lnTo>
                    <a:lnTo>
                      <a:pt x="84" y="103"/>
                    </a:lnTo>
                    <a:lnTo>
                      <a:pt x="86" y="101"/>
                    </a:lnTo>
                    <a:lnTo>
                      <a:pt x="88" y="99"/>
                    </a:lnTo>
                    <a:lnTo>
                      <a:pt x="89" y="96"/>
                    </a:lnTo>
                    <a:lnTo>
                      <a:pt x="90" y="93"/>
                    </a:lnTo>
                    <a:lnTo>
                      <a:pt x="90" y="90"/>
                    </a:lnTo>
                    <a:lnTo>
                      <a:pt x="9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475">
                <a:extLst>
                  <a:ext uri="{FF2B5EF4-FFF2-40B4-BE49-F238E27FC236}">
                    <a16:creationId xmlns:a16="http://schemas.microsoft.com/office/drawing/2014/main" id="{7368022C-9C48-473B-9214-C8D9DCF1C570}"/>
                  </a:ext>
                </a:extLst>
              </p:cNvPr>
              <p:cNvSpPr>
                <a:spLocks/>
              </p:cNvSpPr>
              <p:nvPr/>
            </p:nvSpPr>
            <p:spPr bwMode="auto">
              <a:xfrm>
                <a:off x="3209925" y="1408113"/>
                <a:ext cx="30163" cy="33338"/>
              </a:xfrm>
              <a:custGeom>
                <a:avLst/>
                <a:gdLst>
                  <a:gd name="T0" fmla="*/ 0 w 91"/>
                  <a:gd name="T1" fmla="*/ 90 h 105"/>
                  <a:gd name="T2" fmla="*/ 1 w 91"/>
                  <a:gd name="T3" fmla="*/ 93 h 105"/>
                  <a:gd name="T4" fmla="*/ 1 w 91"/>
                  <a:gd name="T5" fmla="*/ 95 h 105"/>
                  <a:gd name="T6" fmla="*/ 3 w 91"/>
                  <a:gd name="T7" fmla="*/ 98 h 105"/>
                  <a:gd name="T8" fmla="*/ 4 w 91"/>
                  <a:gd name="T9" fmla="*/ 101 h 105"/>
                  <a:gd name="T10" fmla="*/ 7 w 91"/>
                  <a:gd name="T11" fmla="*/ 103 h 105"/>
                  <a:gd name="T12" fmla="*/ 9 w 91"/>
                  <a:gd name="T13" fmla="*/ 104 h 105"/>
                  <a:gd name="T14" fmla="*/ 13 w 91"/>
                  <a:gd name="T15" fmla="*/ 105 h 105"/>
                  <a:gd name="T16" fmla="*/ 15 w 91"/>
                  <a:gd name="T17" fmla="*/ 105 h 105"/>
                  <a:gd name="T18" fmla="*/ 45 w 91"/>
                  <a:gd name="T19" fmla="*/ 105 h 105"/>
                  <a:gd name="T20" fmla="*/ 91 w 91"/>
                  <a:gd name="T21" fmla="*/ 105 h 105"/>
                  <a:gd name="T22" fmla="*/ 91 w 91"/>
                  <a:gd name="T23" fmla="*/ 0 h 105"/>
                  <a:gd name="T24" fmla="*/ 15 w 91"/>
                  <a:gd name="T25" fmla="*/ 0 h 105"/>
                  <a:gd name="T26" fmla="*/ 13 w 91"/>
                  <a:gd name="T27" fmla="*/ 0 h 105"/>
                  <a:gd name="T28" fmla="*/ 9 w 91"/>
                  <a:gd name="T29" fmla="*/ 1 h 105"/>
                  <a:gd name="T30" fmla="*/ 7 w 91"/>
                  <a:gd name="T31" fmla="*/ 2 h 105"/>
                  <a:gd name="T32" fmla="*/ 4 w 91"/>
                  <a:gd name="T33" fmla="*/ 4 h 105"/>
                  <a:gd name="T34" fmla="*/ 3 w 91"/>
                  <a:gd name="T35" fmla="*/ 6 h 105"/>
                  <a:gd name="T36" fmla="*/ 1 w 91"/>
                  <a:gd name="T37" fmla="*/ 8 h 105"/>
                  <a:gd name="T38" fmla="*/ 1 w 91"/>
                  <a:gd name="T39" fmla="*/ 11 h 105"/>
                  <a:gd name="T40" fmla="*/ 0 w 91"/>
                  <a:gd name="T41" fmla="*/ 15 h 105"/>
                  <a:gd name="T42" fmla="*/ 0 w 91"/>
                  <a:gd name="T43"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0" y="90"/>
                    </a:moveTo>
                    <a:lnTo>
                      <a:pt x="1" y="93"/>
                    </a:lnTo>
                    <a:lnTo>
                      <a:pt x="1" y="95"/>
                    </a:lnTo>
                    <a:lnTo>
                      <a:pt x="3" y="98"/>
                    </a:lnTo>
                    <a:lnTo>
                      <a:pt x="4" y="101"/>
                    </a:lnTo>
                    <a:lnTo>
                      <a:pt x="7" y="103"/>
                    </a:lnTo>
                    <a:lnTo>
                      <a:pt x="9" y="104"/>
                    </a:lnTo>
                    <a:lnTo>
                      <a:pt x="13" y="105"/>
                    </a:lnTo>
                    <a:lnTo>
                      <a:pt x="15" y="105"/>
                    </a:lnTo>
                    <a:lnTo>
                      <a:pt x="45" y="105"/>
                    </a:lnTo>
                    <a:lnTo>
                      <a:pt x="91" y="105"/>
                    </a:lnTo>
                    <a:lnTo>
                      <a:pt x="91" y="0"/>
                    </a:lnTo>
                    <a:lnTo>
                      <a:pt x="15" y="0"/>
                    </a:lnTo>
                    <a:lnTo>
                      <a:pt x="13" y="0"/>
                    </a:lnTo>
                    <a:lnTo>
                      <a:pt x="9" y="1"/>
                    </a:lnTo>
                    <a:lnTo>
                      <a:pt x="7" y="2"/>
                    </a:lnTo>
                    <a:lnTo>
                      <a:pt x="4" y="4"/>
                    </a:lnTo>
                    <a:lnTo>
                      <a:pt x="3" y="6"/>
                    </a:lnTo>
                    <a:lnTo>
                      <a:pt x="1" y="8"/>
                    </a:lnTo>
                    <a:lnTo>
                      <a:pt x="1" y="11"/>
                    </a:lnTo>
                    <a:lnTo>
                      <a:pt x="0" y="15"/>
                    </a:lnTo>
                    <a:lnTo>
                      <a:pt x="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78">
                <a:extLst>
                  <a:ext uri="{FF2B5EF4-FFF2-40B4-BE49-F238E27FC236}">
                    <a16:creationId xmlns:a16="http://schemas.microsoft.com/office/drawing/2014/main" id="{EECBA245-D538-4779-958C-8864B1854BE7}"/>
                  </a:ext>
                </a:extLst>
              </p:cNvPr>
              <p:cNvSpPr>
                <a:spLocks/>
              </p:cNvSpPr>
              <p:nvPr/>
            </p:nvSpPr>
            <p:spPr bwMode="auto">
              <a:xfrm>
                <a:off x="3306763" y="1408113"/>
                <a:ext cx="28575" cy="33338"/>
              </a:xfrm>
              <a:custGeom>
                <a:avLst/>
                <a:gdLst>
                  <a:gd name="T0" fmla="*/ 0 w 90"/>
                  <a:gd name="T1" fmla="*/ 105 h 105"/>
                  <a:gd name="T2" fmla="*/ 75 w 90"/>
                  <a:gd name="T3" fmla="*/ 105 h 105"/>
                  <a:gd name="T4" fmla="*/ 78 w 90"/>
                  <a:gd name="T5" fmla="*/ 105 h 105"/>
                  <a:gd name="T6" fmla="*/ 82 w 90"/>
                  <a:gd name="T7" fmla="*/ 104 h 105"/>
                  <a:gd name="T8" fmla="*/ 84 w 90"/>
                  <a:gd name="T9" fmla="*/ 103 h 105"/>
                  <a:gd name="T10" fmla="*/ 86 w 90"/>
                  <a:gd name="T11" fmla="*/ 101 h 105"/>
                  <a:gd name="T12" fmla="*/ 88 w 90"/>
                  <a:gd name="T13" fmla="*/ 98 h 105"/>
                  <a:gd name="T14" fmla="*/ 89 w 90"/>
                  <a:gd name="T15" fmla="*/ 95 h 105"/>
                  <a:gd name="T16" fmla="*/ 90 w 90"/>
                  <a:gd name="T17" fmla="*/ 93 h 105"/>
                  <a:gd name="T18" fmla="*/ 90 w 90"/>
                  <a:gd name="T19" fmla="*/ 90 h 105"/>
                  <a:gd name="T20" fmla="*/ 90 w 90"/>
                  <a:gd name="T21" fmla="*/ 15 h 105"/>
                  <a:gd name="T22" fmla="*/ 90 w 90"/>
                  <a:gd name="T23" fmla="*/ 11 h 105"/>
                  <a:gd name="T24" fmla="*/ 89 w 90"/>
                  <a:gd name="T25" fmla="*/ 8 h 105"/>
                  <a:gd name="T26" fmla="*/ 88 w 90"/>
                  <a:gd name="T27" fmla="*/ 6 h 105"/>
                  <a:gd name="T28" fmla="*/ 86 w 90"/>
                  <a:gd name="T29" fmla="*/ 4 h 105"/>
                  <a:gd name="T30" fmla="*/ 84 w 90"/>
                  <a:gd name="T31" fmla="*/ 2 h 105"/>
                  <a:gd name="T32" fmla="*/ 82 w 90"/>
                  <a:gd name="T33" fmla="*/ 1 h 105"/>
                  <a:gd name="T34" fmla="*/ 78 w 90"/>
                  <a:gd name="T35" fmla="*/ 0 h 105"/>
                  <a:gd name="T36" fmla="*/ 75 w 90"/>
                  <a:gd name="T37" fmla="*/ 0 h 105"/>
                  <a:gd name="T38" fmla="*/ 0 w 90"/>
                  <a:gd name="T39" fmla="*/ 0 h 105"/>
                  <a:gd name="T40" fmla="*/ 0 w 90"/>
                  <a:gd name="T4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05"/>
                    </a:moveTo>
                    <a:lnTo>
                      <a:pt x="75" y="105"/>
                    </a:lnTo>
                    <a:lnTo>
                      <a:pt x="78" y="105"/>
                    </a:lnTo>
                    <a:lnTo>
                      <a:pt x="82" y="104"/>
                    </a:lnTo>
                    <a:lnTo>
                      <a:pt x="84" y="103"/>
                    </a:lnTo>
                    <a:lnTo>
                      <a:pt x="86" y="101"/>
                    </a:lnTo>
                    <a:lnTo>
                      <a:pt x="88" y="98"/>
                    </a:lnTo>
                    <a:lnTo>
                      <a:pt x="89" y="95"/>
                    </a:lnTo>
                    <a:lnTo>
                      <a:pt x="90" y="93"/>
                    </a:lnTo>
                    <a:lnTo>
                      <a:pt x="90" y="90"/>
                    </a:lnTo>
                    <a:lnTo>
                      <a:pt x="90" y="15"/>
                    </a:lnTo>
                    <a:lnTo>
                      <a:pt x="90" y="11"/>
                    </a:lnTo>
                    <a:lnTo>
                      <a:pt x="89" y="8"/>
                    </a:lnTo>
                    <a:lnTo>
                      <a:pt x="88" y="6"/>
                    </a:lnTo>
                    <a:lnTo>
                      <a:pt x="86" y="4"/>
                    </a:lnTo>
                    <a:lnTo>
                      <a:pt x="84" y="2"/>
                    </a:lnTo>
                    <a:lnTo>
                      <a:pt x="82" y="1"/>
                    </a:lnTo>
                    <a:lnTo>
                      <a:pt x="78" y="0"/>
                    </a:lnTo>
                    <a:lnTo>
                      <a:pt x="75"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79">
                <a:extLst>
                  <a:ext uri="{FF2B5EF4-FFF2-40B4-BE49-F238E27FC236}">
                    <a16:creationId xmlns:a16="http://schemas.microsoft.com/office/drawing/2014/main" id="{2052D43C-62AE-4EA2-89B9-3D12D909B05E}"/>
                  </a:ext>
                </a:extLst>
              </p:cNvPr>
              <p:cNvSpPr>
                <a:spLocks/>
              </p:cNvSpPr>
              <p:nvPr/>
            </p:nvSpPr>
            <p:spPr bwMode="auto">
              <a:xfrm>
                <a:off x="3268663" y="1560513"/>
                <a:ext cx="28575" cy="33338"/>
              </a:xfrm>
              <a:custGeom>
                <a:avLst/>
                <a:gdLst>
                  <a:gd name="T0" fmla="*/ 90 w 90"/>
                  <a:gd name="T1" fmla="*/ 90 h 105"/>
                  <a:gd name="T2" fmla="*/ 90 w 90"/>
                  <a:gd name="T3" fmla="*/ 15 h 105"/>
                  <a:gd name="T4" fmla="*/ 90 w 90"/>
                  <a:gd name="T5" fmla="*/ 12 h 105"/>
                  <a:gd name="T6" fmla="*/ 89 w 90"/>
                  <a:gd name="T7" fmla="*/ 9 h 105"/>
                  <a:gd name="T8" fmla="*/ 88 w 90"/>
                  <a:gd name="T9" fmla="*/ 7 h 105"/>
                  <a:gd name="T10" fmla="*/ 86 w 90"/>
                  <a:gd name="T11" fmla="*/ 5 h 105"/>
                  <a:gd name="T12" fmla="*/ 84 w 90"/>
                  <a:gd name="T13" fmla="*/ 2 h 105"/>
                  <a:gd name="T14" fmla="*/ 80 w 90"/>
                  <a:gd name="T15" fmla="*/ 1 h 105"/>
                  <a:gd name="T16" fmla="*/ 78 w 90"/>
                  <a:gd name="T17" fmla="*/ 0 h 105"/>
                  <a:gd name="T18" fmla="*/ 75 w 90"/>
                  <a:gd name="T19" fmla="*/ 0 h 105"/>
                  <a:gd name="T20" fmla="*/ 15 w 90"/>
                  <a:gd name="T21" fmla="*/ 0 h 105"/>
                  <a:gd name="T22" fmla="*/ 0 w 90"/>
                  <a:gd name="T23" fmla="*/ 0 h 105"/>
                  <a:gd name="T24" fmla="*/ 0 w 90"/>
                  <a:gd name="T25" fmla="*/ 105 h 105"/>
                  <a:gd name="T26" fmla="*/ 15 w 90"/>
                  <a:gd name="T27" fmla="*/ 105 h 105"/>
                  <a:gd name="T28" fmla="*/ 75 w 90"/>
                  <a:gd name="T29" fmla="*/ 105 h 105"/>
                  <a:gd name="T30" fmla="*/ 78 w 90"/>
                  <a:gd name="T31" fmla="*/ 105 h 105"/>
                  <a:gd name="T32" fmla="*/ 80 w 90"/>
                  <a:gd name="T33" fmla="*/ 104 h 105"/>
                  <a:gd name="T34" fmla="*/ 84 w 90"/>
                  <a:gd name="T35" fmla="*/ 103 h 105"/>
                  <a:gd name="T36" fmla="*/ 86 w 90"/>
                  <a:gd name="T37" fmla="*/ 101 h 105"/>
                  <a:gd name="T38" fmla="*/ 88 w 90"/>
                  <a:gd name="T39" fmla="*/ 99 h 105"/>
                  <a:gd name="T40" fmla="*/ 89 w 90"/>
                  <a:gd name="T41" fmla="*/ 97 h 105"/>
                  <a:gd name="T42" fmla="*/ 90 w 90"/>
                  <a:gd name="T43" fmla="*/ 94 h 105"/>
                  <a:gd name="T44" fmla="*/ 90 w 90"/>
                  <a:gd name="T45" fmla="*/ 90 h 105"/>
                  <a:gd name="T46" fmla="*/ 90 w 90"/>
                  <a:gd name="T47"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105">
                    <a:moveTo>
                      <a:pt x="90" y="90"/>
                    </a:moveTo>
                    <a:lnTo>
                      <a:pt x="90" y="15"/>
                    </a:lnTo>
                    <a:lnTo>
                      <a:pt x="90" y="12"/>
                    </a:lnTo>
                    <a:lnTo>
                      <a:pt x="89" y="9"/>
                    </a:lnTo>
                    <a:lnTo>
                      <a:pt x="88" y="7"/>
                    </a:lnTo>
                    <a:lnTo>
                      <a:pt x="86" y="5"/>
                    </a:lnTo>
                    <a:lnTo>
                      <a:pt x="84" y="2"/>
                    </a:lnTo>
                    <a:lnTo>
                      <a:pt x="80" y="1"/>
                    </a:lnTo>
                    <a:lnTo>
                      <a:pt x="78" y="0"/>
                    </a:lnTo>
                    <a:lnTo>
                      <a:pt x="75" y="0"/>
                    </a:lnTo>
                    <a:lnTo>
                      <a:pt x="15" y="0"/>
                    </a:lnTo>
                    <a:lnTo>
                      <a:pt x="0" y="0"/>
                    </a:lnTo>
                    <a:lnTo>
                      <a:pt x="0" y="105"/>
                    </a:lnTo>
                    <a:lnTo>
                      <a:pt x="15" y="105"/>
                    </a:lnTo>
                    <a:lnTo>
                      <a:pt x="75" y="105"/>
                    </a:lnTo>
                    <a:lnTo>
                      <a:pt x="78" y="105"/>
                    </a:lnTo>
                    <a:lnTo>
                      <a:pt x="80" y="104"/>
                    </a:lnTo>
                    <a:lnTo>
                      <a:pt x="84" y="103"/>
                    </a:lnTo>
                    <a:lnTo>
                      <a:pt x="86" y="101"/>
                    </a:lnTo>
                    <a:lnTo>
                      <a:pt x="88" y="99"/>
                    </a:lnTo>
                    <a:lnTo>
                      <a:pt x="89" y="97"/>
                    </a:lnTo>
                    <a:lnTo>
                      <a:pt x="90" y="94"/>
                    </a:lnTo>
                    <a:lnTo>
                      <a:pt x="90" y="90"/>
                    </a:lnTo>
                    <a:lnTo>
                      <a:pt x="90"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80">
                <a:extLst>
                  <a:ext uri="{FF2B5EF4-FFF2-40B4-BE49-F238E27FC236}">
                    <a16:creationId xmlns:a16="http://schemas.microsoft.com/office/drawing/2014/main" id="{51BE9C3D-50BC-4D51-9AB9-C2BECEA88469}"/>
                  </a:ext>
                </a:extLst>
              </p:cNvPr>
              <p:cNvSpPr>
                <a:spLocks/>
              </p:cNvSpPr>
              <p:nvPr/>
            </p:nvSpPr>
            <p:spPr bwMode="auto">
              <a:xfrm>
                <a:off x="3209925" y="1560513"/>
                <a:ext cx="49213" cy="33338"/>
              </a:xfrm>
              <a:custGeom>
                <a:avLst/>
                <a:gdLst>
                  <a:gd name="T0" fmla="*/ 151 w 151"/>
                  <a:gd name="T1" fmla="*/ 0 h 105"/>
                  <a:gd name="T2" fmla="*/ 15 w 151"/>
                  <a:gd name="T3" fmla="*/ 0 h 105"/>
                  <a:gd name="T4" fmla="*/ 0 w 151"/>
                  <a:gd name="T5" fmla="*/ 0 h 105"/>
                  <a:gd name="T6" fmla="*/ 0 w 151"/>
                  <a:gd name="T7" fmla="*/ 105 h 105"/>
                  <a:gd name="T8" fmla="*/ 15 w 151"/>
                  <a:gd name="T9" fmla="*/ 105 h 105"/>
                  <a:gd name="T10" fmla="*/ 151 w 151"/>
                  <a:gd name="T11" fmla="*/ 105 h 105"/>
                  <a:gd name="T12" fmla="*/ 151 w 151"/>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1" h="105">
                    <a:moveTo>
                      <a:pt x="151" y="0"/>
                    </a:moveTo>
                    <a:lnTo>
                      <a:pt x="15" y="0"/>
                    </a:lnTo>
                    <a:lnTo>
                      <a:pt x="0" y="0"/>
                    </a:lnTo>
                    <a:lnTo>
                      <a:pt x="0" y="105"/>
                    </a:lnTo>
                    <a:lnTo>
                      <a:pt x="15" y="105"/>
                    </a:lnTo>
                    <a:lnTo>
                      <a:pt x="151" y="105"/>
                    </a:lnTo>
                    <a:lnTo>
                      <a:pt x="1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81">
                <a:extLst>
                  <a:ext uri="{FF2B5EF4-FFF2-40B4-BE49-F238E27FC236}">
                    <a16:creationId xmlns:a16="http://schemas.microsoft.com/office/drawing/2014/main" id="{86395B97-A0F2-454B-90D0-D62B0DB8BDEF}"/>
                  </a:ext>
                </a:extLst>
              </p:cNvPr>
              <p:cNvSpPr>
                <a:spLocks/>
              </p:cNvSpPr>
              <p:nvPr/>
            </p:nvSpPr>
            <p:spPr bwMode="auto">
              <a:xfrm>
                <a:off x="3171825" y="1560513"/>
                <a:ext cx="28575" cy="33338"/>
              </a:xfrm>
              <a:custGeom>
                <a:avLst/>
                <a:gdLst>
                  <a:gd name="T0" fmla="*/ 90 w 90"/>
                  <a:gd name="T1" fmla="*/ 0 h 105"/>
                  <a:gd name="T2" fmla="*/ 15 w 90"/>
                  <a:gd name="T3" fmla="*/ 0 h 105"/>
                  <a:gd name="T4" fmla="*/ 11 w 90"/>
                  <a:gd name="T5" fmla="*/ 0 h 105"/>
                  <a:gd name="T6" fmla="*/ 9 w 90"/>
                  <a:gd name="T7" fmla="*/ 1 h 105"/>
                  <a:gd name="T8" fmla="*/ 6 w 90"/>
                  <a:gd name="T9" fmla="*/ 2 h 105"/>
                  <a:gd name="T10" fmla="*/ 4 w 90"/>
                  <a:gd name="T11" fmla="*/ 5 h 105"/>
                  <a:gd name="T12" fmla="*/ 2 w 90"/>
                  <a:gd name="T13" fmla="*/ 7 h 105"/>
                  <a:gd name="T14" fmla="*/ 1 w 90"/>
                  <a:gd name="T15" fmla="*/ 10 h 105"/>
                  <a:gd name="T16" fmla="*/ 0 w 90"/>
                  <a:gd name="T17" fmla="*/ 12 h 105"/>
                  <a:gd name="T18" fmla="*/ 0 w 90"/>
                  <a:gd name="T19" fmla="*/ 15 h 105"/>
                  <a:gd name="T20" fmla="*/ 0 w 90"/>
                  <a:gd name="T21" fmla="*/ 90 h 105"/>
                  <a:gd name="T22" fmla="*/ 0 w 90"/>
                  <a:gd name="T23" fmla="*/ 94 h 105"/>
                  <a:gd name="T24" fmla="*/ 1 w 90"/>
                  <a:gd name="T25" fmla="*/ 97 h 105"/>
                  <a:gd name="T26" fmla="*/ 2 w 90"/>
                  <a:gd name="T27" fmla="*/ 99 h 105"/>
                  <a:gd name="T28" fmla="*/ 4 w 90"/>
                  <a:gd name="T29" fmla="*/ 101 h 105"/>
                  <a:gd name="T30" fmla="*/ 6 w 90"/>
                  <a:gd name="T31" fmla="*/ 103 h 105"/>
                  <a:gd name="T32" fmla="*/ 9 w 90"/>
                  <a:gd name="T33" fmla="*/ 104 h 105"/>
                  <a:gd name="T34" fmla="*/ 11 w 90"/>
                  <a:gd name="T35" fmla="*/ 105 h 105"/>
                  <a:gd name="T36" fmla="*/ 15 w 90"/>
                  <a:gd name="T37" fmla="*/ 105 h 105"/>
                  <a:gd name="T38" fmla="*/ 90 w 90"/>
                  <a:gd name="T39" fmla="*/ 105 h 105"/>
                  <a:gd name="T40" fmla="*/ 90 w 90"/>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90" y="0"/>
                    </a:moveTo>
                    <a:lnTo>
                      <a:pt x="15" y="0"/>
                    </a:lnTo>
                    <a:lnTo>
                      <a:pt x="11" y="0"/>
                    </a:lnTo>
                    <a:lnTo>
                      <a:pt x="9" y="1"/>
                    </a:lnTo>
                    <a:lnTo>
                      <a:pt x="6" y="2"/>
                    </a:lnTo>
                    <a:lnTo>
                      <a:pt x="4" y="5"/>
                    </a:lnTo>
                    <a:lnTo>
                      <a:pt x="2" y="7"/>
                    </a:lnTo>
                    <a:lnTo>
                      <a:pt x="1" y="10"/>
                    </a:lnTo>
                    <a:lnTo>
                      <a:pt x="0" y="12"/>
                    </a:lnTo>
                    <a:lnTo>
                      <a:pt x="0" y="15"/>
                    </a:lnTo>
                    <a:lnTo>
                      <a:pt x="0" y="90"/>
                    </a:lnTo>
                    <a:lnTo>
                      <a:pt x="0" y="94"/>
                    </a:lnTo>
                    <a:lnTo>
                      <a:pt x="1" y="97"/>
                    </a:lnTo>
                    <a:lnTo>
                      <a:pt x="2" y="99"/>
                    </a:lnTo>
                    <a:lnTo>
                      <a:pt x="4" y="101"/>
                    </a:lnTo>
                    <a:lnTo>
                      <a:pt x="6" y="103"/>
                    </a:lnTo>
                    <a:lnTo>
                      <a:pt x="9" y="104"/>
                    </a:lnTo>
                    <a:lnTo>
                      <a:pt x="11" y="105"/>
                    </a:lnTo>
                    <a:lnTo>
                      <a:pt x="1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82">
                <a:extLst>
                  <a:ext uri="{FF2B5EF4-FFF2-40B4-BE49-F238E27FC236}">
                    <a16:creationId xmlns:a16="http://schemas.microsoft.com/office/drawing/2014/main" id="{AE64729E-EFDD-4327-8C41-303934072B6C}"/>
                  </a:ext>
                </a:extLst>
              </p:cNvPr>
              <p:cNvSpPr>
                <a:spLocks/>
              </p:cNvSpPr>
              <p:nvPr/>
            </p:nvSpPr>
            <p:spPr bwMode="auto">
              <a:xfrm>
                <a:off x="3209925" y="1484313"/>
                <a:ext cx="49213" cy="33338"/>
              </a:xfrm>
              <a:custGeom>
                <a:avLst/>
                <a:gdLst>
                  <a:gd name="T0" fmla="*/ 151 w 151"/>
                  <a:gd name="T1" fmla="*/ 106 h 106"/>
                  <a:gd name="T2" fmla="*/ 151 w 151"/>
                  <a:gd name="T3" fmla="*/ 0 h 106"/>
                  <a:gd name="T4" fmla="*/ 45 w 151"/>
                  <a:gd name="T5" fmla="*/ 0 h 106"/>
                  <a:gd name="T6" fmla="*/ 0 w 151"/>
                  <a:gd name="T7" fmla="*/ 0 h 106"/>
                  <a:gd name="T8" fmla="*/ 0 w 151"/>
                  <a:gd name="T9" fmla="*/ 106 h 106"/>
                  <a:gd name="T10" fmla="*/ 15 w 151"/>
                  <a:gd name="T11" fmla="*/ 106 h 106"/>
                  <a:gd name="T12" fmla="*/ 151 w 151"/>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51" h="106">
                    <a:moveTo>
                      <a:pt x="151" y="106"/>
                    </a:moveTo>
                    <a:lnTo>
                      <a:pt x="151" y="0"/>
                    </a:lnTo>
                    <a:lnTo>
                      <a:pt x="45" y="0"/>
                    </a:lnTo>
                    <a:lnTo>
                      <a:pt x="0" y="0"/>
                    </a:lnTo>
                    <a:lnTo>
                      <a:pt x="0" y="106"/>
                    </a:lnTo>
                    <a:lnTo>
                      <a:pt x="15" y="106"/>
                    </a:lnTo>
                    <a:lnTo>
                      <a:pt x="15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83">
                <a:extLst>
                  <a:ext uri="{FF2B5EF4-FFF2-40B4-BE49-F238E27FC236}">
                    <a16:creationId xmlns:a16="http://schemas.microsoft.com/office/drawing/2014/main" id="{6619E9AC-952D-4DC0-9BD4-B37D36F685C8}"/>
                  </a:ext>
                </a:extLst>
              </p:cNvPr>
              <p:cNvSpPr>
                <a:spLocks/>
              </p:cNvSpPr>
              <p:nvPr/>
            </p:nvSpPr>
            <p:spPr bwMode="auto">
              <a:xfrm>
                <a:off x="3268663" y="1484313"/>
                <a:ext cx="28575" cy="33338"/>
              </a:xfrm>
              <a:custGeom>
                <a:avLst/>
                <a:gdLst>
                  <a:gd name="T0" fmla="*/ 75 w 90"/>
                  <a:gd name="T1" fmla="*/ 106 h 106"/>
                  <a:gd name="T2" fmla="*/ 78 w 90"/>
                  <a:gd name="T3" fmla="*/ 105 h 106"/>
                  <a:gd name="T4" fmla="*/ 80 w 90"/>
                  <a:gd name="T5" fmla="*/ 104 h 106"/>
                  <a:gd name="T6" fmla="*/ 84 w 90"/>
                  <a:gd name="T7" fmla="*/ 103 h 106"/>
                  <a:gd name="T8" fmla="*/ 86 w 90"/>
                  <a:gd name="T9" fmla="*/ 101 h 106"/>
                  <a:gd name="T10" fmla="*/ 88 w 90"/>
                  <a:gd name="T11" fmla="*/ 99 h 106"/>
                  <a:gd name="T12" fmla="*/ 89 w 90"/>
                  <a:gd name="T13" fmla="*/ 96 h 106"/>
                  <a:gd name="T14" fmla="*/ 90 w 90"/>
                  <a:gd name="T15" fmla="*/ 93 h 106"/>
                  <a:gd name="T16" fmla="*/ 90 w 90"/>
                  <a:gd name="T17" fmla="*/ 91 h 106"/>
                  <a:gd name="T18" fmla="*/ 90 w 90"/>
                  <a:gd name="T19" fmla="*/ 15 h 106"/>
                  <a:gd name="T20" fmla="*/ 90 w 90"/>
                  <a:gd name="T21" fmla="*/ 13 h 106"/>
                  <a:gd name="T22" fmla="*/ 89 w 90"/>
                  <a:gd name="T23" fmla="*/ 10 h 106"/>
                  <a:gd name="T24" fmla="*/ 88 w 90"/>
                  <a:gd name="T25" fmla="*/ 7 h 106"/>
                  <a:gd name="T26" fmla="*/ 86 w 90"/>
                  <a:gd name="T27" fmla="*/ 4 h 106"/>
                  <a:gd name="T28" fmla="*/ 84 w 90"/>
                  <a:gd name="T29" fmla="*/ 3 h 106"/>
                  <a:gd name="T30" fmla="*/ 80 w 90"/>
                  <a:gd name="T31" fmla="*/ 1 h 106"/>
                  <a:gd name="T32" fmla="*/ 78 w 90"/>
                  <a:gd name="T33" fmla="*/ 1 h 106"/>
                  <a:gd name="T34" fmla="*/ 75 w 90"/>
                  <a:gd name="T35" fmla="*/ 0 h 106"/>
                  <a:gd name="T36" fmla="*/ 45 w 90"/>
                  <a:gd name="T37" fmla="*/ 0 h 106"/>
                  <a:gd name="T38" fmla="*/ 0 w 90"/>
                  <a:gd name="T39" fmla="*/ 0 h 106"/>
                  <a:gd name="T40" fmla="*/ 0 w 90"/>
                  <a:gd name="T41" fmla="*/ 106 h 106"/>
                  <a:gd name="T42" fmla="*/ 15 w 90"/>
                  <a:gd name="T43" fmla="*/ 106 h 106"/>
                  <a:gd name="T44" fmla="*/ 75 w 90"/>
                  <a:gd name="T4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6">
                    <a:moveTo>
                      <a:pt x="75" y="106"/>
                    </a:moveTo>
                    <a:lnTo>
                      <a:pt x="78" y="105"/>
                    </a:lnTo>
                    <a:lnTo>
                      <a:pt x="80" y="104"/>
                    </a:lnTo>
                    <a:lnTo>
                      <a:pt x="84" y="103"/>
                    </a:lnTo>
                    <a:lnTo>
                      <a:pt x="86" y="101"/>
                    </a:lnTo>
                    <a:lnTo>
                      <a:pt x="88" y="99"/>
                    </a:lnTo>
                    <a:lnTo>
                      <a:pt x="89" y="96"/>
                    </a:lnTo>
                    <a:lnTo>
                      <a:pt x="90" y="93"/>
                    </a:lnTo>
                    <a:lnTo>
                      <a:pt x="90" y="91"/>
                    </a:lnTo>
                    <a:lnTo>
                      <a:pt x="90" y="15"/>
                    </a:lnTo>
                    <a:lnTo>
                      <a:pt x="90" y="13"/>
                    </a:lnTo>
                    <a:lnTo>
                      <a:pt x="89" y="10"/>
                    </a:lnTo>
                    <a:lnTo>
                      <a:pt x="88" y="7"/>
                    </a:lnTo>
                    <a:lnTo>
                      <a:pt x="86" y="4"/>
                    </a:lnTo>
                    <a:lnTo>
                      <a:pt x="84" y="3"/>
                    </a:lnTo>
                    <a:lnTo>
                      <a:pt x="80" y="1"/>
                    </a:lnTo>
                    <a:lnTo>
                      <a:pt x="78" y="1"/>
                    </a:lnTo>
                    <a:lnTo>
                      <a:pt x="75" y="0"/>
                    </a:lnTo>
                    <a:lnTo>
                      <a:pt x="45" y="0"/>
                    </a:lnTo>
                    <a:lnTo>
                      <a:pt x="0" y="0"/>
                    </a:lnTo>
                    <a:lnTo>
                      <a:pt x="0" y="106"/>
                    </a:lnTo>
                    <a:lnTo>
                      <a:pt x="15" y="106"/>
                    </a:lnTo>
                    <a:lnTo>
                      <a:pt x="7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84">
                <a:extLst>
                  <a:ext uri="{FF2B5EF4-FFF2-40B4-BE49-F238E27FC236}">
                    <a16:creationId xmlns:a16="http://schemas.microsoft.com/office/drawing/2014/main" id="{C0DEB436-0B1A-4D12-94B4-154BA04E2199}"/>
                  </a:ext>
                </a:extLst>
              </p:cNvPr>
              <p:cNvSpPr>
                <a:spLocks/>
              </p:cNvSpPr>
              <p:nvPr/>
            </p:nvSpPr>
            <p:spPr bwMode="auto">
              <a:xfrm>
                <a:off x="3171825" y="1484313"/>
                <a:ext cx="28575" cy="33338"/>
              </a:xfrm>
              <a:custGeom>
                <a:avLst/>
                <a:gdLst>
                  <a:gd name="T0" fmla="*/ 15 w 90"/>
                  <a:gd name="T1" fmla="*/ 106 h 106"/>
                  <a:gd name="T2" fmla="*/ 90 w 90"/>
                  <a:gd name="T3" fmla="*/ 106 h 106"/>
                  <a:gd name="T4" fmla="*/ 90 w 90"/>
                  <a:gd name="T5" fmla="*/ 0 h 106"/>
                  <a:gd name="T6" fmla="*/ 15 w 90"/>
                  <a:gd name="T7" fmla="*/ 0 h 106"/>
                  <a:gd name="T8" fmla="*/ 11 w 90"/>
                  <a:gd name="T9" fmla="*/ 1 h 106"/>
                  <a:gd name="T10" fmla="*/ 9 w 90"/>
                  <a:gd name="T11" fmla="*/ 1 h 106"/>
                  <a:gd name="T12" fmla="*/ 6 w 90"/>
                  <a:gd name="T13" fmla="*/ 3 h 106"/>
                  <a:gd name="T14" fmla="*/ 4 w 90"/>
                  <a:gd name="T15" fmla="*/ 4 h 106"/>
                  <a:gd name="T16" fmla="*/ 2 w 90"/>
                  <a:gd name="T17" fmla="*/ 7 h 106"/>
                  <a:gd name="T18" fmla="*/ 1 w 90"/>
                  <a:gd name="T19" fmla="*/ 10 h 106"/>
                  <a:gd name="T20" fmla="*/ 0 w 90"/>
                  <a:gd name="T21" fmla="*/ 13 h 106"/>
                  <a:gd name="T22" fmla="*/ 0 w 90"/>
                  <a:gd name="T23" fmla="*/ 15 h 106"/>
                  <a:gd name="T24" fmla="*/ 0 w 90"/>
                  <a:gd name="T25" fmla="*/ 90 h 106"/>
                  <a:gd name="T26" fmla="*/ 0 w 90"/>
                  <a:gd name="T27" fmla="*/ 93 h 106"/>
                  <a:gd name="T28" fmla="*/ 1 w 90"/>
                  <a:gd name="T29" fmla="*/ 96 h 106"/>
                  <a:gd name="T30" fmla="*/ 2 w 90"/>
                  <a:gd name="T31" fmla="*/ 99 h 106"/>
                  <a:gd name="T32" fmla="*/ 4 w 90"/>
                  <a:gd name="T33" fmla="*/ 101 h 106"/>
                  <a:gd name="T34" fmla="*/ 6 w 90"/>
                  <a:gd name="T35" fmla="*/ 103 h 106"/>
                  <a:gd name="T36" fmla="*/ 9 w 90"/>
                  <a:gd name="T37" fmla="*/ 104 h 106"/>
                  <a:gd name="T38" fmla="*/ 11 w 90"/>
                  <a:gd name="T39" fmla="*/ 105 h 106"/>
                  <a:gd name="T40" fmla="*/ 15 w 90"/>
                  <a:gd name="T4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15" y="106"/>
                    </a:moveTo>
                    <a:lnTo>
                      <a:pt x="90" y="106"/>
                    </a:lnTo>
                    <a:lnTo>
                      <a:pt x="90" y="0"/>
                    </a:lnTo>
                    <a:lnTo>
                      <a:pt x="15" y="0"/>
                    </a:lnTo>
                    <a:lnTo>
                      <a:pt x="11" y="1"/>
                    </a:lnTo>
                    <a:lnTo>
                      <a:pt x="9" y="1"/>
                    </a:lnTo>
                    <a:lnTo>
                      <a:pt x="6" y="3"/>
                    </a:lnTo>
                    <a:lnTo>
                      <a:pt x="4" y="4"/>
                    </a:lnTo>
                    <a:lnTo>
                      <a:pt x="2" y="7"/>
                    </a:lnTo>
                    <a:lnTo>
                      <a:pt x="1" y="10"/>
                    </a:lnTo>
                    <a:lnTo>
                      <a:pt x="0" y="13"/>
                    </a:lnTo>
                    <a:lnTo>
                      <a:pt x="0" y="15"/>
                    </a:lnTo>
                    <a:lnTo>
                      <a:pt x="0" y="90"/>
                    </a:lnTo>
                    <a:lnTo>
                      <a:pt x="0" y="93"/>
                    </a:lnTo>
                    <a:lnTo>
                      <a:pt x="1" y="96"/>
                    </a:lnTo>
                    <a:lnTo>
                      <a:pt x="2" y="99"/>
                    </a:lnTo>
                    <a:lnTo>
                      <a:pt x="4" y="101"/>
                    </a:lnTo>
                    <a:lnTo>
                      <a:pt x="6" y="103"/>
                    </a:lnTo>
                    <a:lnTo>
                      <a:pt x="9" y="104"/>
                    </a:lnTo>
                    <a:lnTo>
                      <a:pt x="11" y="105"/>
                    </a:lnTo>
                    <a:lnTo>
                      <a:pt x="15"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85">
                <a:extLst>
                  <a:ext uri="{FF2B5EF4-FFF2-40B4-BE49-F238E27FC236}">
                    <a16:creationId xmlns:a16="http://schemas.microsoft.com/office/drawing/2014/main" id="{EBBDEC90-5FEE-4F56-8C1A-8298C72B505A}"/>
                  </a:ext>
                </a:extLst>
              </p:cNvPr>
              <p:cNvSpPr>
                <a:spLocks/>
              </p:cNvSpPr>
              <p:nvPr/>
            </p:nvSpPr>
            <p:spPr bwMode="auto">
              <a:xfrm>
                <a:off x="3278188" y="1368425"/>
                <a:ext cx="28575" cy="34925"/>
              </a:xfrm>
              <a:custGeom>
                <a:avLst/>
                <a:gdLst>
                  <a:gd name="T0" fmla="*/ 90 w 90"/>
                  <a:gd name="T1" fmla="*/ 92 h 107"/>
                  <a:gd name="T2" fmla="*/ 90 w 90"/>
                  <a:gd name="T3" fmla="*/ 15 h 107"/>
                  <a:gd name="T4" fmla="*/ 90 w 90"/>
                  <a:gd name="T5" fmla="*/ 13 h 107"/>
                  <a:gd name="T6" fmla="*/ 89 w 90"/>
                  <a:gd name="T7" fmla="*/ 10 h 107"/>
                  <a:gd name="T8" fmla="*/ 88 w 90"/>
                  <a:gd name="T9" fmla="*/ 8 h 107"/>
                  <a:gd name="T10" fmla="*/ 86 w 90"/>
                  <a:gd name="T11" fmla="*/ 6 h 107"/>
                  <a:gd name="T12" fmla="*/ 84 w 90"/>
                  <a:gd name="T13" fmla="*/ 4 h 107"/>
                  <a:gd name="T14" fmla="*/ 80 w 90"/>
                  <a:gd name="T15" fmla="*/ 3 h 107"/>
                  <a:gd name="T16" fmla="*/ 78 w 90"/>
                  <a:gd name="T17" fmla="*/ 2 h 107"/>
                  <a:gd name="T18" fmla="*/ 75 w 90"/>
                  <a:gd name="T19" fmla="*/ 2 h 107"/>
                  <a:gd name="T20" fmla="*/ 0 w 90"/>
                  <a:gd name="T21" fmla="*/ 0 h 107"/>
                  <a:gd name="T22" fmla="*/ 0 w 90"/>
                  <a:gd name="T23" fmla="*/ 107 h 107"/>
                  <a:gd name="T24" fmla="*/ 75 w 90"/>
                  <a:gd name="T25" fmla="*/ 107 h 107"/>
                  <a:gd name="T26" fmla="*/ 78 w 90"/>
                  <a:gd name="T27" fmla="*/ 106 h 107"/>
                  <a:gd name="T28" fmla="*/ 80 w 90"/>
                  <a:gd name="T29" fmla="*/ 106 h 107"/>
                  <a:gd name="T30" fmla="*/ 84 w 90"/>
                  <a:gd name="T31" fmla="*/ 103 h 107"/>
                  <a:gd name="T32" fmla="*/ 86 w 90"/>
                  <a:gd name="T33" fmla="*/ 102 h 107"/>
                  <a:gd name="T34" fmla="*/ 88 w 90"/>
                  <a:gd name="T35" fmla="*/ 100 h 107"/>
                  <a:gd name="T36" fmla="*/ 89 w 90"/>
                  <a:gd name="T37" fmla="*/ 97 h 107"/>
                  <a:gd name="T38" fmla="*/ 90 w 90"/>
                  <a:gd name="T39" fmla="*/ 95 h 107"/>
                  <a:gd name="T40" fmla="*/ 90 w 90"/>
                  <a:gd name="T4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90" y="92"/>
                    </a:moveTo>
                    <a:lnTo>
                      <a:pt x="90" y="15"/>
                    </a:lnTo>
                    <a:lnTo>
                      <a:pt x="90" y="13"/>
                    </a:lnTo>
                    <a:lnTo>
                      <a:pt x="89" y="10"/>
                    </a:lnTo>
                    <a:lnTo>
                      <a:pt x="88" y="8"/>
                    </a:lnTo>
                    <a:lnTo>
                      <a:pt x="86" y="6"/>
                    </a:lnTo>
                    <a:lnTo>
                      <a:pt x="84" y="4"/>
                    </a:lnTo>
                    <a:lnTo>
                      <a:pt x="80" y="3"/>
                    </a:lnTo>
                    <a:lnTo>
                      <a:pt x="78" y="2"/>
                    </a:lnTo>
                    <a:lnTo>
                      <a:pt x="75" y="2"/>
                    </a:lnTo>
                    <a:lnTo>
                      <a:pt x="0" y="0"/>
                    </a:lnTo>
                    <a:lnTo>
                      <a:pt x="0" y="107"/>
                    </a:lnTo>
                    <a:lnTo>
                      <a:pt x="75" y="107"/>
                    </a:lnTo>
                    <a:lnTo>
                      <a:pt x="78" y="106"/>
                    </a:lnTo>
                    <a:lnTo>
                      <a:pt x="80" y="106"/>
                    </a:lnTo>
                    <a:lnTo>
                      <a:pt x="84" y="103"/>
                    </a:lnTo>
                    <a:lnTo>
                      <a:pt x="86" y="102"/>
                    </a:lnTo>
                    <a:lnTo>
                      <a:pt x="88" y="100"/>
                    </a:lnTo>
                    <a:lnTo>
                      <a:pt x="89" y="97"/>
                    </a:lnTo>
                    <a:lnTo>
                      <a:pt x="90" y="95"/>
                    </a:lnTo>
                    <a:lnTo>
                      <a:pt x="9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86">
                <a:extLst>
                  <a:ext uri="{FF2B5EF4-FFF2-40B4-BE49-F238E27FC236}">
                    <a16:creationId xmlns:a16="http://schemas.microsoft.com/office/drawing/2014/main" id="{B47B6D86-217E-4566-9A80-FAD384A5D542}"/>
                  </a:ext>
                </a:extLst>
              </p:cNvPr>
              <p:cNvSpPr>
                <a:spLocks/>
              </p:cNvSpPr>
              <p:nvPr/>
            </p:nvSpPr>
            <p:spPr bwMode="auto">
              <a:xfrm>
                <a:off x="3181350" y="1368425"/>
                <a:ext cx="28575" cy="34925"/>
              </a:xfrm>
              <a:custGeom>
                <a:avLst/>
                <a:gdLst>
                  <a:gd name="T0" fmla="*/ 15 w 90"/>
                  <a:gd name="T1" fmla="*/ 107 h 107"/>
                  <a:gd name="T2" fmla="*/ 90 w 90"/>
                  <a:gd name="T3" fmla="*/ 107 h 107"/>
                  <a:gd name="T4" fmla="*/ 90 w 90"/>
                  <a:gd name="T5" fmla="*/ 0 h 107"/>
                  <a:gd name="T6" fmla="*/ 15 w 90"/>
                  <a:gd name="T7" fmla="*/ 0 h 107"/>
                  <a:gd name="T8" fmla="*/ 11 w 90"/>
                  <a:gd name="T9" fmla="*/ 2 h 107"/>
                  <a:gd name="T10" fmla="*/ 9 w 90"/>
                  <a:gd name="T11" fmla="*/ 3 h 107"/>
                  <a:gd name="T12" fmla="*/ 6 w 90"/>
                  <a:gd name="T13" fmla="*/ 4 h 107"/>
                  <a:gd name="T14" fmla="*/ 4 w 90"/>
                  <a:gd name="T15" fmla="*/ 6 h 107"/>
                  <a:gd name="T16" fmla="*/ 3 w 90"/>
                  <a:gd name="T17" fmla="*/ 8 h 107"/>
                  <a:gd name="T18" fmla="*/ 1 w 90"/>
                  <a:gd name="T19" fmla="*/ 10 h 107"/>
                  <a:gd name="T20" fmla="*/ 0 w 90"/>
                  <a:gd name="T21" fmla="*/ 13 h 107"/>
                  <a:gd name="T22" fmla="*/ 0 w 90"/>
                  <a:gd name="T23" fmla="*/ 17 h 107"/>
                  <a:gd name="T24" fmla="*/ 0 w 90"/>
                  <a:gd name="T25" fmla="*/ 92 h 107"/>
                  <a:gd name="T26" fmla="*/ 0 w 90"/>
                  <a:gd name="T27" fmla="*/ 95 h 107"/>
                  <a:gd name="T28" fmla="*/ 1 w 90"/>
                  <a:gd name="T29" fmla="*/ 97 h 107"/>
                  <a:gd name="T30" fmla="*/ 3 w 90"/>
                  <a:gd name="T31" fmla="*/ 100 h 107"/>
                  <a:gd name="T32" fmla="*/ 4 w 90"/>
                  <a:gd name="T33" fmla="*/ 102 h 107"/>
                  <a:gd name="T34" fmla="*/ 6 w 90"/>
                  <a:gd name="T35" fmla="*/ 103 h 107"/>
                  <a:gd name="T36" fmla="*/ 9 w 90"/>
                  <a:gd name="T37" fmla="*/ 106 h 107"/>
                  <a:gd name="T38" fmla="*/ 11 w 90"/>
                  <a:gd name="T39" fmla="*/ 106 h 107"/>
                  <a:gd name="T40" fmla="*/ 15 w 90"/>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7">
                    <a:moveTo>
                      <a:pt x="15" y="107"/>
                    </a:moveTo>
                    <a:lnTo>
                      <a:pt x="90" y="107"/>
                    </a:lnTo>
                    <a:lnTo>
                      <a:pt x="90" y="0"/>
                    </a:lnTo>
                    <a:lnTo>
                      <a:pt x="15" y="0"/>
                    </a:lnTo>
                    <a:lnTo>
                      <a:pt x="11" y="2"/>
                    </a:lnTo>
                    <a:lnTo>
                      <a:pt x="9" y="3"/>
                    </a:lnTo>
                    <a:lnTo>
                      <a:pt x="6" y="4"/>
                    </a:lnTo>
                    <a:lnTo>
                      <a:pt x="4" y="6"/>
                    </a:lnTo>
                    <a:lnTo>
                      <a:pt x="3" y="8"/>
                    </a:lnTo>
                    <a:lnTo>
                      <a:pt x="1" y="10"/>
                    </a:lnTo>
                    <a:lnTo>
                      <a:pt x="0" y="13"/>
                    </a:lnTo>
                    <a:lnTo>
                      <a:pt x="0" y="17"/>
                    </a:lnTo>
                    <a:lnTo>
                      <a:pt x="0" y="92"/>
                    </a:lnTo>
                    <a:lnTo>
                      <a:pt x="0" y="95"/>
                    </a:lnTo>
                    <a:lnTo>
                      <a:pt x="1" y="97"/>
                    </a:lnTo>
                    <a:lnTo>
                      <a:pt x="3" y="100"/>
                    </a:lnTo>
                    <a:lnTo>
                      <a:pt x="4" y="102"/>
                    </a:lnTo>
                    <a:lnTo>
                      <a:pt x="6" y="103"/>
                    </a:lnTo>
                    <a:lnTo>
                      <a:pt x="9" y="106"/>
                    </a:lnTo>
                    <a:lnTo>
                      <a:pt x="11" y="106"/>
                    </a:lnTo>
                    <a:lnTo>
                      <a:pt x="15"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87">
                <a:extLst>
                  <a:ext uri="{FF2B5EF4-FFF2-40B4-BE49-F238E27FC236}">
                    <a16:creationId xmlns:a16="http://schemas.microsoft.com/office/drawing/2014/main" id="{EC850967-8334-4E18-9917-C3E40020CC29}"/>
                  </a:ext>
                </a:extLst>
              </p:cNvPr>
              <p:cNvSpPr>
                <a:spLocks/>
              </p:cNvSpPr>
              <p:nvPr/>
            </p:nvSpPr>
            <p:spPr bwMode="auto">
              <a:xfrm>
                <a:off x="3219450" y="1368425"/>
                <a:ext cx="49213" cy="34925"/>
              </a:xfrm>
              <a:custGeom>
                <a:avLst/>
                <a:gdLst>
                  <a:gd name="T0" fmla="*/ 151 w 151"/>
                  <a:gd name="T1" fmla="*/ 107 h 107"/>
                  <a:gd name="T2" fmla="*/ 151 w 151"/>
                  <a:gd name="T3" fmla="*/ 0 h 107"/>
                  <a:gd name="T4" fmla="*/ 0 w 151"/>
                  <a:gd name="T5" fmla="*/ 0 h 107"/>
                  <a:gd name="T6" fmla="*/ 0 w 151"/>
                  <a:gd name="T7" fmla="*/ 107 h 107"/>
                  <a:gd name="T8" fmla="*/ 76 w 151"/>
                  <a:gd name="T9" fmla="*/ 107 h 107"/>
                  <a:gd name="T10" fmla="*/ 151 w 151"/>
                  <a:gd name="T11" fmla="*/ 107 h 107"/>
                </a:gdLst>
                <a:ahLst/>
                <a:cxnLst>
                  <a:cxn ang="0">
                    <a:pos x="T0" y="T1"/>
                  </a:cxn>
                  <a:cxn ang="0">
                    <a:pos x="T2" y="T3"/>
                  </a:cxn>
                  <a:cxn ang="0">
                    <a:pos x="T4" y="T5"/>
                  </a:cxn>
                  <a:cxn ang="0">
                    <a:pos x="T6" y="T7"/>
                  </a:cxn>
                  <a:cxn ang="0">
                    <a:pos x="T8" y="T9"/>
                  </a:cxn>
                  <a:cxn ang="0">
                    <a:pos x="T10" y="T11"/>
                  </a:cxn>
                </a:cxnLst>
                <a:rect l="0" t="0" r="r" b="b"/>
                <a:pathLst>
                  <a:path w="151" h="107">
                    <a:moveTo>
                      <a:pt x="151" y="107"/>
                    </a:moveTo>
                    <a:lnTo>
                      <a:pt x="151" y="0"/>
                    </a:lnTo>
                    <a:lnTo>
                      <a:pt x="0" y="0"/>
                    </a:lnTo>
                    <a:lnTo>
                      <a:pt x="0" y="107"/>
                    </a:lnTo>
                    <a:lnTo>
                      <a:pt x="76" y="107"/>
                    </a:lnTo>
                    <a:lnTo>
                      <a:pt x="15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8">
                <a:extLst>
                  <a:ext uri="{FF2B5EF4-FFF2-40B4-BE49-F238E27FC236}">
                    <a16:creationId xmlns:a16="http://schemas.microsoft.com/office/drawing/2014/main" id="{5C5D8009-38C0-4E6A-89DA-B4AE9AA80C94}"/>
                  </a:ext>
                </a:extLst>
              </p:cNvPr>
              <p:cNvSpPr>
                <a:spLocks/>
              </p:cNvSpPr>
              <p:nvPr/>
            </p:nvSpPr>
            <p:spPr bwMode="auto">
              <a:xfrm>
                <a:off x="3411538" y="1598613"/>
                <a:ext cx="28575" cy="33338"/>
              </a:xfrm>
              <a:custGeom>
                <a:avLst/>
                <a:gdLst>
                  <a:gd name="T0" fmla="*/ 75 w 91"/>
                  <a:gd name="T1" fmla="*/ 0 h 106"/>
                  <a:gd name="T2" fmla="*/ 45 w 91"/>
                  <a:gd name="T3" fmla="*/ 0 h 106"/>
                  <a:gd name="T4" fmla="*/ 0 w 91"/>
                  <a:gd name="T5" fmla="*/ 0 h 106"/>
                  <a:gd name="T6" fmla="*/ 0 w 91"/>
                  <a:gd name="T7" fmla="*/ 106 h 106"/>
                  <a:gd name="T8" fmla="*/ 75 w 91"/>
                  <a:gd name="T9" fmla="*/ 106 h 106"/>
                  <a:gd name="T10" fmla="*/ 79 w 91"/>
                  <a:gd name="T11" fmla="*/ 106 h 106"/>
                  <a:gd name="T12" fmla="*/ 81 w 91"/>
                  <a:gd name="T13" fmla="*/ 104 h 106"/>
                  <a:gd name="T14" fmla="*/ 84 w 91"/>
                  <a:gd name="T15" fmla="*/ 103 h 106"/>
                  <a:gd name="T16" fmla="*/ 86 w 91"/>
                  <a:gd name="T17" fmla="*/ 101 h 106"/>
                  <a:gd name="T18" fmla="*/ 88 w 91"/>
                  <a:gd name="T19" fmla="*/ 99 h 106"/>
                  <a:gd name="T20" fmla="*/ 89 w 91"/>
                  <a:gd name="T21" fmla="*/ 97 h 106"/>
                  <a:gd name="T22" fmla="*/ 91 w 91"/>
                  <a:gd name="T23" fmla="*/ 94 h 106"/>
                  <a:gd name="T24" fmla="*/ 91 w 91"/>
                  <a:gd name="T25" fmla="*/ 91 h 106"/>
                  <a:gd name="T26" fmla="*/ 91 w 91"/>
                  <a:gd name="T27" fmla="*/ 15 h 106"/>
                  <a:gd name="T28" fmla="*/ 91 w 91"/>
                  <a:gd name="T29" fmla="*/ 12 h 106"/>
                  <a:gd name="T30" fmla="*/ 89 w 91"/>
                  <a:gd name="T31" fmla="*/ 10 h 106"/>
                  <a:gd name="T32" fmla="*/ 88 w 91"/>
                  <a:gd name="T33" fmla="*/ 7 h 106"/>
                  <a:gd name="T34" fmla="*/ 86 w 91"/>
                  <a:gd name="T35" fmla="*/ 5 h 106"/>
                  <a:gd name="T36" fmla="*/ 84 w 91"/>
                  <a:gd name="T37" fmla="*/ 4 h 106"/>
                  <a:gd name="T38" fmla="*/ 81 w 91"/>
                  <a:gd name="T39" fmla="*/ 2 h 106"/>
                  <a:gd name="T40" fmla="*/ 79 w 91"/>
                  <a:gd name="T41" fmla="*/ 2 h 106"/>
                  <a:gd name="T42" fmla="*/ 75 w 91"/>
                  <a:gd name="T43" fmla="*/ 0 h 106"/>
                  <a:gd name="T44" fmla="*/ 75 w 91"/>
                  <a:gd name="T4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106">
                    <a:moveTo>
                      <a:pt x="75" y="0"/>
                    </a:moveTo>
                    <a:lnTo>
                      <a:pt x="45" y="0"/>
                    </a:lnTo>
                    <a:lnTo>
                      <a:pt x="0" y="0"/>
                    </a:lnTo>
                    <a:lnTo>
                      <a:pt x="0" y="106"/>
                    </a:lnTo>
                    <a:lnTo>
                      <a:pt x="75" y="106"/>
                    </a:lnTo>
                    <a:lnTo>
                      <a:pt x="79" y="106"/>
                    </a:lnTo>
                    <a:lnTo>
                      <a:pt x="81" y="104"/>
                    </a:lnTo>
                    <a:lnTo>
                      <a:pt x="84" y="103"/>
                    </a:lnTo>
                    <a:lnTo>
                      <a:pt x="86" y="101"/>
                    </a:lnTo>
                    <a:lnTo>
                      <a:pt x="88" y="99"/>
                    </a:lnTo>
                    <a:lnTo>
                      <a:pt x="89" y="97"/>
                    </a:lnTo>
                    <a:lnTo>
                      <a:pt x="91" y="94"/>
                    </a:lnTo>
                    <a:lnTo>
                      <a:pt x="91" y="91"/>
                    </a:lnTo>
                    <a:lnTo>
                      <a:pt x="91" y="15"/>
                    </a:lnTo>
                    <a:lnTo>
                      <a:pt x="91" y="12"/>
                    </a:lnTo>
                    <a:lnTo>
                      <a:pt x="89" y="10"/>
                    </a:lnTo>
                    <a:lnTo>
                      <a:pt x="88" y="7"/>
                    </a:lnTo>
                    <a:lnTo>
                      <a:pt x="86" y="5"/>
                    </a:lnTo>
                    <a:lnTo>
                      <a:pt x="84" y="4"/>
                    </a:lnTo>
                    <a:lnTo>
                      <a:pt x="81" y="2"/>
                    </a:lnTo>
                    <a:lnTo>
                      <a:pt x="79" y="2"/>
                    </a:lnTo>
                    <a:lnTo>
                      <a:pt x="75"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89">
                <a:extLst>
                  <a:ext uri="{FF2B5EF4-FFF2-40B4-BE49-F238E27FC236}">
                    <a16:creationId xmlns:a16="http://schemas.microsoft.com/office/drawing/2014/main" id="{9A4114B5-BB23-4FE9-9C3F-4B42DD74774E}"/>
                  </a:ext>
                </a:extLst>
              </p:cNvPr>
              <p:cNvSpPr>
                <a:spLocks/>
              </p:cNvSpPr>
              <p:nvPr/>
            </p:nvSpPr>
            <p:spPr bwMode="auto">
              <a:xfrm>
                <a:off x="3316288" y="1598613"/>
                <a:ext cx="28575" cy="33338"/>
              </a:xfrm>
              <a:custGeom>
                <a:avLst/>
                <a:gdLst>
                  <a:gd name="T0" fmla="*/ 0 w 90"/>
                  <a:gd name="T1" fmla="*/ 15 h 106"/>
                  <a:gd name="T2" fmla="*/ 0 w 90"/>
                  <a:gd name="T3" fmla="*/ 91 h 106"/>
                  <a:gd name="T4" fmla="*/ 0 w 90"/>
                  <a:gd name="T5" fmla="*/ 94 h 106"/>
                  <a:gd name="T6" fmla="*/ 1 w 90"/>
                  <a:gd name="T7" fmla="*/ 97 h 106"/>
                  <a:gd name="T8" fmla="*/ 3 w 90"/>
                  <a:gd name="T9" fmla="*/ 99 h 106"/>
                  <a:gd name="T10" fmla="*/ 4 w 90"/>
                  <a:gd name="T11" fmla="*/ 101 h 106"/>
                  <a:gd name="T12" fmla="*/ 6 w 90"/>
                  <a:gd name="T13" fmla="*/ 103 h 106"/>
                  <a:gd name="T14" fmla="*/ 10 w 90"/>
                  <a:gd name="T15" fmla="*/ 104 h 106"/>
                  <a:gd name="T16" fmla="*/ 12 w 90"/>
                  <a:gd name="T17" fmla="*/ 106 h 106"/>
                  <a:gd name="T18" fmla="*/ 15 w 90"/>
                  <a:gd name="T19" fmla="*/ 106 h 106"/>
                  <a:gd name="T20" fmla="*/ 90 w 90"/>
                  <a:gd name="T21" fmla="*/ 106 h 106"/>
                  <a:gd name="T22" fmla="*/ 90 w 90"/>
                  <a:gd name="T23" fmla="*/ 0 h 106"/>
                  <a:gd name="T24" fmla="*/ 15 w 90"/>
                  <a:gd name="T25" fmla="*/ 0 h 106"/>
                  <a:gd name="T26" fmla="*/ 12 w 90"/>
                  <a:gd name="T27" fmla="*/ 0 h 106"/>
                  <a:gd name="T28" fmla="*/ 10 w 90"/>
                  <a:gd name="T29" fmla="*/ 2 h 106"/>
                  <a:gd name="T30" fmla="*/ 6 w 90"/>
                  <a:gd name="T31" fmla="*/ 4 h 106"/>
                  <a:gd name="T32" fmla="*/ 4 w 90"/>
                  <a:gd name="T33" fmla="*/ 5 h 106"/>
                  <a:gd name="T34" fmla="*/ 3 w 90"/>
                  <a:gd name="T35" fmla="*/ 7 h 106"/>
                  <a:gd name="T36" fmla="*/ 1 w 90"/>
                  <a:gd name="T37" fmla="*/ 10 h 106"/>
                  <a:gd name="T38" fmla="*/ 0 w 90"/>
                  <a:gd name="T39" fmla="*/ 12 h 106"/>
                  <a:gd name="T40" fmla="*/ 0 w 90"/>
                  <a:gd name="T41" fmla="*/ 1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6">
                    <a:moveTo>
                      <a:pt x="0" y="15"/>
                    </a:moveTo>
                    <a:lnTo>
                      <a:pt x="0" y="91"/>
                    </a:lnTo>
                    <a:lnTo>
                      <a:pt x="0" y="94"/>
                    </a:lnTo>
                    <a:lnTo>
                      <a:pt x="1" y="97"/>
                    </a:lnTo>
                    <a:lnTo>
                      <a:pt x="3" y="99"/>
                    </a:lnTo>
                    <a:lnTo>
                      <a:pt x="4" y="101"/>
                    </a:lnTo>
                    <a:lnTo>
                      <a:pt x="6" y="103"/>
                    </a:lnTo>
                    <a:lnTo>
                      <a:pt x="10" y="104"/>
                    </a:lnTo>
                    <a:lnTo>
                      <a:pt x="12" y="106"/>
                    </a:lnTo>
                    <a:lnTo>
                      <a:pt x="15" y="106"/>
                    </a:lnTo>
                    <a:lnTo>
                      <a:pt x="90" y="106"/>
                    </a:lnTo>
                    <a:lnTo>
                      <a:pt x="90" y="0"/>
                    </a:lnTo>
                    <a:lnTo>
                      <a:pt x="15" y="0"/>
                    </a:lnTo>
                    <a:lnTo>
                      <a:pt x="12" y="0"/>
                    </a:lnTo>
                    <a:lnTo>
                      <a:pt x="10" y="2"/>
                    </a:lnTo>
                    <a:lnTo>
                      <a:pt x="6" y="4"/>
                    </a:lnTo>
                    <a:lnTo>
                      <a:pt x="4" y="5"/>
                    </a:lnTo>
                    <a:lnTo>
                      <a:pt x="3" y="7"/>
                    </a:lnTo>
                    <a:lnTo>
                      <a:pt x="1" y="10"/>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90">
                <a:extLst>
                  <a:ext uri="{FF2B5EF4-FFF2-40B4-BE49-F238E27FC236}">
                    <a16:creationId xmlns:a16="http://schemas.microsoft.com/office/drawing/2014/main" id="{1A6C4142-4E12-4CBE-A4E2-DFDFFB0231EC}"/>
                  </a:ext>
                </a:extLst>
              </p:cNvPr>
              <p:cNvSpPr>
                <a:spLocks/>
              </p:cNvSpPr>
              <p:nvPr/>
            </p:nvSpPr>
            <p:spPr bwMode="auto">
              <a:xfrm>
                <a:off x="3354388" y="1598613"/>
                <a:ext cx="47625" cy="33338"/>
              </a:xfrm>
              <a:custGeom>
                <a:avLst/>
                <a:gdLst>
                  <a:gd name="T0" fmla="*/ 0 w 151"/>
                  <a:gd name="T1" fmla="*/ 0 h 106"/>
                  <a:gd name="T2" fmla="*/ 0 w 151"/>
                  <a:gd name="T3" fmla="*/ 106 h 106"/>
                  <a:gd name="T4" fmla="*/ 151 w 151"/>
                  <a:gd name="T5" fmla="*/ 106 h 106"/>
                  <a:gd name="T6" fmla="*/ 151 w 151"/>
                  <a:gd name="T7" fmla="*/ 0 h 106"/>
                  <a:gd name="T8" fmla="*/ 45 w 151"/>
                  <a:gd name="T9" fmla="*/ 0 h 106"/>
                  <a:gd name="T10" fmla="*/ 0 w 151"/>
                  <a:gd name="T11" fmla="*/ 0 h 106"/>
                </a:gdLst>
                <a:ahLst/>
                <a:cxnLst>
                  <a:cxn ang="0">
                    <a:pos x="T0" y="T1"/>
                  </a:cxn>
                  <a:cxn ang="0">
                    <a:pos x="T2" y="T3"/>
                  </a:cxn>
                  <a:cxn ang="0">
                    <a:pos x="T4" y="T5"/>
                  </a:cxn>
                  <a:cxn ang="0">
                    <a:pos x="T6" y="T7"/>
                  </a:cxn>
                  <a:cxn ang="0">
                    <a:pos x="T8" y="T9"/>
                  </a:cxn>
                  <a:cxn ang="0">
                    <a:pos x="T10" y="T11"/>
                  </a:cxn>
                </a:cxnLst>
                <a:rect l="0" t="0" r="r" b="b"/>
                <a:pathLst>
                  <a:path w="151" h="106">
                    <a:moveTo>
                      <a:pt x="0" y="0"/>
                    </a:moveTo>
                    <a:lnTo>
                      <a:pt x="0" y="106"/>
                    </a:lnTo>
                    <a:lnTo>
                      <a:pt x="151" y="106"/>
                    </a:lnTo>
                    <a:lnTo>
                      <a:pt x="151" y="0"/>
                    </a:lnTo>
                    <a:lnTo>
                      <a:pt x="4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91">
                <a:extLst>
                  <a:ext uri="{FF2B5EF4-FFF2-40B4-BE49-F238E27FC236}">
                    <a16:creationId xmlns:a16="http://schemas.microsoft.com/office/drawing/2014/main" id="{D5190056-2416-471E-97BA-43B51AA3739E}"/>
                  </a:ext>
                </a:extLst>
              </p:cNvPr>
              <p:cNvSpPr>
                <a:spLocks/>
              </p:cNvSpPr>
              <p:nvPr/>
            </p:nvSpPr>
            <p:spPr bwMode="auto">
              <a:xfrm>
                <a:off x="3373438" y="1560513"/>
                <a:ext cx="47625" cy="33338"/>
              </a:xfrm>
              <a:custGeom>
                <a:avLst/>
                <a:gdLst>
                  <a:gd name="T0" fmla="*/ 150 w 150"/>
                  <a:gd name="T1" fmla="*/ 0 h 105"/>
                  <a:gd name="T2" fmla="*/ 105 w 150"/>
                  <a:gd name="T3" fmla="*/ 0 h 105"/>
                  <a:gd name="T4" fmla="*/ 0 w 150"/>
                  <a:gd name="T5" fmla="*/ 0 h 105"/>
                  <a:gd name="T6" fmla="*/ 0 w 150"/>
                  <a:gd name="T7" fmla="*/ 105 h 105"/>
                  <a:gd name="T8" fmla="*/ 105 w 150"/>
                  <a:gd name="T9" fmla="*/ 105 h 105"/>
                  <a:gd name="T10" fmla="*/ 150 w 150"/>
                  <a:gd name="T11" fmla="*/ 105 h 105"/>
                  <a:gd name="T12" fmla="*/ 150 w 150"/>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150" h="105">
                    <a:moveTo>
                      <a:pt x="150" y="0"/>
                    </a:moveTo>
                    <a:lnTo>
                      <a:pt x="105" y="0"/>
                    </a:lnTo>
                    <a:lnTo>
                      <a:pt x="0" y="0"/>
                    </a:lnTo>
                    <a:lnTo>
                      <a:pt x="0" y="105"/>
                    </a:lnTo>
                    <a:lnTo>
                      <a:pt x="105" y="105"/>
                    </a:lnTo>
                    <a:lnTo>
                      <a:pt x="150" y="105"/>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92">
                <a:extLst>
                  <a:ext uri="{FF2B5EF4-FFF2-40B4-BE49-F238E27FC236}">
                    <a16:creationId xmlns:a16="http://schemas.microsoft.com/office/drawing/2014/main" id="{5B162572-2471-4DC7-9D14-48FD5CB70876}"/>
                  </a:ext>
                </a:extLst>
              </p:cNvPr>
              <p:cNvSpPr>
                <a:spLocks/>
              </p:cNvSpPr>
              <p:nvPr/>
            </p:nvSpPr>
            <p:spPr bwMode="auto">
              <a:xfrm>
                <a:off x="3335338" y="1560513"/>
                <a:ext cx="28575" cy="33338"/>
              </a:xfrm>
              <a:custGeom>
                <a:avLst/>
                <a:gdLst>
                  <a:gd name="T0" fmla="*/ 90 w 90"/>
                  <a:gd name="T1" fmla="*/ 0 h 105"/>
                  <a:gd name="T2" fmla="*/ 45 w 90"/>
                  <a:gd name="T3" fmla="*/ 0 h 105"/>
                  <a:gd name="T4" fmla="*/ 15 w 90"/>
                  <a:gd name="T5" fmla="*/ 0 h 105"/>
                  <a:gd name="T6" fmla="*/ 12 w 90"/>
                  <a:gd name="T7" fmla="*/ 0 h 105"/>
                  <a:gd name="T8" fmla="*/ 10 w 90"/>
                  <a:gd name="T9" fmla="*/ 1 h 105"/>
                  <a:gd name="T10" fmla="*/ 7 w 90"/>
                  <a:gd name="T11" fmla="*/ 2 h 105"/>
                  <a:gd name="T12" fmla="*/ 4 w 90"/>
                  <a:gd name="T13" fmla="*/ 5 h 105"/>
                  <a:gd name="T14" fmla="*/ 3 w 90"/>
                  <a:gd name="T15" fmla="*/ 7 h 105"/>
                  <a:gd name="T16" fmla="*/ 1 w 90"/>
                  <a:gd name="T17" fmla="*/ 10 h 105"/>
                  <a:gd name="T18" fmla="*/ 1 w 90"/>
                  <a:gd name="T19" fmla="*/ 12 h 105"/>
                  <a:gd name="T20" fmla="*/ 0 w 90"/>
                  <a:gd name="T21" fmla="*/ 15 h 105"/>
                  <a:gd name="T22" fmla="*/ 0 w 90"/>
                  <a:gd name="T23" fmla="*/ 90 h 105"/>
                  <a:gd name="T24" fmla="*/ 1 w 90"/>
                  <a:gd name="T25" fmla="*/ 94 h 105"/>
                  <a:gd name="T26" fmla="*/ 1 w 90"/>
                  <a:gd name="T27" fmla="*/ 97 h 105"/>
                  <a:gd name="T28" fmla="*/ 3 w 90"/>
                  <a:gd name="T29" fmla="*/ 99 h 105"/>
                  <a:gd name="T30" fmla="*/ 4 w 90"/>
                  <a:gd name="T31" fmla="*/ 101 h 105"/>
                  <a:gd name="T32" fmla="*/ 7 w 90"/>
                  <a:gd name="T33" fmla="*/ 103 h 105"/>
                  <a:gd name="T34" fmla="*/ 10 w 90"/>
                  <a:gd name="T35" fmla="*/ 104 h 105"/>
                  <a:gd name="T36" fmla="*/ 12 w 90"/>
                  <a:gd name="T37" fmla="*/ 105 h 105"/>
                  <a:gd name="T38" fmla="*/ 15 w 90"/>
                  <a:gd name="T39" fmla="*/ 105 h 105"/>
                  <a:gd name="T40" fmla="*/ 45 w 90"/>
                  <a:gd name="T41" fmla="*/ 105 h 105"/>
                  <a:gd name="T42" fmla="*/ 90 w 90"/>
                  <a:gd name="T43" fmla="*/ 105 h 105"/>
                  <a:gd name="T44" fmla="*/ 90 w 90"/>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05">
                    <a:moveTo>
                      <a:pt x="90" y="0"/>
                    </a:moveTo>
                    <a:lnTo>
                      <a:pt x="45" y="0"/>
                    </a:lnTo>
                    <a:lnTo>
                      <a:pt x="15" y="0"/>
                    </a:lnTo>
                    <a:lnTo>
                      <a:pt x="12" y="0"/>
                    </a:lnTo>
                    <a:lnTo>
                      <a:pt x="10" y="1"/>
                    </a:lnTo>
                    <a:lnTo>
                      <a:pt x="7" y="2"/>
                    </a:lnTo>
                    <a:lnTo>
                      <a:pt x="4" y="5"/>
                    </a:lnTo>
                    <a:lnTo>
                      <a:pt x="3" y="7"/>
                    </a:lnTo>
                    <a:lnTo>
                      <a:pt x="1" y="10"/>
                    </a:lnTo>
                    <a:lnTo>
                      <a:pt x="1" y="12"/>
                    </a:lnTo>
                    <a:lnTo>
                      <a:pt x="0" y="15"/>
                    </a:lnTo>
                    <a:lnTo>
                      <a:pt x="0" y="90"/>
                    </a:lnTo>
                    <a:lnTo>
                      <a:pt x="1" y="94"/>
                    </a:lnTo>
                    <a:lnTo>
                      <a:pt x="1" y="97"/>
                    </a:lnTo>
                    <a:lnTo>
                      <a:pt x="3" y="99"/>
                    </a:lnTo>
                    <a:lnTo>
                      <a:pt x="4" y="101"/>
                    </a:lnTo>
                    <a:lnTo>
                      <a:pt x="7" y="103"/>
                    </a:lnTo>
                    <a:lnTo>
                      <a:pt x="10" y="104"/>
                    </a:lnTo>
                    <a:lnTo>
                      <a:pt x="12" y="105"/>
                    </a:lnTo>
                    <a:lnTo>
                      <a:pt x="15" y="105"/>
                    </a:lnTo>
                    <a:lnTo>
                      <a:pt x="45" y="105"/>
                    </a:lnTo>
                    <a:lnTo>
                      <a:pt x="90" y="105"/>
                    </a:ln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93">
                <a:extLst>
                  <a:ext uri="{FF2B5EF4-FFF2-40B4-BE49-F238E27FC236}">
                    <a16:creationId xmlns:a16="http://schemas.microsoft.com/office/drawing/2014/main" id="{08656492-34C3-4C0E-BA29-2BE18136053F}"/>
                  </a:ext>
                </a:extLst>
              </p:cNvPr>
              <p:cNvSpPr>
                <a:spLocks/>
              </p:cNvSpPr>
              <p:nvPr/>
            </p:nvSpPr>
            <p:spPr bwMode="auto">
              <a:xfrm>
                <a:off x="3430588" y="1560513"/>
                <a:ext cx="28575" cy="33338"/>
              </a:xfrm>
              <a:custGeom>
                <a:avLst/>
                <a:gdLst>
                  <a:gd name="T0" fmla="*/ 76 w 91"/>
                  <a:gd name="T1" fmla="*/ 0 h 105"/>
                  <a:gd name="T2" fmla="*/ 0 w 91"/>
                  <a:gd name="T3" fmla="*/ 0 h 105"/>
                  <a:gd name="T4" fmla="*/ 0 w 91"/>
                  <a:gd name="T5" fmla="*/ 105 h 105"/>
                  <a:gd name="T6" fmla="*/ 76 w 91"/>
                  <a:gd name="T7" fmla="*/ 105 h 105"/>
                  <a:gd name="T8" fmla="*/ 79 w 91"/>
                  <a:gd name="T9" fmla="*/ 105 h 105"/>
                  <a:gd name="T10" fmla="*/ 82 w 91"/>
                  <a:gd name="T11" fmla="*/ 104 h 105"/>
                  <a:gd name="T12" fmla="*/ 84 w 91"/>
                  <a:gd name="T13" fmla="*/ 103 h 105"/>
                  <a:gd name="T14" fmla="*/ 86 w 91"/>
                  <a:gd name="T15" fmla="*/ 101 h 105"/>
                  <a:gd name="T16" fmla="*/ 88 w 91"/>
                  <a:gd name="T17" fmla="*/ 99 h 105"/>
                  <a:gd name="T18" fmla="*/ 89 w 91"/>
                  <a:gd name="T19" fmla="*/ 97 h 105"/>
                  <a:gd name="T20" fmla="*/ 91 w 91"/>
                  <a:gd name="T21" fmla="*/ 94 h 105"/>
                  <a:gd name="T22" fmla="*/ 91 w 91"/>
                  <a:gd name="T23" fmla="*/ 90 h 105"/>
                  <a:gd name="T24" fmla="*/ 91 w 91"/>
                  <a:gd name="T25" fmla="*/ 15 h 105"/>
                  <a:gd name="T26" fmla="*/ 91 w 91"/>
                  <a:gd name="T27" fmla="*/ 12 h 105"/>
                  <a:gd name="T28" fmla="*/ 89 w 91"/>
                  <a:gd name="T29" fmla="*/ 9 h 105"/>
                  <a:gd name="T30" fmla="*/ 88 w 91"/>
                  <a:gd name="T31" fmla="*/ 7 h 105"/>
                  <a:gd name="T32" fmla="*/ 86 w 91"/>
                  <a:gd name="T33" fmla="*/ 5 h 105"/>
                  <a:gd name="T34" fmla="*/ 84 w 91"/>
                  <a:gd name="T35" fmla="*/ 2 h 105"/>
                  <a:gd name="T36" fmla="*/ 82 w 91"/>
                  <a:gd name="T37" fmla="*/ 1 h 105"/>
                  <a:gd name="T38" fmla="*/ 79 w 91"/>
                  <a:gd name="T39" fmla="*/ 0 h 105"/>
                  <a:gd name="T40" fmla="*/ 76 w 91"/>
                  <a:gd name="T41"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5">
                    <a:moveTo>
                      <a:pt x="76" y="0"/>
                    </a:moveTo>
                    <a:lnTo>
                      <a:pt x="0" y="0"/>
                    </a:lnTo>
                    <a:lnTo>
                      <a:pt x="0" y="105"/>
                    </a:lnTo>
                    <a:lnTo>
                      <a:pt x="76" y="105"/>
                    </a:lnTo>
                    <a:lnTo>
                      <a:pt x="79" y="105"/>
                    </a:lnTo>
                    <a:lnTo>
                      <a:pt x="82" y="104"/>
                    </a:lnTo>
                    <a:lnTo>
                      <a:pt x="84" y="103"/>
                    </a:lnTo>
                    <a:lnTo>
                      <a:pt x="86" y="101"/>
                    </a:lnTo>
                    <a:lnTo>
                      <a:pt x="88" y="99"/>
                    </a:lnTo>
                    <a:lnTo>
                      <a:pt x="89" y="97"/>
                    </a:lnTo>
                    <a:lnTo>
                      <a:pt x="91" y="94"/>
                    </a:lnTo>
                    <a:lnTo>
                      <a:pt x="91" y="90"/>
                    </a:lnTo>
                    <a:lnTo>
                      <a:pt x="91" y="15"/>
                    </a:lnTo>
                    <a:lnTo>
                      <a:pt x="91" y="12"/>
                    </a:lnTo>
                    <a:lnTo>
                      <a:pt x="89" y="9"/>
                    </a:lnTo>
                    <a:lnTo>
                      <a:pt x="88" y="7"/>
                    </a:lnTo>
                    <a:lnTo>
                      <a:pt x="86" y="5"/>
                    </a:lnTo>
                    <a:lnTo>
                      <a:pt x="84" y="2"/>
                    </a:lnTo>
                    <a:lnTo>
                      <a:pt x="82" y="1"/>
                    </a:lnTo>
                    <a:lnTo>
                      <a:pt x="79"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494">
                <a:extLst>
                  <a:ext uri="{FF2B5EF4-FFF2-40B4-BE49-F238E27FC236}">
                    <a16:creationId xmlns:a16="http://schemas.microsoft.com/office/drawing/2014/main" id="{23168D08-5084-4F33-AE19-884DCD9946CE}"/>
                  </a:ext>
                </a:extLst>
              </p:cNvPr>
              <p:cNvSpPr>
                <a:spLocks/>
              </p:cNvSpPr>
              <p:nvPr/>
            </p:nvSpPr>
            <p:spPr bwMode="auto">
              <a:xfrm>
                <a:off x="3411538" y="1522413"/>
                <a:ext cx="28575" cy="33338"/>
              </a:xfrm>
              <a:custGeom>
                <a:avLst/>
                <a:gdLst>
                  <a:gd name="T0" fmla="*/ 75 w 91"/>
                  <a:gd name="T1" fmla="*/ 105 h 105"/>
                  <a:gd name="T2" fmla="*/ 79 w 91"/>
                  <a:gd name="T3" fmla="*/ 105 h 105"/>
                  <a:gd name="T4" fmla="*/ 81 w 91"/>
                  <a:gd name="T5" fmla="*/ 104 h 105"/>
                  <a:gd name="T6" fmla="*/ 84 w 91"/>
                  <a:gd name="T7" fmla="*/ 102 h 105"/>
                  <a:gd name="T8" fmla="*/ 86 w 91"/>
                  <a:gd name="T9" fmla="*/ 101 h 105"/>
                  <a:gd name="T10" fmla="*/ 88 w 91"/>
                  <a:gd name="T11" fmla="*/ 99 h 105"/>
                  <a:gd name="T12" fmla="*/ 89 w 91"/>
                  <a:gd name="T13" fmla="*/ 96 h 105"/>
                  <a:gd name="T14" fmla="*/ 91 w 91"/>
                  <a:gd name="T15" fmla="*/ 93 h 105"/>
                  <a:gd name="T16" fmla="*/ 91 w 91"/>
                  <a:gd name="T17" fmla="*/ 90 h 105"/>
                  <a:gd name="T18" fmla="*/ 91 w 91"/>
                  <a:gd name="T19" fmla="*/ 15 h 105"/>
                  <a:gd name="T20" fmla="*/ 91 w 91"/>
                  <a:gd name="T21" fmla="*/ 12 h 105"/>
                  <a:gd name="T22" fmla="*/ 89 w 91"/>
                  <a:gd name="T23" fmla="*/ 9 h 105"/>
                  <a:gd name="T24" fmla="*/ 88 w 91"/>
                  <a:gd name="T25" fmla="*/ 7 h 105"/>
                  <a:gd name="T26" fmla="*/ 86 w 91"/>
                  <a:gd name="T27" fmla="*/ 4 h 105"/>
                  <a:gd name="T28" fmla="*/ 84 w 91"/>
                  <a:gd name="T29" fmla="*/ 2 h 105"/>
                  <a:gd name="T30" fmla="*/ 81 w 91"/>
                  <a:gd name="T31" fmla="*/ 1 h 105"/>
                  <a:gd name="T32" fmla="*/ 79 w 91"/>
                  <a:gd name="T33" fmla="*/ 0 h 105"/>
                  <a:gd name="T34" fmla="*/ 75 w 91"/>
                  <a:gd name="T35" fmla="*/ 0 h 105"/>
                  <a:gd name="T36" fmla="*/ 0 w 91"/>
                  <a:gd name="T37" fmla="*/ 0 h 105"/>
                  <a:gd name="T38" fmla="*/ 0 w 91"/>
                  <a:gd name="T39" fmla="*/ 105 h 105"/>
                  <a:gd name="T40" fmla="*/ 45 w 91"/>
                  <a:gd name="T41" fmla="*/ 105 h 105"/>
                  <a:gd name="T42" fmla="*/ 75 w 91"/>
                  <a:gd name="T4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105">
                    <a:moveTo>
                      <a:pt x="75" y="105"/>
                    </a:moveTo>
                    <a:lnTo>
                      <a:pt x="79" y="105"/>
                    </a:lnTo>
                    <a:lnTo>
                      <a:pt x="81" y="104"/>
                    </a:lnTo>
                    <a:lnTo>
                      <a:pt x="84" y="102"/>
                    </a:lnTo>
                    <a:lnTo>
                      <a:pt x="86" y="101"/>
                    </a:lnTo>
                    <a:lnTo>
                      <a:pt x="88" y="99"/>
                    </a:lnTo>
                    <a:lnTo>
                      <a:pt x="89" y="96"/>
                    </a:lnTo>
                    <a:lnTo>
                      <a:pt x="91" y="93"/>
                    </a:lnTo>
                    <a:lnTo>
                      <a:pt x="91" y="90"/>
                    </a:lnTo>
                    <a:lnTo>
                      <a:pt x="91" y="15"/>
                    </a:lnTo>
                    <a:lnTo>
                      <a:pt x="91" y="12"/>
                    </a:lnTo>
                    <a:lnTo>
                      <a:pt x="89" y="9"/>
                    </a:lnTo>
                    <a:lnTo>
                      <a:pt x="88" y="7"/>
                    </a:lnTo>
                    <a:lnTo>
                      <a:pt x="86" y="4"/>
                    </a:lnTo>
                    <a:lnTo>
                      <a:pt x="84" y="2"/>
                    </a:lnTo>
                    <a:lnTo>
                      <a:pt x="81" y="1"/>
                    </a:lnTo>
                    <a:lnTo>
                      <a:pt x="79" y="0"/>
                    </a:lnTo>
                    <a:lnTo>
                      <a:pt x="75" y="0"/>
                    </a:lnTo>
                    <a:lnTo>
                      <a:pt x="0" y="0"/>
                    </a:lnTo>
                    <a:lnTo>
                      <a:pt x="0" y="105"/>
                    </a:lnTo>
                    <a:lnTo>
                      <a:pt x="45" y="105"/>
                    </a:lnTo>
                    <a:lnTo>
                      <a:pt x="7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495">
                <a:extLst>
                  <a:ext uri="{FF2B5EF4-FFF2-40B4-BE49-F238E27FC236}">
                    <a16:creationId xmlns:a16="http://schemas.microsoft.com/office/drawing/2014/main" id="{6263612C-D1DC-42C4-9B9D-20B37CC74DF3}"/>
                  </a:ext>
                </a:extLst>
              </p:cNvPr>
              <p:cNvSpPr>
                <a:spLocks/>
              </p:cNvSpPr>
              <p:nvPr/>
            </p:nvSpPr>
            <p:spPr bwMode="auto">
              <a:xfrm>
                <a:off x="3354388" y="1522413"/>
                <a:ext cx="47625" cy="33338"/>
              </a:xfrm>
              <a:custGeom>
                <a:avLst/>
                <a:gdLst>
                  <a:gd name="T0" fmla="*/ 151 w 151"/>
                  <a:gd name="T1" fmla="*/ 105 h 105"/>
                  <a:gd name="T2" fmla="*/ 151 w 151"/>
                  <a:gd name="T3" fmla="*/ 0 h 105"/>
                  <a:gd name="T4" fmla="*/ 0 w 151"/>
                  <a:gd name="T5" fmla="*/ 0 h 105"/>
                  <a:gd name="T6" fmla="*/ 0 w 151"/>
                  <a:gd name="T7" fmla="*/ 105 h 105"/>
                  <a:gd name="T8" fmla="*/ 45 w 151"/>
                  <a:gd name="T9" fmla="*/ 105 h 105"/>
                  <a:gd name="T10" fmla="*/ 151 w 151"/>
                  <a:gd name="T11" fmla="*/ 105 h 105"/>
                </a:gdLst>
                <a:ahLst/>
                <a:cxnLst>
                  <a:cxn ang="0">
                    <a:pos x="T0" y="T1"/>
                  </a:cxn>
                  <a:cxn ang="0">
                    <a:pos x="T2" y="T3"/>
                  </a:cxn>
                  <a:cxn ang="0">
                    <a:pos x="T4" y="T5"/>
                  </a:cxn>
                  <a:cxn ang="0">
                    <a:pos x="T6" y="T7"/>
                  </a:cxn>
                  <a:cxn ang="0">
                    <a:pos x="T8" y="T9"/>
                  </a:cxn>
                  <a:cxn ang="0">
                    <a:pos x="T10" y="T11"/>
                  </a:cxn>
                </a:cxnLst>
                <a:rect l="0" t="0" r="r" b="b"/>
                <a:pathLst>
                  <a:path w="151" h="105">
                    <a:moveTo>
                      <a:pt x="151" y="105"/>
                    </a:moveTo>
                    <a:lnTo>
                      <a:pt x="151" y="0"/>
                    </a:lnTo>
                    <a:lnTo>
                      <a:pt x="0" y="0"/>
                    </a:lnTo>
                    <a:lnTo>
                      <a:pt x="0" y="105"/>
                    </a:lnTo>
                    <a:lnTo>
                      <a:pt x="45" y="105"/>
                    </a:lnTo>
                    <a:lnTo>
                      <a:pt x="151"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96">
                <a:extLst>
                  <a:ext uri="{FF2B5EF4-FFF2-40B4-BE49-F238E27FC236}">
                    <a16:creationId xmlns:a16="http://schemas.microsoft.com/office/drawing/2014/main" id="{7D2D0B95-7932-4A4D-88DF-012B871EC771}"/>
                  </a:ext>
                </a:extLst>
              </p:cNvPr>
              <p:cNvSpPr>
                <a:spLocks/>
              </p:cNvSpPr>
              <p:nvPr/>
            </p:nvSpPr>
            <p:spPr bwMode="auto">
              <a:xfrm>
                <a:off x="3316288" y="1522413"/>
                <a:ext cx="28575" cy="33338"/>
              </a:xfrm>
              <a:custGeom>
                <a:avLst/>
                <a:gdLst>
                  <a:gd name="T0" fmla="*/ 0 w 90"/>
                  <a:gd name="T1" fmla="*/ 15 h 105"/>
                  <a:gd name="T2" fmla="*/ 0 w 90"/>
                  <a:gd name="T3" fmla="*/ 90 h 105"/>
                  <a:gd name="T4" fmla="*/ 0 w 90"/>
                  <a:gd name="T5" fmla="*/ 93 h 105"/>
                  <a:gd name="T6" fmla="*/ 1 w 90"/>
                  <a:gd name="T7" fmla="*/ 96 h 105"/>
                  <a:gd name="T8" fmla="*/ 3 w 90"/>
                  <a:gd name="T9" fmla="*/ 99 h 105"/>
                  <a:gd name="T10" fmla="*/ 4 w 90"/>
                  <a:gd name="T11" fmla="*/ 101 h 105"/>
                  <a:gd name="T12" fmla="*/ 6 w 90"/>
                  <a:gd name="T13" fmla="*/ 102 h 105"/>
                  <a:gd name="T14" fmla="*/ 10 w 90"/>
                  <a:gd name="T15" fmla="*/ 104 h 105"/>
                  <a:gd name="T16" fmla="*/ 12 w 90"/>
                  <a:gd name="T17" fmla="*/ 105 h 105"/>
                  <a:gd name="T18" fmla="*/ 15 w 90"/>
                  <a:gd name="T19" fmla="*/ 105 h 105"/>
                  <a:gd name="T20" fmla="*/ 90 w 90"/>
                  <a:gd name="T21" fmla="*/ 105 h 105"/>
                  <a:gd name="T22" fmla="*/ 90 w 90"/>
                  <a:gd name="T23" fmla="*/ 0 h 105"/>
                  <a:gd name="T24" fmla="*/ 15 w 90"/>
                  <a:gd name="T25" fmla="*/ 0 h 105"/>
                  <a:gd name="T26" fmla="*/ 12 w 90"/>
                  <a:gd name="T27" fmla="*/ 0 h 105"/>
                  <a:gd name="T28" fmla="*/ 10 w 90"/>
                  <a:gd name="T29" fmla="*/ 1 h 105"/>
                  <a:gd name="T30" fmla="*/ 6 w 90"/>
                  <a:gd name="T31" fmla="*/ 2 h 105"/>
                  <a:gd name="T32" fmla="*/ 4 w 90"/>
                  <a:gd name="T33" fmla="*/ 4 h 105"/>
                  <a:gd name="T34" fmla="*/ 3 w 90"/>
                  <a:gd name="T35" fmla="*/ 7 h 105"/>
                  <a:gd name="T36" fmla="*/ 1 w 90"/>
                  <a:gd name="T37" fmla="*/ 9 h 105"/>
                  <a:gd name="T38" fmla="*/ 0 w 90"/>
                  <a:gd name="T39" fmla="*/ 12 h 105"/>
                  <a:gd name="T40" fmla="*/ 0 w 90"/>
                  <a:gd name="T4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05">
                    <a:moveTo>
                      <a:pt x="0" y="15"/>
                    </a:moveTo>
                    <a:lnTo>
                      <a:pt x="0" y="90"/>
                    </a:lnTo>
                    <a:lnTo>
                      <a:pt x="0" y="93"/>
                    </a:lnTo>
                    <a:lnTo>
                      <a:pt x="1" y="96"/>
                    </a:lnTo>
                    <a:lnTo>
                      <a:pt x="3" y="99"/>
                    </a:lnTo>
                    <a:lnTo>
                      <a:pt x="4" y="101"/>
                    </a:lnTo>
                    <a:lnTo>
                      <a:pt x="6" y="102"/>
                    </a:lnTo>
                    <a:lnTo>
                      <a:pt x="10" y="104"/>
                    </a:lnTo>
                    <a:lnTo>
                      <a:pt x="12" y="105"/>
                    </a:lnTo>
                    <a:lnTo>
                      <a:pt x="15" y="105"/>
                    </a:lnTo>
                    <a:lnTo>
                      <a:pt x="90" y="105"/>
                    </a:lnTo>
                    <a:lnTo>
                      <a:pt x="90" y="0"/>
                    </a:lnTo>
                    <a:lnTo>
                      <a:pt x="15" y="0"/>
                    </a:lnTo>
                    <a:lnTo>
                      <a:pt x="12" y="0"/>
                    </a:lnTo>
                    <a:lnTo>
                      <a:pt x="10" y="1"/>
                    </a:lnTo>
                    <a:lnTo>
                      <a:pt x="6" y="2"/>
                    </a:lnTo>
                    <a:lnTo>
                      <a:pt x="4" y="4"/>
                    </a:lnTo>
                    <a:lnTo>
                      <a:pt x="3" y="7"/>
                    </a:lnTo>
                    <a:lnTo>
                      <a:pt x="1" y="9"/>
                    </a:lnTo>
                    <a:lnTo>
                      <a:pt x="0" y="12"/>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83" name="Slide Number Placeholder 82">
            <a:extLst>
              <a:ext uri="{FF2B5EF4-FFF2-40B4-BE49-F238E27FC236}">
                <a16:creationId xmlns:a16="http://schemas.microsoft.com/office/drawing/2014/main" id="{3F1E1ED6-9405-44C7-9B59-E42B5AA8A2CD}"/>
              </a:ext>
            </a:extLst>
          </p:cNvPr>
          <p:cNvSpPr>
            <a:spLocks noGrp="1"/>
          </p:cNvSpPr>
          <p:nvPr>
            <p:ph type="sldNum" sz="quarter" idx="12"/>
          </p:nvPr>
        </p:nvSpPr>
        <p:spPr/>
        <p:txBody>
          <a:bodyPr/>
          <a:lstStyle/>
          <a:p>
            <a:fld id="{AC9FAADF-8DF6-45BA-B277-A2953980A523}" type="slidenum">
              <a:rPr lang="en-US" smtClean="0"/>
              <a:pPr/>
              <a:t>14</a:t>
            </a:fld>
            <a:endParaRPr lang="en-US" dirty="0"/>
          </a:p>
        </p:txBody>
      </p:sp>
    </p:spTree>
    <p:extLst>
      <p:ext uri="{BB962C8B-B14F-4D97-AF65-F5344CB8AC3E}">
        <p14:creationId xmlns:p14="http://schemas.microsoft.com/office/powerpoint/2010/main" val="3879247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FF328AD3-95EF-4401-91E4-F03C73158D21}"/>
              </a:ext>
            </a:extLst>
          </p:cNvPr>
          <p:cNvGraphicFramePr>
            <a:graphicFrameLocks noChangeAspect="1"/>
          </p:cNvGraphicFramePr>
          <p:nvPr>
            <p:custDataLst>
              <p:tags r:id="rId2"/>
            </p:custDataLst>
            <p:extLst>
              <p:ext uri="{D42A27DB-BD31-4B8C-83A1-F6EECF244321}">
                <p14:modId xmlns:p14="http://schemas.microsoft.com/office/powerpoint/2010/main" val="39016603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3"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Rectangle 22" hidden="1">
            <a:extLst>
              <a:ext uri="{FF2B5EF4-FFF2-40B4-BE49-F238E27FC236}">
                <a16:creationId xmlns:a16="http://schemas.microsoft.com/office/drawing/2014/main" id="{B189D90E-0CA5-47F9-BFCD-54E76A7DA92C}"/>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6C4AD25F-74CB-4AD2-BEE7-E945F755490B}"/>
              </a:ext>
            </a:extLst>
          </p:cNvPr>
          <p:cNvSpPr>
            <a:spLocks noGrp="1"/>
          </p:cNvSpPr>
          <p:nvPr>
            <p:ph type="ftr" sz="quarter" idx="11"/>
          </p:nvPr>
        </p:nvSpPr>
        <p:spPr/>
        <p:txBody>
          <a:bodyPr/>
          <a:lstStyle/>
          <a:p>
            <a:r>
              <a:rPr lang="en-US"/>
              <a:t>Bioscience Solutions  |  Robert Lutskus</a:t>
            </a:r>
            <a:endParaRPr lang="en-US" dirty="0"/>
          </a:p>
        </p:txBody>
      </p:sp>
      <p:sp>
        <p:nvSpPr>
          <p:cNvPr id="4" name="Title 3">
            <a:extLst>
              <a:ext uri="{FF2B5EF4-FFF2-40B4-BE49-F238E27FC236}">
                <a16:creationId xmlns:a16="http://schemas.microsoft.com/office/drawing/2014/main" id="{7B28F11C-235F-49A2-8EB0-3F1CD092E32E}"/>
              </a:ext>
            </a:extLst>
          </p:cNvPr>
          <p:cNvSpPr>
            <a:spLocks noGrp="1"/>
          </p:cNvSpPr>
          <p:nvPr>
            <p:ph type="title"/>
          </p:nvPr>
        </p:nvSpPr>
        <p:spPr/>
        <p:txBody>
          <a:bodyPr/>
          <a:lstStyle/>
          <a:p>
            <a:r>
              <a:rPr lang="id-ID" dirty="0"/>
              <a:t>Tangible benefits</a:t>
            </a:r>
          </a:p>
        </p:txBody>
      </p:sp>
      <p:sp>
        <p:nvSpPr>
          <p:cNvPr id="25" name="Oval 24">
            <a:extLst>
              <a:ext uri="{FF2B5EF4-FFF2-40B4-BE49-F238E27FC236}">
                <a16:creationId xmlns:a16="http://schemas.microsoft.com/office/drawing/2014/main" id="{E2869FD5-7AAF-4089-80CF-B80D3C8A30F8}"/>
              </a:ext>
            </a:extLst>
          </p:cNvPr>
          <p:cNvSpPr/>
          <p:nvPr/>
        </p:nvSpPr>
        <p:spPr>
          <a:xfrm>
            <a:off x="1779310" y="1385777"/>
            <a:ext cx="1181388" cy="11813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2" name="Oval 31">
            <a:extLst>
              <a:ext uri="{FF2B5EF4-FFF2-40B4-BE49-F238E27FC236}">
                <a16:creationId xmlns:a16="http://schemas.microsoft.com/office/drawing/2014/main" id="{2654F0C9-9EE1-481E-9C82-4BC06B6AFAF3}"/>
              </a:ext>
            </a:extLst>
          </p:cNvPr>
          <p:cNvSpPr/>
          <p:nvPr/>
        </p:nvSpPr>
        <p:spPr>
          <a:xfrm>
            <a:off x="5504908" y="1385777"/>
            <a:ext cx="1181388" cy="11813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3" name="Oval 32">
            <a:extLst>
              <a:ext uri="{FF2B5EF4-FFF2-40B4-BE49-F238E27FC236}">
                <a16:creationId xmlns:a16="http://schemas.microsoft.com/office/drawing/2014/main" id="{4E3D96EA-C62A-4670-BA98-4E6B08D96AD5}"/>
              </a:ext>
            </a:extLst>
          </p:cNvPr>
          <p:cNvSpPr/>
          <p:nvPr/>
        </p:nvSpPr>
        <p:spPr>
          <a:xfrm>
            <a:off x="9230506" y="1385777"/>
            <a:ext cx="1181388" cy="118138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4" name="Rectangle: Rounded Corners 33">
            <a:extLst>
              <a:ext uri="{FF2B5EF4-FFF2-40B4-BE49-F238E27FC236}">
                <a16:creationId xmlns:a16="http://schemas.microsoft.com/office/drawing/2014/main" id="{462EC44F-7785-461E-BC68-11CBC0A31745}"/>
              </a:ext>
            </a:extLst>
          </p:cNvPr>
          <p:cNvSpPr/>
          <p:nvPr/>
        </p:nvSpPr>
        <p:spPr>
          <a:xfrm>
            <a:off x="638795" y="2766277"/>
            <a:ext cx="3462418" cy="505326"/>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dirty="0">
                <a:solidFill>
                  <a:schemeClr val="bg1"/>
                </a:solidFill>
                <a:latin typeface="Calibri" panose="020F0502020204030204" pitchFamily="34" charset="0"/>
                <a:cs typeface="Calibri" panose="020F0502020204030204" pitchFamily="34" charset="0"/>
              </a:rPr>
              <a:t>Efficiency</a:t>
            </a:r>
          </a:p>
        </p:txBody>
      </p:sp>
      <p:sp>
        <p:nvSpPr>
          <p:cNvPr id="35" name="Rectangle: Rounded Corners 34">
            <a:extLst>
              <a:ext uri="{FF2B5EF4-FFF2-40B4-BE49-F238E27FC236}">
                <a16:creationId xmlns:a16="http://schemas.microsoft.com/office/drawing/2014/main" id="{8711A59F-DCC5-4E6D-BD01-1F3CAED95E85}"/>
              </a:ext>
            </a:extLst>
          </p:cNvPr>
          <p:cNvSpPr/>
          <p:nvPr/>
        </p:nvSpPr>
        <p:spPr>
          <a:xfrm>
            <a:off x="4364393" y="2766277"/>
            <a:ext cx="3462418" cy="505326"/>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Quality</a:t>
            </a:r>
            <a:endParaRPr lang="id-ID" sz="2000" b="1" dirty="0" err="1">
              <a:solidFill>
                <a:schemeClr val="bg1"/>
              </a:solidFill>
              <a:latin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82053BA1-F639-4097-82F7-54FAAC3811AD}"/>
              </a:ext>
            </a:extLst>
          </p:cNvPr>
          <p:cNvSpPr/>
          <p:nvPr/>
        </p:nvSpPr>
        <p:spPr>
          <a:xfrm>
            <a:off x="8089991" y="2766277"/>
            <a:ext cx="3462418" cy="505326"/>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Cost</a:t>
            </a:r>
            <a:endParaRPr lang="id-ID" sz="2000" b="1" dirty="0" err="1">
              <a:solidFill>
                <a:schemeClr val="bg1"/>
              </a:solidFill>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BF700F27-9883-43A7-A27D-52507BD4D786}"/>
              </a:ext>
            </a:extLst>
          </p:cNvPr>
          <p:cNvSpPr/>
          <p:nvPr/>
        </p:nvSpPr>
        <p:spPr>
          <a:xfrm>
            <a:off x="638795" y="3427303"/>
            <a:ext cx="3462418" cy="1631216"/>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Expedited </a:t>
            </a:r>
            <a:r>
              <a:rPr lang="en-US" sz="1600" b="1" dirty="0">
                <a:latin typeface="Calibri" panose="020F0502020204030204" pitchFamily="34" charset="0"/>
                <a:cs typeface="Calibri" panose="020F0502020204030204" pitchFamily="34" charset="0"/>
              </a:rPr>
              <a:t>review and approve by exception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Integration with systems and equipment to speed up data entry</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Visual, predictive analytics for continuous improvement</a:t>
            </a:r>
          </a:p>
        </p:txBody>
      </p:sp>
      <p:sp>
        <p:nvSpPr>
          <p:cNvPr id="38" name="Rectangle 37">
            <a:extLst>
              <a:ext uri="{FF2B5EF4-FFF2-40B4-BE49-F238E27FC236}">
                <a16:creationId xmlns:a16="http://schemas.microsoft.com/office/drawing/2014/main" id="{26931A49-F218-4BED-B5F8-1C0DB9406B79}"/>
              </a:ext>
            </a:extLst>
          </p:cNvPr>
          <p:cNvSpPr/>
          <p:nvPr/>
        </p:nvSpPr>
        <p:spPr>
          <a:xfrm>
            <a:off x="4364393" y="3427303"/>
            <a:ext cx="3462418" cy="1631216"/>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Elimination of handwritten, calculation and workflow errors</a:t>
            </a:r>
          </a:p>
          <a:p>
            <a:pPr marL="285750" indent="-285750">
              <a:spcBef>
                <a:spcPts val="600"/>
              </a:spcBef>
              <a:buClr>
                <a:schemeClr val="accent1"/>
              </a:buClr>
              <a:buFont typeface="Arial" panose="020B0604020202020204" pitchFamily="34" charset="0"/>
              <a:buChar char="•"/>
            </a:pPr>
            <a:r>
              <a:rPr lang="en-US" sz="1600" b="1" dirty="0">
                <a:latin typeface="Calibri" panose="020F0502020204030204" pitchFamily="34" charset="0"/>
                <a:cs typeface="Calibri" panose="020F0502020204030204" pitchFamily="34" charset="0"/>
              </a:rPr>
              <a:t>Prevent most common deviations </a:t>
            </a:r>
            <a:r>
              <a:rPr lang="en-US" sz="1600" dirty="0">
                <a:cs typeface="Calibri" panose="020F0502020204030204" pitchFamily="34" charset="0"/>
              </a:rPr>
              <a:t>and intervene when they do occur</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Demonstrable chain of custody and </a:t>
            </a:r>
            <a:r>
              <a:rPr lang="en-US" sz="1600" b="1" dirty="0">
                <a:latin typeface="Calibri" panose="020F0502020204030204" pitchFamily="34" charset="0"/>
                <a:cs typeface="Calibri" panose="020F0502020204030204" pitchFamily="34" charset="0"/>
              </a:rPr>
              <a:t>built-in data integrity</a:t>
            </a:r>
          </a:p>
        </p:txBody>
      </p:sp>
      <p:sp>
        <p:nvSpPr>
          <p:cNvPr id="39" name="Rectangle 38">
            <a:extLst>
              <a:ext uri="{FF2B5EF4-FFF2-40B4-BE49-F238E27FC236}">
                <a16:creationId xmlns:a16="http://schemas.microsoft.com/office/drawing/2014/main" id="{81EFBCA7-34C0-49E1-BD12-7BD41BC6A3BC}"/>
              </a:ext>
            </a:extLst>
          </p:cNvPr>
          <p:cNvSpPr/>
          <p:nvPr/>
        </p:nvSpPr>
        <p:spPr>
          <a:xfrm>
            <a:off x="8089991" y="3427303"/>
            <a:ext cx="3462418" cy="1877437"/>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Reduction in </a:t>
            </a:r>
            <a:r>
              <a:rPr lang="en-US" sz="1600" b="1" dirty="0">
                <a:latin typeface="Calibri" panose="020F0502020204030204" pitchFamily="34" charset="0"/>
                <a:cs typeface="Calibri" panose="020F0502020204030204" pitchFamily="34" charset="0"/>
              </a:rPr>
              <a:t>QA &amp; Manufacturing review time by 50-70%</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20% reduction in production hours </a:t>
            </a:r>
            <a:r>
              <a:rPr lang="en-US" sz="1600" b="1" dirty="0">
                <a:latin typeface="Calibri" panose="020F0502020204030204" pitchFamily="34" charset="0"/>
                <a:cs typeface="Calibri" panose="020F0502020204030204" pitchFamily="34" charset="0"/>
              </a:rPr>
              <a:t>batch recording and review time</a:t>
            </a:r>
          </a:p>
          <a:p>
            <a:pPr marL="285750" indent="-285750">
              <a:spcBef>
                <a:spcPts val="600"/>
              </a:spcBef>
              <a:buClr>
                <a:schemeClr val="accent1"/>
              </a:buClr>
              <a:buFont typeface="Arial" panose="020B0604020202020204" pitchFamily="34" charset="0"/>
              <a:buChar char="•"/>
            </a:pPr>
            <a:r>
              <a:rPr lang="en-US" sz="1600" b="1" i="1" dirty="0">
                <a:latin typeface="Calibri" panose="020F0502020204030204" pitchFamily="34" charset="0"/>
                <a:cs typeface="Calibri" panose="020F0502020204030204" pitchFamily="34" charset="0"/>
              </a:rPr>
              <a:t>Lower Total Cost of Ownership:</a:t>
            </a:r>
            <a:r>
              <a:rPr lang="en-US" sz="1600" dirty="0">
                <a:cs typeface="Calibri" panose="020F0502020204030204" pitchFamily="34" charset="0"/>
              </a:rPr>
              <a:t> One platform, One record, Expedited release- available anywhere</a:t>
            </a:r>
          </a:p>
        </p:txBody>
      </p:sp>
      <p:grpSp>
        <p:nvGrpSpPr>
          <p:cNvPr id="40" name="Group 39">
            <a:extLst>
              <a:ext uri="{FF2B5EF4-FFF2-40B4-BE49-F238E27FC236}">
                <a16:creationId xmlns:a16="http://schemas.microsoft.com/office/drawing/2014/main" id="{70259484-F6EE-4ADB-9B17-187841E56E95}"/>
              </a:ext>
            </a:extLst>
          </p:cNvPr>
          <p:cNvGrpSpPr/>
          <p:nvPr/>
        </p:nvGrpSpPr>
        <p:grpSpPr>
          <a:xfrm>
            <a:off x="2117444" y="1723912"/>
            <a:ext cx="505122" cy="505118"/>
            <a:chOff x="11045825" y="835025"/>
            <a:chExt cx="258763" cy="258763"/>
          </a:xfrm>
          <a:solidFill>
            <a:schemeClr val="accent2"/>
          </a:solidFill>
        </p:grpSpPr>
        <p:sp>
          <p:nvSpPr>
            <p:cNvPr id="41" name="Freeform 2131">
              <a:extLst>
                <a:ext uri="{FF2B5EF4-FFF2-40B4-BE49-F238E27FC236}">
                  <a16:creationId xmlns:a16="http://schemas.microsoft.com/office/drawing/2014/main" id="{AF4CC4CE-72C2-4DAE-B4F8-36BC9FC98510}"/>
                </a:ext>
              </a:extLst>
            </p:cNvPr>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132">
              <a:extLst>
                <a:ext uri="{FF2B5EF4-FFF2-40B4-BE49-F238E27FC236}">
                  <a16:creationId xmlns:a16="http://schemas.microsoft.com/office/drawing/2014/main" id="{E08C4FCD-950C-469D-9997-29919B1EB59F}"/>
                </a:ext>
              </a:extLst>
            </p:cNvPr>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33">
              <a:extLst>
                <a:ext uri="{FF2B5EF4-FFF2-40B4-BE49-F238E27FC236}">
                  <a16:creationId xmlns:a16="http://schemas.microsoft.com/office/drawing/2014/main" id="{1B7F0369-4C30-4166-9889-70D3C42FF3B6}"/>
                </a:ext>
              </a:extLst>
            </p:cNvPr>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34">
              <a:extLst>
                <a:ext uri="{FF2B5EF4-FFF2-40B4-BE49-F238E27FC236}">
                  <a16:creationId xmlns:a16="http://schemas.microsoft.com/office/drawing/2014/main" id="{3D0498C5-5835-4D92-A206-EB82641DB570}"/>
                </a:ext>
              </a:extLst>
            </p:cNvPr>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135">
              <a:extLst>
                <a:ext uri="{FF2B5EF4-FFF2-40B4-BE49-F238E27FC236}">
                  <a16:creationId xmlns:a16="http://schemas.microsoft.com/office/drawing/2014/main" id="{448FFF53-3416-4148-81D2-F5C90DBC873E}"/>
                </a:ext>
              </a:extLst>
            </p:cNvPr>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36">
              <a:extLst>
                <a:ext uri="{FF2B5EF4-FFF2-40B4-BE49-F238E27FC236}">
                  <a16:creationId xmlns:a16="http://schemas.microsoft.com/office/drawing/2014/main" id="{AFE768C6-B113-4C16-BC6B-D7DEB6D16569}"/>
                </a:ext>
              </a:extLst>
            </p:cNvPr>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37">
              <a:extLst>
                <a:ext uri="{FF2B5EF4-FFF2-40B4-BE49-F238E27FC236}">
                  <a16:creationId xmlns:a16="http://schemas.microsoft.com/office/drawing/2014/main" id="{2BA7BA8E-B307-4003-8123-DDBEEBAD276B}"/>
                </a:ext>
              </a:extLst>
            </p:cNvPr>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138">
              <a:extLst>
                <a:ext uri="{FF2B5EF4-FFF2-40B4-BE49-F238E27FC236}">
                  <a16:creationId xmlns:a16="http://schemas.microsoft.com/office/drawing/2014/main" id="{29BD5483-1DFD-4D2D-8F07-A821C0BCF4B6}"/>
                </a:ext>
              </a:extLst>
            </p:cNvPr>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839223B4-83CB-480C-B370-727324CC46FA}"/>
              </a:ext>
            </a:extLst>
          </p:cNvPr>
          <p:cNvGrpSpPr/>
          <p:nvPr/>
        </p:nvGrpSpPr>
        <p:grpSpPr>
          <a:xfrm>
            <a:off x="5821349" y="1702217"/>
            <a:ext cx="548506" cy="548506"/>
            <a:chOff x="6445250" y="2535238"/>
            <a:chExt cx="280988" cy="280988"/>
          </a:xfrm>
          <a:solidFill>
            <a:schemeClr val="accent2"/>
          </a:solidFill>
        </p:grpSpPr>
        <p:sp>
          <p:nvSpPr>
            <p:cNvPr id="50" name="Freeform 2270">
              <a:extLst>
                <a:ext uri="{FF2B5EF4-FFF2-40B4-BE49-F238E27FC236}">
                  <a16:creationId xmlns:a16="http://schemas.microsoft.com/office/drawing/2014/main" id="{04A23DB2-B046-48D0-9112-0CFD61ED1274}"/>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271">
              <a:extLst>
                <a:ext uri="{FF2B5EF4-FFF2-40B4-BE49-F238E27FC236}">
                  <a16:creationId xmlns:a16="http://schemas.microsoft.com/office/drawing/2014/main" id="{606A1CA5-ACEF-4097-8DFE-CFB0D1DF4D38}"/>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72">
              <a:extLst>
                <a:ext uri="{FF2B5EF4-FFF2-40B4-BE49-F238E27FC236}">
                  <a16:creationId xmlns:a16="http://schemas.microsoft.com/office/drawing/2014/main" id="{91436226-ABD6-411F-AAB6-6171B2F152DB}"/>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273">
              <a:extLst>
                <a:ext uri="{FF2B5EF4-FFF2-40B4-BE49-F238E27FC236}">
                  <a16:creationId xmlns:a16="http://schemas.microsoft.com/office/drawing/2014/main" id="{A8D6DFD2-F54D-4BE5-B696-D2457C99121F}"/>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274">
              <a:extLst>
                <a:ext uri="{FF2B5EF4-FFF2-40B4-BE49-F238E27FC236}">
                  <a16:creationId xmlns:a16="http://schemas.microsoft.com/office/drawing/2014/main" id="{0223AF69-0914-4407-A98C-786307DCEE7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275">
              <a:extLst>
                <a:ext uri="{FF2B5EF4-FFF2-40B4-BE49-F238E27FC236}">
                  <a16:creationId xmlns:a16="http://schemas.microsoft.com/office/drawing/2014/main" id="{464AEB5F-3006-4B92-80C3-A06365ADDAB7}"/>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276">
              <a:extLst>
                <a:ext uri="{FF2B5EF4-FFF2-40B4-BE49-F238E27FC236}">
                  <a16:creationId xmlns:a16="http://schemas.microsoft.com/office/drawing/2014/main" id="{E26D2B48-DC27-4987-944E-9B324DA336C7}"/>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277">
              <a:extLst>
                <a:ext uri="{FF2B5EF4-FFF2-40B4-BE49-F238E27FC236}">
                  <a16:creationId xmlns:a16="http://schemas.microsoft.com/office/drawing/2014/main" id="{8ADFC2AC-D810-45DF-85E7-2B2C581734B5}"/>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DBD54FA-AA22-486A-9853-B39D66B36D82}"/>
              </a:ext>
            </a:extLst>
          </p:cNvPr>
          <p:cNvGrpSpPr/>
          <p:nvPr/>
        </p:nvGrpSpPr>
        <p:grpSpPr>
          <a:xfrm>
            <a:off x="9542299" y="1696023"/>
            <a:ext cx="557804" cy="560896"/>
            <a:chOff x="2025650" y="1344613"/>
            <a:chExt cx="285751" cy="287337"/>
          </a:xfrm>
          <a:solidFill>
            <a:schemeClr val="accent2"/>
          </a:solidFill>
        </p:grpSpPr>
        <p:sp>
          <p:nvSpPr>
            <p:cNvPr id="59" name="Freeform 455">
              <a:extLst>
                <a:ext uri="{FF2B5EF4-FFF2-40B4-BE49-F238E27FC236}">
                  <a16:creationId xmlns:a16="http://schemas.microsoft.com/office/drawing/2014/main" id="{E48BEFE4-3F74-4F20-B9C4-F9DA3AA6FB0B}"/>
                </a:ext>
              </a:extLst>
            </p:cNvPr>
            <p:cNvSpPr>
              <a:spLocks noEditPoints="1"/>
            </p:cNvSpPr>
            <p:nvPr/>
          </p:nvSpPr>
          <p:spPr bwMode="auto">
            <a:xfrm>
              <a:off x="2025650" y="1441450"/>
              <a:ext cx="190500" cy="190500"/>
            </a:xfrm>
            <a:custGeom>
              <a:avLst/>
              <a:gdLst>
                <a:gd name="T0" fmla="*/ 337 w 602"/>
                <a:gd name="T1" fmla="*/ 295 h 602"/>
                <a:gd name="T2" fmla="*/ 367 w 602"/>
                <a:gd name="T3" fmla="*/ 325 h 602"/>
                <a:gd name="T4" fmla="*/ 376 w 602"/>
                <a:gd name="T5" fmla="*/ 368 h 602"/>
                <a:gd name="T6" fmla="*/ 363 w 602"/>
                <a:gd name="T7" fmla="*/ 404 h 602"/>
                <a:gd name="T8" fmla="*/ 322 w 602"/>
                <a:gd name="T9" fmla="*/ 433 h 602"/>
                <a:gd name="T10" fmla="*/ 311 w 602"/>
                <a:gd name="T11" fmla="*/ 462 h 602"/>
                <a:gd name="T12" fmla="*/ 295 w 602"/>
                <a:gd name="T13" fmla="*/ 465 h 602"/>
                <a:gd name="T14" fmla="*/ 286 w 602"/>
                <a:gd name="T15" fmla="*/ 451 h 602"/>
                <a:gd name="T16" fmla="*/ 251 w 602"/>
                <a:gd name="T17" fmla="*/ 418 h 602"/>
                <a:gd name="T18" fmla="*/ 229 w 602"/>
                <a:gd name="T19" fmla="*/ 381 h 602"/>
                <a:gd name="T20" fmla="*/ 229 w 602"/>
                <a:gd name="T21" fmla="*/ 353 h 602"/>
                <a:gd name="T22" fmla="*/ 244 w 602"/>
                <a:gd name="T23" fmla="*/ 346 h 602"/>
                <a:gd name="T24" fmla="*/ 256 w 602"/>
                <a:gd name="T25" fmla="*/ 358 h 602"/>
                <a:gd name="T26" fmla="*/ 276 w 602"/>
                <a:gd name="T27" fmla="*/ 399 h 602"/>
                <a:gd name="T28" fmla="*/ 326 w 602"/>
                <a:gd name="T29" fmla="*/ 399 h 602"/>
                <a:gd name="T30" fmla="*/ 346 w 602"/>
                <a:gd name="T31" fmla="*/ 352 h 602"/>
                <a:gd name="T32" fmla="*/ 310 w 602"/>
                <a:gd name="T33" fmla="*/ 317 h 602"/>
                <a:gd name="T34" fmla="*/ 265 w 602"/>
                <a:gd name="T35" fmla="*/ 307 h 602"/>
                <a:gd name="T36" fmla="*/ 235 w 602"/>
                <a:gd name="T37" fmla="*/ 277 h 602"/>
                <a:gd name="T38" fmla="*/ 226 w 602"/>
                <a:gd name="T39" fmla="*/ 234 h 602"/>
                <a:gd name="T40" fmla="*/ 240 w 602"/>
                <a:gd name="T41" fmla="*/ 198 h 602"/>
                <a:gd name="T42" fmla="*/ 279 w 602"/>
                <a:gd name="T43" fmla="*/ 168 h 602"/>
                <a:gd name="T44" fmla="*/ 290 w 602"/>
                <a:gd name="T45" fmla="*/ 139 h 602"/>
                <a:gd name="T46" fmla="*/ 307 w 602"/>
                <a:gd name="T47" fmla="*/ 136 h 602"/>
                <a:gd name="T48" fmla="*/ 316 w 602"/>
                <a:gd name="T49" fmla="*/ 150 h 602"/>
                <a:gd name="T50" fmla="*/ 350 w 602"/>
                <a:gd name="T51" fmla="*/ 183 h 602"/>
                <a:gd name="T52" fmla="*/ 374 w 602"/>
                <a:gd name="T53" fmla="*/ 221 h 602"/>
                <a:gd name="T54" fmla="*/ 374 w 602"/>
                <a:gd name="T55" fmla="*/ 249 h 602"/>
                <a:gd name="T56" fmla="*/ 359 w 602"/>
                <a:gd name="T57" fmla="*/ 255 h 602"/>
                <a:gd name="T58" fmla="*/ 347 w 602"/>
                <a:gd name="T59" fmla="*/ 243 h 602"/>
                <a:gd name="T60" fmla="*/ 326 w 602"/>
                <a:gd name="T61" fmla="*/ 204 h 602"/>
                <a:gd name="T62" fmla="*/ 276 w 602"/>
                <a:gd name="T63" fmla="*/ 204 h 602"/>
                <a:gd name="T64" fmla="*/ 257 w 602"/>
                <a:gd name="T65" fmla="*/ 250 h 602"/>
                <a:gd name="T66" fmla="*/ 292 w 602"/>
                <a:gd name="T67" fmla="*/ 285 h 602"/>
                <a:gd name="T68" fmla="*/ 546 w 602"/>
                <a:gd name="T69" fmla="*/ 275 h 602"/>
                <a:gd name="T70" fmla="*/ 470 w 602"/>
                <a:gd name="T71" fmla="*/ 244 h 602"/>
                <a:gd name="T72" fmla="*/ 407 w 602"/>
                <a:gd name="T73" fmla="*/ 195 h 602"/>
                <a:gd name="T74" fmla="*/ 357 w 602"/>
                <a:gd name="T75" fmla="*/ 132 h 602"/>
                <a:gd name="T76" fmla="*/ 326 w 602"/>
                <a:gd name="T77" fmla="*/ 56 h 602"/>
                <a:gd name="T78" fmla="*/ 307 w 602"/>
                <a:gd name="T79" fmla="*/ 0 h 602"/>
                <a:gd name="T80" fmla="*/ 226 w 602"/>
                <a:gd name="T81" fmla="*/ 9 h 602"/>
                <a:gd name="T82" fmla="*/ 145 w 602"/>
                <a:gd name="T83" fmla="*/ 44 h 602"/>
                <a:gd name="T84" fmla="*/ 79 w 602"/>
                <a:gd name="T85" fmla="*/ 98 h 602"/>
                <a:gd name="T86" fmla="*/ 29 w 602"/>
                <a:gd name="T87" fmla="*/ 170 h 602"/>
                <a:gd name="T88" fmla="*/ 4 w 602"/>
                <a:gd name="T89" fmla="*/ 255 h 602"/>
                <a:gd name="T90" fmla="*/ 4 w 602"/>
                <a:gd name="T91" fmla="*/ 346 h 602"/>
                <a:gd name="T92" fmla="*/ 29 w 602"/>
                <a:gd name="T93" fmla="*/ 431 h 602"/>
                <a:gd name="T94" fmla="*/ 79 w 602"/>
                <a:gd name="T95" fmla="*/ 503 h 602"/>
                <a:gd name="T96" fmla="*/ 145 w 602"/>
                <a:gd name="T97" fmla="*/ 559 h 602"/>
                <a:gd name="T98" fmla="*/ 226 w 602"/>
                <a:gd name="T99" fmla="*/ 593 h 602"/>
                <a:gd name="T100" fmla="*/ 317 w 602"/>
                <a:gd name="T101" fmla="*/ 602 h 602"/>
                <a:gd name="T102" fmla="*/ 405 w 602"/>
                <a:gd name="T103" fmla="*/ 583 h 602"/>
                <a:gd name="T104" fmla="*/ 481 w 602"/>
                <a:gd name="T105" fmla="*/ 543 h 602"/>
                <a:gd name="T106" fmla="*/ 542 w 602"/>
                <a:gd name="T107" fmla="*/ 481 h 602"/>
                <a:gd name="T108" fmla="*/ 584 w 602"/>
                <a:gd name="T109" fmla="*/ 404 h 602"/>
                <a:gd name="T110" fmla="*/ 602 w 602"/>
                <a:gd name="T111" fmla="*/ 316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2" h="602">
                  <a:moveTo>
                    <a:pt x="301" y="286"/>
                  </a:moveTo>
                  <a:lnTo>
                    <a:pt x="309" y="286"/>
                  </a:lnTo>
                  <a:lnTo>
                    <a:pt x="316" y="287"/>
                  </a:lnTo>
                  <a:lnTo>
                    <a:pt x="323" y="289"/>
                  </a:lnTo>
                  <a:lnTo>
                    <a:pt x="331" y="292"/>
                  </a:lnTo>
                  <a:lnTo>
                    <a:pt x="337" y="295"/>
                  </a:lnTo>
                  <a:lnTo>
                    <a:pt x="344" y="299"/>
                  </a:lnTo>
                  <a:lnTo>
                    <a:pt x="349" y="303"/>
                  </a:lnTo>
                  <a:lnTo>
                    <a:pt x="354" y="308"/>
                  </a:lnTo>
                  <a:lnTo>
                    <a:pt x="359" y="313"/>
                  </a:lnTo>
                  <a:lnTo>
                    <a:pt x="364" y="319"/>
                  </a:lnTo>
                  <a:lnTo>
                    <a:pt x="367" y="325"/>
                  </a:lnTo>
                  <a:lnTo>
                    <a:pt x="370" y="332"/>
                  </a:lnTo>
                  <a:lnTo>
                    <a:pt x="373" y="339"/>
                  </a:lnTo>
                  <a:lnTo>
                    <a:pt x="375" y="346"/>
                  </a:lnTo>
                  <a:lnTo>
                    <a:pt x="376" y="354"/>
                  </a:lnTo>
                  <a:lnTo>
                    <a:pt x="377" y="361"/>
                  </a:lnTo>
                  <a:lnTo>
                    <a:pt x="376" y="368"/>
                  </a:lnTo>
                  <a:lnTo>
                    <a:pt x="375" y="374"/>
                  </a:lnTo>
                  <a:lnTo>
                    <a:pt x="374" y="381"/>
                  </a:lnTo>
                  <a:lnTo>
                    <a:pt x="371" y="387"/>
                  </a:lnTo>
                  <a:lnTo>
                    <a:pt x="369" y="393"/>
                  </a:lnTo>
                  <a:lnTo>
                    <a:pt x="366" y="399"/>
                  </a:lnTo>
                  <a:lnTo>
                    <a:pt x="363" y="404"/>
                  </a:lnTo>
                  <a:lnTo>
                    <a:pt x="359" y="410"/>
                  </a:lnTo>
                  <a:lnTo>
                    <a:pt x="350" y="418"/>
                  </a:lnTo>
                  <a:lnTo>
                    <a:pt x="340" y="426"/>
                  </a:lnTo>
                  <a:lnTo>
                    <a:pt x="334" y="429"/>
                  </a:lnTo>
                  <a:lnTo>
                    <a:pt x="329" y="431"/>
                  </a:lnTo>
                  <a:lnTo>
                    <a:pt x="322" y="433"/>
                  </a:lnTo>
                  <a:lnTo>
                    <a:pt x="316" y="435"/>
                  </a:lnTo>
                  <a:lnTo>
                    <a:pt x="316" y="451"/>
                  </a:lnTo>
                  <a:lnTo>
                    <a:pt x="316" y="455"/>
                  </a:lnTo>
                  <a:lnTo>
                    <a:pt x="315" y="457"/>
                  </a:lnTo>
                  <a:lnTo>
                    <a:pt x="314" y="460"/>
                  </a:lnTo>
                  <a:lnTo>
                    <a:pt x="311" y="462"/>
                  </a:lnTo>
                  <a:lnTo>
                    <a:pt x="309" y="464"/>
                  </a:lnTo>
                  <a:lnTo>
                    <a:pt x="307" y="465"/>
                  </a:lnTo>
                  <a:lnTo>
                    <a:pt x="304" y="466"/>
                  </a:lnTo>
                  <a:lnTo>
                    <a:pt x="301" y="466"/>
                  </a:lnTo>
                  <a:lnTo>
                    <a:pt x="298" y="466"/>
                  </a:lnTo>
                  <a:lnTo>
                    <a:pt x="295" y="465"/>
                  </a:lnTo>
                  <a:lnTo>
                    <a:pt x="293" y="464"/>
                  </a:lnTo>
                  <a:lnTo>
                    <a:pt x="290" y="462"/>
                  </a:lnTo>
                  <a:lnTo>
                    <a:pt x="289" y="460"/>
                  </a:lnTo>
                  <a:lnTo>
                    <a:pt x="287" y="458"/>
                  </a:lnTo>
                  <a:lnTo>
                    <a:pt x="287" y="455"/>
                  </a:lnTo>
                  <a:lnTo>
                    <a:pt x="286" y="451"/>
                  </a:lnTo>
                  <a:lnTo>
                    <a:pt x="286" y="435"/>
                  </a:lnTo>
                  <a:lnTo>
                    <a:pt x="279" y="433"/>
                  </a:lnTo>
                  <a:lnTo>
                    <a:pt x="274" y="431"/>
                  </a:lnTo>
                  <a:lnTo>
                    <a:pt x="267" y="429"/>
                  </a:lnTo>
                  <a:lnTo>
                    <a:pt x="262" y="426"/>
                  </a:lnTo>
                  <a:lnTo>
                    <a:pt x="251" y="418"/>
                  </a:lnTo>
                  <a:lnTo>
                    <a:pt x="243" y="410"/>
                  </a:lnTo>
                  <a:lnTo>
                    <a:pt x="240" y="404"/>
                  </a:lnTo>
                  <a:lnTo>
                    <a:pt x="235" y="399"/>
                  </a:lnTo>
                  <a:lnTo>
                    <a:pt x="233" y="393"/>
                  </a:lnTo>
                  <a:lnTo>
                    <a:pt x="230" y="387"/>
                  </a:lnTo>
                  <a:lnTo>
                    <a:pt x="229" y="381"/>
                  </a:lnTo>
                  <a:lnTo>
                    <a:pt x="227" y="374"/>
                  </a:lnTo>
                  <a:lnTo>
                    <a:pt x="226" y="368"/>
                  </a:lnTo>
                  <a:lnTo>
                    <a:pt x="226" y="361"/>
                  </a:lnTo>
                  <a:lnTo>
                    <a:pt x="226" y="358"/>
                  </a:lnTo>
                  <a:lnTo>
                    <a:pt x="227" y="355"/>
                  </a:lnTo>
                  <a:lnTo>
                    <a:pt x="229" y="353"/>
                  </a:lnTo>
                  <a:lnTo>
                    <a:pt x="230" y="351"/>
                  </a:lnTo>
                  <a:lnTo>
                    <a:pt x="232" y="348"/>
                  </a:lnTo>
                  <a:lnTo>
                    <a:pt x="235" y="347"/>
                  </a:lnTo>
                  <a:lnTo>
                    <a:pt x="237" y="346"/>
                  </a:lnTo>
                  <a:lnTo>
                    <a:pt x="241" y="346"/>
                  </a:lnTo>
                  <a:lnTo>
                    <a:pt x="244" y="346"/>
                  </a:lnTo>
                  <a:lnTo>
                    <a:pt x="247" y="347"/>
                  </a:lnTo>
                  <a:lnTo>
                    <a:pt x="249" y="348"/>
                  </a:lnTo>
                  <a:lnTo>
                    <a:pt x="251" y="351"/>
                  </a:lnTo>
                  <a:lnTo>
                    <a:pt x="253" y="353"/>
                  </a:lnTo>
                  <a:lnTo>
                    <a:pt x="255" y="355"/>
                  </a:lnTo>
                  <a:lnTo>
                    <a:pt x="256" y="358"/>
                  </a:lnTo>
                  <a:lnTo>
                    <a:pt x="256" y="361"/>
                  </a:lnTo>
                  <a:lnTo>
                    <a:pt x="257" y="370"/>
                  </a:lnTo>
                  <a:lnTo>
                    <a:pt x="260" y="378"/>
                  </a:lnTo>
                  <a:lnTo>
                    <a:pt x="263" y="386"/>
                  </a:lnTo>
                  <a:lnTo>
                    <a:pt x="270" y="393"/>
                  </a:lnTo>
                  <a:lnTo>
                    <a:pt x="276" y="399"/>
                  </a:lnTo>
                  <a:lnTo>
                    <a:pt x="283" y="403"/>
                  </a:lnTo>
                  <a:lnTo>
                    <a:pt x="292" y="405"/>
                  </a:lnTo>
                  <a:lnTo>
                    <a:pt x="301" y="406"/>
                  </a:lnTo>
                  <a:lnTo>
                    <a:pt x="310" y="405"/>
                  </a:lnTo>
                  <a:lnTo>
                    <a:pt x="319" y="403"/>
                  </a:lnTo>
                  <a:lnTo>
                    <a:pt x="326" y="399"/>
                  </a:lnTo>
                  <a:lnTo>
                    <a:pt x="333" y="393"/>
                  </a:lnTo>
                  <a:lnTo>
                    <a:pt x="338" y="386"/>
                  </a:lnTo>
                  <a:lnTo>
                    <a:pt x="342" y="378"/>
                  </a:lnTo>
                  <a:lnTo>
                    <a:pt x="346" y="370"/>
                  </a:lnTo>
                  <a:lnTo>
                    <a:pt x="346" y="361"/>
                  </a:lnTo>
                  <a:lnTo>
                    <a:pt x="346" y="352"/>
                  </a:lnTo>
                  <a:lnTo>
                    <a:pt x="342" y="344"/>
                  </a:lnTo>
                  <a:lnTo>
                    <a:pt x="338" y="336"/>
                  </a:lnTo>
                  <a:lnTo>
                    <a:pt x="333" y="329"/>
                  </a:lnTo>
                  <a:lnTo>
                    <a:pt x="326" y="324"/>
                  </a:lnTo>
                  <a:lnTo>
                    <a:pt x="319" y="319"/>
                  </a:lnTo>
                  <a:lnTo>
                    <a:pt x="310" y="317"/>
                  </a:lnTo>
                  <a:lnTo>
                    <a:pt x="301" y="316"/>
                  </a:lnTo>
                  <a:lnTo>
                    <a:pt x="293" y="315"/>
                  </a:lnTo>
                  <a:lnTo>
                    <a:pt x="286" y="314"/>
                  </a:lnTo>
                  <a:lnTo>
                    <a:pt x="278" y="313"/>
                  </a:lnTo>
                  <a:lnTo>
                    <a:pt x="272" y="310"/>
                  </a:lnTo>
                  <a:lnTo>
                    <a:pt x="265" y="307"/>
                  </a:lnTo>
                  <a:lnTo>
                    <a:pt x="259" y="303"/>
                  </a:lnTo>
                  <a:lnTo>
                    <a:pt x="253" y="299"/>
                  </a:lnTo>
                  <a:lnTo>
                    <a:pt x="248" y="294"/>
                  </a:lnTo>
                  <a:lnTo>
                    <a:pt x="243" y="288"/>
                  </a:lnTo>
                  <a:lnTo>
                    <a:pt x="238" y="283"/>
                  </a:lnTo>
                  <a:lnTo>
                    <a:pt x="235" y="277"/>
                  </a:lnTo>
                  <a:lnTo>
                    <a:pt x="232" y="270"/>
                  </a:lnTo>
                  <a:lnTo>
                    <a:pt x="229" y="263"/>
                  </a:lnTo>
                  <a:lnTo>
                    <a:pt x="228" y="256"/>
                  </a:lnTo>
                  <a:lnTo>
                    <a:pt x="227" y="249"/>
                  </a:lnTo>
                  <a:lnTo>
                    <a:pt x="226" y="241"/>
                  </a:lnTo>
                  <a:lnTo>
                    <a:pt x="226" y="234"/>
                  </a:lnTo>
                  <a:lnTo>
                    <a:pt x="227" y="227"/>
                  </a:lnTo>
                  <a:lnTo>
                    <a:pt x="229" y="221"/>
                  </a:lnTo>
                  <a:lnTo>
                    <a:pt x="230" y="214"/>
                  </a:lnTo>
                  <a:lnTo>
                    <a:pt x="233" y="209"/>
                  </a:lnTo>
                  <a:lnTo>
                    <a:pt x="235" y="204"/>
                  </a:lnTo>
                  <a:lnTo>
                    <a:pt x="240" y="198"/>
                  </a:lnTo>
                  <a:lnTo>
                    <a:pt x="243" y="193"/>
                  </a:lnTo>
                  <a:lnTo>
                    <a:pt x="251" y="184"/>
                  </a:lnTo>
                  <a:lnTo>
                    <a:pt x="262" y="177"/>
                  </a:lnTo>
                  <a:lnTo>
                    <a:pt x="267" y="174"/>
                  </a:lnTo>
                  <a:lnTo>
                    <a:pt x="274" y="170"/>
                  </a:lnTo>
                  <a:lnTo>
                    <a:pt x="279" y="168"/>
                  </a:lnTo>
                  <a:lnTo>
                    <a:pt x="286" y="167"/>
                  </a:lnTo>
                  <a:lnTo>
                    <a:pt x="286" y="150"/>
                  </a:lnTo>
                  <a:lnTo>
                    <a:pt x="287" y="148"/>
                  </a:lnTo>
                  <a:lnTo>
                    <a:pt x="287" y="145"/>
                  </a:lnTo>
                  <a:lnTo>
                    <a:pt x="289" y="142"/>
                  </a:lnTo>
                  <a:lnTo>
                    <a:pt x="290" y="139"/>
                  </a:lnTo>
                  <a:lnTo>
                    <a:pt x="293" y="138"/>
                  </a:lnTo>
                  <a:lnTo>
                    <a:pt x="295" y="136"/>
                  </a:lnTo>
                  <a:lnTo>
                    <a:pt x="298" y="136"/>
                  </a:lnTo>
                  <a:lnTo>
                    <a:pt x="301" y="135"/>
                  </a:lnTo>
                  <a:lnTo>
                    <a:pt x="304" y="136"/>
                  </a:lnTo>
                  <a:lnTo>
                    <a:pt x="307" y="136"/>
                  </a:lnTo>
                  <a:lnTo>
                    <a:pt x="309" y="138"/>
                  </a:lnTo>
                  <a:lnTo>
                    <a:pt x="311" y="139"/>
                  </a:lnTo>
                  <a:lnTo>
                    <a:pt x="314" y="142"/>
                  </a:lnTo>
                  <a:lnTo>
                    <a:pt x="315" y="145"/>
                  </a:lnTo>
                  <a:lnTo>
                    <a:pt x="316" y="148"/>
                  </a:lnTo>
                  <a:lnTo>
                    <a:pt x="316" y="150"/>
                  </a:lnTo>
                  <a:lnTo>
                    <a:pt x="316" y="167"/>
                  </a:lnTo>
                  <a:lnTo>
                    <a:pt x="322" y="168"/>
                  </a:lnTo>
                  <a:lnTo>
                    <a:pt x="329" y="170"/>
                  </a:lnTo>
                  <a:lnTo>
                    <a:pt x="334" y="174"/>
                  </a:lnTo>
                  <a:lnTo>
                    <a:pt x="340" y="177"/>
                  </a:lnTo>
                  <a:lnTo>
                    <a:pt x="350" y="183"/>
                  </a:lnTo>
                  <a:lnTo>
                    <a:pt x="359" y="193"/>
                  </a:lnTo>
                  <a:lnTo>
                    <a:pt x="363" y="198"/>
                  </a:lnTo>
                  <a:lnTo>
                    <a:pt x="366" y="204"/>
                  </a:lnTo>
                  <a:lnTo>
                    <a:pt x="369" y="209"/>
                  </a:lnTo>
                  <a:lnTo>
                    <a:pt x="371" y="214"/>
                  </a:lnTo>
                  <a:lnTo>
                    <a:pt x="374" y="221"/>
                  </a:lnTo>
                  <a:lnTo>
                    <a:pt x="375" y="227"/>
                  </a:lnTo>
                  <a:lnTo>
                    <a:pt x="376" y="234"/>
                  </a:lnTo>
                  <a:lnTo>
                    <a:pt x="377" y="241"/>
                  </a:lnTo>
                  <a:lnTo>
                    <a:pt x="376" y="243"/>
                  </a:lnTo>
                  <a:lnTo>
                    <a:pt x="375" y="247"/>
                  </a:lnTo>
                  <a:lnTo>
                    <a:pt x="374" y="249"/>
                  </a:lnTo>
                  <a:lnTo>
                    <a:pt x="371" y="252"/>
                  </a:lnTo>
                  <a:lnTo>
                    <a:pt x="369" y="253"/>
                  </a:lnTo>
                  <a:lnTo>
                    <a:pt x="367" y="255"/>
                  </a:lnTo>
                  <a:lnTo>
                    <a:pt x="364" y="255"/>
                  </a:lnTo>
                  <a:lnTo>
                    <a:pt x="361" y="256"/>
                  </a:lnTo>
                  <a:lnTo>
                    <a:pt x="359" y="255"/>
                  </a:lnTo>
                  <a:lnTo>
                    <a:pt x="355" y="255"/>
                  </a:lnTo>
                  <a:lnTo>
                    <a:pt x="353" y="253"/>
                  </a:lnTo>
                  <a:lnTo>
                    <a:pt x="351" y="252"/>
                  </a:lnTo>
                  <a:lnTo>
                    <a:pt x="349" y="249"/>
                  </a:lnTo>
                  <a:lnTo>
                    <a:pt x="348" y="247"/>
                  </a:lnTo>
                  <a:lnTo>
                    <a:pt x="347" y="243"/>
                  </a:lnTo>
                  <a:lnTo>
                    <a:pt x="346" y="241"/>
                  </a:lnTo>
                  <a:lnTo>
                    <a:pt x="346" y="231"/>
                  </a:lnTo>
                  <a:lnTo>
                    <a:pt x="342" y="223"/>
                  </a:lnTo>
                  <a:lnTo>
                    <a:pt x="338" y="215"/>
                  </a:lnTo>
                  <a:lnTo>
                    <a:pt x="333" y="209"/>
                  </a:lnTo>
                  <a:lnTo>
                    <a:pt x="326" y="204"/>
                  </a:lnTo>
                  <a:lnTo>
                    <a:pt x="319" y="199"/>
                  </a:lnTo>
                  <a:lnTo>
                    <a:pt x="310" y="196"/>
                  </a:lnTo>
                  <a:lnTo>
                    <a:pt x="301" y="195"/>
                  </a:lnTo>
                  <a:lnTo>
                    <a:pt x="292" y="196"/>
                  </a:lnTo>
                  <a:lnTo>
                    <a:pt x="283" y="199"/>
                  </a:lnTo>
                  <a:lnTo>
                    <a:pt x="276" y="204"/>
                  </a:lnTo>
                  <a:lnTo>
                    <a:pt x="270" y="209"/>
                  </a:lnTo>
                  <a:lnTo>
                    <a:pt x="263" y="215"/>
                  </a:lnTo>
                  <a:lnTo>
                    <a:pt x="260" y="223"/>
                  </a:lnTo>
                  <a:lnTo>
                    <a:pt x="257" y="231"/>
                  </a:lnTo>
                  <a:lnTo>
                    <a:pt x="256" y="241"/>
                  </a:lnTo>
                  <a:lnTo>
                    <a:pt x="257" y="250"/>
                  </a:lnTo>
                  <a:lnTo>
                    <a:pt x="260" y="258"/>
                  </a:lnTo>
                  <a:lnTo>
                    <a:pt x="263" y="266"/>
                  </a:lnTo>
                  <a:lnTo>
                    <a:pt x="270" y="272"/>
                  </a:lnTo>
                  <a:lnTo>
                    <a:pt x="276" y="278"/>
                  </a:lnTo>
                  <a:lnTo>
                    <a:pt x="283" y="282"/>
                  </a:lnTo>
                  <a:lnTo>
                    <a:pt x="292" y="285"/>
                  </a:lnTo>
                  <a:lnTo>
                    <a:pt x="301" y="286"/>
                  </a:lnTo>
                  <a:close/>
                  <a:moveTo>
                    <a:pt x="601" y="285"/>
                  </a:moveTo>
                  <a:lnTo>
                    <a:pt x="587" y="283"/>
                  </a:lnTo>
                  <a:lnTo>
                    <a:pt x="573" y="281"/>
                  </a:lnTo>
                  <a:lnTo>
                    <a:pt x="559" y="279"/>
                  </a:lnTo>
                  <a:lnTo>
                    <a:pt x="546" y="275"/>
                  </a:lnTo>
                  <a:lnTo>
                    <a:pt x="532" y="271"/>
                  </a:lnTo>
                  <a:lnTo>
                    <a:pt x="519" y="267"/>
                  </a:lnTo>
                  <a:lnTo>
                    <a:pt x="507" y="263"/>
                  </a:lnTo>
                  <a:lnTo>
                    <a:pt x="495" y="257"/>
                  </a:lnTo>
                  <a:lnTo>
                    <a:pt x="483" y="251"/>
                  </a:lnTo>
                  <a:lnTo>
                    <a:pt x="470" y="244"/>
                  </a:lnTo>
                  <a:lnTo>
                    <a:pt x="459" y="237"/>
                  </a:lnTo>
                  <a:lnTo>
                    <a:pt x="448" y="229"/>
                  </a:lnTo>
                  <a:lnTo>
                    <a:pt x="437" y="222"/>
                  </a:lnTo>
                  <a:lnTo>
                    <a:pt x="426" y="213"/>
                  </a:lnTo>
                  <a:lnTo>
                    <a:pt x="416" y="205"/>
                  </a:lnTo>
                  <a:lnTo>
                    <a:pt x="407" y="195"/>
                  </a:lnTo>
                  <a:lnTo>
                    <a:pt x="397" y="185"/>
                  </a:lnTo>
                  <a:lnTo>
                    <a:pt x="389" y="176"/>
                  </a:lnTo>
                  <a:lnTo>
                    <a:pt x="380" y="165"/>
                  </a:lnTo>
                  <a:lnTo>
                    <a:pt x="373" y="154"/>
                  </a:lnTo>
                  <a:lnTo>
                    <a:pt x="365" y="142"/>
                  </a:lnTo>
                  <a:lnTo>
                    <a:pt x="357" y="132"/>
                  </a:lnTo>
                  <a:lnTo>
                    <a:pt x="351" y="120"/>
                  </a:lnTo>
                  <a:lnTo>
                    <a:pt x="346" y="107"/>
                  </a:lnTo>
                  <a:lnTo>
                    <a:pt x="339" y="95"/>
                  </a:lnTo>
                  <a:lnTo>
                    <a:pt x="335" y="82"/>
                  </a:lnTo>
                  <a:lnTo>
                    <a:pt x="331" y="70"/>
                  </a:lnTo>
                  <a:lnTo>
                    <a:pt x="326" y="56"/>
                  </a:lnTo>
                  <a:lnTo>
                    <a:pt x="323" y="43"/>
                  </a:lnTo>
                  <a:lnTo>
                    <a:pt x="321" y="29"/>
                  </a:lnTo>
                  <a:lnTo>
                    <a:pt x="319" y="15"/>
                  </a:lnTo>
                  <a:lnTo>
                    <a:pt x="317" y="1"/>
                  </a:lnTo>
                  <a:lnTo>
                    <a:pt x="314" y="1"/>
                  </a:lnTo>
                  <a:lnTo>
                    <a:pt x="307" y="0"/>
                  </a:lnTo>
                  <a:lnTo>
                    <a:pt x="301" y="0"/>
                  </a:lnTo>
                  <a:lnTo>
                    <a:pt x="286" y="0"/>
                  </a:lnTo>
                  <a:lnTo>
                    <a:pt x="271" y="2"/>
                  </a:lnTo>
                  <a:lnTo>
                    <a:pt x="256" y="3"/>
                  </a:lnTo>
                  <a:lnTo>
                    <a:pt x="241" y="6"/>
                  </a:lnTo>
                  <a:lnTo>
                    <a:pt x="226" y="9"/>
                  </a:lnTo>
                  <a:lnTo>
                    <a:pt x="212" y="14"/>
                  </a:lnTo>
                  <a:lnTo>
                    <a:pt x="198" y="18"/>
                  </a:lnTo>
                  <a:lnTo>
                    <a:pt x="184" y="23"/>
                  </a:lnTo>
                  <a:lnTo>
                    <a:pt x="171" y="30"/>
                  </a:lnTo>
                  <a:lnTo>
                    <a:pt x="158" y="36"/>
                  </a:lnTo>
                  <a:lnTo>
                    <a:pt x="145" y="44"/>
                  </a:lnTo>
                  <a:lnTo>
                    <a:pt x="132" y="51"/>
                  </a:lnTo>
                  <a:lnTo>
                    <a:pt x="120" y="60"/>
                  </a:lnTo>
                  <a:lnTo>
                    <a:pt x="110" y="68"/>
                  </a:lnTo>
                  <a:lnTo>
                    <a:pt x="99" y="78"/>
                  </a:lnTo>
                  <a:lnTo>
                    <a:pt x="88" y="88"/>
                  </a:lnTo>
                  <a:lnTo>
                    <a:pt x="79" y="98"/>
                  </a:lnTo>
                  <a:lnTo>
                    <a:pt x="69" y="109"/>
                  </a:lnTo>
                  <a:lnTo>
                    <a:pt x="59" y="121"/>
                  </a:lnTo>
                  <a:lnTo>
                    <a:pt x="52" y="133"/>
                  </a:lnTo>
                  <a:lnTo>
                    <a:pt x="43" y="145"/>
                  </a:lnTo>
                  <a:lnTo>
                    <a:pt x="37" y="157"/>
                  </a:lnTo>
                  <a:lnTo>
                    <a:pt x="29" y="170"/>
                  </a:lnTo>
                  <a:lnTo>
                    <a:pt x="24" y="184"/>
                  </a:lnTo>
                  <a:lnTo>
                    <a:pt x="19" y="197"/>
                  </a:lnTo>
                  <a:lnTo>
                    <a:pt x="13" y="211"/>
                  </a:lnTo>
                  <a:lnTo>
                    <a:pt x="9" y="226"/>
                  </a:lnTo>
                  <a:lnTo>
                    <a:pt x="6" y="240"/>
                  </a:lnTo>
                  <a:lnTo>
                    <a:pt x="4" y="255"/>
                  </a:lnTo>
                  <a:lnTo>
                    <a:pt x="1" y="270"/>
                  </a:lnTo>
                  <a:lnTo>
                    <a:pt x="0" y="285"/>
                  </a:lnTo>
                  <a:lnTo>
                    <a:pt x="0" y="301"/>
                  </a:lnTo>
                  <a:lnTo>
                    <a:pt x="0" y="316"/>
                  </a:lnTo>
                  <a:lnTo>
                    <a:pt x="1" y="331"/>
                  </a:lnTo>
                  <a:lnTo>
                    <a:pt x="4" y="346"/>
                  </a:lnTo>
                  <a:lnTo>
                    <a:pt x="6" y="361"/>
                  </a:lnTo>
                  <a:lnTo>
                    <a:pt x="9" y="376"/>
                  </a:lnTo>
                  <a:lnTo>
                    <a:pt x="13" y="390"/>
                  </a:lnTo>
                  <a:lnTo>
                    <a:pt x="19" y="404"/>
                  </a:lnTo>
                  <a:lnTo>
                    <a:pt x="24" y="418"/>
                  </a:lnTo>
                  <a:lnTo>
                    <a:pt x="29" y="431"/>
                  </a:lnTo>
                  <a:lnTo>
                    <a:pt x="37" y="444"/>
                  </a:lnTo>
                  <a:lnTo>
                    <a:pt x="43" y="457"/>
                  </a:lnTo>
                  <a:lnTo>
                    <a:pt x="52" y="470"/>
                  </a:lnTo>
                  <a:lnTo>
                    <a:pt x="59" y="481"/>
                  </a:lnTo>
                  <a:lnTo>
                    <a:pt x="69" y="492"/>
                  </a:lnTo>
                  <a:lnTo>
                    <a:pt x="79" y="503"/>
                  </a:lnTo>
                  <a:lnTo>
                    <a:pt x="88" y="514"/>
                  </a:lnTo>
                  <a:lnTo>
                    <a:pt x="99" y="523"/>
                  </a:lnTo>
                  <a:lnTo>
                    <a:pt x="110" y="533"/>
                  </a:lnTo>
                  <a:lnTo>
                    <a:pt x="120" y="543"/>
                  </a:lnTo>
                  <a:lnTo>
                    <a:pt x="132" y="550"/>
                  </a:lnTo>
                  <a:lnTo>
                    <a:pt x="145" y="559"/>
                  </a:lnTo>
                  <a:lnTo>
                    <a:pt x="158" y="566"/>
                  </a:lnTo>
                  <a:lnTo>
                    <a:pt x="171" y="573"/>
                  </a:lnTo>
                  <a:lnTo>
                    <a:pt x="184" y="578"/>
                  </a:lnTo>
                  <a:lnTo>
                    <a:pt x="198" y="583"/>
                  </a:lnTo>
                  <a:lnTo>
                    <a:pt x="212" y="589"/>
                  </a:lnTo>
                  <a:lnTo>
                    <a:pt x="226" y="593"/>
                  </a:lnTo>
                  <a:lnTo>
                    <a:pt x="241" y="596"/>
                  </a:lnTo>
                  <a:lnTo>
                    <a:pt x="256" y="598"/>
                  </a:lnTo>
                  <a:lnTo>
                    <a:pt x="271" y="600"/>
                  </a:lnTo>
                  <a:lnTo>
                    <a:pt x="286" y="602"/>
                  </a:lnTo>
                  <a:lnTo>
                    <a:pt x="301" y="602"/>
                  </a:lnTo>
                  <a:lnTo>
                    <a:pt x="317" y="602"/>
                  </a:lnTo>
                  <a:lnTo>
                    <a:pt x="332" y="600"/>
                  </a:lnTo>
                  <a:lnTo>
                    <a:pt x="347" y="598"/>
                  </a:lnTo>
                  <a:lnTo>
                    <a:pt x="362" y="596"/>
                  </a:lnTo>
                  <a:lnTo>
                    <a:pt x="376" y="593"/>
                  </a:lnTo>
                  <a:lnTo>
                    <a:pt x="391" y="589"/>
                  </a:lnTo>
                  <a:lnTo>
                    <a:pt x="405" y="583"/>
                  </a:lnTo>
                  <a:lnTo>
                    <a:pt x="419" y="578"/>
                  </a:lnTo>
                  <a:lnTo>
                    <a:pt x="431" y="573"/>
                  </a:lnTo>
                  <a:lnTo>
                    <a:pt x="444" y="565"/>
                  </a:lnTo>
                  <a:lnTo>
                    <a:pt x="457" y="559"/>
                  </a:lnTo>
                  <a:lnTo>
                    <a:pt x="469" y="550"/>
                  </a:lnTo>
                  <a:lnTo>
                    <a:pt x="481" y="543"/>
                  </a:lnTo>
                  <a:lnTo>
                    <a:pt x="493" y="533"/>
                  </a:lnTo>
                  <a:lnTo>
                    <a:pt x="503" y="523"/>
                  </a:lnTo>
                  <a:lnTo>
                    <a:pt x="514" y="514"/>
                  </a:lnTo>
                  <a:lnTo>
                    <a:pt x="524" y="503"/>
                  </a:lnTo>
                  <a:lnTo>
                    <a:pt x="533" y="492"/>
                  </a:lnTo>
                  <a:lnTo>
                    <a:pt x="542" y="481"/>
                  </a:lnTo>
                  <a:lnTo>
                    <a:pt x="551" y="470"/>
                  </a:lnTo>
                  <a:lnTo>
                    <a:pt x="558" y="457"/>
                  </a:lnTo>
                  <a:lnTo>
                    <a:pt x="566" y="444"/>
                  </a:lnTo>
                  <a:lnTo>
                    <a:pt x="572" y="431"/>
                  </a:lnTo>
                  <a:lnTo>
                    <a:pt x="578" y="418"/>
                  </a:lnTo>
                  <a:lnTo>
                    <a:pt x="584" y="404"/>
                  </a:lnTo>
                  <a:lnTo>
                    <a:pt x="588" y="390"/>
                  </a:lnTo>
                  <a:lnTo>
                    <a:pt x="592" y="376"/>
                  </a:lnTo>
                  <a:lnTo>
                    <a:pt x="596" y="361"/>
                  </a:lnTo>
                  <a:lnTo>
                    <a:pt x="599" y="346"/>
                  </a:lnTo>
                  <a:lnTo>
                    <a:pt x="601" y="331"/>
                  </a:lnTo>
                  <a:lnTo>
                    <a:pt x="602" y="316"/>
                  </a:lnTo>
                  <a:lnTo>
                    <a:pt x="602" y="301"/>
                  </a:lnTo>
                  <a:lnTo>
                    <a:pt x="602" y="295"/>
                  </a:lnTo>
                  <a:lnTo>
                    <a:pt x="601" y="288"/>
                  </a:lnTo>
                  <a:lnTo>
                    <a:pt x="601"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56">
              <a:extLst>
                <a:ext uri="{FF2B5EF4-FFF2-40B4-BE49-F238E27FC236}">
                  <a16:creationId xmlns:a16="http://schemas.microsoft.com/office/drawing/2014/main" id="{CFDC3F2E-7AFD-4925-83AB-54D06ADBA235}"/>
                </a:ext>
              </a:extLst>
            </p:cNvPr>
            <p:cNvSpPr>
              <a:spLocks noEditPoints="1"/>
            </p:cNvSpPr>
            <p:nvPr/>
          </p:nvSpPr>
          <p:spPr bwMode="auto">
            <a:xfrm>
              <a:off x="2135188" y="1344613"/>
              <a:ext cx="176213" cy="177800"/>
            </a:xfrm>
            <a:custGeom>
              <a:avLst/>
              <a:gdLst>
                <a:gd name="T0" fmla="*/ 312 w 557"/>
                <a:gd name="T1" fmla="*/ 273 h 558"/>
                <a:gd name="T2" fmla="*/ 341 w 557"/>
                <a:gd name="T3" fmla="*/ 301 h 558"/>
                <a:gd name="T4" fmla="*/ 348 w 557"/>
                <a:gd name="T5" fmla="*/ 341 h 558"/>
                <a:gd name="T6" fmla="*/ 333 w 557"/>
                <a:gd name="T7" fmla="*/ 379 h 558"/>
                <a:gd name="T8" fmla="*/ 300 w 557"/>
                <a:gd name="T9" fmla="*/ 402 h 558"/>
                <a:gd name="T10" fmla="*/ 258 w 557"/>
                <a:gd name="T11" fmla="*/ 402 h 558"/>
                <a:gd name="T12" fmla="*/ 224 w 557"/>
                <a:gd name="T13" fmla="*/ 379 h 558"/>
                <a:gd name="T14" fmla="*/ 209 w 557"/>
                <a:gd name="T15" fmla="*/ 341 h 558"/>
                <a:gd name="T16" fmla="*/ 214 w 557"/>
                <a:gd name="T17" fmla="*/ 322 h 558"/>
                <a:gd name="T18" fmla="*/ 231 w 557"/>
                <a:gd name="T19" fmla="*/ 322 h 558"/>
                <a:gd name="T20" fmla="*/ 239 w 557"/>
                <a:gd name="T21" fmla="*/ 343 h 558"/>
                <a:gd name="T22" fmla="*/ 271 w 557"/>
                <a:gd name="T23" fmla="*/ 375 h 558"/>
                <a:gd name="T24" fmla="*/ 312 w 557"/>
                <a:gd name="T25" fmla="*/ 358 h 558"/>
                <a:gd name="T26" fmla="*/ 312 w 557"/>
                <a:gd name="T27" fmla="*/ 313 h 558"/>
                <a:gd name="T28" fmla="*/ 271 w 557"/>
                <a:gd name="T29" fmla="*/ 294 h 558"/>
                <a:gd name="T30" fmla="*/ 233 w 557"/>
                <a:gd name="T31" fmla="*/ 278 h 558"/>
                <a:gd name="T32" fmla="*/ 211 w 557"/>
                <a:gd name="T33" fmla="*/ 245 h 558"/>
                <a:gd name="T34" fmla="*/ 211 w 557"/>
                <a:gd name="T35" fmla="*/ 205 h 558"/>
                <a:gd name="T36" fmla="*/ 252 w 557"/>
                <a:gd name="T37" fmla="*/ 158 h 558"/>
                <a:gd name="T38" fmla="*/ 268 w 557"/>
                <a:gd name="T39" fmla="*/ 130 h 558"/>
                <a:gd name="T40" fmla="*/ 285 w 557"/>
                <a:gd name="T41" fmla="*/ 127 h 558"/>
                <a:gd name="T42" fmla="*/ 294 w 557"/>
                <a:gd name="T43" fmla="*/ 141 h 558"/>
                <a:gd name="T44" fmla="*/ 340 w 557"/>
                <a:gd name="T45" fmla="*/ 189 h 558"/>
                <a:gd name="T46" fmla="*/ 346 w 557"/>
                <a:gd name="T47" fmla="*/ 232 h 558"/>
                <a:gd name="T48" fmla="*/ 331 w 557"/>
                <a:gd name="T49" fmla="*/ 239 h 558"/>
                <a:gd name="T50" fmla="*/ 319 w 557"/>
                <a:gd name="T51" fmla="*/ 227 h 558"/>
                <a:gd name="T52" fmla="*/ 301 w 557"/>
                <a:gd name="T53" fmla="*/ 190 h 558"/>
                <a:gd name="T54" fmla="*/ 256 w 557"/>
                <a:gd name="T55" fmla="*/ 190 h 558"/>
                <a:gd name="T56" fmla="*/ 239 w 557"/>
                <a:gd name="T57" fmla="*/ 232 h 558"/>
                <a:gd name="T58" fmla="*/ 271 w 557"/>
                <a:gd name="T59" fmla="*/ 263 h 558"/>
                <a:gd name="T60" fmla="*/ 267 w 557"/>
                <a:gd name="T61" fmla="*/ 463 h 558"/>
                <a:gd name="T62" fmla="*/ 251 w 557"/>
                <a:gd name="T63" fmla="*/ 466 h 558"/>
                <a:gd name="T64" fmla="*/ 241 w 557"/>
                <a:gd name="T65" fmla="*/ 452 h 558"/>
                <a:gd name="T66" fmla="*/ 247 w 557"/>
                <a:gd name="T67" fmla="*/ 410 h 558"/>
                <a:gd name="T68" fmla="*/ 265 w 557"/>
                <a:gd name="T69" fmla="*/ 410 h 558"/>
                <a:gd name="T70" fmla="*/ 271 w 557"/>
                <a:gd name="T71" fmla="*/ 452 h 558"/>
                <a:gd name="T72" fmla="*/ 209 w 557"/>
                <a:gd name="T73" fmla="*/ 10 h 558"/>
                <a:gd name="T74" fmla="*/ 135 w 557"/>
                <a:gd name="T75" fmla="*/ 41 h 558"/>
                <a:gd name="T76" fmla="*/ 73 w 557"/>
                <a:gd name="T77" fmla="*/ 92 h 558"/>
                <a:gd name="T78" fmla="*/ 28 w 557"/>
                <a:gd name="T79" fmla="*/ 159 h 558"/>
                <a:gd name="T80" fmla="*/ 3 w 557"/>
                <a:gd name="T81" fmla="*/ 236 h 558"/>
                <a:gd name="T82" fmla="*/ 3 w 557"/>
                <a:gd name="T83" fmla="*/ 321 h 558"/>
                <a:gd name="T84" fmla="*/ 28 w 557"/>
                <a:gd name="T85" fmla="*/ 399 h 558"/>
                <a:gd name="T86" fmla="*/ 73 w 557"/>
                <a:gd name="T87" fmla="*/ 466 h 558"/>
                <a:gd name="T88" fmla="*/ 135 w 557"/>
                <a:gd name="T89" fmla="*/ 517 h 558"/>
                <a:gd name="T90" fmla="*/ 209 w 557"/>
                <a:gd name="T91" fmla="*/ 549 h 558"/>
                <a:gd name="T92" fmla="*/ 292 w 557"/>
                <a:gd name="T93" fmla="*/ 557 h 558"/>
                <a:gd name="T94" fmla="*/ 374 w 557"/>
                <a:gd name="T95" fmla="*/ 541 h 558"/>
                <a:gd name="T96" fmla="*/ 445 w 557"/>
                <a:gd name="T97" fmla="*/ 502 h 558"/>
                <a:gd name="T98" fmla="*/ 502 w 557"/>
                <a:gd name="T99" fmla="*/ 446 h 558"/>
                <a:gd name="T100" fmla="*/ 540 w 557"/>
                <a:gd name="T101" fmla="*/ 375 h 558"/>
                <a:gd name="T102" fmla="*/ 556 w 557"/>
                <a:gd name="T103" fmla="*/ 293 h 558"/>
                <a:gd name="T104" fmla="*/ 549 w 557"/>
                <a:gd name="T105" fmla="*/ 210 h 558"/>
                <a:gd name="T106" fmla="*/ 517 w 557"/>
                <a:gd name="T107" fmla="*/ 134 h 558"/>
                <a:gd name="T108" fmla="*/ 466 w 557"/>
                <a:gd name="T109" fmla="*/ 73 h 558"/>
                <a:gd name="T110" fmla="*/ 400 w 557"/>
                <a:gd name="T111" fmla="*/ 28 h 558"/>
                <a:gd name="T112" fmla="*/ 321 w 557"/>
                <a:gd name="T113" fmla="*/ 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7" h="558">
                  <a:moveTo>
                    <a:pt x="279" y="264"/>
                  </a:moveTo>
                  <a:lnTo>
                    <a:pt x="286" y="264"/>
                  </a:lnTo>
                  <a:lnTo>
                    <a:pt x="292" y="265"/>
                  </a:lnTo>
                  <a:lnTo>
                    <a:pt x="300" y="267"/>
                  </a:lnTo>
                  <a:lnTo>
                    <a:pt x="306" y="270"/>
                  </a:lnTo>
                  <a:lnTo>
                    <a:pt x="312" y="273"/>
                  </a:lnTo>
                  <a:lnTo>
                    <a:pt x="318" y="276"/>
                  </a:lnTo>
                  <a:lnTo>
                    <a:pt x="324" y="280"/>
                  </a:lnTo>
                  <a:lnTo>
                    <a:pt x="329" y="285"/>
                  </a:lnTo>
                  <a:lnTo>
                    <a:pt x="333" y="290"/>
                  </a:lnTo>
                  <a:lnTo>
                    <a:pt x="338" y="295"/>
                  </a:lnTo>
                  <a:lnTo>
                    <a:pt x="341" y="301"/>
                  </a:lnTo>
                  <a:lnTo>
                    <a:pt x="344" y="307"/>
                  </a:lnTo>
                  <a:lnTo>
                    <a:pt x="346" y="314"/>
                  </a:lnTo>
                  <a:lnTo>
                    <a:pt x="347" y="320"/>
                  </a:lnTo>
                  <a:lnTo>
                    <a:pt x="348" y="328"/>
                  </a:lnTo>
                  <a:lnTo>
                    <a:pt x="349" y="335"/>
                  </a:lnTo>
                  <a:lnTo>
                    <a:pt x="348" y="341"/>
                  </a:lnTo>
                  <a:lnTo>
                    <a:pt x="347" y="349"/>
                  </a:lnTo>
                  <a:lnTo>
                    <a:pt x="346" y="355"/>
                  </a:lnTo>
                  <a:lnTo>
                    <a:pt x="344" y="362"/>
                  </a:lnTo>
                  <a:lnTo>
                    <a:pt x="341" y="368"/>
                  </a:lnTo>
                  <a:lnTo>
                    <a:pt x="338" y="374"/>
                  </a:lnTo>
                  <a:lnTo>
                    <a:pt x="333" y="379"/>
                  </a:lnTo>
                  <a:lnTo>
                    <a:pt x="329" y="384"/>
                  </a:lnTo>
                  <a:lnTo>
                    <a:pt x="324" y="389"/>
                  </a:lnTo>
                  <a:lnTo>
                    <a:pt x="318" y="393"/>
                  </a:lnTo>
                  <a:lnTo>
                    <a:pt x="312" y="396"/>
                  </a:lnTo>
                  <a:lnTo>
                    <a:pt x="306" y="399"/>
                  </a:lnTo>
                  <a:lnTo>
                    <a:pt x="300" y="402"/>
                  </a:lnTo>
                  <a:lnTo>
                    <a:pt x="292" y="404"/>
                  </a:lnTo>
                  <a:lnTo>
                    <a:pt x="286" y="405"/>
                  </a:lnTo>
                  <a:lnTo>
                    <a:pt x="279" y="405"/>
                  </a:lnTo>
                  <a:lnTo>
                    <a:pt x="271" y="405"/>
                  </a:lnTo>
                  <a:lnTo>
                    <a:pt x="265" y="404"/>
                  </a:lnTo>
                  <a:lnTo>
                    <a:pt x="258" y="402"/>
                  </a:lnTo>
                  <a:lnTo>
                    <a:pt x="252" y="399"/>
                  </a:lnTo>
                  <a:lnTo>
                    <a:pt x="245" y="396"/>
                  </a:lnTo>
                  <a:lnTo>
                    <a:pt x="239" y="393"/>
                  </a:lnTo>
                  <a:lnTo>
                    <a:pt x="233" y="389"/>
                  </a:lnTo>
                  <a:lnTo>
                    <a:pt x="229" y="384"/>
                  </a:lnTo>
                  <a:lnTo>
                    <a:pt x="224" y="379"/>
                  </a:lnTo>
                  <a:lnTo>
                    <a:pt x="221" y="374"/>
                  </a:lnTo>
                  <a:lnTo>
                    <a:pt x="216" y="368"/>
                  </a:lnTo>
                  <a:lnTo>
                    <a:pt x="213" y="362"/>
                  </a:lnTo>
                  <a:lnTo>
                    <a:pt x="211" y="355"/>
                  </a:lnTo>
                  <a:lnTo>
                    <a:pt x="210" y="349"/>
                  </a:lnTo>
                  <a:lnTo>
                    <a:pt x="209" y="341"/>
                  </a:lnTo>
                  <a:lnTo>
                    <a:pt x="208" y="335"/>
                  </a:lnTo>
                  <a:lnTo>
                    <a:pt x="209" y="332"/>
                  </a:lnTo>
                  <a:lnTo>
                    <a:pt x="209" y="329"/>
                  </a:lnTo>
                  <a:lnTo>
                    <a:pt x="211" y="326"/>
                  </a:lnTo>
                  <a:lnTo>
                    <a:pt x="212" y="324"/>
                  </a:lnTo>
                  <a:lnTo>
                    <a:pt x="214" y="322"/>
                  </a:lnTo>
                  <a:lnTo>
                    <a:pt x="217" y="321"/>
                  </a:lnTo>
                  <a:lnTo>
                    <a:pt x="220" y="320"/>
                  </a:lnTo>
                  <a:lnTo>
                    <a:pt x="223" y="320"/>
                  </a:lnTo>
                  <a:lnTo>
                    <a:pt x="226" y="320"/>
                  </a:lnTo>
                  <a:lnTo>
                    <a:pt x="229" y="321"/>
                  </a:lnTo>
                  <a:lnTo>
                    <a:pt x="231" y="322"/>
                  </a:lnTo>
                  <a:lnTo>
                    <a:pt x="233" y="324"/>
                  </a:lnTo>
                  <a:lnTo>
                    <a:pt x="236" y="326"/>
                  </a:lnTo>
                  <a:lnTo>
                    <a:pt x="237" y="329"/>
                  </a:lnTo>
                  <a:lnTo>
                    <a:pt x="238" y="332"/>
                  </a:lnTo>
                  <a:lnTo>
                    <a:pt x="238" y="335"/>
                  </a:lnTo>
                  <a:lnTo>
                    <a:pt x="239" y="343"/>
                  </a:lnTo>
                  <a:lnTo>
                    <a:pt x="241" y="350"/>
                  </a:lnTo>
                  <a:lnTo>
                    <a:pt x="245" y="358"/>
                  </a:lnTo>
                  <a:lnTo>
                    <a:pt x="250" y="363"/>
                  </a:lnTo>
                  <a:lnTo>
                    <a:pt x="256" y="368"/>
                  </a:lnTo>
                  <a:lnTo>
                    <a:pt x="262" y="372"/>
                  </a:lnTo>
                  <a:lnTo>
                    <a:pt x="271" y="375"/>
                  </a:lnTo>
                  <a:lnTo>
                    <a:pt x="279" y="375"/>
                  </a:lnTo>
                  <a:lnTo>
                    <a:pt x="287" y="375"/>
                  </a:lnTo>
                  <a:lnTo>
                    <a:pt x="295" y="372"/>
                  </a:lnTo>
                  <a:lnTo>
                    <a:pt x="301" y="368"/>
                  </a:lnTo>
                  <a:lnTo>
                    <a:pt x="307" y="363"/>
                  </a:lnTo>
                  <a:lnTo>
                    <a:pt x="312" y="358"/>
                  </a:lnTo>
                  <a:lnTo>
                    <a:pt x="316" y="350"/>
                  </a:lnTo>
                  <a:lnTo>
                    <a:pt x="318" y="343"/>
                  </a:lnTo>
                  <a:lnTo>
                    <a:pt x="319" y="335"/>
                  </a:lnTo>
                  <a:lnTo>
                    <a:pt x="318" y="326"/>
                  </a:lnTo>
                  <a:lnTo>
                    <a:pt x="316" y="319"/>
                  </a:lnTo>
                  <a:lnTo>
                    <a:pt x="312" y="313"/>
                  </a:lnTo>
                  <a:lnTo>
                    <a:pt x="307" y="306"/>
                  </a:lnTo>
                  <a:lnTo>
                    <a:pt x="301" y="301"/>
                  </a:lnTo>
                  <a:lnTo>
                    <a:pt x="295" y="298"/>
                  </a:lnTo>
                  <a:lnTo>
                    <a:pt x="287" y="295"/>
                  </a:lnTo>
                  <a:lnTo>
                    <a:pt x="279" y="294"/>
                  </a:lnTo>
                  <a:lnTo>
                    <a:pt x="271" y="294"/>
                  </a:lnTo>
                  <a:lnTo>
                    <a:pt x="265" y="293"/>
                  </a:lnTo>
                  <a:lnTo>
                    <a:pt x="258" y="291"/>
                  </a:lnTo>
                  <a:lnTo>
                    <a:pt x="252" y="289"/>
                  </a:lnTo>
                  <a:lnTo>
                    <a:pt x="245" y="286"/>
                  </a:lnTo>
                  <a:lnTo>
                    <a:pt x="239" y="282"/>
                  </a:lnTo>
                  <a:lnTo>
                    <a:pt x="233" y="278"/>
                  </a:lnTo>
                  <a:lnTo>
                    <a:pt x="229" y="274"/>
                  </a:lnTo>
                  <a:lnTo>
                    <a:pt x="224" y="269"/>
                  </a:lnTo>
                  <a:lnTo>
                    <a:pt x="221" y="263"/>
                  </a:lnTo>
                  <a:lnTo>
                    <a:pt x="216" y="258"/>
                  </a:lnTo>
                  <a:lnTo>
                    <a:pt x="213" y="251"/>
                  </a:lnTo>
                  <a:lnTo>
                    <a:pt x="211" y="245"/>
                  </a:lnTo>
                  <a:lnTo>
                    <a:pt x="210" y="239"/>
                  </a:lnTo>
                  <a:lnTo>
                    <a:pt x="209" y="231"/>
                  </a:lnTo>
                  <a:lnTo>
                    <a:pt x="208" y="223"/>
                  </a:lnTo>
                  <a:lnTo>
                    <a:pt x="209" y="217"/>
                  </a:lnTo>
                  <a:lnTo>
                    <a:pt x="209" y="212"/>
                  </a:lnTo>
                  <a:lnTo>
                    <a:pt x="211" y="205"/>
                  </a:lnTo>
                  <a:lnTo>
                    <a:pt x="212" y="200"/>
                  </a:lnTo>
                  <a:lnTo>
                    <a:pt x="217" y="189"/>
                  </a:lnTo>
                  <a:lnTo>
                    <a:pt x="224" y="180"/>
                  </a:lnTo>
                  <a:lnTo>
                    <a:pt x="232" y="171"/>
                  </a:lnTo>
                  <a:lnTo>
                    <a:pt x="242" y="163"/>
                  </a:lnTo>
                  <a:lnTo>
                    <a:pt x="252" y="158"/>
                  </a:lnTo>
                  <a:lnTo>
                    <a:pt x="264" y="155"/>
                  </a:lnTo>
                  <a:lnTo>
                    <a:pt x="264" y="141"/>
                  </a:lnTo>
                  <a:lnTo>
                    <a:pt x="264" y="138"/>
                  </a:lnTo>
                  <a:lnTo>
                    <a:pt x="265" y="134"/>
                  </a:lnTo>
                  <a:lnTo>
                    <a:pt x="266" y="132"/>
                  </a:lnTo>
                  <a:lnTo>
                    <a:pt x="268" y="130"/>
                  </a:lnTo>
                  <a:lnTo>
                    <a:pt x="270" y="128"/>
                  </a:lnTo>
                  <a:lnTo>
                    <a:pt x="273" y="127"/>
                  </a:lnTo>
                  <a:lnTo>
                    <a:pt x="275" y="126"/>
                  </a:lnTo>
                  <a:lnTo>
                    <a:pt x="279" y="126"/>
                  </a:lnTo>
                  <a:lnTo>
                    <a:pt x="282" y="126"/>
                  </a:lnTo>
                  <a:lnTo>
                    <a:pt x="285" y="127"/>
                  </a:lnTo>
                  <a:lnTo>
                    <a:pt x="287" y="128"/>
                  </a:lnTo>
                  <a:lnTo>
                    <a:pt x="289" y="130"/>
                  </a:lnTo>
                  <a:lnTo>
                    <a:pt x="291" y="132"/>
                  </a:lnTo>
                  <a:lnTo>
                    <a:pt x="292" y="134"/>
                  </a:lnTo>
                  <a:lnTo>
                    <a:pt x="294" y="138"/>
                  </a:lnTo>
                  <a:lnTo>
                    <a:pt x="294" y="141"/>
                  </a:lnTo>
                  <a:lnTo>
                    <a:pt x="294" y="155"/>
                  </a:lnTo>
                  <a:lnTo>
                    <a:pt x="305" y="158"/>
                  </a:lnTo>
                  <a:lnTo>
                    <a:pt x="316" y="163"/>
                  </a:lnTo>
                  <a:lnTo>
                    <a:pt x="325" y="171"/>
                  </a:lnTo>
                  <a:lnTo>
                    <a:pt x="333" y="180"/>
                  </a:lnTo>
                  <a:lnTo>
                    <a:pt x="340" y="189"/>
                  </a:lnTo>
                  <a:lnTo>
                    <a:pt x="345" y="200"/>
                  </a:lnTo>
                  <a:lnTo>
                    <a:pt x="348" y="212"/>
                  </a:lnTo>
                  <a:lnTo>
                    <a:pt x="349" y="223"/>
                  </a:lnTo>
                  <a:lnTo>
                    <a:pt x="348" y="227"/>
                  </a:lnTo>
                  <a:lnTo>
                    <a:pt x="348" y="230"/>
                  </a:lnTo>
                  <a:lnTo>
                    <a:pt x="346" y="232"/>
                  </a:lnTo>
                  <a:lnTo>
                    <a:pt x="345" y="234"/>
                  </a:lnTo>
                  <a:lnTo>
                    <a:pt x="343" y="236"/>
                  </a:lnTo>
                  <a:lnTo>
                    <a:pt x="340" y="237"/>
                  </a:lnTo>
                  <a:lnTo>
                    <a:pt x="338" y="239"/>
                  </a:lnTo>
                  <a:lnTo>
                    <a:pt x="334" y="239"/>
                  </a:lnTo>
                  <a:lnTo>
                    <a:pt x="331" y="239"/>
                  </a:lnTo>
                  <a:lnTo>
                    <a:pt x="328" y="237"/>
                  </a:lnTo>
                  <a:lnTo>
                    <a:pt x="326" y="236"/>
                  </a:lnTo>
                  <a:lnTo>
                    <a:pt x="324" y="234"/>
                  </a:lnTo>
                  <a:lnTo>
                    <a:pt x="321" y="232"/>
                  </a:lnTo>
                  <a:lnTo>
                    <a:pt x="320" y="230"/>
                  </a:lnTo>
                  <a:lnTo>
                    <a:pt x="319" y="227"/>
                  </a:lnTo>
                  <a:lnTo>
                    <a:pt x="319" y="223"/>
                  </a:lnTo>
                  <a:lnTo>
                    <a:pt x="318" y="216"/>
                  </a:lnTo>
                  <a:lnTo>
                    <a:pt x="316" y="208"/>
                  </a:lnTo>
                  <a:lnTo>
                    <a:pt x="312" y="201"/>
                  </a:lnTo>
                  <a:lnTo>
                    <a:pt x="307" y="196"/>
                  </a:lnTo>
                  <a:lnTo>
                    <a:pt x="301" y="190"/>
                  </a:lnTo>
                  <a:lnTo>
                    <a:pt x="295" y="187"/>
                  </a:lnTo>
                  <a:lnTo>
                    <a:pt x="287" y="184"/>
                  </a:lnTo>
                  <a:lnTo>
                    <a:pt x="279" y="184"/>
                  </a:lnTo>
                  <a:lnTo>
                    <a:pt x="271" y="184"/>
                  </a:lnTo>
                  <a:lnTo>
                    <a:pt x="262" y="187"/>
                  </a:lnTo>
                  <a:lnTo>
                    <a:pt x="256" y="190"/>
                  </a:lnTo>
                  <a:lnTo>
                    <a:pt x="250" y="196"/>
                  </a:lnTo>
                  <a:lnTo>
                    <a:pt x="245" y="201"/>
                  </a:lnTo>
                  <a:lnTo>
                    <a:pt x="241" y="208"/>
                  </a:lnTo>
                  <a:lnTo>
                    <a:pt x="239" y="216"/>
                  </a:lnTo>
                  <a:lnTo>
                    <a:pt x="238" y="223"/>
                  </a:lnTo>
                  <a:lnTo>
                    <a:pt x="239" y="232"/>
                  </a:lnTo>
                  <a:lnTo>
                    <a:pt x="241" y="240"/>
                  </a:lnTo>
                  <a:lnTo>
                    <a:pt x="245" y="246"/>
                  </a:lnTo>
                  <a:lnTo>
                    <a:pt x="250" y="252"/>
                  </a:lnTo>
                  <a:lnTo>
                    <a:pt x="256" y="257"/>
                  </a:lnTo>
                  <a:lnTo>
                    <a:pt x="262" y="261"/>
                  </a:lnTo>
                  <a:lnTo>
                    <a:pt x="271" y="263"/>
                  </a:lnTo>
                  <a:lnTo>
                    <a:pt x="279" y="264"/>
                  </a:lnTo>
                  <a:close/>
                  <a:moveTo>
                    <a:pt x="271" y="452"/>
                  </a:moveTo>
                  <a:lnTo>
                    <a:pt x="271" y="455"/>
                  </a:lnTo>
                  <a:lnTo>
                    <a:pt x="270" y="458"/>
                  </a:lnTo>
                  <a:lnTo>
                    <a:pt x="269" y="461"/>
                  </a:lnTo>
                  <a:lnTo>
                    <a:pt x="267" y="463"/>
                  </a:lnTo>
                  <a:lnTo>
                    <a:pt x="265" y="465"/>
                  </a:lnTo>
                  <a:lnTo>
                    <a:pt x="261" y="466"/>
                  </a:lnTo>
                  <a:lnTo>
                    <a:pt x="259" y="467"/>
                  </a:lnTo>
                  <a:lnTo>
                    <a:pt x="256" y="467"/>
                  </a:lnTo>
                  <a:lnTo>
                    <a:pt x="253" y="467"/>
                  </a:lnTo>
                  <a:lnTo>
                    <a:pt x="251" y="466"/>
                  </a:lnTo>
                  <a:lnTo>
                    <a:pt x="247" y="465"/>
                  </a:lnTo>
                  <a:lnTo>
                    <a:pt x="245" y="463"/>
                  </a:lnTo>
                  <a:lnTo>
                    <a:pt x="243" y="461"/>
                  </a:lnTo>
                  <a:lnTo>
                    <a:pt x="242" y="458"/>
                  </a:lnTo>
                  <a:lnTo>
                    <a:pt x="241" y="455"/>
                  </a:lnTo>
                  <a:lnTo>
                    <a:pt x="241" y="452"/>
                  </a:lnTo>
                  <a:lnTo>
                    <a:pt x="241" y="422"/>
                  </a:lnTo>
                  <a:lnTo>
                    <a:pt x="241" y="419"/>
                  </a:lnTo>
                  <a:lnTo>
                    <a:pt x="242" y="417"/>
                  </a:lnTo>
                  <a:lnTo>
                    <a:pt x="243" y="413"/>
                  </a:lnTo>
                  <a:lnTo>
                    <a:pt x="245" y="411"/>
                  </a:lnTo>
                  <a:lnTo>
                    <a:pt x="247" y="410"/>
                  </a:lnTo>
                  <a:lnTo>
                    <a:pt x="251" y="408"/>
                  </a:lnTo>
                  <a:lnTo>
                    <a:pt x="253" y="408"/>
                  </a:lnTo>
                  <a:lnTo>
                    <a:pt x="256" y="407"/>
                  </a:lnTo>
                  <a:lnTo>
                    <a:pt x="259" y="408"/>
                  </a:lnTo>
                  <a:lnTo>
                    <a:pt x="261" y="408"/>
                  </a:lnTo>
                  <a:lnTo>
                    <a:pt x="265" y="410"/>
                  </a:lnTo>
                  <a:lnTo>
                    <a:pt x="267" y="411"/>
                  </a:lnTo>
                  <a:lnTo>
                    <a:pt x="269" y="413"/>
                  </a:lnTo>
                  <a:lnTo>
                    <a:pt x="270" y="417"/>
                  </a:lnTo>
                  <a:lnTo>
                    <a:pt x="271" y="419"/>
                  </a:lnTo>
                  <a:lnTo>
                    <a:pt x="271" y="422"/>
                  </a:lnTo>
                  <a:lnTo>
                    <a:pt x="271" y="452"/>
                  </a:lnTo>
                  <a:close/>
                  <a:moveTo>
                    <a:pt x="279" y="0"/>
                  </a:moveTo>
                  <a:lnTo>
                    <a:pt x="265" y="1"/>
                  </a:lnTo>
                  <a:lnTo>
                    <a:pt x="251" y="3"/>
                  </a:lnTo>
                  <a:lnTo>
                    <a:pt x="237" y="4"/>
                  </a:lnTo>
                  <a:lnTo>
                    <a:pt x="223" y="7"/>
                  </a:lnTo>
                  <a:lnTo>
                    <a:pt x="209" y="10"/>
                  </a:lnTo>
                  <a:lnTo>
                    <a:pt x="196" y="13"/>
                  </a:lnTo>
                  <a:lnTo>
                    <a:pt x="183" y="18"/>
                  </a:lnTo>
                  <a:lnTo>
                    <a:pt x="170" y="23"/>
                  </a:lnTo>
                  <a:lnTo>
                    <a:pt x="158" y="28"/>
                  </a:lnTo>
                  <a:lnTo>
                    <a:pt x="146" y="35"/>
                  </a:lnTo>
                  <a:lnTo>
                    <a:pt x="135" y="41"/>
                  </a:lnTo>
                  <a:lnTo>
                    <a:pt x="123" y="49"/>
                  </a:lnTo>
                  <a:lnTo>
                    <a:pt x="112" y="56"/>
                  </a:lnTo>
                  <a:lnTo>
                    <a:pt x="102" y="65"/>
                  </a:lnTo>
                  <a:lnTo>
                    <a:pt x="92" y="73"/>
                  </a:lnTo>
                  <a:lnTo>
                    <a:pt x="82" y="82"/>
                  </a:lnTo>
                  <a:lnTo>
                    <a:pt x="73" y="92"/>
                  </a:lnTo>
                  <a:lnTo>
                    <a:pt x="64" y="102"/>
                  </a:lnTo>
                  <a:lnTo>
                    <a:pt x="55" y="113"/>
                  </a:lnTo>
                  <a:lnTo>
                    <a:pt x="48" y="124"/>
                  </a:lnTo>
                  <a:lnTo>
                    <a:pt x="40" y="134"/>
                  </a:lnTo>
                  <a:lnTo>
                    <a:pt x="34" y="146"/>
                  </a:lnTo>
                  <a:lnTo>
                    <a:pt x="28" y="159"/>
                  </a:lnTo>
                  <a:lnTo>
                    <a:pt x="22" y="171"/>
                  </a:lnTo>
                  <a:lnTo>
                    <a:pt x="17" y="184"/>
                  </a:lnTo>
                  <a:lnTo>
                    <a:pt x="13" y="197"/>
                  </a:lnTo>
                  <a:lnTo>
                    <a:pt x="9" y="210"/>
                  </a:lnTo>
                  <a:lnTo>
                    <a:pt x="6" y="223"/>
                  </a:lnTo>
                  <a:lnTo>
                    <a:pt x="3" y="236"/>
                  </a:lnTo>
                  <a:lnTo>
                    <a:pt x="2" y="250"/>
                  </a:lnTo>
                  <a:lnTo>
                    <a:pt x="1" y="265"/>
                  </a:lnTo>
                  <a:lnTo>
                    <a:pt x="0" y="279"/>
                  </a:lnTo>
                  <a:lnTo>
                    <a:pt x="1" y="293"/>
                  </a:lnTo>
                  <a:lnTo>
                    <a:pt x="2" y="307"/>
                  </a:lnTo>
                  <a:lnTo>
                    <a:pt x="3" y="321"/>
                  </a:lnTo>
                  <a:lnTo>
                    <a:pt x="6" y="335"/>
                  </a:lnTo>
                  <a:lnTo>
                    <a:pt x="9" y="349"/>
                  </a:lnTo>
                  <a:lnTo>
                    <a:pt x="13" y="362"/>
                  </a:lnTo>
                  <a:lnTo>
                    <a:pt x="17" y="375"/>
                  </a:lnTo>
                  <a:lnTo>
                    <a:pt x="22" y="388"/>
                  </a:lnTo>
                  <a:lnTo>
                    <a:pt x="28" y="399"/>
                  </a:lnTo>
                  <a:lnTo>
                    <a:pt x="34" y="412"/>
                  </a:lnTo>
                  <a:lnTo>
                    <a:pt x="40" y="424"/>
                  </a:lnTo>
                  <a:lnTo>
                    <a:pt x="48" y="435"/>
                  </a:lnTo>
                  <a:lnTo>
                    <a:pt x="55" y="446"/>
                  </a:lnTo>
                  <a:lnTo>
                    <a:pt x="64" y="456"/>
                  </a:lnTo>
                  <a:lnTo>
                    <a:pt x="73" y="466"/>
                  </a:lnTo>
                  <a:lnTo>
                    <a:pt x="82" y="477"/>
                  </a:lnTo>
                  <a:lnTo>
                    <a:pt x="92" y="485"/>
                  </a:lnTo>
                  <a:lnTo>
                    <a:pt x="102" y="494"/>
                  </a:lnTo>
                  <a:lnTo>
                    <a:pt x="112" y="502"/>
                  </a:lnTo>
                  <a:lnTo>
                    <a:pt x="123" y="510"/>
                  </a:lnTo>
                  <a:lnTo>
                    <a:pt x="135" y="517"/>
                  </a:lnTo>
                  <a:lnTo>
                    <a:pt x="146" y="524"/>
                  </a:lnTo>
                  <a:lnTo>
                    <a:pt x="158" y="530"/>
                  </a:lnTo>
                  <a:lnTo>
                    <a:pt x="170" y="536"/>
                  </a:lnTo>
                  <a:lnTo>
                    <a:pt x="183" y="541"/>
                  </a:lnTo>
                  <a:lnTo>
                    <a:pt x="196" y="545"/>
                  </a:lnTo>
                  <a:lnTo>
                    <a:pt x="209" y="549"/>
                  </a:lnTo>
                  <a:lnTo>
                    <a:pt x="223" y="552"/>
                  </a:lnTo>
                  <a:lnTo>
                    <a:pt x="237" y="555"/>
                  </a:lnTo>
                  <a:lnTo>
                    <a:pt x="251" y="556"/>
                  </a:lnTo>
                  <a:lnTo>
                    <a:pt x="265" y="557"/>
                  </a:lnTo>
                  <a:lnTo>
                    <a:pt x="279" y="558"/>
                  </a:lnTo>
                  <a:lnTo>
                    <a:pt x="292" y="557"/>
                  </a:lnTo>
                  <a:lnTo>
                    <a:pt x="307" y="556"/>
                  </a:lnTo>
                  <a:lnTo>
                    <a:pt x="321" y="555"/>
                  </a:lnTo>
                  <a:lnTo>
                    <a:pt x="334" y="552"/>
                  </a:lnTo>
                  <a:lnTo>
                    <a:pt x="348" y="549"/>
                  </a:lnTo>
                  <a:lnTo>
                    <a:pt x="361" y="545"/>
                  </a:lnTo>
                  <a:lnTo>
                    <a:pt x="374" y="541"/>
                  </a:lnTo>
                  <a:lnTo>
                    <a:pt x="387" y="536"/>
                  </a:lnTo>
                  <a:lnTo>
                    <a:pt x="400" y="530"/>
                  </a:lnTo>
                  <a:lnTo>
                    <a:pt x="412" y="524"/>
                  </a:lnTo>
                  <a:lnTo>
                    <a:pt x="423" y="517"/>
                  </a:lnTo>
                  <a:lnTo>
                    <a:pt x="434" y="510"/>
                  </a:lnTo>
                  <a:lnTo>
                    <a:pt x="445" y="502"/>
                  </a:lnTo>
                  <a:lnTo>
                    <a:pt x="456" y="494"/>
                  </a:lnTo>
                  <a:lnTo>
                    <a:pt x="466" y="485"/>
                  </a:lnTo>
                  <a:lnTo>
                    <a:pt x="476" y="477"/>
                  </a:lnTo>
                  <a:lnTo>
                    <a:pt x="484" y="466"/>
                  </a:lnTo>
                  <a:lnTo>
                    <a:pt x="493" y="456"/>
                  </a:lnTo>
                  <a:lnTo>
                    <a:pt x="502" y="446"/>
                  </a:lnTo>
                  <a:lnTo>
                    <a:pt x="509" y="435"/>
                  </a:lnTo>
                  <a:lnTo>
                    <a:pt x="517" y="424"/>
                  </a:lnTo>
                  <a:lnTo>
                    <a:pt x="523" y="412"/>
                  </a:lnTo>
                  <a:lnTo>
                    <a:pt x="530" y="399"/>
                  </a:lnTo>
                  <a:lnTo>
                    <a:pt x="535" y="388"/>
                  </a:lnTo>
                  <a:lnTo>
                    <a:pt x="540" y="375"/>
                  </a:lnTo>
                  <a:lnTo>
                    <a:pt x="545" y="362"/>
                  </a:lnTo>
                  <a:lnTo>
                    <a:pt x="549" y="349"/>
                  </a:lnTo>
                  <a:lnTo>
                    <a:pt x="551" y="335"/>
                  </a:lnTo>
                  <a:lnTo>
                    <a:pt x="554" y="321"/>
                  </a:lnTo>
                  <a:lnTo>
                    <a:pt x="555" y="307"/>
                  </a:lnTo>
                  <a:lnTo>
                    <a:pt x="556" y="293"/>
                  </a:lnTo>
                  <a:lnTo>
                    <a:pt x="557" y="279"/>
                  </a:lnTo>
                  <a:lnTo>
                    <a:pt x="556" y="265"/>
                  </a:lnTo>
                  <a:lnTo>
                    <a:pt x="555" y="250"/>
                  </a:lnTo>
                  <a:lnTo>
                    <a:pt x="554" y="236"/>
                  </a:lnTo>
                  <a:lnTo>
                    <a:pt x="551" y="223"/>
                  </a:lnTo>
                  <a:lnTo>
                    <a:pt x="549" y="210"/>
                  </a:lnTo>
                  <a:lnTo>
                    <a:pt x="545" y="197"/>
                  </a:lnTo>
                  <a:lnTo>
                    <a:pt x="540" y="184"/>
                  </a:lnTo>
                  <a:lnTo>
                    <a:pt x="535" y="171"/>
                  </a:lnTo>
                  <a:lnTo>
                    <a:pt x="530" y="159"/>
                  </a:lnTo>
                  <a:lnTo>
                    <a:pt x="523" y="146"/>
                  </a:lnTo>
                  <a:lnTo>
                    <a:pt x="517" y="134"/>
                  </a:lnTo>
                  <a:lnTo>
                    <a:pt x="509" y="124"/>
                  </a:lnTo>
                  <a:lnTo>
                    <a:pt x="502" y="113"/>
                  </a:lnTo>
                  <a:lnTo>
                    <a:pt x="493" y="102"/>
                  </a:lnTo>
                  <a:lnTo>
                    <a:pt x="484" y="92"/>
                  </a:lnTo>
                  <a:lnTo>
                    <a:pt x="476" y="82"/>
                  </a:lnTo>
                  <a:lnTo>
                    <a:pt x="466" y="73"/>
                  </a:lnTo>
                  <a:lnTo>
                    <a:pt x="456" y="65"/>
                  </a:lnTo>
                  <a:lnTo>
                    <a:pt x="445" y="56"/>
                  </a:lnTo>
                  <a:lnTo>
                    <a:pt x="434" y="49"/>
                  </a:lnTo>
                  <a:lnTo>
                    <a:pt x="423" y="41"/>
                  </a:lnTo>
                  <a:lnTo>
                    <a:pt x="412" y="35"/>
                  </a:lnTo>
                  <a:lnTo>
                    <a:pt x="400" y="28"/>
                  </a:lnTo>
                  <a:lnTo>
                    <a:pt x="387" y="23"/>
                  </a:lnTo>
                  <a:lnTo>
                    <a:pt x="374" y="18"/>
                  </a:lnTo>
                  <a:lnTo>
                    <a:pt x="361" y="13"/>
                  </a:lnTo>
                  <a:lnTo>
                    <a:pt x="348" y="10"/>
                  </a:lnTo>
                  <a:lnTo>
                    <a:pt x="334" y="7"/>
                  </a:lnTo>
                  <a:lnTo>
                    <a:pt x="321" y="4"/>
                  </a:lnTo>
                  <a:lnTo>
                    <a:pt x="307" y="3"/>
                  </a:lnTo>
                  <a:lnTo>
                    <a:pt x="292" y="1"/>
                  </a:lnTo>
                  <a:lnTo>
                    <a:pt x="2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Oval 60">
            <a:extLst>
              <a:ext uri="{FF2B5EF4-FFF2-40B4-BE49-F238E27FC236}">
                <a16:creationId xmlns:a16="http://schemas.microsoft.com/office/drawing/2014/main" id="{FB839047-5AAE-4659-A5EC-FEC098B32448}"/>
              </a:ext>
            </a:extLst>
          </p:cNvPr>
          <p:cNvSpPr/>
          <p:nvPr/>
        </p:nvSpPr>
        <p:spPr>
          <a:xfrm>
            <a:off x="4071363" y="2857500"/>
            <a:ext cx="322880" cy="322880"/>
          </a:xfrm>
          <a:prstGeom prst="ellipse">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2" name="Isosceles Triangle 61">
            <a:extLst>
              <a:ext uri="{FF2B5EF4-FFF2-40B4-BE49-F238E27FC236}">
                <a16:creationId xmlns:a16="http://schemas.microsoft.com/office/drawing/2014/main" id="{74CDE894-2B9E-4BB4-9682-D7848C8B545D}"/>
              </a:ext>
            </a:extLst>
          </p:cNvPr>
          <p:cNvSpPr/>
          <p:nvPr/>
        </p:nvSpPr>
        <p:spPr>
          <a:xfrm rot="5400000">
            <a:off x="4163101" y="2972307"/>
            <a:ext cx="139404" cy="932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5" name="Oval 64">
            <a:extLst>
              <a:ext uri="{FF2B5EF4-FFF2-40B4-BE49-F238E27FC236}">
                <a16:creationId xmlns:a16="http://schemas.microsoft.com/office/drawing/2014/main" id="{7D37710B-A283-4312-A2E2-19754F7A9800}"/>
              </a:ext>
            </a:extLst>
          </p:cNvPr>
          <p:cNvSpPr/>
          <p:nvPr/>
        </p:nvSpPr>
        <p:spPr>
          <a:xfrm>
            <a:off x="7796961" y="2857500"/>
            <a:ext cx="322880" cy="322880"/>
          </a:xfrm>
          <a:prstGeom prst="ellipse">
            <a:avLst/>
          </a:prstGeom>
          <a:solidFill>
            <a:schemeClr val="bg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6" name="Isosceles Triangle 65">
            <a:extLst>
              <a:ext uri="{FF2B5EF4-FFF2-40B4-BE49-F238E27FC236}">
                <a16:creationId xmlns:a16="http://schemas.microsoft.com/office/drawing/2014/main" id="{D9E24D11-C1CC-40ED-86C5-181157C99FFF}"/>
              </a:ext>
            </a:extLst>
          </p:cNvPr>
          <p:cNvSpPr/>
          <p:nvPr/>
        </p:nvSpPr>
        <p:spPr>
          <a:xfrm rot="5400000">
            <a:off x="7888699" y="2972307"/>
            <a:ext cx="139404" cy="9326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67" name="Slide Number Placeholder 66">
            <a:extLst>
              <a:ext uri="{FF2B5EF4-FFF2-40B4-BE49-F238E27FC236}">
                <a16:creationId xmlns:a16="http://schemas.microsoft.com/office/drawing/2014/main" id="{8628C374-899B-4ACC-9C38-63DE3DA2EC9B}"/>
              </a:ext>
            </a:extLst>
          </p:cNvPr>
          <p:cNvSpPr>
            <a:spLocks noGrp="1"/>
          </p:cNvSpPr>
          <p:nvPr>
            <p:ph type="sldNum" sz="quarter" idx="12"/>
          </p:nvPr>
        </p:nvSpPr>
        <p:spPr/>
        <p:txBody>
          <a:bodyPr/>
          <a:lstStyle/>
          <a:p>
            <a:fld id="{AC9FAADF-8DF6-45BA-B277-A2953980A523}" type="slidenum">
              <a:rPr lang="en-US" smtClean="0"/>
              <a:pPr/>
              <a:t>15</a:t>
            </a:fld>
            <a:endParaRPr lang="en-US" dirty="0"/>
          </a:p>
        </p:txBody>
      </p:sp>
    </p:spTree>
    <p:extLst>
      <p:ext uri="{BB962C8B-B14F-4D97-AF65-F5344CB8AC3E}">
        <p14:creationId xmlns:p14="http://schemas.microsoft.com/office/powerpoint/2010/main" val="131010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AE8F86C-CCF2-4625-A726-22ED0D747168}"/>
              </a:ext>
            </a:extLst>
          </p:cNvPr>
          <p:cNvGraphicFramePr>
            <a:graphicFrameLocks noChangeAspect="1"/>
          </p:cNvGraphicFramePr>
          <p:nvPr>
            <p:custDataLst>
              <p:tags r:id="rId2"/>
            </p:custDataLst>
            <p:extLst>
              <p:ext uri="{D42A27DB-BD31-4B8C-83A1-F6EECF244321}">
                <p14:modId xmlns:p14="http://schemas.microsoft.com/office/powerpoint/2010/main" val="2205400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12" name="think-cell Slide" r:id="rId4" imgW="383" imgH="384" progId="TCLayout.ActiveDocument.1">
                  <p:embed/>
                </p:oleObj>
              </mc:Choice>
              <mc:Fallback>
                <p:oleObj name="think-cell Slide" r:id="rId4" imgW="383"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381FBE55-D4B8-4BCC-A750-D174B6DA455D}"/>
              </a:ext>
            </a:extLst>
          </p:cNvPr>
          <p:cNvSpPr>
            <a:spLocks noGrp="1"/>
          </p:cNvSpPr>
          <p:nvPr>
            <p:ph type="ftr" sz="quarter" idx="11"/>
          </p:nvPr>
        </p:nvSpPr>
        <p:spPr/>
        <p:txBody>
          <a:bodyPr/>
          <a:lstStyle/>
          <a:p>
            <a:r>
              <a:rPr lang="en-US"/>
              <a:t>Bioscience Solutions  |  Robert Lutskus</a:t>
            </a:r>
            <a:endParaRPr lang="en-US" dirty="0"/>
          </a:p>
        </p:txBody>
      </p:sp>
      <p:pic>
        <p:nvPicPr>
          <p:cNvPr id="8" name="Picture 7">
            <a:extLst>
              <a:ext uri="{FF2B5EF4-FFF2-40B4-BE49-F238E27FC236}">
                <a16:creationId xmlns:a16="http://schemas.microsoft.com/office/drawing/2014/main" id="{FD4D3216-DE85-465E-BA98-278B683F593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3953" t="18430" r="15762" b="17933"/>
          <a:stretch/>
        </p:blipFill>
        <p:spPr>
          <a:xfrm>
            <a:off x="4343401" y="577943"/>
            <a:ext cx="3505200" cy="2757398"/>
          </a:xfrm>
          <a:prstGeom prst="rect">
            <a:avLst/>
          </a:prstGeom>
        </p:spPr>
      </p:pic>
      <p:grpSp>
        <p:nvGrpSpPr>
          <p:cNvPr id="12" name="Group 11">
            <a:extLst>
              <a:ext uri="{FF2B5EF4-FFF2-40B4-BE49-F238E27FC236}">
                <a16:creationId xmlns:a16="http://schemas.microsoft.com/office/drawing/2014/main" id="{0510ABA7-28E1-4454-B945-B7C53D34E544}"/>
              </a:ext>
            </a:extLst>
          </p:cNvPr>
          <p:cNvGrpSpPr/>
          <p:nvPr/>
        </p:nvGrpSpPr>
        <p:grpSpPr>
          <a:xfrm>
            <a:off x="1333500" y="4053321"/>
            <a:ext cx="9525001" cy="1661993"/>
            <a:chOff x="952500" y="4053321"/>
            <a:chExt cx="9525001" cy="1661993"/>
          </a:xfrm>
        </p:grpSpPr>
        <p:sp>
          <p:nvSpPr>
            <p:cNvPr id="10" name="Titel 1">
              <a:extLst>
                <a:ext uri="{FF2B5EF4-FFF2-40B4-BE49-F238E27FC236}">
                  <a16:creationId xmlns:a16="http://schemas.microsoft.com/office/drawing/2014/main" id="{6270F2C5-E90F-444E-92A2-430351DB4C26}"/>
                </a:ext>
              </a:extLst>
            </p:cNvPr>
            <p:cNvSpPr txBox="1">
              <a:spLocks/>
            </p:cNvSpPr>
            <p:nvPr/>
          </p:nvSpPr>
          <p:spPr>
            <a:xfrm>
              <a:off x="952500" y="4053321"/>
              <a:ext cx="3823947" cy="1661992"/>
            </a:xfrm>
            <a:prstGeom prst="rect">
              <a:avLst/>
            </a:prstGeom>
            <a:ln w="6350">
              <a:solidFill>
                <a:schemeClr val="bg1"/>
              </a:solidFill>
            </a:ln>
          </p:spPr>
          <p:txBody>
            <a:bodyPr wrap="none" lIns="108000" tIns="108000" rIns="108000" bIns="108000" anchor="ctr" anchorCtr="0">
              <a:noAutofit/>
            </a:bodyPr>
            <a:lstStyle>
              <a:lvl1pPr algn="l" defTabSz="914400" rtl="0" eaLnBrk="1" latinLnBrk="0" hangingPunct="1">
                <a:lnSpc>
                  <a:spcPts val="3300"/>
                </a:lnSpc>
                <a:spcBef>
                  <a:spcPct val="0"/>
                </a:spcBef>
                <a:buNone/>
                <a:defRPr sz="2800" b="1" kern="1200" spc="-100" baseline="0">
                  <a:solidFill>
                    <a:schemeClr val="accent1"/>
                  </a:solidFill>
                  <a:latin typeface="+mj-lt"/>
                  <a:ea typeface="+mj-ea"/>
                  <a:cs typeface="+mj-cs"/>
                </a:defRPr>
              </a:lvl1pPr>
            </a:lstStyle>
            <a:p>
              <a:pPr algn="ctr">
                <a:lnSpc>
                  <a:spcPct val="100000"/>
                </a:lnSpc>
                <a:spcBef>
                  <a:spcPts val="600"/>
                </a:spcBef>
              </a:pPr>
              <a:endParaRPr lang="en-US" sz="2000" spc="0" dirty="0">
                <a:solidFill>
                  <a:schemeClr val="bg1"/>
                </a:solidFill>
                <a:latin typeface="Calibri" panose="020F0502020204030204" pitchFamily="34" charset="0"/>
                <a:cs typeface="Calibri" panose="020F0502020204030204" pitchFamily="34" charset="0"/>
              </a:endParaRPr>
            </a:p>
          </p:txBody>
        </p:sp>
        <p:sp>
          <p:nvSpPr>
            <p:cNvPr id="11" name="Titel 1">
              <a:extLst>
                <a:ext uri="{FF2B5EF4-FFF2-40B4-BE49-F238E27FC236}">
                  <a16:creationId xmlns:a16="http://schemas.microsoft.com/office/drawing/2014/main" id="{657D6F54-8746-44E2-AB5F-A9F2BEC12326}"/>
                </a:ext>
              </a:extLst>
            </p:cNvPr>
            <p:cNvSpPr txBox="1">
              <a:spLocks/>
            </p:cNvSpPr>
            <p:nvPr/>
          </p:nvSpPr>
          <p:spPr>
            <a:xfrm>
              <a:off x="5105401" y="4053321"/>
              <a:ext cx="5372100" cy="1661993"/>
            </a:xfrm>
            <a:prstGeom prst="rect">
              <a:avLst/>
            </a:prstGeom>
          </p:spPr>
          <p:txBody>
            <a:bodyPr wrap="square" lIns="0" tIns="0" rIns="0" bIns="0">
              <a:spAutoFit/>
            </a:bodyPr>
            <a:lstStyle>
              <a:lvl1pPr algn="l" defTabSz="914400" rtl="0" eaLnBrk="1" latinLnBrk="0" hangingPunct="1">
                <a:lnSpc>
                  <a:spcPts val="3300"/>
                </a:lnSpc>
                <a:spcBef>
                  <a:spcPct val="0"/>
                </a:spcBef>
                <a:buNone/>
                <a:defRPr sz="2800" b="1" kern="1200" spc="-100" baseline="0">
                  <a:solidFill>
                    <a:schemeClr val="accent1"/>
                  </a:solidFill>
                  <a:latin typeface="+mj-lt"/>
                  <a:ea typeface="+mj-ea"/>
                  <a:cs typeface="+mj-cs"/>
                </a:defRPr>
              </a:lvl1pPr>
            </a:lstStyle>
            <a:p>
              <a:pPr>
                <a:lnSpc>
                  <a:spcPct val="100000"/>
                </a:lnSpc>
                <a:spcBef>
                  <a:spcPts val="600"/>
                </a:spcBef>
                <a:spcAft>
                  <a:spcPts val="600"/>
                </a:spcAft>
              </a:pPr>
              <a:r>
                <a:rPr lang="en-US" sz="1400" b="0" spc="0" dirty="0">
                  <a:solidFill>
                    <a:schemeClr val="bg1"/>
                  </a:solidFill>
                  <a:latin typeface="+mn-lt"/>
                  <a:cs typeface="Calibri" panose="020F0502020204030204" pitchFamily="34" charset="0"/>
                </a:rPr>
                <a:t>All trademarks belong to Lonza or its affiliates or to their respective third party owners. </a:t>
              </a:r>
            </a:p>
            <a:p>
              <a:pPr>
                <a:lnSpc>
                  <a:spcPct val="100000"/>
                </a:lnSpc>
                <a:spcBef>
                  <a:spcPts val="600"/>
                </a:spcBef>
                <a:spcAft>
                  <a:spcPts val="600"/>
                </a:spcAft>
              </a:pPr>
              <a:r>
                <a:rPr lang="en-US" sz="1400" b="0" spc="0" dirty="0">
                  <a:solidFill>
                    <a:schemeClr val="bg1"/>
                  </a:solidFill>
                  <a:latin typeface="+mn-lt"/>
                  <a:cs typeface="Calibri" panose="020F0502020204030204" pitchFamily="34" charset="0"/>
                </a:rPr>
                <a:t>The information contained herein is believed to be correct and corresponds to the latest state of scientific and technical knowledge. However, no warranty is made, either expressed or implied, regarding its accuracy or the results to be obtained from the use of such information and no warranty is expressed or implied concerning the use of these products.</a:t>
              </a:r>
            </a:p>
          </p:txBody>
        </p:sp>
      </p:grpSp>
      <p:sp>
        <p:nvSpPr>
          <p:cNvPr id="13" name="Slide Number Placeholder 12">
            <a:extLst>
              <a:ext uri="{FF2B5EF4-FFF2-40B4-BE49-F238E27FC236}">
                <a16:creationId xmlns:a16="http://schemas.microsoft.com/office/drawing/2014/main" id="{A3E68936-8FD5-46FF-B745-EF0F2A735250}"/>
              </a:ext>
            </a:extLst>
          </p:cNvPr>
          <p:cNvSpPr>
            <a:spLocks noGrp="1"/>
          </p:cNvSpPr>
          <p:nvPr>
            <p:ph type="sldNum" sz="quarter" idx="12"/>
          </p:nvPr>
        </p:nvSpPr>
        <p:spPr/>
        <p:txBody>
          <a:bodyPr/>
          <a:lstStyle/>
          <a:p>
            <a:fld id="{E5A3A3E2-1F67-46D1-B118-57A5E17B2F0E}" type="slidenum">
              <a:rPr lang="en-US" smtClean="0"/>
              <a:pPr/>
              <a:t>16</a:t>
            </a:fld>
            <a:endParaRPr lang="en-US" dirty="0"/>
          </a:p>
        </p:txBody>
      </p:sp>
    </p:spTree>
    <p:extLst>
      <p:ext uri="{BB962C8B-B14F-4D97-AF65-F5344CB8AC3E}">
        <p14:creationId xmlns:p14="http://schemas.microsoft.com/office/powerpoint/2010/main" val="18523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D2206F74-3C33-4F9F-9A01-2C60B3D6B23C}"/>
              </a:ext>
            </a:extLst>
          </p:cNvPr>
          <p:cNvGraphicFramePr>
            <a:graphicFrameLocks noChangeAspect="1"/>
          </p:cNvGraphicFramePr>
          <p:nvPr>
            <p:custDataLst>
              <p:tags r:id="rId2"/>
            </p:custDataLst>
            <p:extLst>
              <p:ext uri="{D42A27DB-BD31-4B8C-83A1-F6EECF244321}">
                <p14:modId xmlns:p14="http://schemas.microsoft.com/office/powerpoint/2010/main" val="11383241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31"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A48B8682-07DD-4C44-9005-93788518B573}"/>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2800" b="1" dirty="0" err="1">
              <a:solidFill>
                <a:schemeClr val="bg1"/>
              </a:solidFill>
              <a:latin typeface="Century Gothic" panose="020B0502020202020204" pitchFamily="34" charset="0"/>
              <a:sym typeface="Century Gothic" panose="020B0502020202020204" pitchFamily="34" charset="0"/>
            </a:endParaRPr>
          </a:p>
        </p:txBody>
      </p:sp>
      <p:sp>
        <p:nvSpPr>
          <p:cNvPr id="3" name="Footer Placeholder 2">
            <a:extLst>
              <a:ext uri="{FF2B5EF4-FFF2-40B4-BE49-F238E27FC236}">
                <a16:creationId xmlns:a16="http://schemas.microsoft.com/office/drawing/2014/main" id="{25DB4CDD-E013-4D29-A8FE-4713066C88B7}"/>
              </a:ext>
            </a:extLst>
          </p:cNvPr>
          <p:cNvSpPr>
            <a:spLocks noGrp="1"/>
          </p:cNvSpPr>
          <p:nvPr>
            <p:ph type="ftr" sz="quarter" idx="11"/>
          </p:nvPr>
        </p:nvSpPr>
        <p:spPr/>
        <p:txBody>
          <a:bodyPr/>
          <a:lstStyle/>
          <a:p>
            <a:r>
              <a:rPr lang="en-US"/>
              <a:t>Bioscience Solutions  |  Robert Lutskus</a:t>
            </a:r>
            <a:endParaRPr lang="en-US" dirty="0"/>
          </a:p>
        </p:txBody>
      </p:sp>
      <p:sp>
        <p:nvSpPr>
          <p:cNvPr id="11" name="Text Placeholder 10">
            <a:extLst>
              <a:ext uri="{FF2B5EF4-FFF2-40B4-BE49-F238E27FC236}">
                <a16:creationId xmlns:a16="http://schemas.microsoft.com/office/drawing/2014/main" id="{73774537-2C48-42D8-BD7C-2EF0AAFB8FDF}"/>
              </a:ext>
            </a:extLst>
          </p:cNvPr>
          <p:cNvSpPr>
            <a:spLocks noGrp="1"/>
          </p:cNvSpPr>
          <p:nvPr>
            <p:ph type="body" sz="quarter" idx="13"/>
          </p:nvPr>
        </p:nvSpPr>
        <p:spPr/>
        <p:txBody>
          <a:bodyPr/>
          <a:lstStyle/>
          <a:p>
            <a:r>
              <a:rPr lang="en-US" dirty="0"/>
              <a:t>More science. Less paper </a:t>
            </a:r>
            <a:r>
              <a:rPr lang="en-US" baseline="30000" dirty="0"/>
              <a:t>TM</a:t>
            </a:r>
          </a:p>
        </p:txBody>
      </p:sp>
      <p:sp>
        <p:nvSpPr>
          <p:cNvPr id="10" name="Title 9">
            <a:extLst>
              <a:ext uri="{FF2B5EF4-FFF2-40B4-BE49-F238E27FC236}">
                <a16:creationId xmlns:a16="http://schemas.microsoft.com/office/drawing/2014/main" id="{F9C907C0-F1ED-4C44-90BB-CD841E5A3A0B}"/>
              </a:ext>
            </a:extLst>
          </p:cNvPr>
          <p:cNvSpPr>
            <a:spLocks noGrp="1"/>
          </p:cNvSpPr>
          <p:nvPr>
            <p:ph type="title"/>
          </p:nvPr>
        </p:nvSpPr>
        <p:spPr/>
        <p:txBody>
          <a:bodyPr/>
          <a:lstStyle/>
          <a:p>
            <a:r>
              <a:rPr lang="en-US" dirty="0"/>
              <a:t>What is the MODA™ platform</a:t>
            </a:r>
            <a:endParaRPr lang="id-ID" dirty="0"/>
          </a:p>
        </p:txBody>
      </p:sp>
      <p:sp>
        <p:nvSpPr>
          <p:cNvPr id="19" name="Oval 18">
            <a:extLst>
              <a:ext uri="{FF2B5EF4-FFF2-40B4-BE49-F238E27FC236}">
                <a16:creationId xmlns:a16="http://schemas.microsoft.com/office/drawing/2014/main" id="{211D01B3-00AD-4CE4-BD19-D2E7CAE67023}"/>
              </a:ext>
            </a:extLst>
          </p:cNvPr>
          <p:cNvSpPr/>
          <p:nvPr/>
        </p:nvSpPr>
        <p:spPr>
          <a:xfrm>
            <a:off x="6221413" y="2102293"/>
            <a:ext cx="784802" cy="784802"/>
          </a:xfrm>
          <a:prstGeom prst="ellipse">
            <a:avLst/>
          </a:prstGeom>
          <a:gradFill flip="none" rotWithShape="1">
            <a:gsLst>
              <a:gs pos="0">
                <a:schemeClr val="accent1"/>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cxnSp>
        <p:nvCxnSpPr>
          <p:cNvPr id="21" name="Straight Connector 20">
            <a:extLst>
              <a:ext uri="{FF2B5EF4-FFF2-40B4-BE49-F238E27FC236}">
                <a16:creationId xmlns:a16="http://schemas.microsoft.com/office/drawing/2014/main" id="{08EF4A83-993C-46E5-9E2D-66CC431F69F8}"/>
              </a:ext>
            </a:extLst>
          </p:cNvPr>
          <p:cNvCxnSpPr/>
          <p:nvPr/>
        </p:nvCxnSpPr>
        <p:spPr>
          <a:xfrm>
            <a:off x="7203233" y="3209149"/>
            <a:ext cx="4478374"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90AB33-5B55-497F-A78E-5CFD2A233D4F}"/>
              </a:ext>
            </a:extLst>
          </p:cNvPr>
          <p:cNvCxnSpPr/>
          <p:nvPr/>
        </p:nvCxnSpPr>
        <p:spPr>
          <a:xfrm>
            <a:off x="7203233" y="4638059"/>
            <a:ext cx="4478374" cy="0"/>
          </a:xfrm>
          <a:prstGeom prst="line">
            <a:avLst/>
          </a:prstGeom>
          <a:ln w="9525">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74A9791-E2FA-425B-8805-B3C96CF646A3}"/>
              </a:ext>
            </a:extLst>
          </p:cNvPr>
          <p:cNvCxnSpPr/>
          <p:nvPr/>
        </p:nvCxnSpPr>
        <p:spPr>
          <a:xfrm>
            <a:off x="6221413" y="1780239"/>
            <a:ext cx="5460194"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229724B-BBC7-42EC-8269-EDE67987CC93}"/>
              </a:ext>
            </a:extLst>
          </p:cNvPr>
          <p:cNvCxnSpPr/>
          <p:nvPr/>
        </p:nvCxnSpPr>
        <p:spPr>
          <a:xfrm>
            <a:off x="6221413" y="6066970"/>
            <a:ext cx="5460194"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9ABD0A9-B607-4D18-B3B7-4B5770F5B47E}"/>
              </a:ext>
            </a:extLst>
          </p:cNvPr>
          <p:cNvSpPr/>
          <p:nvPr/>
        </p:nvSpPr>
        <p:spPr>
          <a:xfrm>
            <a:off x="6221413" y="3531203"/>
            <a:ext cx="784802" cy="784802"/>
          </a:xfrm>
          <a:prstGeom prst="ellipse">
            <a:avLst/>
          </a:prstGeom>
          <a:gradFill flip="none" rotWithShape="1">
            <a:gsLst>
              <a:gs pos="0">
                <a:schemeClr val="accent1"/>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6" name="Oval 25">
            <a:extLst>
              <a:ext uri="{FF2B5EF4-FFF2-40B4-BE49-F238E27FC236}">
                <a16:creationId xmlns:a16="http://schemas.microsoft.com/office/drawing/2014/main" id="{8525A782-C118-4106-8BA4-751FFC5E045D}"/>
              </a:ext>
            </a:extLst>
          </p:cNvPr>
          <p:cNvSpPr/>
          <p:nvPr/>
        </p:nvSpPr>
        <p:spPr>
          <a:xfrm>
            <a:off x="6221413" y="4960113"/>
            <a:ext cx="784802" cy="784802"/>
          </a:xfrm>
          <a:prstGeom prst="ellipse">
            <a:avLst/>
          </a:prstGeom>
          <a:gradFill flip="none" rotWithShape="1">
            <a:gsLst>
              <a:gs pos="0">
                <a:schemeClr val="accent1"/>
              </a:gs>
              <a:gs pos="10000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7" name="TextBox 26">
            <a:extLst>
              <a:ext uri="{FF2B5EF4-FFF2-40B4-BE49-F238E27FC236}">
                <a16:creationId xmlns:a16="http://schemas.microsoft.com/office/drawing/2014/main" id="{947CCC4E-D18E-4A85-B440-77E040193346}"/>
              </a:ext>
            </a:extLst>
          </p:cNvPr>
          <p:cNvSpPr txBox="1"/>
          <p:nvPr/>
        </p:nvSpPr>
        <p:spPr>
          <a:xfrm>
            <a:off x="7203233" y="1918896"/>
            <a:ext cx="4478373" cy="1151597"/>
          </a:xfrm>
          <a:prstGeom prst="rect">
            <a:avLst/>
          </a:prstGeom>
          <a:noFill/>
        </p:spPr>
        <p:txBody>
          <a:bodyPr wrap="square" lIns="0" tIns="0" rIns="0" bIns="0" rtlCol="0" anchor="ctr" anchorCtr="0">
            <a:spAutoFit/>
          </a:bodyPr>
          <a:lstStyle/>
          <a:p>
            <a:pPr>
              <a:lnSpc>
                <a:spcPct val="105000"/>
              </a:lnSpc>
            </a:pPr>
            <a:r>
              <a:rPr lang="en-US" sz="1800" dirty="0"/>
              <a:t>The MODA™ Platform is built around innovation, </a:t>
            </a:r>
            <a:r>
              <a:rPr lang="en-US" sz="1800" b="1" dirty="0">
                <a:latin typeface="Calibri" panose="020F0502020204030204" pitchFamily="34" charset="0"/>
                <a:cs typeface="Calibri" panose="020F0502020204030204" pitchFamily="34" charset="0"/>
              </a:rPr>
              <a:t>flexibility</a:t>
            </a:r>
            <a:r>
              <a:rPr lang="en-US" sz="1800" dirty="0"/>
              <a:t> and speed. Freeing up time to allow our customers to deliver the medicines of tomorrow, today.</a:t>
            </a:r>
          </a:p>
        </p:txBody>
      </p:sp>
      <p:sp>
        <p:nvSpPr>
          <p:cNvPr id="28" name="TextBox 27">
            <a:extLst>
              <a:ext uri="{FF2B5EF4-FFF2-40B4-BE49-F238E27FC236}">
                <a16:creationId xmlns:a16="http://schemas.microsoft.com/office/drawing/2014/main" id="{98F205C0-0ED3-40FE-8E52-7451CAAF3F18}"/>
              </a:ext>
            </a:extLst>
          </p:cNvPr>
          <p:cNvSpPr txBox="1"/>
          <p:nvPr/>
        </p:nvSpPr>
        <p:spPr>
          <a:xfrm>
            <a:off x="7203233" y="3663727"/>
            <a:ext cx="4478373" cy="569900"/>
          </a:xfrm>
          <a:prstGeom prst="rect">
            <a:avLst/>
          </a:prstGeom>
          <a:noFill/>
        </p:spPr>
        <p:txBody>
          <a:bodyPr wrap="square" lIns="0" tIns="0" rIns="0" bIns="0" rtlCol="0" anchor="ctr" anchorCtr="0">
            <a:spAutoFit/>
          </a:bodyPr>
          <a:lstStyle/>
          <a:p>
            <a:pPr>
              <a:lnSpc>
                <a:spcPct val="105000"/>
              </a:lnSpc>
            </a:pPr>
            <a:r>
              <a:rPr lang="en-US" sz="1800" dirty="0"/>
              <a:t>MODA™ helps gain complete </a:t>
            </a:r>
            <a:r>
              <a:rPr lang="en-US" sz="1800" b="1" dirty="0">
                <a:latin typeface="Calibri" panose="020F0502020204030204" pitchFamily="34" charset="0"/>
                <a:cs typeface="Calibri" panose="020F0502020204030204" pitchFamily="34" charset="0"/>
              </a:rPr>
              <a:t>insight</a:t>
            </a:r>
            <a:r>
              <a:rPr lang="en-US" sz="1800" dirty="0"/>
              <a:t> into your manufacturing and QC operations.</a:t>
            </a:r>
          </a:p>
        </p:txBody>
      </p:sp>
      <p:sp>
        <p:nvSpPr>
          <p:cNvPr id="29" name="TextBox 28">
            <a:extLst>
              <a:ext uri="{FF2B5EF4-FFF2-40B4-BE49-F238E27FC236}">
                <a16:creationId xmlns:a16="http://schemas.microsoft.com/office/drawing/2014/main" id="{20143009-5AE1-40EB-9139-E1DBCA3E97F9}"/>
              </a:ext>
            </a:extLst>
          </p:cNvPr>
          <p:cNvSpPr txBox="1"/>
          <p:nvPr/>
        </p:nvSpPr>
        <p:spPr>
          <a:xfrm>
            <a:off x="7203233" y="4922140"/>
            <a:ext cx="4478373" cy="860748"/>
          </a:xfrm>
          <a:prstGeom prst="rect">
            <a:avLst/>
          </a:prstGeom>
          <a:noFill/>
        </p:spPr>
        <p:txBody>
          <a:bodyPr wrap="square" lIns="0" tIns="0" rIns="0" bIns="0" rtlCol="0" anchor="ctr" anchorCtr="0">
            <a:spAutoFit/>
          </a:bodyPr>
          <a:lstStyle/>
          <a:p>
            <a:pPr>
              <a:lnSpc>
                <a:spcPct val="105000"/>
              </a:lnSpc>
            </a:pPr>
            <a:r>
              <a:rPr lang="en-US" sz="1800" dirty="0"/>
              <a:t>MODA™ reduces the </a:t>
            </a:r>
            <a:r>
              <a:rPr lang="en-US" sz="1800" b="1" dirty="0">
                <a:latin typeface="Calibri" panose="020F0502020204030204" pitchFamily="34" charset="0"/>
                <a:cs typeface="Calibri" panose="020F0502020204030204" pitchFamily="34" charset="0"/>
              </a:rPr>
              <a:t>data integrity</a:t>
            </a:r>
            <a:r>
              <a:rPr lang="en-US" sz="1800" dirty="0">
                <a:latin typeface="Calibri" panose="020F0502020204030204" pitchFamily="34" charset="0"/>
                <a:cs typeface="Calibri" panose="020F0502020204030204" pitchFamily="34" charset="0"/>
              </a:rPr>
              <a:t> </a:t>
            </a:r>
            <a:r>
              <a:rPr lang="en-US" sz="1800" dirty="0"/>
              <a:t>and compliance risks while improving business processes</a:t>
            </a:r>
          </a:p>
        </p:txBody>
      </p:sp>
      <p:grpSp>
        <p:nvGrpSpPr>
          <p:cNvPr id="31" name="Group 30">
            <a:extLst>
              <a:ext uri="{FF2B5EF4-FFF2-40B4-BE49-F238E27FC236}">
                <a16:creationId xmlns:a16="http://schemas.microsoft.com/office/drawing/2014/main" id="{1BB0D1E1-2561-4227-9EDD-F15493CB8685}"/>
              </a:ext>
            </a:extLst>
          </p:cNvPr>
          <p:cNvGrpSpPr/>
          <p:nvPr/>
        </p:nvGrpSpPr>
        <p:grpSpPr>
          <a:xfrm>
            <a:off x="6435394" y="2358896"/>
            <a:ext cx="356840" cy="271596"/>
            <a:chOff x="4897438" y="833438"/>
            <a:chExt cx="285750" cy="217488"/>
          </a:xfrm>
          <a:solidFill>
            <a:schemeClr val="bg1"/>
          </a:solidFill>
        </p:grpSpPr>
        <p:sp>
          <p:nvSpPr>
            <p:cNvPr id="32" name="Freeform 1721">
              <a:extLst>
                <a:ext uri="{FF2B5EF4-FFF2-40B4-BE49-F238E27FC236}">
                  <a16:creationId xmlns:a16="http://schemas.microsoft.com/office/drawing/2014/main" id="{FBA7EF51-477E-4BDC-B11B-46D5836D327F}"/>
                </a:ext>
              </a:extLst>
            </p:cNvPr>
            <p:cNvSpPr>
              <a:spLocks/>
            </p:cNvSpPr>
            <p:nvPr/>
          </p:nvSpPr>
          <p:spPr bwMode="auto">
            <a:xfrm>
              <a:off x="4897438" y="865188"/>
              <a:ext cx="133350" cy="65088"/>
            </a:xfrm>
            <a:custGeom>
              <a:avLst/>
              <a:gdLst>
                <a:gd name="T0" fmla="*/ 25 w 338"/>
                <a:gd name="T1" fmla="*/ 49 h 162"/>
                <a:gd name="T2" fmla="*/ 178 w 338"/>
                <a:gd name="T3" fmla="*/ 49 h 162"/>
                <a:gd name="T4" fmla="*/ 193 w 338"/>
                <a:gd name="T5" fmla="*/ 50 h 162"/>
                <a:gd name="T6" fmla="*/ 205 w 338"/>
                <a:gd name="T7" fmla="*/ 52 h 162"/>
                <a:gd name="T8" fmla="*/ 217 w 338"/>
                <a:gd name="T9" fmla="*/ 58 h 162"/>
                <a:gd name="T10" fmla="*/ 227 w 338"/>
                <a:gd name="T11" fmla="*/ 63 h 162"/>
                <a:gd name="T12" fmla="*/ 238 w 338"/>
                <a:gd name="T13" fmla="*/ 71 h 162"/>
                <a:gd name="T14" fmla="*/ 247 w 338"/>
                <a:gd name="T15" fmla="*/ 79 h 162"/>
                <a:gd name="T16" fmla="*/ 255 w 338"/>
                <a:gd name="T17" fmla="*/ 88 h 162"/>
                <a:gd name="T18" fmla="*/ 263 w 338"/>
                <a:gd name="T19" fmla="*/ 98 h 162"/>
                <a:gd name="T20" fmla="*/ 275 w 338"/>
                <a:gd name="T21" fmla="*/ 115 h 162"/>
                <a:gd name="T22" fmla="*/ 285 w 338"/>
                <a:gd name="T23" fmla="*/ 131 h 162"/>
                <a:gd name="T24" fmla="*/ 291 w 338"/>
                <a:gd name="T25" fmla="*/ 142 h 162"/>
                <a:gd name="T26" fmla="*/ 292 w 338"/>
                <a:gd name="T27" fmla="*/ 147 h 162"/>
                <a:gd name="T28" fmla="*/ 294 w 338"/>
                <a:gd name="T29" fmla="*/ 151 h 162"/>
                <a:gd name="T30" fmla="*/ 296 w 338"/>
                <a:gd name="T31" fmla="*/ 153 h 162"/>
                <a:gd name="T32" fmla="*/ 299 w 338"/>
                <a:gd name="T33" fmla="*/ 155 h 162"/>
                <a:gd name="T34" fmla="*/ 302 w 338"/>
                <a:gd name="T35" fmla="*/ 157 h 162"/>
                <a:gd name="T36" fmla="*/ 307 w 338"/>
                <a:gd name="T37" fmla="*/ 160 h 162"/>
                <a:gd name="T38" fmla="*/ 315 w 338"/>
                <a:gd name="T39" fmla="*/ 162 h 162"/>
                <a:gd name="T40" fmla="*/ 320 w 338"/>
                <a:gd name="T41" fmla="*/ 160 h 162"/>
                <a:gd name="T42" fmla="*/ 324 w 338"/>
                <a:gd name="T43" fmla="*/ 159 h 162"/>
                <a:gd name="T44" fmla="*/ 328 w 338"/>
                <a:gd name="T45" fmla="*/ 157 h 162"/>
                <a:gd name="T46" fmla="*/ 332 w 338"/>
                <a:gd name="T47" fmla="*/ 155 h 162"/>
                <a:gd name="T48" fmla="*/ 335 w 338"/>
                <a:gd name="T49" fmla="*/ 152 h 162"/>
                <a:gd name="T50" fmla="*/ 337 w 338"/>
                <a:gd name="T51" fmla="*/ 147 h 162"/>
                <a:gd name="T52" fmla="*/ 338 w 338"/>
                <a:gd name="T53" fmla="*/ 143 h 162"/>
                <a:gd name="T54" fmla="*/ 338 w 338"/>
                <a:gd name="T55" fmla="*/ 138 h 162"/>
                <a:gd name="T56" fmla="*/ 338 w 338"/>
                <a:gd name="T57" fmla="*/ 133 h 162"/>
                <a:gd name="T58" fmla="*/ 337 w 338"/>
                <a:gd name="T59" fmla="*/ 128 h 162"/>
                <a:gd name="T60" fmla="*/ 334 w 338"/>
                <a:gd name="T61" fmla="*/ 122 h 162"/>
                <a:gd name="T62" fmla="*/ 326 w 338"/>
                <a:gd name="T63" fmla="*/ 106 h 162"/>
                <a:gd name="T64" fmla="*/ 321 w 338"/>
                <a:gd name="T65" fmla="*/ 96 h 162"/>
                <a:gd name="T66" fmla="*/ 314 w 338"/>
                <a:gd name="T67" fmla="*/ 85 h 162"/>
                <a:gd name="T68" fmla="*/ 306 w 338"/>
                <a:gd name="T69" fmla="*/ 74 h 162"/>
                <a:gd name="T70" fmla="*/ 296 w 338"/>
                <a:gd name="T71" fmla="*/ 62 h 162"/>
                <a:gd name="T72" fmla="*/ 286 w 338"/>
                <a:gd name="T73" fmla="*/ 51 h 162"/>
                <a:gd name="T74" fmla="*/ 274 w 338"/>
                <a:gd name="T75" fmla="*/ 40 h 162"/>
                <a:gd name="T76" fmla="*/ 262 w 338"/>
                <a:gd name="T77" fmla="*/ 29 h 162"/>
                <a:gd name="T78" fmla="*/ 248 w 338"/>
                <a:gd name="T79" fmla="*/ 20 h 162"/>
                <a:gd name="T80" fmla="*/ 232 w 338"/>
                <a:gd name="T81" fmla="*/ 11 h 162"/>
                <a:gd name="T82" fmla="*/ 216 w 338"/>
                <a:gd name="T83" fmla="*/ 6 h 162"/>
                <a:gd name="T84" fmla="*/ 207 w 338"/>
                <a:gd name="T85" fmla="*/ 4 h 162"/>
                <a:gd name="T86" fmla="*/ 198 w 338"/>
                <a:gd name="T87" fmla="*/ 1 h 162"/>
                <a:gd name="T88" fmla="*/ 188 w 338"/>
                <a:gd name="T89" fmla="*/ 1 h 162"/>
                <a:gd name="T90" fmla="*/ 178 w 338"/>
                <a:gd name="T91" fmla="*/ 0 h 162"/>
                <a:gd name="T92" fmla="*/ 25 w 338"/>
                <a:gd name="T93" fmla="*/ 0 h 162"/>
                <a:gd name="T94" fmla="*/ 20 w 338"/>
                <a:gd name="T95" fmla="*/ 1 h 162"/>
                <a:gd name="T96" fmla="*/ 15 w 338"/>
                <a:gd name="T97" fmla="*/ 3 h 162"/>
                <a:gd name="T98" fmla="*/ 11 w 338"/>
                <a:gd name="T99" fmla="*/ 5 h 162"/>
                <a:gd name="T100" fmla="*/ 8 w 338"/>
                <a:gd name="T101" fmla="*/ 8 h 162"/>
                <a:gd name="T102" fmla="*/ 5 w 338"/>
                <a:gd name="T103" fmla="*/ 11 h 162"/>
                <a:gd name="T104" fmla="*/ 3 w 338"/>
                <a:gd name="T105" fmla="*/ 15 h 162"/>
                <a:gd name="T106" fmla="*/ 2 w 338"/>
                <a:gd name="T107" fmla="*/ 20 h 162"/>
                <a:gd name="T108" fmla="*/ 0 w 338"/>
                <a:gd name="T109" fmla="*/ 25 h 162"/>
                <a:gd name="T110" fmla="*/ 2 w 338"/>
                <a:gd name="T111" fmla="*/ 29 h 162"/>
                <a:gd name="T112" fmla="*/ 3 w 338"/>
                <a:gd name="T113" fmla="*/ 33 h 162"/>
                <a:gd name="T114" fmla="*/ 5 w 338"/>
                <a:gd name="T115" fmla="*/ 38 h 162"/>
                <a:gd name="T116" fmla="*/ 8 w 338"/>
                <a:gd name="T117" fmla="*/ 41 h 162"/>
                <a:gd name="T118" fmla="*/ 11 w 338"/>
                <a:gd name="T119" fmla="*/ 45 h 162"/>
                <a:gd name="T120" fmla="*/ 15 w 338"/>
                <a:gd name="T121" fmla="*/ 47 h 162"/>
                <a:gd name="T122" fmla="*/ 20 w 338"/>
                <a:gd name="T123" fmla="*/ 48 h 162"/>
                <a:gd name="T124" fmla="*/ 25 w 338"/>
                <a:gd name="T12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162">
                  <a:moveTo>
                    <a:pt x="25" y="49"/>
                  </a:moveTo>
                  <a:lnTo>
                    <a:pt x="178" y="49"/>
                  </a:lnTo>
                  <a:lnTo>
                    <a:pt x="193" y="50"/>
                  </a:lnTo>
                  <a:lnTo>
                    <a:pt x="205" y="52"/>
                  </a:lnTo>
                  <a:lnTo>
                    <a:pt x="217" y="58"/>
                  </a:lnTo>
                  <a:lnTo>
                    <a:pt x="227" y="63"/>
                  </a:lnTo>
                  <a:lnTo>
                    <a:pt x="238" y="71"/>
                  </a:lnTo>
                  <a:lnTo>
                    <a:pt x="247" y="79"/>
                  </a:lnTo>
                  <a:lnTo>
                    <a:pt x="255" y="88"/>
                  </a:lnTo>
                  <a:lnTo>
                    <a:pt x="263" y="98"/>
                  </a:lnTo>
                  <a:lnTo>
                    <a:pt x="275" y="115"/>
                  </a:lnTo>
                  <a:lnTo>
                    <a:pt x="285" y="131"/>
                  </a:lnTo>
                  <a:lnTo>
                    <a:pt x="291" y="142"/>
                  </a:lnTo>
                  <a:lnTo>
                    <a:pt x="292" y="147"/>
                  </a:lnTo>
                  <a:lnTo>
                    <a:pt x="294" y="151"/>
                  </a:lnTo>
                  <a:lnTo>
                    <a:pt x="296" y="153"/>
                  </a:lnTo>
                  <a:lnTo>
                    <a:pt x="299" y="155"/>
                  </a:lnTo>
                  <a:lnTo>
                    <a:pt x="302" y="157"/>
                  </a:lnTo>
                  <a:lnTo>
                    <a:pt x="307" y="160"/>
                  </a:lnTo>
                  <a:lnTo>
                    <a:pt x="315" y="162"/>
                  </a:lnTo>
                  <a:lnTo>
                    <a:pt x="320" y="160"/>
                  </a:lnTo>
                  <a:lnTo>
                    <a:pt x="324" y="159"/>
                  </a:lnTo>
                  <a:lnTo>
                    <a:pt x="328" y="157"/>
                  </a:lnTo>
                  <a:lnTo>
                    <a:pt x="332" y="155"/>
                  </a:lnTo>
                  <a:lnTo>
                    <a:pt x="335" y="152"/>
                  </a:lnTo>
                  <a:lnTo>
                    <a:pt x="337" y="147"/>
                  </a:lnTo>
                  <a:lnTo>
                    <a:pt x="338" y="143"/>
                  </a:lnTo>
                  <a:lnTo>
                    <a:pt x="338" y="138"/>
                  </a:lnTo>
                  <a:lnTo>
                    <a:pt x="338" y="133"/>
                  </a:lnTo>
                  <a:lnTo>
                    <a:pt x="337" y="128"/>
                  </a:lnTo>
                  <a:lnTo>
                    <a:pt x="334" y="122"/>
                  </a:lnTo>
                  <a:lnTo>
                    <a:pt x="326" y="106"/>
                  </a:lnTo>
                  <a:lnTo>
                    <a:pt x="321" y="96"/>
                  </a:lnTo>
                  <a:lnTo>
                    <a:pt x="314" y="85"/>
                  </a:lnTo>
                  <a:lnTo>
                    <a:pt x="306" y="74"/>
                  </a:lnTo>
                  <a:lnTo>
                    <a:pt x="296" y="62"/>
                  </a:lnTo>
                  <a:lnTo>
                    <a:pt x="286" y="51"/>
                  </a:lnTo>
                  <a:lnTo>
                    <a:pt x="274" y="40"/>
                  </a:lnTo>
                  <a:lnTo>
                    <a:pt x="262" y="29"/>
                  </a:lnTo>
                  <a:lnTo>
                    <a:pt x="248" y="20"/>
                  </a:lnTo>
                  <a:lnTo>
                    <a:pt x="232" y="11"/>
                  </a:lnTo>
                  <a:lnTo>
                    <a:pt x="216" y="6"/>
                  </a:lnTo>
                  <a:lnTo>
                    <a:pt x="207" y="4"/>
                  </a:lnTo>
                  <a:lnTo>
                    <a:pt x="198" y="1"/>
                  </a:lnTo>
                  <a:lnTo>
                    <a:pt x="188" y="1"/>
                  </a:lnTo>
                  <a:lnTo>
                    <a:pt x="178" y="0"/>
                  </a:lnTo>
                  <a:lnTo>
                    <a:pt x="25" y="0"/>
                  </a:lnTo>
                  <a:lnTo>
                    <a:pt x="20" y="1"/>
                  </a:lnTo>
                  <a:lnTo>
                    <a:pt x="15" y="3"/>
                  </a:lnTo>
                  <a:lnTo>
                    <a:pt x="11" y="5"/>
                  </a:lnTo>
                  <a:lnTo>
                    <a:pt x="8" y="8"/>
                  </a:lnTo>
                  <a:lnTo>
                    <a:pt x="5" y="11"/>
                  </a:lnTo>
                  <a:lnTo>
                    <a:pt x="3" y="15"/>
                  </a:lnTo>
                  <a:lnTo>
                    <a:pt x="2" y="20"/>
                  </a:lnTo>
                  <a:lnTo>
                    <a:pt x="0" y="25"/>
                  </a:lnTo>
                  <a:lnTo>
                    <a:pt x="2" y="29"/>
                  </a:lnTo>
                  <a:lnTo>
                    <a:pt x="3" y="33"/>
                  </a:lnTo>
                  <a:lnTo>
                    <a:pt x="5" y="38"/>
                  </a:lnTo>
                  <a:lnTo>
                    <a:pt x="8" y="41"/>
                  </a:lnTo>
                  <a:lnTo>
                    <a:pt x="11" y="45"/>
                  </a:lnTo>
                  <a:lnTo>
                    <a:pt x="15" y="47"/>
                  </a:lnTo>
                  <a:lnTo>
                    <a:pt x="20" y="48"/>
                  </a:lnTo>
                  <a:lnTo>
                    <a:pt x="25"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22">
              <a:extLst>
                <a:ext uri="{FF2B5EF4-FFF2-40B4-BE49-F238E27FC236}">
                  <a16:creationId xmlns:a16="http://schemas.microsoft.com/office/drawing/2014/main" id="{1688BB1A-CAA2-46CC-A4B3-5BCECD3B4D0D}"/>
                </a:ext>
              </a:extLst>
            </p:cNvPr>
            <p:cNvSpPr>
              <a:spLocks/>
            </p:cNvSpPr>
            <p:nvPr/>
          </p:nvSpPr>
          <p:spPr bwMode="auto">
            <a:xfrm>
              <a:off x="4897438" y="833438"/>
              <a:ext cx="285750" cy="184150"/>
            </a:xfrm>
            <a:custGeom>
              <a:avLst/>
              <a:gdLst>
                <a:gd name="T0" fmla="*/ 649 w 719"/>
                <a:gd name="T1" fmla="*/ 131 h 466"/>
                <a:gd name="T2" fmla="*/ 613 w 719"/>
                <a:gd name="T3" fmla="*/ 182 h 466"/>
                <a:gd name="T4" fmla="*/ 611 w 719"/>
                <a:gd name="T5" fmla="*/ 191 h 466"/>
                <a:gd name="T6" fmla="*/ 613 w 719"/>
                <a:gd name="T7" fmla="*/ 199 h 466"/>
                <a:gd name="T8" fmla="*/ 618 w 719"/>
                <a:gd name="T9" fmla="*/ 207 h 466"/>
                <a:gd name="T10" fmla="*/ 629 w 719"/>
                <a:gd name="T11" fmla="*/ 214 h 466"/>
                <a:gd name="T12" fmla="*/ 641 w 719"/>
                <a:gd name="T13" fmla="*/ 214 h 466"/>
                <a:gd name="T14" fmla="*/ 651 w 719"/>
                <a:gd name="T15" fmla="*/ 209 h 466"/>
                <a:gd name="T16" fmla="*/ 715 w 719"/>
                <a:gd name="T17" fmla="*/ 121 h 466"/>
                <a:gd name="T18" fmla="*/ 715 w 719"/>
                <a:gd name="T19" fmla="*/ 121 h 466"/>
                <a:gd name="T20" fmla="*/ 718 w 719"/>
                <a:gd name="T21" fmla="*/ 115 h 466"/>
                <a:gd name="T22" fmla="*/ 718 w 719"/>
                <a:gd name="T23" fmla="*/ 113 h 466"/>
                <a:gd name="T24" fmla="*/ 719 w 719"/>
                <a:gd name="T25" fmla="*/ 107 h 466"/>
                <a:gd name="T26" fmla="*/ 718 w 719"/>
                <a:gd name="T27" fmla="*/ 100 h 466"/>
                <a:gd name="T28" fmla="*/ 718 w 719"/>
                <a:gd name="T29" fmla="*/ 99 h 466"/>
                <a:gd name="T30" fmla="*/ 715 w 719"/>
                <a:gd name="T31" fmla="*/ 93 h 466"/>
                <a:gd name="T32" fmla="*/ 652 w 719"/>
                <a:gd name="T33" fmla="*/ 6 h 466"/>
                <a:gd name="T34" fmla="*/ 644 w 719"/>
                <a:gd name="T35" fmla="*/ 1 h 466"/>
                <a:gd name="T36" fmla="*/ 635 w 719"/>
                <a:gd name="T37" fmla="*/ 0 h 466"/>
                <a:gd name="T38" fmla="*/ 625 w 719"/>
                <a:gd name="T39" fmla="*/ 2 h 466"/>
                <a:gd name="T40" fmla="*/ 618 w 719"/>
                <a:gd name="T41" fmla="*/ 7 h 466"/>
                <a:gd name="T42" fmla="*/ 613 w 719"/>
                <a:gd name="T43" fmla="*/ 15 h 466"/>
                <a:gd name="T44" fmla="*/ 611 w 719"/>
                <a:gd name="T45" fmla="*/ 24 h 466"/>
                <a:gd name="T46" fmla="*/ 613 w 719"/>
                <a:gd name="T47" fmla="*/ 33 h 466"/>
                <a:gd name="T48" fmla="*/ 649 w 719"/>
                <a:gd name="T49" fmla="*/ 82 h 466"/>
                <a:gd name="T50" fmla="*/ 524 w 719"/>
                <a:gd name="T51" fmla="*/ 85 h 466"/>
                <a:gd name="T52" fmla="*/ 494 w 719"/>
                <a:gd name="T53" fmla="*/ 93 h 466"/>
                <a:gd name="T54" fmla="*/ 466 w 719"/>
                <a:gd name="T55" fmla="*/ 109 h 466"/>
                <a:gd name="T56" fmla="*/ 441 w 719"/>
                <a:gd name="T57" fmla="*/ 130 h 466"/>
                <a:gd name="T58" fmla="*/ 417 w 719"/>
                <a:gd name="T59" fmla="*/ 155 h 466"/>
                <a:gd name="T60" fmla="*/ 394 w 719"/>
                <a:gd name="T61" fmla="*/ 183 h 466"/>
                <a:gd name="T62" fmla="*/ 361 w 719"/>
                <a:gd name="T63" fmla="*/ 230 h 466"/>
                <a:gd name="T64" fmla="*/ 323 w 719"/>
                <a:gd name="T65" fmla="*/ 291 h 466"/>
                <a:gd name="T66" fmla="*/ 284 w 719"/>
                <a:gd name="T67" fmla="*/ 345 h 466"/>
                <a:gd name="T68" fmla="*/ 255 w 719"/>
                <a:gd name="T69" fmla="*/ 379 h 466"/>
                <a:gd name="T70" fmla="*/ 235 w 719"/>
                <a:gd name="T71" fmla="*/ 397 h 466"/>
                <a:gd name="T72" fmla="*/ 212 w 719"/>
                <a:gd name="T73" fmla="*/ 410 h 466"/>
                <a:gd name="T74" fmla="*/ 190 w 719"/>
                <a:gd name="T75" fmla="*/ 417 h 466"/>
                <a:gd name="T76" fmla="*/ 25 w 719"/>
                <a:gd name="T77" fmla="*/ 418 h 466"/>
                <a:gd name="T78" fmla="*/ 15 w 719"/>
                <a:gd name="T79" fmla="*/ 420 h 466"/>
                <a:gd name="T80" fmla="*/ 8 w 719"/>
                <a:gd name="T81" fmla="*/ 425 h 466"/>
                <a:gd name="T82" fmla="*/ 3 w 719"/>
                <a:gd name="T83" fmla="*/ 432 h 466"/>
                <a:gd name="T84" fmla="*/ 0 w 719"/>
                <a:gd name="T85" fmla="*/ 442 h 466"/>
                <a:gd name="T86" fmla="*/ 3 w 719"/>
                <a:gd name="T87" fmla="*/ 451 h 466"/>
                <a:gd name="T88" fmla="*/ 8 w 719"/>
                <a:gd name="T89" fmla="*/ 459 h 466"/>
                <a:gd name="T90" fmla="*/ 15 w 719"/>
                <a:gd name="T91" fmla="*/ 464 h 466"/>
                <a:gd name="T92" fmla="*/ 25 w 719"/>
                <a:gd name="T93" fmla="*/ 466 h 466"/>
                <a:gd name="T94" fmla="*/ 195 w 719"/>
                <a:gd name="T95" fmla="*/ 464 h 466"/>
                <a:gd name="T96" fmla="*/ 226 w 719"/>
                <a:gd name="T97" fmla="*/ 457 h 466"/>
                <a:gd name="T98" fmla="*/ 254 w 719"/>
                <a:gd name="T99" fmla="*/ 442 h 466"/>
                <a:gd name="T100" fmla="*/ 280 w 719"/>
                <a:gd name="T101" fmla="*/ 422 h 466"/>
                <a:gd name="T102" fmla="*/ 304 w 719"/>
                <a:gd name="T103" fmla="*/ 397 h 466"/>
                <a:gd name="T104" fmla="*/ 327 w 719"/>
                <a:gd name="T105" fmla="*/ 368 h 466"/>
                <a:gd name="T106" fmla="*/ 360 w 719"/>
                <a:gd name="T107" fmla="*/ 321 h 466"/>
                <a:gd name="T108" fmla="*/ 399 w 719"/>
                <a:gd name="T109" fmla="*/ 260 h 466"/>
                <a:gd name="T110" fmla="*/ 437 w 719"/>
                <a:gd name="T111" fmla="*/ 206 h 466"/>
                <a:gd name="T112" fmla="*/ 466 w 719"/>
                <a:gd name="T113" fmla="*/ 172 h 466"/>
                <a:gd name="T114" fmla="*/ 486 w 719"/>
                <a:gd name="T115" fmla="*/ 153 h 466"/>
                <a:gd name="T116" fmla="*/ 507 w 719"/>
                <a:gd name="T117" fmla="*/ 140 h 466"/>
                <a:gd name="T118" fmla="*/ 529 w 719"/>
                <a:gd name="T119" fmla="*/ 13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9" h="466">
                  <a:moveTo>
                    <a:pt x="541" y="131"/>
                  </a:moveTo>
                  <a:lnTo>
                    <a:pt x="649" y="131"/>
                  </a:lnTo>
                  <a:lnTo>
                    <a:pt x="615" y="177"/>
                  </a:lnTo>
                  <a:lnTo>
                    <a:pt x="613" y="182"/>
                  </a:lnTo>
                  <a:lnTo>
                    <a:pt x="612" y="186"/>
                  </a:lnTo>
                  <a:lnTo>
                    <a:pt x="611" y="191"/>
                  </a:lnTo>
                  <a:lnTo>
                    <a:pt x="612" y="195"/>
                  </a:lnTo>
                  <a:lnTo>
                    <a:pt x="613" y="199"/>
                  </a:lnTo>
                  <a:lnTo>
                    <a:pt x="615" y="204"/>
                  </a:lnTo>
                  <a:lnTo>
                    <a:pt x="618" y="207"/>
                  </a:lnTo>
                  <a:lnTo>
                    <a:pt x="622" y="210"/>
                  </a:lnTo>
                  <a:lnTo>
                    <a:pt x="629" y="214"/>
                  </a:lnTo>
                  <a:lnTo>
                    <a:pt x="635" y="215"/>
                  </a:lnTo>
                  <a:lnTo>
                    <a:pt x="641" y="214"/>
                  </a:lnTo>
                  <a:lnTo>
                    <a:pt x="646" y="212"/>
                  </a:lnTo>
                  <a:lnTo>
                    <a:pt x="651" y="209"/>
                  </a:lnTo>
                  <a:lnTo>
                    <a:pt x="655" y="205"/>
                  </a:lnTo>
                  <a:lnTo>
                    <a:pt x="715" y="121"/>
                  </a:lnTo>
                  <a:lnTo>
                    <a:pt x="715" y="121"/>
                  </a:lnTo>
                  <a:lnTo>
                    <a:pt x="715" y="121"/>
                  </a:lnTo>
                  <a:lnTo>
                    <a:pt x="717" y="118"/>
                  </a:lnTo>
                  <a:lnTo>
                    <a:pt x="718" y="115"/>
                  </a:lnTo>
                  <a:lnTo>
                    <a:pt x="718" y="114"/>
                  </a:lnTo>
                  <a:lnTo>
                    <a:pt x="718" y="113"/>
                  </a:lnTo>
                  <a:lnTo>
                    <a:pt x="719" y="110"/>
                  </a:lnTo>
                  <a:lnTo>
                    <a:pt x="719" y="107"/>
                  </a:lnTo>
                  <a:lnTo>
                    <a:pt x="719" y="103"/>
                  </a:lnTo>
                  <a:lnTo>
                    <a:pt x="718" y="100"/>
                  </a:lnTo>
                  <a:lnTo>
                    <a:pt x="718" y="100"/>
                  </a:lnTo>
                  <a:lnTo>
                    <a:pt x="718" y="99"/>
                  </a:lnTo>
                  <a:lnTo>
                    <a:pt x="717" y="96"/>
                  </a:lnTo>
                  <a:lnTo>
                    <a:pt x="715" y="93"/>
                  </a:lnTo>
                  <a:lnTo>
                    <a:pt x="655" y="9"/>
                  </a:lnTo>
                  <a:lnTo>
                    <a:pt x="652" y="6"/>
                  </a:lnTo>
                  <a:lnTo>
                    <a:pt x="647" y="3"/>
                  </a:lnTo>
                  <a:lnTo>
                    <a:pt x="644" y="1"/>
                  </a:lnTo>
                  <a:lnTo>
                    <a:pt x="640" y="0"/>
                  </a:lnTo>
                  <a:lnTo>
                    <a:pt x="635" y="0"/>
                  </a:lnTo>
                  <a:lnTo>
                    <a:pt x="630" y="0"/>
                  </a:lnTo>
                  <a:lnTo>
                    <a:pt x="625" y="2"/>
                  </a:lnTo>
                  <a:lnTo>
                    <a:pt x="622" y="4"/>
                  </a:lnTo>
                  <a:lnTo>
                    <a:pt x="618" y="7"/>
                  </a:lnTo>
                  <a:lnTo>
                    <a:pt x="615" y="11"/>
                  </a:lnTo>
                  <a:lnTo>
                    <a:pt x="613" y="15"/>
                  </a:lnTo>
                  <a:lnTo>
                    <a:pt x="612" y="19"/>
                  </a:lnTo>
                  <a:lnTo>
                    <a:pt x="611" y="24"/>
                  </a:lnTo>
                  <a:lnTo>
                    <a:pt x="612" y="28"/>
                  </a:lnTo>
                  <a:lnTo>
                    <a:pt x="613" y="33"/>
                  </a:lnTo>
                  <a:lnTo>
                    <a:pt x="615" y="37"/>
                  </a:lnTo>
                  <a:lnTo>
                    <a:pt x="649" y="82"/>
                  </a:lnTo>
                  <a:lnTo>
                    <a:pt x="540" y="82"/>
                  </a:lnTo>
                  <a:lnTo>
                    <a:pt x="524" y="85"/>
                  </a:lnTo>
                  <a:lnTo>
                    <a:pt x="508" y="88"/>
                  </a:lnTo>
                  <a:lnTo>
                    <a:pt x="494" y="93"/>
                  </a:lnTo>
                  <a:lnTo>
                    <a:pt x="480" y="100"/>
                  </a:lnTo>
                  <a:lnTo>
                    <a:pt x="466" y="109"/>
                  </a:lnTo>
                  <a:lnTo>
                    <a:pt x="453" y="119"/>
                  </a:lnTo>
                  <a:lnTo>
                    <a:pt x="441" y="130"/>
                  </a:lnTo>
                  <a:lnTo>
                    <a:pt x="429" y="142"/>
                  </a:lnTo>
                  <a:lnTo>
                    <a:pt x="417" y="155"/>
                  </a:lnTo>
                  <a:lnTo>
                    <a:pt x="405" y="169"/>
                  </a:lnTo>
                  <a:lnTo>
                    <a:pt x="394" y="183"/>
                  </a:lnTo>
                  <a:lnTo>
                    <a:pt x="382" y="198"/>
                  </a:lnTo>
                  <a:lnTo>
                    <a:pt x="361" y="230"/>
                  </a:lnTo>
                  <a:lnTo>
                    <a:pt x="341" y="262"/>
                  </a:lnTo>
                  <a:lnTo>
                    <a:pt x="323" y="291"/>
                  </a:lnTo>
                  <a:lnTo>
                    <a:pt x="304" y="319"/>
                  </a:lnTo>
                  <a:lnTo>
                    <a:pt x="284" y="345"/>
                  </a:lnTo>
                  <a:lnTo>
                    <a:pt x="265" y="368"/>
                  </a:lnTo>
                  <a:lnTo>
                    <a:pt x="255" y="379"/>
                  </a:lnTo>
                  <a:lnTo>
                    <a:pt x="244" y="389"/>
                  </a:lnTo>
                  <a:lnTo>
                    <a:pt x="235" y="397"/>
                  </a:lnTo>
                  <a:lnTo>
                    <a:pt x="223" y="405"/>
                  </a:lnTo>
                  <a:lnTo>
                    <a:pt x="212" y="410"/>
                  </a:lnTo>
                  <a:lnTo>
                    <a:pt x="201" y="415"/>
                  </a:lnTo>
                  <a:lnTo>
                    <a:pt x="190" y="417"/>
                  </a:lnTo>
                  <a:lnTo>
                    <a:pt x="178" y="418"/>
                  </a:lnTo>
                  <a:lnTo>
                    <a:pt x="25" y="418"/>
                  </a:lnTo>
                  <a:lnTo>
                    <a:pt x="20" y="418"/>
                  </a:lnTo>
                  <a:lnTo>
                    <a:pt x="15" y="420"/>
                  </a:lnTo>
                  <a:lnTo>
                    <a:pt x="11" y="422"/>
                  </a:lnTo>
                  <a:lnTo>
                    <a:pt x="8" y="425"/>
                  </a:lnTo>
                  <a:lnTo>
                    <a:pt x="5" y="429"/>
                  </a:lnTo>
                  <a:lnTo>
                    <a:pt x="3" y="432"/>
                  </a:lnTo>
                  <a:lnTo>
                    <a:pt x="2" y="437"/>
                  </a:lnTo>
                  <a:lnTo>
                    <a:pt x="0" y="442"/>
                  </a:lnTo>
                  <a:lnTo>
                    <a:pt x="2" y="447"/>
                  </a:lnTo>
                  <a:lnTo>
                    <a:pt x="3" y="451"/>
                  </a:lnTo>
                  <a:lnTo>
                    <a:pt x="5" y="456"/>
                  </a:lnTo>
                  <a:lnTo>
                    <a:pt x="8" y="459"/>
                  </a:lnTo>
                  <a:lnTo>
                    <a:pt x="11" y="462"/>
                  </a:lnTo>
                  <a:lnTo>
                    <a:pt x="15" y="464"/>
                  </a:lnTo>
                  <a:lnTo>
                    <a:pt x="20" y="466"/>
                  </a:lnTo>
                  <a:lnTo>
                    <a:pt x="25" y="466"/>
                  </a:lnTo>
                  <a:lnTo>
                    <a:pt x="178" y="466"/>
                  </a:lnTo>
                  <a:lnTo>
                    <a:pt x="195" y="464"/>
                  </a:lnTo>
                  <a:lnTo>
                    <a:pt x="211" y="462"/>
                  </a:lnTo>
                  <a:lnTo>
                    <a:pt x="226" y="457"/>
                  </a:lnTo>
                  <a:lnTo>
                    <a:pt x="240" y="450"/>
                  </a:lnTo>
                  <a:lnTo>
                    <a:pt x="254" y="442"/>
                  </a:lnTo>
                  <a:lnTo>
                    <a:pt x="268" y="432"/>
                  </a:lnTo>
                  <a:lnTo>
                    <a:pt x="280" y="422"/>
                  </a:lnTo>
                  <a:lnTo>
                    <a:pt x="293" y="410"/>
                  </a:lnTo>
                  <a:lnTo>
                    <a:pt x="304" y="397"/>
                  </a:lnTo>
                  <a:lnTo>
                    <a:pt x="316" y="383"/>
                  </a:lnTo>
                  <a:lnTo>
                    <a:pt x="327" y="368"/>
                  </a:lnTo>
                  <a:lnTo>
                    <a:pt x="338" y="353"/>
                  </a:lnTo>
                  <a:lnTo>
                    <a:pt x="360" y="321"/>
                  </a:lnTo>
                  <a:lnTo>
                    <a:pt x="381" y="289"/>
                  </a:lnTo>
                  <a:lnTo>
                    <a:pt x="399" y="260"/>
                  </a:lnTo>
                  <a:lnTo>
                    <a:pt x="418" y="233"/>
                  </a:lnTo>
                  <a:lnTo>
                    <a:pt x="437" y="206"/>
                  </a:lnTo>
                  <a:lnTo>
                    <a:pt x="456" y="182"/>
                  </a:lnTo>
                  <a:lnTo>
                    <a:pt x="466" y="172"/>
                  </a:lnTo>
                  <a:lnTo>
                    <a:pt x="476" y="162"/>
                  </a:lnTo>
                  <a:lnTo>
                    <a:pt x="486" y="153"/>
                  </a:lnTo>
                  <a:lnTo>
                    <a:pt x="497" y="146"/>
                  </a:lnTo>
                  <a:lnTo>
                    <a:pt x="507" y="140"/>
                  </a:lnTo>
                  <a:lnTo>
                    <a:pt x="518" y="135"/>
                  </a:lnTo>
                  <a:lnTo>
                    <a:pt x="529" y="132"/>
                  </a:lnTo>
                  <a:lnTo>
                    <a:pt x="54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23">
              <a:extLst>
                <a:ext uri="{FF2B5EF4-FFF2-40B4-BE49-F238E27FC236}">
                  <a16:creationId xmlns:a16="http://schemas.microsoft.com/office/drawing/2014/main" id="{7B9C0A02-008F-41F1-9398-2EBAE74D7767}"/>
                </a:ext>
              </a:extLst>
            </p:cNvPr>
            <p:cNvSpPr>
              <a:spLocks/>
            </p:cNvSpPr>
            <p:nvPr/>
          </p:nvSpPr>
          <p:spPr bwMode="auto">
            <a:xfrm>
              <a:off x="5041900" y="963613"/>
              <a:ext cx="141288" cy="87313"/>
            </a:xfrm>
            <a:custGeom>
              <a:avLst/>
              <a:gdLst>
                <a:gd name="T0" fmla="*/ 351 w 353"/>
                <a:gd name="T1" fmla="*/ 100 h 218"/>
                <a:gd name="T2" fmla="*/ 289 w 353"/>
                <a:gd name="T3" fmla="*/ 14 h 218"/>
                <a:gd name="T4" fmla="*/ 281 w 353"/>
                <a:gd name="T5" fmla="*/ 8 h 218"/>
                <a:gd name="T6" fmla="*/ 274 w 353"/>
                <a:gd name="T7" fmla="*/ 4 h 218"/>
                <a:gd name="T8" fmla="*/ 264 w 353"/>
                <a:gd name="T9" fmla="*/ 4 h 218"/>
                <a:gd name="T10" fmla="*/ 256 w 353"/>
                <a:gd name="T11" fmla="*/ 8 h 218"/>
                <a:gd name="T12" fmla="*/ 249 w 353"/>
                <a:gd name="T13" fmla="*/ 15 h 218"/>
                <a:gd name="T14" fmla="*/ 246 w 353"/>
                <a:gd name="T15" fmla="*/ 24 h 218"/>
                <a:gd name="T16" fmla="*/ 246 w 353"/>
                <a:gd name="T17" fmla="*/ 33 h 218"/>
                <a:gd name="T18" fmla="*/ 249 w 353"/>
                <a:gd name="T19" fmla="*/ 42 h 218"/>
                <a:gd name="T20" fmla="*/ 174 w 353"/>
                <a:gd name="T21" fmla="*/ 87 h 218"/>
                <a:gd name="T22" fmla="*/ 147 w 353"/>
                <a:gd name="T23" fmla="*/ 85 h 218"/>
                <a:gd name="T24" fmla="*/ 122 w 353"/>
                <a:gd name="T25" fmla="*/ 77 h 218"/>
                <a:gd name="T26" fmla="*/ 100 w 353"/>
                <a:gd name="T27" fmla="*/ 65 h 218"/>
                <a:gd name="T28" fmla="*/ 82 w 353"/>
                <a:gd name="T29" fmla="*/ 51 h 218"/>
                <a:gd name="T30" fmla="*/ 54 w 353"/>
                <a:gd name="T31" fmla="*/ 24 h 218"/>
                <a:gd name="T32" fmla="*/ 44 w 353"/>
                <a:gd name="T33" fmla="*/ 12 h 218"/>
                <a:gd name="T34" fmla="*/ 37 w 353"/>
                <a:gd name="T35" fmla="*/ 4 h 218"/>
                <a:gd name="T36" fmla="*/ 29 w 353"/>
                <a:gd name="T37" fmla="*/ 1 h 218"/>
                <a:gd name="T38" fmla="*/ 20 w 353"/>
                <a:gd name="T39" fmla="*/ 1 h 218"/>
                <a:gd name="T40" fmla="*/ 11 w 353"/>
                <a:gd name="T41" fmla="*/ 4 h 218"/>
                <a:gd name="T42" fmla="*/ 4 w 353"/>
                <a:gd name="T43" fmla="*/ 11 h 218"/>
                <a:gd name="T44" fmla="*/ 1 w 353"/>
                <a:gd name="T45" fmla="*/ 20 h 218"/>
                <a:gd name="T46" fmla="*/ 1 w 353"/>
                <a:gd name="T47" fmla="*/ 30 h 218"/>
                <a:gd name="T48" fmla="*/ 4 w 353"/>
                <a:gd name="T49" fmla="*/ 37 h 218"/>
                <a:gd name="T50" fmla="*/ 18 w 353"/>
                <a:gd name="T51" fmla="*/ 55 h 218"/>
                <a:gd name="T52" fmla="*/ 51 w 353"/>
                <a:gd name="T53" fmla="*/ 88 h 218"/>
                <a:gd name="T54" fmla="*/ 74 w 353"/>
                <a:gd name="T55" fmla="*/ 105 h 218"/>
                <a:gd name="T56" fmla="*/ 103 w 353"/>
                <a:gd name="T57" fmla="*/ 120 h 218"/>
                <a:gd name="T58" fmla="*/ 134 w 353"/>
                <a:gd name="T59" fmla="*/ 131 h 218"/>
                <a:gd name="T60" fmla="*/ 169 w 353"/>
                <a:gd name="T61" fmla="*/ 135 h 218"/>
                <a:gd name="T62" fmla="*/ 175 w 353"/>
                <a:gd name="T63" fmla="*/ 135 h 218"/>
                <a:gd name="T64" fmla="*/ 249 w 353"/>
                <a:gd name="T65" fmla="*/ 182 h 218"/>
                <a:gd name="T66" fmla="*/ 246 w 353"/>
                <a:gd name="T67" fmla="*/ 190 h 218"/>
                <a:gd name="T68" fmla="*/ 246 w 353"/>
                <a:gd name="T69" fmla="*/ 200 h 218"/>
                <a:gd name="T70" fmla="*/ 249 w 353"/>
                <a:gd name="T71" fmla="*/ 207 h 218"/>
                <a:gd name="T72" fmla="*/ 256 w 353"/>
                <a:gd name="T73" fmla="*/ 215 h 218"/>
                <a:gd name="T74" fmla="*/ 269 w 353"/>
                <a:gd name="T75" fmla="*/ 218 h 218"/>
                <a:gd name="T76" fmla="*/ 280 w 353"/>
                <a:gd name="T77" fmla="*/ 216 h 218"/>
                <a:gd name="T78" fmla="*/ 289 w 353"/>
                <a:gd name="T79" fmla="*/ 210 h 218"/>
                <a:gd name="T80" fmla="*/ 351 w 353"/>
                <a:gd name="T81" fmla="*/ 122 h 218"/>
                <a:gd name="T82" fmla="*/ 352 w 353"/>
                <a:gd name="T83" fmla="*/ 119 h 218"/>
                <a:gd name="T84" fmla="*/ 353 w 353"/>
                <a:gd name="T85" fmla="*/ 115 h 218"/>
                <a:gd name="T86" fmla="*/ 353 w 353"/>
                <a:gd name="T87" fmla="*/ 108 h 218"/>
                <a:gd name="T88" fmla="*/ 352 w 353"/>
                <a:gd name="T89" fmla="*/ 10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3" h="218">
                  <a:moveTo>
                    <a:pt x="352" y="104"/>
                  </a:moveTo>
                  <a:lnTo>
                    <a:pt x="351" y="100"/>
                  </a:lnTo>
                  <a:lnTo>
                    <a:pt x="349" y="98"/>
                  </a:lnTo>
                  <a:lnTo>
                    <a:pt x="289" y="14"/>
                  </a:lnTo>
                  <a:lnTo>
                    <a:pt x="286" y="10"/>
                  </a:lnTo>
                  <a:lnTo>
                    <a:pt x="281" y="8"/>
                  </a:lnTo>
                  <a:lnTo>
                    <a:pt x="278" y="5"/>
                  </a:lnTo>
                  <a:lnTo>
                    <a:pt x="274" y="4"/>
                  </a:lnTo>
                  <a:lnTo>
                    <a:pt x="269" y="4"/>
                  </a:lnTo>
                  <a:lnTo>
                    <a:pt x="264" y="4"/>
                  </a:lnTo>
                  <a:lnTo>
                    <a:pt x="259" y="5"/>
                  </a:lnTo>
                  <a:lnTo>
                    <a:pt x="256" y="8"/>
                  </a:lnTo>
                  <a:lnTo>
                    <a:pt x="252" y="11"/>
                  </a:lnTo>
                  <a:lnTo>
                    <a:pt x="249" y="15"/>
                  </a:lnTo>
                  <a:lnTo>
                    <a:pt x="247" y="20"/>
                  </a:lnTo>
                  <a:lnTo>
                    <a:pt x="246" y="24"/>
                  </a:lnTo>
                  <a:lnTo>
                    <a:pt x="245" y="29"/>
                  </a:lnTo>
                  <a:lnTo>
                    <a:pt x="246" y="33"/>
                  </a:lnTo>
                  <a:lnTo>
                    <a:pt x="247" y="37"/>
                  </a:lnTo>
                  <a:lnTo>
                    <a:pt x="249" y="42"/>
                  </a:lnTo>
                  <a:lnTo>
                    <a:pt x="283" y="87"/>
                  </a:lnTo>
                  <a:lnTo>
                    <a:pt x="174" y="87"/>
                  </a:lnTo>
                  <a:lnTo>
                    <a:pt x="160" y="87"/>
                  </a:lnTo>
                  <a:lnTo>
                    <a:pt x="147" y="85"/>
                  </a:lnTo>
                  <a:lnTo>
                    <a:pt x="135" y="82"/>
                  </a:lnTo>
                  <a:lnTo>
                    <a:pt x="122" y="77"/>
                  </a:lnTo>
                  <a:lnTo>
                    <a:pt x="110" y="72"/>
                  </a:lnTo>
                  <a:lnTo>
                    <a:pt x="100" y="65"/>
                  </a:lnTo>
                  <a:lnTo>
                    <a:pt x="90" y="58"/>
                  </a:lnTo>
                  <a:lnTo>
                    <a:pt x="82" y="51"/>
                  </a:lnTo>
                  <a:lnTo>
                    <a:pt x="66" y="37"/>
                  </a:lnTo>
                  <a:lnTo>
                    <a:pt x="54" y="24"/>
                  </a:lnTo>
                  <a:lnTo>
                    <a:pt x="46" y="15"/>
                  </a:lnTo>
                  <a:lnTo>
                    <a:pt x="44" y="12"/>
                  </a:lnTo>
                  <a:lnTo>
                    <a:pt x="41" y="8"/>
                  </a:lnTo>
                  <a:lnTo>
                    <a:pt x="37" y="4"/>
                  </a:lnTo>
                  <a:lnTo>
                    <a:pt x="33" y="2"/>
                  </a:lnTo>
                  <a:lnTo>
                    <a:pt x="29" y="1"/>
                  </a:lnTo>
                  <a:lnTo>
                    <a:pt x="24" y="0"/>
                  </a:lnTo>
                  <a:lnTo>
                    <a:pt x="20" y="1"/>
                  </a:lnTo>
                  <a:lnTo>
                    <a:pt x="15" y="2"/>
                  </a:lnTo>
                  <a:lnTo>
                    <a:pt x="11" y="4"/>
                  </a:lnTo>
                  <a:lnTo>
                    <a:pt x="8" y="8"/>
                  </a:lnTo>
                  <a:lnTo>
                    <a:pt x="4" y="11"/>
                  </a:lnTo>
                  <a:lnTo>
                    <a:pt x="2" y="15"/>
                  </a:lnTo>
                  <a:lnTo>
                    <a:pt x="1" y="20"/>
                  </a:lnTo>
                  <a:lnTo>
                    <a:pt x="0" y="24"/>
                  </a:lnTo>
                  <a:lnTo>
                    <a:pt x="1" y="30"/>
                  </a:lnTo>
                  <a:lnTo>
                    <a:pt x="2" y="34"/>
                  </a:lnTo>
                  <a:lnTo>
                    <a:pt x="4" y="37"/>
                  </a:lnTo>
                  <a:lnTo>
                    <a:pt x="8" y="43"/>
                  </a:lnTo>
                  <a:lnTo>
                    <a:pt x="18" y="55"/>
                  </a:lnTo>
                  <a:lnTo>
                    <a:pt x="32" y="70"/>
                  </a:lnTo>
                  <a:lnTo>
                    <a:pt x="51" y="88"/>
                  </a:lnTo>
                  <a:lnTo>
                    <a:pt x="62" y="97"/>
                  </a:lnTo>
                  <a:lnTo>
                    <a:pt x="74" y="105"/>
                  </a:lnTo>
                  <a:lnTo>
                    <a:pt x="87" y="114"/>
                  </a:lnTo>
                  <a:lnTo>
                    <a:pt x="103" y="120"/>
                  </a:lnTo>
                  <a:lnTo>
                    <a:pt x="117" y="127"/>
                  </a:lnTo>
                  <a:lnTo>
                    <a:pt x="134" y="131"/>
                  </a:lnTo>
                  <a:lnTo>
                    <a:pt x="151" y="133"/>
                  </a:lnTo>
                  <a:lnTo>
                    <a:pt x="169" y="135"/>
                  </a:lnTo>
                  <a:lnTo>
                    <a:pt x="172" y="135"/>
                  </a:lnTo>
                  <a:lnTo>
                    <a:pt x="175" y="135"/>
                  </a:lnTo>
                  <a:lnTo>
                    <a:pt x="283" y="135"/>
                  </a:lnTo>
                  <a:lnTo>
                    <a:pt x="249" y="182"/>
                  </a:lnTo>
                  <a:lnTo>
                    <a:pt x="247" y="185"/>
                  </a:lnTo>
                  <a:lnTo>
                    <a:pt x="246" y="190"/>
                  </a:lnTo>
                  <a:lnTo>
                    <a:pt x="245" y="195"/>
                  </a:lnTo>
                  <a:lnTo>
                    <a:pt x="246" y="200"/>
                  </a:lnTo>
                  <a:lnTo>
                    <a:pt x="247" y="204"/>
                  </a:lnTo>
                  <a:lnTo>
                    <a:pt x="249" y="207"/>
                  </a:lnTo>
                  <a:lnTo>
                    <a:pt x="252" y="212"/>
                  </a:lnTo>
                  <a:lnTo>
                    <a:pt x="256" y="215"/>
                  </a:lnTo>
                  <a:lnTo>
                    <a:pt x="263" y="217"/>
                  </a:lnTo>
                  <a:lnTo>
                    <a:pt x="269" y="218"/>
                  </a:lnTo>
                  <a:lnTo>
                    <a:pt x="275" y="218"/>
                  </a:lnTo>
                  <a:lnTo>
                    <a:pt x="280" y="216"/>
                  </a:lnTo>
                  <a:lnTo>
                    <a:pt x="285" y="213"/>
                  </a:lnTo>
                  <a:lnTo>
                    <a:pt x="289" y="210"/>
                  </a:lnTo>
                  <a:lnTo>
                    <a:pt x="349" y="126"/>
                  </a:lnTo>
                  <a:lnTo>
                    <a:pt x="351" y="122"/>
                  </a:lnTo>
                  <a:lnTo>
                    <a:pt x="352" y="119"/>
                  </a:lnTo>
                  <a:lnTo>
                    <a:pt x="352" y="119"/>
                  </a:lnTo>
                  <a:lnTo>
                    <a:pt x="352" y="118"/>
                  </a:lnTo>
                  <a:lnTo>
                    <a:pt x="353" y="115"/>
                  </a:lnTo>
                  <a:lnTo>
                    <a:pt x="353" y="111"/>
                  </a:lnTo>
                  <a:lnTo>
                    <a:pt x="353" y="108"/>
                  </a:lnTo>
                  <a:lnTo>
                    <a:pt x="352" y="105"/>
                  </a:lnTo>
                  <a:lnTo>
                    <a:pt x="352" y="105"/>
                  </a:lnTo>
                  <a:lnTo>
                    <a:pt x="3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990ECB6C-FF8C-46A3-B976-A3E3A8450C94}"/>
              </a:ext>
            </a:extLst>
          </p:cNvPr>
          <p:cNvGrpSpPr/>
          <p:nvPr/>
        </p:nvGrpSpPr>
        <p:grpSpPr>
          <a:xfrm>
            <a:off x="6435393" y="3819525"/>
            <a:ext cx="356842" cy="208158"/>
            <a:chOff x="8161338" y="2565400"/>
            <a:chExt cx="285750" cy="166688"/>
          </a:xfrm>
          <a:solidFill>
            <a:schemeClr val="bg1"/>
          </a:solidFill>
        </p:grpSpPr>
        <p:sp>
          <p:nvSpPr>
            <p:cNvPr id="36" name="Freeform 3857">
              <a:extLst>
                <a:ext uri="{FF2B5EF4-FFF2-40B4-BE49-F238E27FC236}">
                  <a16:creationId xmlns:a16="http://schemas.microsoft.com/office/drawing/2014/main" id="{F64BDAE2-2D57-41A4-A9C3-FFF622F55F09}"/>
                </a:ext>
              </a:extLst>
            </p:cNvPr>
            <p:cNvSpPr>
              <a:spLocks noEditPoints="1"/>
            </p:cNvSpPr>
            <p:nvPr/>
          </p:nvSpPr>
          <p:spPr bwMode="auto">
            <a:xfrm>
              <a:off x="8261350" y="2603500"/>
              <a:ext cx="85725" cy="85725"/>
            </a:xfrm>
            <a:custGeom>
              <a:avLst/>
              <a:gdLst>
                <a:gd name="T0" fmla="*/ 108 w 270"/>
                <a:gd name="T1" fmla="*/ 221 h 270"/>
                <a:gd name="T2" fmla="*/ 78 w 270"/>
                <a:gd name="T3" fmla="*/ 204 h 270"/>
                <a:gd name="T4" fmla="*/ 56 w 270"/>
                <a:gd name="T5" fmla="*/ 178 h 270"/>
                <a:gd name="T6" fmla="*/ 45 w 270"/>
                <a:gd name="T7" fmla="*/ 144 h 270"/>
                <a:gd name="T8" fmla="*/ 47 w 270"/>
                <a:gd name="T9" fmla="*/ 126 h 270"/>
                <a:gd name="T10" fmla="*/ 57 w 270"/>
                <a:gd name="T11" fmla="*/ 120 h 270"/>
                <a:gd name="T12" fmla="*/ 69 w 270"/>
                <a:gd name="T13" fmla="*/ 123 h 270"/>
                <a:gd name="T14" fmla="*/ 75 w 270"/>
                <a:gd name="T15" fmla="*/ 132 h 270"/>
                <a:gd name="T16" fmla="*/ 78 w 270"/>
                <a:gd name="T17" fmla="*/ 153 h 270"/>
                <a:gd name="T18" fmla="*/ 89 w 270"/>
                <a:gd name="T19" fmla="*/ 173 h 270"/>
                <a:gd name="T20" fmla="*/ 106 w 270"/>
                <a:gd name="T21" fmla="*/ 187 h 270"/>
                <a:gd name="T22" fmla="*/ 129 w 270"/>
                <a:gd name="T23" fmla="*/ 195 h 270"/>
                <a:gd name="T24" fmla="*/ 153 w 270"/>
                <a:gd name="T25" fmla="*/ 193 h 270"/>
                <a:gd name="T26" fmla="*/ 174 w 270"/>
                <a:gd name="T27" fmla="*/ 181 h 270"/>
                <a:gd name="T28" fmla="*/ 188 w 270"/>
                <a:gd name="T29" fmla="*/ 164 h 270"/>
                <a:gd name="T30" fmla="*/ 195 w 270"/>
                <a:gd name="T31" fmla="*/ 141 h 270"/>
                <a:gd name="T32" fmla="*/ 193 w 270"/>
                <a:gd name="T33" fmla="*/ 118 h 270"/>
                <a:gd name="T34" fmla="*/ 181 w 270"/>
                <a:gd name="T35" fmla="*/ 97 h 270"/>
                <a:gd name="T36" fmla="*/ 164 w 270"/>
                <a:gd name="T37" fmla="*/ 82 h 270"/>
                <a:gd name="T38" fmla="*/ 142 w 270"/>
                <a:gd name="T39" fmla="*/ 75 h 270"/>
                <a:gd name="T40" fmla="*/ 127 w 270"/>
                <a:gd name="T41" fmla="*/ 73 h 270"/>
                <a:gd name="T42" fmla="*/ 120 w 270"/>
                <a:gd name="T43" fmla="*/ 63 h 270"/>
                <a:gd name="T44" fmla="*/ 123 w 270"/>
                <a:gd name="T45" fmla="*/ 51 h 270"/>
                <a:gd name="T46" fmla="*/ 132 w 270"/>
                <a:gd name="T47" fmla="*/ 45 h 270"/>
                <a:gd name="T48" fmla="*/ 162 w 270"/>
                <a:gd name="T49" fmla="*/ 49 h 270"/>
                <a:gd name="T50" fmla="*/ 193 w 270"/>
                <a:gd name="T51" fmla="*/ 65 h 270"/>
                <a:gd name="T52" fmla="*/ 215 w 270"/>
                <a:gd name="T53" fmla="*/ 92 h 270"/>
                <a:gd name="T54" fmla="*/ 225 w 270"/>
                <a:gd name="T55" fmla="*/ 126 h 270"/>
                <a:gd name="T56" fmla="*/ 221 w 270"/>
                <a:gd name="T57" fmla="*/ 162 h 270"/>
                <a:gd name="T58" fmla="*/ 205 w 270"/>
                <a:gd name="T59" fmla="*/ 193 h 270"/>
                <a:gd name="T60" fmla="*/ 178 w 270"/>
                <a:gd name="T61" fmla="*/ 214 h 270"/>
                <a:gd name="T62" fmla="*/ 145 w 270"/>
                <a:gd name="T63" fmla="*/ 225 h 270"/>
                <a:gd name="T64" fmla="*/ 108 w 270"/>
                <a:gd name="T65" fmla="*/ 3 h 270"/>
                <a:gd name="T66" fmla="*/ 60 w 270"/>
                <a:gd name="T67" fmla="*/ 23 h 270"/>
                <a:gd name="T68" fmla="*/ 24 w 270"/>
                <a:gd name="T69" fmla="*/ 60 h 270"/>
                <a:gd name="T70" fmla="*/ 3 w 270"/>
                <a:gd name="T71" fmla="*/ 108 h 270"/>
                <a:gd name="T72" fmla="*/ 3 w 270"/>
                <a:gd name="T73" fmla="*/ 163 h 270"/>
                <a:gd name="T74" fmla="*/ 24 w 270"/>
                <a:gd name="T75" fmla="*/ 211 h 270"/>
                <a:gd name="T76" fmla="*/ 60 w 270"/>
                <a:gd name="T77" fmla="*/ 247 h 270"/>
                <a:gd name="T78" fmla="*/ 108 w 270"/>
                <a:gd name="T79" fmla="*/ 268 h 270"/>
                <a:gd name="T80" fmla="*/ 163 w 270"/>
                <a:gd name="T81" fmla="*/ 268 h 270"/>
                <a:gd name="T82" fmla="*/ 211 w 270"/>
                <a:gd name="T83" fmla="*/ 247 h 270"/>
                <a:gd name="T84" fmla="*/ 248 w 270"/>
                <a:gd name="T85" fmla="*/ 211 h 270"/>
                <a:gd name="T86" fmla="*/ 268 w 270"/>
                <a:gd name="T87" fmla="*/ 163 h 270"/>
                <a:gd name="T88" fmla="*/ 268 w 270"/>
                <a:gd name="T89" fmla="*/ 108 h 270"/>
                <a:gd name="T90" fmla="*/ 248 w 270"/>
                <a:gd name="T91" fmla="*/ 60 h 270"/>
                <a:gd name="T92" fmla="*/ 211 w 270"/>
                <a:gd name="T93" fmla="*/ 23 h 270"/>
                <a:gd name="T94" fmla="*/ 163 w 270"/>
                <a:gd name="T95" fmla="*/ 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0" h="270">
                  <a:moveTo>
                    <a:pt x="135" y="225"/>
                  </a:moveTo>
                  <a:lnTo>
                    <a:pt x="127" y="225"/>
                  </a:lnTo>
                  <a:lnTo>
                    <a:pt x="117" y="224"/>
                  </a:lnTo>
                  <a:lnTo>
                    <a:pt x="108" y="221"/>
                  </a:lnTo>
                  <a:lnTo>
                    <a:pt x="100" y="218"/>
                  </a:lnTo>
                  <a:lnTo>
                    <a:pt x="92" y="214"/>
                  </a:lnTo>
                  <a:lnTo>
                    <a:pt x="85" y="210"/>
                  </a:lnTo>
                  <a:lnTo>
                    <a:pt x="78" y="204"/>
                  </a:lnTo>
                  <a:lnTo>
                    <a:pt x="72" y="199"/>
                  </a:lnTo>
                  <a:lnTo>
                    <a:pt x="65" y="193"/>
                  </a:lnTo>
                  <a:lnTo>
                    <a:pt x="60" y="185"/>
                  </a:lnTo>
                  <a:lnTo>
                    <a:pt x="56" y="178"/>
                  </a:lnTo>
                  <a:lnTo>
                    <a:pt x="53" y="170"/>
                  </a:lnTo>
                  <a:lnTo>
                    <a:pt x="49" y="162"/>
                  </a:lnTo>
                  <a:lnTo>
                    <a:pt x="47" y="153"/>
                  </a:lnTo>
                  <a:lnTo>
                    <a:pt x="45" y="144"/>
                  </a:lnTo>
                  <a:lnTo>
                    <a:pt x="45" y="135"/>
                  </a:lnTo>
                  <a:lnTo>
                    <a:pt x="45" y="132"/>
                  </a:lnTo>
                  <a:lnTo>
                    <a:pt x="46" y="129"/>
                  </a:lnTo>
                  <a:lnTo>
                    <a:pt x="47" y="126"/>
                  </a:lnTo>
                  <a:lnTo>
                    <a:pt x="49" y="124"/>
                  </a:lnTo>
                  <a:lnTo>
                    <a:pt x="52" y="123"/>
                  </a:lnTo>
                  <a:lnTo>
                    <a:pt x="55" y="121"/>
                  </a:lnTo>
                  <a:lnTo>
                    <a:pt x="57" y="120"/>
                  </a:lnTo>
                  <a:lnTo>
                    <a:pt x="60" y="120"/>
                  </a:lnTo>
                  <a:lnTo>
                    <a:pt x="63" y="120"/>
                  </a:lnTo>
                  <a:lnTo>
                    <a:pt x="67" y="121"/>
                  </a:lnTo>
                  <a:lnTo>
                    <a:pt x="69" y="123"/>
                  </a:lnTo>
                  <a:lnTo>
                    <a:pt x="71" y="124"/>
                  </a:lnTo>
                  <a:lnTo>
                    <a:pt x="73" y="126"/>
                  </a:lnTo>
                  <a:lnTo>
                    <a:pt x="74" y="129"/>
                  </a:lnTo>
                  <a:lnTo>
                    <a:pt x="75" y="132"/>
                  </a:lnTo>
                  <a:lnTo>
                    <a:pt x="75" y="135"/>
                  </a:lnTo>
                  <a:lnTo>
                    <a:pt x="75" y="141"/>
                  </a:lnTo>
                  <a:lnTo>
                    <a:pt x="76" y="147"/>
                  </a:lnTo>
                  <a:lnTo>
                    <a:pt x="78" y="153"/>
                  </a:lnTo>
                  <a:lnTo>
                    <a:pt x="79" y="158"/>
                  </a:lnTo>
                  <a:lnTo>
                    <a:pt x="83" y="164"/>
                  </a:lnTo>
                  <a:lnTo>
                    <a:pt x="86" y="168"/>
                  </a:lnTo>
                  <a:lnTo>
                    <a:pt x="89" y="173"/>
                  </a:lnTo>
                  <a:lnTo>
                    <a:pt x="93" y="178"/>
                  </a:lnTo>
                  <a:lnTo>
                    <a:pt x="97" y="181"/>
                  </a:lnTo>
                  <a:lnTo>
                    <a:pt x="102" y="185"/>
                  </a:lnTo>
                  <a:lnTo>
                    <a:pt x="106" y="187"/>
                  </a:lnTo>
                  <a:lnTo>
                    <a:pt x="112" y="191"/>
                  </a:lnTo>
                  <a:lnTo>
                    <a:pt x="117" y="193"/>
                  </a:lnTo>
                  <a:lnTo>
                    <a:pt x="123" y="194"/>
                  </a:lnTo>
                  <a:lnTo>
                    <a:pt x="129" y="195"/>
                  </a:lnTo>
                  <a:lnTo>
                    <a:pt x="135" y="195"/>
                  </a:lnTo>
                  <a:lnTo>
                    <a:pt x="142" y="195"/>
                  </a:lnTo>
                  <a:lnTo>
                    <a:pt x="147" y="194"/>
                  </a:lnTo>
                  <a:lnTo>
                    <a:pt x="153" y="193"/>
                  </a:lnTo>
                  <a:lnTo>
                    <a:pt x="159" y="191"/>
                  </a:lnTo>
                  <a:lnTo>
                    <a:pt x="164" y="187"/>
                  </a:lnTo>
                  <a:lnTo>
                    <a:pt x="168" y="185"/>
                  </a:lnTo>
                  <a:lnTo>
                    <a:pt x="174" y="181"/>
                  </a:lnTo>
                  <a:lnTo>
                    <a:pt x="178" y="178"/>
                  </a:lnTo>
                  <a:lnTo>
                    <a:pt x="181" y="173"/>
                  </a:lnTo>
                  <a:lnTo>
                    <a:pt x="186" y="169"/>
                  </a:lnTo>
                  <a:lnTo>
                    <a:pt x="188" y="164"/>
                  </a:lnTo>
                  <a:lnTo>
                    <a:pt x="191" y="158"/>
                  </a:lnTo>
                  <a:lnTo>
                    <a:pt x="193" y="153"/>
                  </a:lnTo>
                  <a:lnTo>
                    <a:pt x="194" y="147"/>
                  </a:lnTo>
                  <a:lnTo>
                    <a:pt x="195" y="141"/>
                  </a:lnTo>
                  <a:lnTo>
                    <a:pt x="195" y="135"/>
                  </a:lnTo>
                  <a:lnTo>
                    <a:pt x="195" y="128"/>
                  </a:lnTo>
                  <a:lnTo>
                    <a:pt x="194" y="123"/>
                  </a:lnTo>
                  <a:lnTo>
                    <a:pt x="193" y="118"/>
                  </a:lnTo>
                  <a:lnTo>
                    <a:pt x="191" y="111"/>
                  </a:lnTo>
                  <a:lnTo>
                    <a:pt x="188" y="106"/>
                  </a:lnTo>
                  <a:lnTo>
                    <a:pt x="186" y="102"/>
                  </a:lnTo>
                  <a:lnTo>
                    <a:pt x="181" y="97"/>
                  </a:lnTo>
                  <a:lnTo>
                    <a:pt x="178" y="93"/>
                  </a:lnTo>
                  <a:lnTo>
                    <a:pt x="174" y="89"/>
                  </a:lnTo>
                  <a:lnTo>
                    <a:pt x="168" y="85"/>
                  </a:lnTo>
                  <a:lnTo>
                    <a:pt x="164" y="82"/>
                  </a:lnTo>
                  <a:lnTo>
                    <a:pt x="159" y="80"/>
                  </a:lnTo>
                  <a:lnTo>
                    <a:pt x="153" y="78"/>
                  </a:lnTo>
                  <a:lnTo>
                    <a:pt x="147" y="76"/>
                  </a:lnTo>
                  <a:lnTo>
                    <a:pt x="142" y="75"/>
                  </a:lnTo>
                  <a:lnTo>
                    <a:pt x="135" y="75"/>
                  </a:lnTo>
                  <a:lnTo>
                    <a:pt x="132" y="75"/>
                  </a:lnTo>
                  <a:lnTo>
                    <a:pt x="130" y="74"/>
                  </a:lnTo>
                  <a:lnTo>
                    <a:pt x="127" y="73"/>
                  </a:lnTo>
                  <a:lnTo>
                    <a:pt x="124" y="70"/>
                  </a:lnTo>
                  <a:lnTo>
                    <a:pt x="123" y="68"/>
                  </a:lnTo>
                  <a:lnTo>
                    <a:pt x="121" y="66"/>
                  </a:lnTo>
                  <a:lnTo>
                    <a:pt x="120" y="63"/>
                  </a:lnTo>
                  <a:lnTo>
                    <a:pt x="120" y="60"/>
                  </a:lnTo>
                  <a:lnTo>
                    <a:pt x="120" y="57"/>
                  </a:lnTo>
                  <a:lnTo>
                    <a:pt x="121" y="54"/>
                  </a:lnTo>
                  <a:lnTo>
                    <a:pt x="123" y="51"/>
                  </a:lnTo>
                  <a:lnTo>
                    <a:pt x="124" y="49"/>
                  </a:lnTo>
                  <a:lnTo>
                    <a:pt x="127" y="48"/>
                  </a:lnTo>
                  <a:lnTo>
                    <a:pt x="130" y="46"/>
                  </a:lnTo>
                  <a:lnTo>
                    <a:pt x="132" y="45"/>
                  </a:lnTo>
                  <a:lnTo>
                    <a:pt x="135" y="45"/>
                  </a:lnTo>
                  <a:lnTo>
                    <a:pt x="145" y="46"/>
                  </a:lnTo>
                  <a:lnTo>
                    <a:pt x="153" y="47"/>
                  </a:lnTo>
                  <a:lnTo>
                    <a:pt x="162" y="49"/>
                  </a:lnTo>
                  <a:lnTo>
                    <a:pt x="171" y="52"/>
                  </a:lnTo>
                  <a:lnTo>
                    <a:pt x="178" y="55"/>
                  </a:lnTo>
                  <a:lnTo>
                    <a:pt x="186" y="60"/>
                  </a:lnTo>
                  <a:lnTo>
                    <a:pt x="193" y="65"/>
                  </a:lnTo>
                  <a:lnTo>
                    <a:pt x="200" y="72"/>
                  </a:lnTo>
                  <a:lnTo>
                    <a:pt x="205" y="78"/>
                  </a:lnTo>
                  <a:lnTo>
                    <a:pt x="210" y="84"/>
                  </a:lnTo>
                  <a:lnTo>
                    <a:pt x="215" y="92"/>
                  </a:lnTo>
                  <a:lnTo>
                    <a:pt x="219" y="99"/>
                  </a:lnTo>
                  <a:lnTo>
                    <a:pt x="221" y="108"/>
                  </a:lnTo>
                  <a:lnTo>
                    <a:pt x="223" y="117"/>
                  </a:lnTo>
                  <a:lnTo>
                    <a:pt x="225" y="126"/>
                  </a:lnTo>
                  <a:lnTo>
                    <a:pt x="225" y="135"/>
                  </a:lnTo>
                  <a:lnTo>
                    <a:pt x="225" y="144"/>
                  </a:lnTo>
                  <a:lnTo>
                    <a:pt x="223" y="153"/>
                  </a:lnTo>
                  <a:lnTo>
                    <a:pt x="221" y="162"/>
                  </a:lnTo>
                  <a:lnTo>
                    <a:pt x="219" y="170"/>
                  </a:lnTo>
                  <a:lnTo>
                    <a:pt x="215" y="178"/>
                  </a:lnTo>
                  <a:lnTo>
                    <a:pt x="210" y="185"/>
                  </a:lnTo>
                  <a:lnTo>
                    <a:pt x="205" y="193"/>
                  </a:lnTo>
                  <a:lnTo>
                    <a:pt x="200" y="199"/>
                  </a:lnTo>
                  <a:lnTo>
                    <a:pt x="193" y="204"/>
                  </a:lnTo>
                  <a:lnTo>
                    <a:pt x="186" y="210"/>
                  </a:lnTo>
                  <a:lnTo>
                    <a:pt x="178" y="214"/>
                  </a:lnTo>
                  <a:lnTo>
                    <a:pt x="171" y="218"/>
                  </a:lnTo>
                  <a:lnTo>
                    <a:pt x="162" y="221"/>
                  </a:lnTo>
                  <a:lnTo>
                    <a:pt x="153" y="224"/>
                  </a:lnTo>
                  <a:lnTo>
                    <a:pt x="145" y="225"/>
                  </a:lnTo>
                  <a:lnTo>
                    <a:pt x="135" y="225"/>
                  </a:lnTo>
                  <a:close/>
                  <a:moveTo>
                    <a:pt x="135" y="0"/>
                  </a:moveTo>
                  <a:lnTo>
                    <a:pt x="121" y="1"/>
                  </a:lnTo>
                  <a:lnTo>
                    <a:pt x="108" y="3"/>
                  </a:lnTo>
                  <a:lnTo>
                    <a:pt x="95" y="6"/>
                  </a:lnTo>
                  <a:lnTo>
                    <a:pt x="83" y="10"/>
                  </a:lnTo>
                  <a:lnTo>
                    <a:pt x="71" y="16"/>
                  </a:lnTo>
                  <a:lnTo>
                    <a:pt x="60" y="23"/>
                  </a:lnTo>
                  <a:lnTo>
                    <a:pt x="49" y="31"/>
                  </a:lnTo>
                  <a:lnTo>
                    <a:pt x="40" y="39"/>
                  </a:lnTo>
                  <a:lnTo>
                    <a:pt x="31" y="49"/>
                  </a:lnTo>
                  <a:lnTo>
                    <a:pt x="24" y="60"/>
                  </a:lnTo>
                  <a:lnTo>
                    <a:pt x="16" y="70"/>
                  </a:lnTo>
                  <a:lnTo>
                    <a:pt x="11" y="82"/>
                  </a:lnTo>
                  <a:lnTo>
                    <a:pt x="6" y="95"/>
                  </a:lnTo>
                  <a:lnTo>
                    <a:pt x="3" y="108"/>
                  </a:lnTo>
                  <a:lnTo>
                    <a:pt x="1" y="121"/>
                  </a:lnTo>
                  <a:lnTo>
                    <a:pt x="0" y="135"/>
                  </a:lnTo>
                  <a:lnTo>
                    <a:pt x="1" y="149"/>
                  </a:lnTo>
                  <a:lnTo>
                    <a:pt x="3" y="163"/>
                  </a:lnTo>
                  <a:lnTo>
                    <a:pt x="6" y="176"/>
                  </a:lnTo>
                  <a:lnTo>
                    <a:pt x="11" y="187"/>
                  </a:lnTo>
                  <a:lnTo>
                    <a:pt x="16" y="199"/>
                  </a:lnTo>
                  <a:lnTo>
                    <a:pt x="24" y="211"/>
                  </a:lnTo>
                  <a:lnTo>
                    <a:pt x="31" y="221"/>
                  </a:lnTo>
                  <a:lnTo>
                    <a:pt x="40" y="230"/>
                  </a:lnTo>
                  <a:lnTo>
                    <a:pt x="49" y="239"/>
                  </a:lnTo>
                  <a:lnTo>
                    <a:pt x="60" y="247"/>
                  </a:lnTo>
                  <a:lnTo>
                    <a:pt x="71" y="254"/>
                  </a:lnTo>
                  <a:lnTo>
                    <a:pt x="83" y="259"/>
                  </a:lnTo>
                  <a:lnTo>
                    <a:pt x="95" y="265"/>
                  </a:lnTo>
                  <a:lnTo>
                    <a:pt x="108" y="268"/>
                  </a:lnTo>
                  <a:lnTo>
                    <a:pt x="121" y="270"/>
                  </a:lnTo>
                  <a:lnTo>
                    <a:pt x="135" y="270"/>
                  </a:lnTo>
                  <a:lnTo>
                    <a:pt x="149" y="270"/>
                  </a:lnTo>
                  <a:lnTo>
                    <a:pt x="163" y="268"/>
                  </a:lnTo>
                  <a:lnTo>
                    <a:pt x="176" y="265"/>
                  </a:lnTo>
                  <a:lnTo>
                    <a:pt x="188" y="259"/>
                  </a:lnTo>
                  <a:lnTo>
                    <a:pt x="200" y="254"/>
                  </a:lnTo>
                  <a:lnTo>
                    <a:pt x="211" y="247"/>
                  </a:lnTo>
                  <a:lnTo>
                    <a:pt x="221" y="239"/>
                  </a:lnTo>
                  <a:lnTo>
                    <a:pt x="231" y="230"/>
                  </a:lnTo>
                  <a:lnTo>
                    <a:pt x="239" y="221"/>
                  </a:lnTo>
                  <a:lnTo>
                    <a:pt x="248" y="211"/>
                  </a:lnTo>
                  <a:lnTo>
                    <a:pt x="254" y="199"/>
                  </a:lnTo>
                  <a:lnTo>
                    <a:pt x="260" y="187"/>
                  </a:lnTo>
                  <a:lnTo>
                    <a:pt x="265" y="176"/>
                  </a:lnTo>
                  <a:lnTo>
                    <a:pt x="268" y="163"/>
                  </a:lnTo>
                  <a:lnTo>
                    <a:pt x="270" y="149"/>
                  </a:lnTo>
                  <a:lnTo>
                    <a:pt x="270" y="135"/>
                  </a:lnTo>
                  <a:lnTo>
                    <a:pt x="270" y="121"/>
                  </a:lnTo>
                  <a:lnTo>
                    <a:pt x="268" y="108"/>
                  </a:lnTo>
                  <a:lnTo>
                    <a:pt x="265" y="95"/>
                  </a:lnTo>
                  <a:lnTo>
                    <a:pt x="260" y="82"/>
                  </a:lnTo>
                  <a:lnTo>
                    <a:pt x="254" y="70"/>
                  </a:lnTo>
                  <a:lnTo>
                    <a:pt x="248" y="60"/>
                  </a:lnTo>
                  <a:lnTo>
                    <a:pt x="239" y="49"/>
                  </a:lnTo>
                  <a:lnTo>
                    <a:pt x="231" y="39"/>
                  </a:lnTo>
                  <a:lnTo>
                    <a:pt x="221" y="31"/>
                  </a:lnTo>
                  <a:lnTo>
                    <a:pt x="211" y="23"/>
                  </a:lnTo>
                  <a:lnTo>
                    <a:pt x="200" y="16"/>
                  </a:lnTo>
                  <a:lnTo>
                    <a:pt x="188" y="10"/>
                  </a:lnTo>
                  <a:lnTo>
                    <a:pt x="176" y="6"/>
                  </a:lnTo>
                  <a:lnTo>
                    <a:pt x="163" y="3"/>
                  </a:lnTo>
                  <a:lnTo>
                    <a:pt x="149" y="1"/>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858">
              <a:extLst>
                <a:ext uri="{FF2B5EF4-FFF2-40B4-BE49-F238E27FC236}">
                  <a16:creationId xmlns:a16="http://schemas.microsoft.com/office/drawing/2014/main" id="{32F44894-183D-4B50-A0DE-4E1748C86651}"/>
                </a:ext>
              </a:extLst>
            </p:cNvPr>
            <p:cNvSpPr>
              <a:spLocks noEditPoints="1"/>
            </p:cNvSpPr>
            <p:nvPr/>
          </p:nvSpPr>
          <p:spPr bwMode="auto">
            <a:xfrm>
              <a:off x="8161338" y="2565400"/>
              <a:ext cx="285750" cy="166688"/>
            </a:xfrm>
            <a:custGeom>
              <a:avLst/>
              <a:gdLst>
                <a:gd name="T0" fmla="*/ 417 w 901"/>
                <a:gd name="T1" fmla="*/ 417 h 525"/>
                <a:gd name="T2" fmla="*/ 372 w 901"/>
                <a:gd name="T3" fmla="*/ 401 h 525"/>
                <a:gd name="T4" fmla="*/ 333 w 901"/>
                <a:gd name="T5" fmla="*/ 372 h 525"/>
                <a:gd name="T6" fmla="*/ 305 w 901"/>
                <a:gd name="T7" fmla="*/ 334 h 525"/>
                <a:gd name="T8" fmla="*/ 288 w 901"/>
                <a:gd name="T9" fmla="*/ 288 h 525"/>
                <a:gd name="T10" fmla="*/ 286 w 901"/>
                <a:gd name="T11" fmla="*/ 238 h 525"/>
                <a:gd name="T12" fmla="*/ 298 w 901"/>
                <a:gd name="T13" fmla="*/ 190 h 525"/>
                <a:gd name="T14" fmla="*/ 323 w 901"/>
                <a:gd name="T15" fmla="*/ 150 h 525"/>
                <a:gd name="T16" fmla="*/ 358 w 901"/>
                <a:gd name="T17" fmla="*/ 118 h 525"/>
                <a:gd name="T18" fmla="*/ 401 w 901"/>
                <a:gd name="T19" fmla="*/ 97 h 525"/>
                <a:gd name="T20" fmla="*/ 450 w 901"/>
                <a:gd name="T21" fmla="*/ 90 h 525"/>
                <a:gd name="T22" fmla="*/ 499 w 901"/>
                <a:gd name="T23" fmla="*/ 97 h 525"/>
                <a:gd name="T24" fmla="*/ 542 w 901"/>
                <a:gd name="T25" fmla="*/ 118 h 525"/>
                <a:gd name="T26" fmla="*/ 578 w 901"/>
                <a:gd name="T27" fmla="*/ 150 h 525"/>
                <a:gd name="T28" fmla="*/ 602 w 901"/>
                <a:gd name="T29" fmla="*/ 190 h 525"/>
                <a:gd name="T30" fmla="*/ 614 w 901"/>
                <a:gd name="T31" fmla="*/ 238 h 525"/>
                <a:gd name="T32" fmla="*/ 612 w 901"/>
                <a:gd name="T33" fmla="*/ 288 h 525"/>
                <a:gd name="T34" fmla="*/ 596 w 901"/>
                <a:gd name="T35" fmla="*/ 334 h 525"/>
                <a:gd name="T36" fmla="*/ 567 w 901"/>
                <a:gd name="T37" fmla="*/ 372 h 525"/>
                <a:gd name="T38" fmla="*/ 530 w 901"/>
                <a:gd name="T39" fmla="*/ 401 h 525"/>
                <a:gd name="T40" fmla="*/ 483 w 901"/>
                <a:gd name="T41" fmla="*/ 417 h 525"/>
                <a:gd name="T42" fmla="*/ 450 w 901"/>
                <a:gd name="T43" fmla="*/ 420 h 525"/>
                <a:gd name="T44" fmla="*/ 862 w 901"/>
                <a:gd name="T45" fmla="*/ 205 h 525"/>
                <a:gd name="T46" fmla="*/ 796 w 901"/>
                <a:gd name="T47" fmla="*/ 145 h 525"/>
                <a:gd name="T48" fmla="*/ 705 w 901"/>
                <a:gd name="T49" fmla="*/ 80 h 525"/>
                <a:gd name="T50" fmla="*/ 650 w 901"/>
                <a:gd name="T51" fmla="*/ 49 h 525"/>
                <a:gd name="T52" fmla="*/ 587 w 901"/>
                <a:gd name="T53" fmla="*/ 24 h 525"/>
                <a:gd name="T54" fmla="*/ 521 w 901"/>
                <a:gd name="T55" fmla="*/ 6 h 525"/>
                <a:gd name="T56" fmla="*/ 450 w 901"/>
                <a:gd name="T57" fmla="*/ 0 h 525"/>
                <a:gd name="T58" fmla="*/ 379 w 901"/>
                <a:gd name="T59" fmla="*/ 6 h 525"/>
                <a:gd name="T60" fmla="*/ 313 w 901"/>
                <a:gd name="T61" fmla="*/ 24 h 525"/>
                <a:gd name="T62" fmla="*/ 252 w 901"/>
                <a:gd name="T63" fmla="*/ 49 h 525"/>
                <a:gd name="T64" fmla="*/ 196 w 901"/>
                <a:gd name="T65" fmla="*/ 80 h 525"/>
                <a:gd name="T66" fmla="*/ 105 w 901"/>
                <a:gd name="T67" fmla="*/ 145 h 525"/>
                <a:gd name="T68" fmla="*/ 39 w 901"/>
                <a:gd name="T69" fmla="*/ 205 h 525"/>
                <a:gd name="T70" fmla="*/ 1 w 901"/>
                <a:gd name="T71" fmla="*/ 249 h 525"/>
                <a:gd name="T72" fmla="*/ 3 w 901"/>
                <a:gd name="T73" fmla="*/ 264 h 525"/>
                <a:gd name="T74" fmla="*/ 61 w 901"/>
                <a:gd name="T75" fmla="*/ 330 h 525"/>
                <a:gd name="T76" fmla="*/ 137 w 901"/>
                <a:gd name="T77" fmla="*/ 398 h 525"/>
                <a:gd name="T78" fmla="*/ 185 w 901"/>
                <a:gd name="T79" fmla="*/ 434 h 525"/>
                <a:gd name="T80" fmla="*/ 239 w 901"/>
                <a:gd name="T81" fmla="*/ 467 h 525"/>
                <a:gd name="T82" fmla="*/ 298 w 901"/>
                <a:gd name="T83" fmla="*/ 495 h 525"/>
                <a:gd name="T84" fmla="*/ 361 w 901"/>
                <a:gd name="T85" fmla="*/ 514 h 525"/>
                <a:gd name="T86" fmla="*/ 428 w 901"/>
                <a:gd name="T87" fmla="*/ 525 h 525"/>
                <a:gd name="T88" fmla="*/ 495 w 901"/>
                <a:gd name="T89" fmla="*/ 523 h 525"/>
                <a:gd name="T90" fmla="*/ 561 w 901"/>
                <a:gd name="T91" fmla="*/ 509 h 525"/>
                <a:gd name="T92" fmla="*/ 623 w 901"/>
                <a:gd name="T93" fmla="*/ 486 h 525"/>
                <a:gd name="T94" fmla="*/ 680 w 901"/>
                <a:gd name="T95" fmla="*/ 456 h 525"/>
                <a:gd name="T96" fmla="*/ 731 w 901"/>
                <a:gd name="T97" fmla="*/ 422 h 525"/>
                <a:gd name="T98" fmla="*/ 791 w 901"/>
                <a:gd name="T99" fmla="*/ 375 h 525"/>
                <a:gd name="T100" fmla="*/ 859 w 901"/>
                <a:gd name="T101" fmla="*/ 309 h 525"/>
                <a:gd name="T102" fmla="*/ 901 w 901"/>
                <a:gd name="T103" fmla="*/ 260 h 525"/>
                <a:gd name="T104" fmla="*/ 897 w 901"/>
                <a:gd name="T105" fmla="*/ 24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1" h="525">
                  <a:moveTo>
                    <a:pt x="450" y="420"/>
                  </a:moveTo>
                  <a:lnTo>
                    <a:pt x="433" y="419"/>
                  </a:lnTo>
                  <a:lnTo>
                    <a:pt x="417" y="417"/>
                  </a:lnTo>
                  <a:lnTo>
                    <a:pt x="401" y="412"/>
                  </a:lnTo>
                  <a:lnTo>
                    <a:pt x="386" y="407"/>
                  </a:lnTo>
                  <a:lnTo>
                    <a:pt x="372" y="401"/>
                  </a:lnTo>
                  <a:lnTo>
                    <a:pt x="358" y="392"/>
                  </a:lnTo>
                  <a:lnTo>
                    <a:pt x="345" y="382"/>
                  </a:lnTo>
                  <a:lnTo>
                    <a:pt x="333" y="372"/>
                  </a:lnTo>
                  <a:lnTo>
                    <a:pt x="323" y="360"/>
                  </a:lnTo>
                  <a:lnTo>
                    <a:pt x="313" y="347"/>
                  </a:lnTo>
                  <a:lnTo>
                    <a:pt x="305" y="334"/>
                  </a:lnTo>
                  <a:lnTo>
                    <a:pt x="298" y="319"/>
                  </a:lnTo>
                  <a:lnTo>
                    <a:pt x="292" y="304"/>
                  </a:lnTo>
                  <a:lnTo>
                    <a:pt x="288" y="288"/>
                  </a:lnTo>
                  <a:lnTo>
                    <a:pt x="286" y="272"/>
                  </a:lnTo>
                  <a:lnTo>
                    <a:pt x="285" y="255"/>
                  </a:lnTo>
                  <a:lnTo>
                    <a:pt x="286" y="238"/>
                  </a:lnTo>
                  <a:lnTo>
                    <a:pt x="288" y="222"/>
                  </a:lnTo>
                  <a:lnTo>
                    <a:pt x="292" y="205"/>
                  </a:lnTo>
                  <a:lnTo>
                    <a:pt x="298" y="190"/>
                  </a:lnTo>
                  <a:lnTo>
                    <a:pt x="305" y="177"/>
                  </a:lnTo>
                  <a:lnTo>
                    <a:pt x="313" y="163"/>
                  </a:lnTo>
                  <a:lnTo>
                    <a:pt x="323" y="150"/>
                  </a:lnTo>
                  <a:lnTo>
                    <a:pt x="333" y="138"/>
                  </a:lnTo>
                  <a:lnTo>
                    <a:pt x="345" y="127"/>
                  </a:lnTo>
                  <a:lnTo>
                    <a:pt x="358" y="118"/>
                  </a:lnTo>
                  <a:lnTo>
                    <a:pt x="372" y="110"/>
                  </a:lnTo>
                  <a:lnTo>
                    <a:pt x="386" y="103"/>
                  </a:lnTo>
                  <a:lnTo>
                    <a:pt x="401" y="97"/>
                  </a:lnTo>
                  <a:lnTo>
                    <a:pt x="417" y="93"/>
                  </a:lnTo>
                  <a:lnTo>
                    <a:pt x="433" y="91"/>
                  </a:lnTo>
                  <a:lnTo>
                    <a:pt x="450" y="90"/>
                  </a:lnTo>
                  <a:lnTo>
                    <a:pt x="467" y="91"/>
                  </a:lnTo>
                  <a:lnTo>
                    <a:pt x="483" y="93"/>
                  </a:lnTo>
                  <a:lnTo>
                    <a:pt x="499" y="97"/>
                  </a:lnTo>
                  <a:lnTo>
                    <a:pt x="515" y="103"/>
                  </a:lnTo>
                  <a:lnTo>
                    <a:pt x="530" y="110"/>
                  </a:lnTo>
                  <a:lnTo>
                    <a:pt x="542" y="118"/>
                  </a:lnTo>
                  <a:lnTo>
                    <a:pt x="555" y="127"/>
                  </a:lnTo>
                  <a:lnTo>
                    <a:pt x="567" y="138"/>
                  </a:lnTo>
                  <a:lnTo>
                    <a:pt x="578" y="150"/>
                  </a:lnTo>
                  <a:lnTo>
                    <a:pt x="587" y="163"/>
                  </a:lnTo>
                  <a:lnTo>
                    <a:pt x="596" y="177"/>
                  </a:lnTo>
                  <a:lnTo>
                    <a:pt x="602" y="190"/>
                  </a:lnTo>
                  <a:lnTo>
                    <a:pt x="608" y="205"/>
                  </a:lnTo>
                  <a:lnTo>
                    <a:pt x="612" y="222"/>
                  </a:lnTo>
                  <a:lnTo>
                    <a:pt x="614" y="238"/>
                  </a:lnTo>
                  <a:lnTo>
                    <a:pt x="615" y="255"/>
                  </a:lnTo>
                  <a:lnTo>
                    <a:pt x="614" y="272"/>
                  </a:lnTo>
                  <a:lnTo>
                    <a:pt x="612" y="288"/>
                  </a:lnTo>
                  <a:lnTo>
                    <a:pt x="608" y="304"/>
                  </a:lnTo>
                  <a:lnTo>
                    <a:pt x="602" y="319"/>
                  </a:lnTo>
                  <a:lnTo>
                    <a:pt x="596" y="334"/>
                  </a:lnTo>
                  <a:lnTo>
                    <a:pt x="587" y="347"/>
                  </a:lnTo>
                  <a:lnTo>
                    <a:pt x="578" y="360"/>
                  </a:lnTo>
                  <a:lnTo>
                    <a:pt x="567" y="372"/>
                  </a:lnTo>
                  <a:lnTo>
                    <a:pt x="555" y="382"/>
                  </a:lnTo>
                  <a:lnTo>
                    <a:pt x="542" y="392"/>
                  </a:lnTo>
                  <a:lnTo>
                    <a:pt x="530" y="401"/>
                  </a:lnTo>
                  <a:lnTo>
                    <a:pt x="515" y="407"/>
                  </a:lnTo>
                  <a:lnTo>
                    <a:pt x="499" y="412"/>
                  </a:lnTo>
                  <a:lnTo>
                    <a:pt x="483" y="417"/>
                  </a:lnTo>
                  <a:lnTo>
                    <a:pt x="467" y="420"/>
                  </a:lnTo>
                  <a:lnTo>
                    <a:pt x="450" y="420"/>
                  </a:lnTo>
                  <a:lnTo>
                    <a:pt x="450" y="420"/>
                  </a:lnTo>
                  <a:close/>
                  <a:moveTo>
                    <a:pt x="897" y="245"/>
                  </a:moveTo>
                  <a:lnTo>
                    <a:pt x="888" y="233"/>
                  </a:lnTo>
                  <a:lnTo>
                    <a:pt x="862" y="205"/>
                  </a:lnTo>
                  <a:lnTo>
                    <a:pt x="843" y="187"/>
                  </a:lnTo>
                  <a:lnTo>
                    <a:pt x="821" y="167"/>
                  </a:lnTo>
                  <a:lnTo>
                    <a:pt x="796" y="145"/>
                  </a:lnTo>
                  <a:lnTo>
                    <a:pt x="768" y="123"/>
                  </a:lnTo>
                  <a:lnTo>
                    <a:pt x="738" y="101"/>
                  </a:lnTo>
                  <a:lnTo>
                    <a:pt x="705" y="80"/>
                  </a:lnTo>
                  <a:lnTo>
                    <a:pt x="687" y="69"/>
                  </a:lnTo>
                  <a:lnTo>
                    <a:pt x="669" y="60"/>
                  </a:lnTo>
                  <a:lnTo>
                    <a:pt x="650" y="49"/>
                  </a:lnTo>
                  <a:lnTo>
                    <a:pt x="629" y="40"/>
                  </a:lnTo>
                  <a:lnTo>
                    <a:pt x="609" y="32"/>
                  </a:lnTo>
                  <a:lnTo>
                    <a:pt x="587" y="24"/>
                  </a:lnTo>
                  <a:lnTo>
                    <a:pt x="566" y="17"/>
                  </a:lnTo>
                  <a:lnTo>
                    <a:pt x="543" y="11"/>
                  </a:lnTo>
                  <a:lnTo>
                    <a:pt x="521" y="6"/>
                  </a:lnTo>
                  <a:lnTo>
                    <a:pt x="497" y="3"/>
                  </a:lnTo>
                  <a:lnTo>
                    <a:pt x="474" y="1"/>
                  </a:lnTo>
                  <a:lnTo>
                    <a:pt x="450" y="0"/>
                  </a:lnTo>
                  <a:lnTo>
                    <a:pt x="427" y="1"/>
                  </a:lnTo>
                  <a:lnTo>
                    <a:pt x="403" y="3"/>
                  </a:lnTo>
                  <a:lnTo>
                    <a:pt x="379" y="6"/>
                  </a:lnTo>
                  <a:lnTo>
                    <a:pt x="357" y="11"/>
                  </a:lnTo>
                  <a:lnTo>
                    <a:pt x="334" y="17"/>
                  </a:lnTo>
                  <a:lnTo>
                    <a:pt x="313" y="24"/>
                  </a:lnTo>
                  <a:lnTo>
                    <a:pt x="291" y="32"/>
                  </a:lnTo>
                  <a:lnTo>
                    <a:pt x="271" y="40"/>
                  </a:lnTo>
                  <a:lnTo>
                    <a:pt x="252" y="49"/>
                  </a:lnTo>
                  <a:lnTo>
                    <a:pt x="232" y="60"/>
                  </a:lnTo>
                  <a:lnTo>
                    <a:pt x="213" y="69"/>
                  </a:lnTo>
                  <a:lnTo>
                    <a:pt x="196" y="80"/>
                  </a:lnTo>
                  <a:lnTo>
                    <a:pt x="163" y="101"/>
                  </a:lnTo>
                  <a:lnTo>
                    <a:pt x="133" y="123"/>
                  </a:lnTo>
                  <a:lnTo>
                    <a:pt x="105" y="145"/>
                  </a:lnTo>
                  <a:lnTo>
                    <a:pt x="79" y="167"/>
                  </a:lnTo>
                  <a:lnTo>
                    <a:pt x="58" y="187"/>
                  </a:lnTo>
                  <a:lnTo>
                    <a:pt x="39" y="205"/>
                  </a:lnTo>
                  <a:lnTo>
                    <a:pt x="13" y="233"/>
                  </a:lnTo>
                  <a:lnTo>
                    <a:pt x="3" y="245"/>
                  </a:lnTo>
                  <a:lnTo>
                    <a:pt x="1" y="249"/>
                  </a:lnTo>
                  <a:lnTo>
                    <a:pt x="0" y="255"/>
                  </a:lnTo>
                  <a:lnTo>
                    <a:pt x="0" y="260"/>
                  </a:lnTo>
                  <a:lnTo>
                    <a:pt x="3" y="264"/>
                  </a:lnTo>
                  <a:lnTo>
                    <a:pt x="14" y="278"/>
                  </a:lnTo>
                  <a:lnTo>
                    <a:pt x="42" y="309"/>
                  </a:lnTo>
                  <a:lnTo>
                    <a:pt x="61" y="330"/>
                  </a:lnTo>
                  <a:lnTo>
                    <a:pt x="83" y="351"/>
                  </a:lnTo>
                  <a:lnTo>
                    <a:pt x="109" y="375"/>
                  </a:lnTo>
                  <a:lnTo>
                    <a:pt x="137" y="398"/>
                  </a:lnTo>
                  <a:lnTo>
                    <a:pt x="153" y="410"/>
                  </a:lnTo>
                  <a:lnTo>
                    <a:pt x="169" y="422"/>
                  </a:lnTo>
                  <a:lnTo>
                    <a:pt x="185" y="434"/>
                  </a:lnTo>
                  <a:lnTo>
                    <a:pt x="203" y="446"/>
                  </a:lnTo>
                  <a:lnTo>
                    <a:pt x="221" y="456"/>
                  </a:lnTo>
                  <a:lnTo>
                    <a:pt x="239" y="467"/>
                  </a:lnTo>
                  <a:lnTo>
                    <a:pt x="258" y="477"/>
                  </a:lnTo>
                  <a:lnTo>
                    <a:pt x="277" y="486"/>
                  </a:lnTo>
                  <a:lnTo>
                    <a:pt x="298" y="495"/>
                  </a:lnTo>
                  <a:lnTo>
                    <a:pt x="318" y="502"/>
                  </a:lnTo>
                  <a:lnTo>
                    <a:pt x="340" y="509"/>
                  </a:lnTo>
                  <a:lnTo>
                    <a:pt x="361" y="514"/>
                  </a:lnTo>
                  <a:lnTo>
                    <a:pt x="383" y="520"/>
                  </a:lnTo>
                  <a:lnTo>
                    <a:pt x="405" y="523"/>
                  </a:lnTo>
                  <a:lnTo>
                    <a:pt x="428" y="525"/>
                  </a:lnTo>
                  <a:lnTo>
                    <a:pt x="450" y="525"/>
                  </a:lnTo>
                  <a:lnTo>
                    <a:pt x="473" y="525"/>
                  </a:lnTo>
                  <a:lnTo>
                    <a:pt x="495" y="523"/>
                  </a:lnTo>
                  <a:lnTo>
                    <a:pt x="518" y="520"/>
                  </a:lnTo>
                  <a:lnTo>
                    <a:pt x="539" y="514"/>
                  </a:lnTo>
                  <a:lnTo>
                    <a:pt x="561" y="509"/>
                  </a:lnTo>
                  <a:lnTo>
                    <a:pt x="582" y="502"/>
                  </a:lnTo>
                  <a:lnTo>
                    <a:pt x="602" y="495"/>
                  </a:lnTo>
                  <a:lnTo>
                    <a:pt x="623" y="486"/>
                  </a:lnTo>
                  <a:lnTo>
                    <a:pt x="642" y="477"/>
                  </a:lnTo>
                  <a:lnTo>
                    <a:pt x="661" y="467"/>
                  </a:lnTo>
                  <a:lnTo>
                    <a:pt x="680" y="456"/>
                  </a:lnTo>
                  <a:lnTo>
                    <a:pt x="698" y="446"/>
                  </a:lnTo>
                  <a:lnTo>
                    <a:pt x="715" y="434"/>
                  </a:lnTo>
                  <a:lnTo>
                    <a:pt x="731" y="422"/>
                  </a:lnTo>
                  <a:lnTo>
                    <a:pt x="747" y="410"/>
                  </a:lnTo>
                  <a:lnTo>
                    <a:pt x="763" y="398"/>
                  </a:lnTo>
                  <a:lnTo>
                    <a:pt x="791" y="375"/>
                  </a:lnTo>
                  <a:lnTo>
                    <a:pt x="817" y="351"/>
                  </a:lnTo>
                  <a:lnTo>
                    <a:pt x="839" y="330"/>
                  </a:lnTo>
                  <a:lnTo>
                    <a:pt x="859" y="309"/>
                  </a:lnTo>
                  <a:lnTo>
                    <a:pt x="887" y="278"/>
                  </a:lnTo>
                  <a:lnTo>
                    <a:pt x="898" y="264"/>
                  </a:lnTo>
                  <a:lnTo>
                    <a:pt x="901" y="260"/>
                  </a:lnTo>
                  <a:lnTo>
                    <a:pt x="901" y="255"/>
                  </a:lnTo>
                  <a:lnTo>
                    <a:pt x="901" y="249"/>
                  </a:lnTo>
                  <a:lnTo>
                    <a:pt x="897" y="245"/>
                  </a:lnTo>
                  <a:lnTo>
                    <a:pt x="897"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 name="Freeform 777">
            <a:extLst>
              <a:ext uri="{FF2B5EF4-FFF2-40B4-BE49-F238E27FC236}">
                <a16:creationId xmlns:a16="http://schemas.microsoft.com/office/drawing/2014/main" id="{FEB16100-1B50-4954-ABF0-D053C1241B65}"/>
              </a:ext>
            </a:extLst>
          </p:cNvPr>
          <p:cNvSpPr>
            <a:spLocks noEditPoints="1"/>
          </p:cNvSpPr>
          <p:nvPr/>
        </p:nvSpPr>
        <p:spPr bwMode="auto">
          <a:xfrm>
            <a:off x="6434402" y="5173102"/>
            <a:ext cx="358824" cy="358824"/>
          </a:xfrm>
          <a:custGeom>
            <a:avLst/>
            <a:gdLst>
              <a:gd name="T0" fmla="*/ 328 w 904"/>
              <a:gd name="T1" fmla="*/ 702 h 903"/>
              <a:gd name="T2" fmla="*/ 315 w 904"/>
              <a:gd name="T3" fmla="*/ 666 h 903"/>
              <a:gd name="T4" fmla="*/ 283 w 904"/>
              <a:gd name="T5" fmla="*/ 620 h 903"/>
              <a:gd name="T6" fmla="*/ 406 w 904"/>
              <a:gd name="T7" fmla="*/ 324 h 903"/>
              <a:gd name="T8" fmla="*/ 467 w 904"/>
              <a:gd name="T9" fmla="*/ 330 h 903"/>
              <a:gd name="T10" fmla="*/ 651 w 904"/>
              <a:gd name="T11" fmla="*/ 596 h 903"/>
              <a:gd name="T12" fmla="*/ 597 w 904"/>
              <a:gd name="T13" fmla="*/ 650 h 903"/>
              <a:gd name="T14" fmla="*/ 581 w 904"/>
              <a:gd name="T15" fmla="*/ 684 h 903"/>
              <a:gd name="T16" fmla="*/ 573 w 904"/>
              <a:gd name="T17" fmla="*/ 723 h 903"/>
              <a:gd name="T18" fmla="*/ 691 w 904"/>
              <a:gd name="T19" fmla="*/ 578 h 903"/>
              <a:gd name="T20" fmla="*/ 556 w 904"/>
              <a:gd name="T21" fmla="*/ 294 h 903"/>
              <a:gd name="T22" fmla="*/ 584 w 904"/>
              <a:gd name="T23" fmla="*/ 264 h 903"/>
              <a:gd name="T24" fmla="*/ 605 w 904"/>
              <a:gd name="T25" fmla="*/ 228 h 903"/>
              <a:gd name="T26" fmla="*/ 616 w 904"/>
              <a:gd name="T27" fmla="*/ 188 h 903"/>
              <a:gd name="T28" fmla="*/ 614 w 904"/>
              <a:gd name="T29" fmla="*/ 132 h 903"/>
              <a:gd name="T30" fmla="*/ 589 w 904"/>
              <a:gd name="T31" fmla="*/ 73 h 903"/>
              <a:gd name="T32" fmla="*/ 545 w 904"/>
              <a:gd name="T33" fmla="*/ 28 h 903"/>
              <a:gd name="T34" fmla="*/ 486 w 904"/>
              <a:gd name="T35" fmla="*/ 3 h 903"/>
              <a:gd name="T36" fmla="*/ 418 w 904"/>
              <a:gd name="T37" fmla="*/ 3 h 903"/>
              <a:gd name="T38" fmla="*/ 359 w 904"/>
              <a:gd name="T39" fmla="*/ 28 h 903"/>
              <a:gd name="T40" fmla="*/ 315 w 904"/>
              <a:gd name="T41" fmla="*/ 73 h 903"/>
              <a:gd name="T42" fmla="*/ 289 w 904"/>
              <a:gd name="T43" fmla="*/ 132 h 903"/>
              <a:gd name="T44" fmla="*/ 287 w 904"/>
              <a:gd name="T45" fmla="*/ 188 h 903"/>
              <a:gd name="T46" fmla="*/ 299 w 904"/>
              <a:gd name="T47" fmla="*/ 228 h 903"/>
              <a:gd name="T48" fmla="*/ 319 w 904"/>
              <a:gd name="T49" fmla="*/ 264 h 903"/>
              <a:gd name="T50" fmla="*/ 348 w 904"/>
              <a:gd name="T51" fmla="*/ 294 h 903"/>
              <a:gd name="T52" fmla="*/ 212 w 904"/>
              <a:gd name="T53" fmla="*/ 578 h 903"/>
              <a:gd name="T54" fmla="*/ 149 w 904"/>
              <a:gd name="T55" fmla="*/ 573 h 903"/>
              <a:gd name="T56" fmla="*/ 87 w 904"/>
              <a:gd name="T57" fmla="*/ 592 h 903"/>
              <a:gd name="T58" fmla="*/ 38 w 904"/>
              <a:gd name="T59" fmla="*/ 632 h 903"/>
              <a:gd name="T60" fmla="*/ 7 w 904"/>
              <a:gd name="T61" fmla="*/ 688 h 903"/>
              <a:gd name="T62" fmla="*/ 1 w 904"/>
              <a:gd name="T63" fmla="*/ 754 h 903"/>
              <a:gd name="T64" fmla="*/ 20 w 904"/>
              <a:gd name="T65" fmla="*/ 816 h 903"/>
              <a:gd name="T66" fmla="*/ 61 w 904"/>
              <a:gd name="T67" fmla="*/ 865 h 903"/>
              <a:gd name="T68" fmla="*/ 117 w 904"/>
              <a:gd name="T69" fmla="*/ 895 h 903"/>
              <a:gd name="T70" fmla="*/ 182 w 904"/>
              <a:gd name="T71" fmla="*/ 902 h 903"/>
              <a:gd name="T72" fmla="*/ 241 w 904"/>
              <a:gd name="T73" fmla="*/ 885 h 903"/>
              <a:gd name="T74" fmla="*/ 288 w 904"/>
              <a:gd name="T75" fmla="*/ 848 h 903"/>
              <a:gd name="T76" fmla="*/ 320 w 904"/>
              <a:gd name="T77" fmla="*/ 798 h 903"/>
              <a:gd name="T78" fmla="*/ 573 w 904"/>
              <a:gd name="T79" fmla="*/ 753 h 903"/>
              <a:gd name="T80" fmla="*/ 590 w 904"/>
              <a:gd name="T81" fmla="*/ 812 h 903"/>
              <a:gd name="T82" fmla="*/ 626 w 904"/>
              <a:gd name="T83" fmla="*/ 859 h 903"/>
              <a:gd name="T84" fmla="*/ 676 w 904"/>
              <a:gd name="T85" fmla="*/ 891 h 903"/>
              <a:gd name="T86" fmla="*/ 738 w 904"/>
              <a:gd name="T87" fmla="*/ 903 h 903"/>
              <a:gd name="T88" fmla="*/ 802 w 904"/>
              <a:gd name="T89" fmla="*/ 890 h 903"/>
              <a:gd name="T90" fmla="*/ 854 w 904"/>
              <a:gd name="T91" fmla="*/ 855 h 903"/>
              <a:gd name="T92" fmla="*/ 890 w 904"/>
              <a:gd name="T93" fmla="*/ 802 h 903"/>
              <a:gd name="T94" fmla="*/ 904 w 904"/>
              <a:gd name="T95" fmla="*/ 738 h 903"/>
              <a:gd name="T96" fmla="*/ 890 w 904"/>
              <a:gd name="T97" fmla="*/ 673 h 903"/>
              <a:gd name="T98" fmla="*/ 854 w 904"/>
              <a:gd name="T99" fmla="*/ 620 h 903"/>
              <a:gd name="T100" fmla="*/ 802 w 904"/>
              <a:gd name="T101" fmla="*/ 584 h 903"/>
              <a:gd name="T102" fmla="*/ 738 w 904"/>
              <a:gd name="T103" fmla="*/ 572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4" h="903">
                <a:moveTo>
                  <a:pt x="573" y="723"/>
                </a:moveTo>
                <a:lnTo>
                  <a:pt x="331" y="723"/>
                </a:lnTo>
                <a:lnTo>
                  <a:pt x="329" y="712"/>
                </a:lnTo>
                <a:lnTo>
                  <a:pt x="328" y="702"/>
                </a:lnTo>
                <a:lnTo>
                  <a:pt x="326" y="694"/>
                </a:lnTo>
                <a:lnTo>
                  <a:pt x="323" y="684"/>
                </a:lnTo>
                <a:lnTo>
                  <a:pt x="319" y="676"/>
                </a:lnTo>
                <a:lnTo>
                  <a:pt x="315" y="666"/>
                </a:lnTo>
                <a:lnTo>
                  <a:pt x="311" y="657"/>
                </a:lnTo>
                <a:lnTo>
                  <a:pt x="306" y="650"/>
                </a:lnTo>
                <a:lnTo>
                  <a:pt x="295" y="635"/>
                </a:lnTo>
                <a:lnTo>
                  <a:pt x="283" y="620"/>
                </a:lnTo>
                <a:lnTo>
                  <a:pt x="269" y="608"/>
                </a:lnTo>
                <a:lnTo>
                  <a:pt x="253" y="597"/>
                </a:lnTo>
                <a:lnTo>
                  <a:pt x="391" y="320"/>
                </a:lnTo>
                <a:lnTo>
                  <a:pt x="406" y="324"/>
                </a:lnTo>
                <a:lnTo>
                  <a:pt x="421" y="328"/>
                </a:lnTo>
                <a:lnTo>
                  <a:pt x="436" y="330"/>
                </a:lnTo>
                <a:lnTo>
                  <a:pt x="452" y="331"/>
                </a:lnTo>
                <a:lnTo>
                  <a:pt x="467" y="330"/>
                </a:lnTo>
                <a:lnTo>
                  <a:pt x="482" y="328"/>
                </a:lnTo>
                <a:lnTo>
                  <a:pt x="497" y="324"/>
                </a:lnTo>
                <a:lnTo>
                  <a:pt x="512" y="320"/>
                </a:lnTo>
                <a:lnTo>
                  <a:pt x="651" y="596"/>
                </a:lnTo>
                <a:lnTo>
                  <a:pt x="636" y="608"/>
                </a:lnTo>
                <a:lnTo>
                  <a:pt x="621" y="620"/>
                </a:lnTo>
                <a:lnTo>
                  <a:pt x="609" y="634"/>
                </a:lnTo>
                <a:lnTo>
                  <a:pt x="597" y="650"/>
                </a:lnTo>
                <a:lnTo>
                  <a:pt x="593" y="658"/>
                </a:lnTo>
                <a:lnTo>
                  <a:pt x="589" y="666"/>
                </a:lnTo>
                <a:lnTo>
                  <a:pt x="584" y="676"/>
                </a:lnTo>
                <a:lnTo>
                  <a:pt x="581" y="684"/>
                </a:lnTo>
                <a:lnTo>
                  <a:pt x="578" y="694"/>
                </a:lnTo>
                <a:lnTo>
                  <a:pt x="576" y="702"/>
                </a:lnTo>
                <a:lnTo>
                  <a:pt x="575" y="712"/>
                </a:lnTo>
                <a:lnTo>
                  <a:pt x="573" y="723"/>
                </a:lnTo>
                <a:close/>
                <a:moveTo>
                  <a:pt x="738" y="572"/>
                </a:moveTo>
                <a:lnTo>
                  <a:pt x="723" y="573"/>
                </a:lnTo>
                <a:lnTo>
                  <a:pt x="706" y="575"/>
                </a:lnTo>
                <a:lnTo>
                  <a:pt x="691" y="578"/>
                </a:lnTo>
                <a:lnTo>
                  <a:pt x="678" y="583"/>
                </a:lnTo>
                <a:lnTo>
                  <a:pt x="539" y="306"/>
                </a:lnTo>
                <a:lnTo>
                  <a:pt x="548" y="300"/>
                </a:lnTo>
                <a:lnTo>
                  <a:pt x="556" y="294"/>
                </a:lnTo>
                <a:lnTo>
                  <a:pt x="564" y="287"/>
                </a:lnTo>
                <a:lnTo>
                  <a:pt x="571" y="280"/>
                </a:lnTo>
                <a:lnTo>
                  <a:pt x="578" y="272"/>
                </a:lnTo>
                <a:lnTo>
                  <a:pt x="584" y="264"/>
                </a:lnTo>
                <a:lnTo>
                  <a:pt x="591" y="256"/>
                </a:lnTo>
                <a:lnTo>
                  <a:pt x="596" y="247"/>
                </a:lnTo>
                <a:lnTo>
                  <a:pt x="600" y="238"/>
                </a:lnTo>
                <a:lnTo>
                  <a:pt x="605" y="228"/>
                </a:lnTo>
                <a:lnTo>
                  <a:pt x="609" y="219"/>
                </a:lnTo>
                <a:lnTo>
                  <a:pt x="612" y="208"/>
                </a:lnTo>
                <a:lnTo>
                  <a:pt x="614" y="198"/>
                </a:lnTo>
                <a:lnTo>
                  <a:pt x="616" y="188"/>
                </a:lnTo>
                <a:lnTo>
                  <a:pt x="617" y="177"/>
                </a:lnTo>
                <a:lnTo>
                  <a:pt x="617" y="165"/>
                </a:lnTo>
                <a:lnTo>
                  <a:pt x="616" y="149"/>
                </a:lnTo>
                <a:lnTo>
                  <a:pt x="614" y="132"/>
                </a:lnTo>
                <a:lnTo>
                  <a:pt x="610" y="116"/>
                </a:lnTo>
                <a:lnTo>
                  <a:pt x="605" y="101"/>
                </a:lnTo>
                <a:lnTo>
                  <a:pt x="597" y="87"/>
                </a:lnTo>
                <a:lnTo>
                  <a:pt x="589" y="73"/>
                </a:lnTo>
                <a:lnTo>
                  <a:pt x="580" y="60"/>
                </a:lnTo>
                <a:lnTo>
                  <a:pt x="569" y="48"/>
                </a:lnTo>
                <a:lnTo>
                  <a:pt x="557" y="37"/>
                </a:lnTo>
                <a:lnTo>
                  <a:pt x="545" y="28"/>
                </a:lnTo>
                <a:lnTo>
                  <a:pt x="531" y="20"/>
                </a:lnTo>
                <a:lnTo>
                  <a:pt x="517" y="13"/>
                </a:lnTo>
                <a:lnTo>
                  <a:pt x="501" y="7"/>
                </a:lnTo>
                <a:lnTo>
                  <a:pt x="486" y="3"/>
                </a:lnTo>
                <a:lnTo>
                  <a:pt x="468" y="1"/>
                </a:lnTo>
                <a:lnTo>
                  <a:pt x="452" y="0"/>
                </a:lnTo>
                <a:lnTo>
                  <a:pt x="435" y="1"/>
                </a:lnTo>
                <a:lnTo>
                  <a:pt x="418" y="3"/>
                </a:lnTo>
                <a:lnTo>
                  <a:pt x="403" y="7"/>
                </a:lnTo>
                <a:lnTo>
                  <a:pt x="387" y="13"/>
                </a:lnTo>
                <a:lnTo>
                  <a:pt x="373" y="20"/>
                </a:lnTo>
                <a:lnTo>
                  <a:pt x="359" y="28"/>
                </a:lnTo>
                <a:lnTo>
                  <a:pt x="346" y="37"/>
                </a:lnTo>
                <a:lnTo>
                  <a:pt x="334" y="48"/>
                </a:lnTo>
                <a:lnTo>
                  <a:pt x="324" y="60"/>
                </a:lnTo>
                <a:lnTo>
                  <a:pt x="315" y="73"/>
                </a:lnTo>
                <a:lnTo>
                  <a:pt x="306" y="87"/>
                </a:lnTo>
                <a:lnTo>
                  <a:pt x="299" y="101"/>
                </a:lnTo>
                <a:lnTo>
                  <a:pt x="294" y="116"/>
                </a:lnTo>
                <a:lnTo>
                  <a:pt x="289" y="132"/>
                </a:lnTo>
                <a:lnTo>
                  <a:pt x="287" y="149"/>
                </a:lnTo>
                <a:lnTo>
                  <a:pt x="286" y="165"/>
                </a:lnTo>
                <a:lnTo>
                  <a:pt x="286" y="177"/>
                </a:lnTo>
                <a:lnTo>
                  <a:pt x="287" y="188"/>
                </a:lnTo>
                <a:lnTo>
                  <a:pt x="289" y="198"/>
                </a:lnTo>
                <a:lnTo>
                  <a:pt x="291" y="208"/>
                </a:lnTo>
                <a:lnTo>
                  <a:pt x="295" y="219"/>
                </a:lnTo>
                <a:lnTo>
                  <a:pt x="299" y="228"/>
                </a:lnTo>
                <a:lnTo>
                  <a:pt x="303" y="238"/>
                </a:lnTo>
                <a:lnTo>
                  <a:pt x="308" y="247"/>
                </a:lnTo>
                <a:lnTo>
                  <a:pt x="313" y="256"/>
                </a:lnTo>
                <a:lnTo>
                  <a:pt x="319" y="264"/>
                </a:lnTo>
                <a:lnTo>
                  <a:pt x="326" y="272"/>
                </a:lnTo>
                <a:lnTo>
                  <a:pt x="332" y="280"/>
                </a:lnTo>
                <a:lnTo>
                  <a:pt x="340" y="287"/>
                </a:lnTo>
                <a:lnTo>
                  <a:pt x="348" y="294"/>
                </a:lnTo>
                <a:lnTo>
                  <a:pt x="356" y="300"/>
                </a:lnTo>
                <a:lnTo>
                  <a:pt x="364" y="306"/>
                </a:lnTo>
                <a:lnTo>
                  <a:pt x="226" y="583"/>
                </a:lnTo>
                <a:lnTo>
                  <a:pt x="212" y="578"/>
                </a:lnTo>
                <a:lnTo>
                  <a:pt x="197" y="575"/>
                </a:lnTo>
                <a:lnTo>
                  <a:pt x="182" y="573"/>
                </a:lnTo>
                <a:lnTo>
                  <a:pt x="166" y="572"/>
                </a:lnTo>
                <a:lnTo>
                  <a:pt x="149" y="573"/>
                </a:lnTo>
                <a:lnTo>
                  <a:pt x="133" y="575"/>
                </a:lnTo>
                <a:lnTo>
                  <a:pt x="117" y="579"/>
                </a:lnTo>
                <a:lnTo>
                  <a:pt x="102" y="584"/>
                </a:lnTo>
                <a:lnTo>
                  <a:pt x="87" y="592"/>
                </a:lnTo>
                <a:lnTo>
                  <a:pt x="74" y="601"/>
                </a:lnTo>
                <a:lnTo>
                  <a:pt x="61" y="609"/>
                </a:lnTo>
                <a:lnTo>
                  <a:pt x="49" y="620"/>
                </a:lnTo>
                <a:lnTo>
                  <a:pt x="38" y="632"/>
                </a:lnTo>
                <a:lnTo>
                  <a:pt x="29" y="645"/>
                </a:lnTo>
                <a:lnTo>
                  <a:pt x="20" y="658"/>
                </a:lnTo>
                <a:lnTo>
                  <a:pt x="14" y="673"/>
                </a:lnTo>
                <a:lnTo>
                  <a:pt x="7" y="688"/>
                </a:lnTo>
                <a:lnTo>
                  <a:pt x="4" y="705"/>
                </a:lnTo>
                <a:lnTo>
                  <a:pt x="1" y="721"/>
                </a:lnTo>
                <a:lnTo>
                  <a:pt x="0" y="738"/>
                </a:lnTo>
                <a:lnTo>
                  <a:pt x="1" y="754"/>
                </a:lnTo>
                <a:lnTo>
                  <a:pt x="4" y="771"/>
                </a:lnTo>
                <a:lnTo>
                  <a:pt x="7" y="786"/>
                </a:lnTo>
                <a:lnTo>
                  <a:pt x="14" y="802"/>
                </a:lnTo>
                <a:lnTo>
                  <a:pt x="20" y="816"/>
                </a:lnTo>
                <a:lnTo>
                  <a:pt x="29" y="830"/>
                </a:lnTo>
                <a:lnTo>
                  <a:pt x="38" y="843"/>
                </a:lnTo>
                <a:lnTo>
                  <a:pt x="49" y="855"/>
                </a:lnTo>
                <a:lnTo>
                  <a:pt x="61" y="865"/>
                </a:lnTo>
                <a:lnTo>
                  <a:pt x="74" y="875"/>
                </a:lnTo>
                <a:lnTo>
                  <a:pt x="87" y="883"/>
                </a:lnTo>
                <a:lnTo>
                  <a:pt x="102" y="890"/>
                </a:lnTo>
                <a:lnTo>
                  <a:pt x="117" y="895"/>
                </a:lnTo>
                <a:lnTo>
                  <a:pt x="133" y="900"/>
                </a:lnTo>
                <a:lnTo>
                  <a:pt x="149" y="902"/>
                </a:lnTo>
                <a:lnTo>
                  <a:pt x="166" y="903"/>
                </a:lnTo>
                <a:lnTo>
                  <a:pt x="182" y="902"/>
                </a:lnTo>
                <a:lnTo>
                  <a:pt x="197" y="900"/>
                </a:lnTo>
                <a:lnTo>
                  <a:pt x="212" y="897"/>
                </a:lnTo>
                <a:lnTo>
                  <a:pt x="227" y="891"/>
                </a:lnTo>
                <a:lnTo>
                  <a:pt x="241" y="885"/>
                </a:lnTo>
                <a:lnTo>
                  <a:pt x="254" y="877"/>
                </a:lnTo>
                <a:lnTo>
                  <a:pt x="266" y="869"/>
                </a:lnTo>
                <a:lnTo>
                  <a:pt x="277" y="859"/>
                </a:lnTo>
                <a:lnTo>
                  <a:pt x="288" y="848"/>
                </a:lnTo>
                <a:lnTo>
                  <a:pt x="298" y="838"/>
                </a:lnTo>
                <a:lnTo>
                  <a:pt x="306" y="825"/>
                </a:lnTo>
                <a:lnTo>
                  <a:pt x="314" y="812"/>
                </a:lnTo>
                <a:lnTo>
                  <a:pt x="320" y="798"/>
                </a:lnTo>
                <a:lnTo>
                  <a:pt x="325" y="783"/>
                </a:lnTo>
                <a:lnTo>
                  <a:pt x="329" y="768"/>
                </a:lnTo>
                <a:lnTo>
                  <a:pt x="331" y="753"/>
                </a:lnTo>
                <a:lnTo>
                  <a:pt x="573" y="753"/>
                </a:lnTo>
                <a:lnTo>
                  <a:pt x="576" y="768"/>
                </a:lnTo>
                <a:lnTo>
                  <a:pt x="579" y="783"/>
                </a:lnTo>
                <a:lnTo>
                  <a:pt x="583" y="798"/>
                </a:lnTo>
                <a:lnTo>
                  <a:pt x="590" y="812"/>
                </a:lnTo>
                <a:lnTo>
                  <a:pt x="597" y="825"/>
                </a:lnTo>
                <a:lnTo>
                  <a:pt x="606" y="838"/>
                </a:lnTo>
                <a:lnTo>
                  <a:pt x="615" y="848"/>
                </a:lnTo>
                <a:lnTo>
                  <a:pt x="626" y="859"/>
                </a:lnTo>
                <a:lnTo>
                  <a:pt x="638" y="869"/>
                </a:lnTo>
                <a:lnTo>
                  <a:pt x="650" y="877"/>
                </a:lnTo>
                <a:lnTo>
                  <a:pt x="663" y="885"/>
                </a:lnTo>
                <a:lnTo>
                  <a:pt x="676" y="891"/>
                </a:lnTo>
                <a:lnTo>
                  <a:pt x="691" y="897"/>
                </a:lnTo>
                <a:lnTo>
                  <a:pt x="706" y="900"/>
                </a:lnTo>
                <a:lnTo>
                  <a:pt x="721" y="902"/>
                </a:lnTo>
                <a:lnTo>
                  <a:pt x="738" y="903"/>
                </a:lnTo>
                <a:lnTo>
                  <a:pt x="755" y="902"/>
                </a:lnTo>
                <a:lnTo>
                  <a:pt x="771" y="900"/>
                </a:lnTo>
                <a:lnTo>
                  <a:pt x="787" y="895"/>
                </a:lnTo>
                <a:lnTo>
                  <a:pt x="802" y="890"/>
                </a:lnTo>
                <a:lnTo>
                  <a:pt x="817" y="883"/>
                </a:lnTo>
                <a:lnTo>
                  <a:pt x="830" y="875"/>
                </a:lnTo>
                <a:lnTo>
                  <a:pt x="843" y="865"/>
                </a:lnTo>
                <a:lnTo>
                  <a:pt x="854" y="855"/>
                </a:lnTo>
                <a:lnTo>
                  <a:pt x="865" y="843"/>
                </a:lnTo>
                <a:lnTo>
                  <a:pt x="875" y="830"/>
                </a:lnTo>
                <a:lnTo>
                  <a:pt x="883" y="816"/>
                </a:lnTo>
                <a:lnTo>
                  <a:pt x="890" y="802"/>
                </a:lnTo>
                <a:lnTo>
                  <a:pt x="896" y="786"/>
                </a:lnTo>
                <a:lnTo>
                  <a:pt x="900" y="771"/>
                </a:lnTo>
                <a:lnTo>
                  <a:pt x="903" y="754"/>
                </a:lnTo>
                <a:lnTo>
                  <a:pt x="904" y="738"/>
                </a:lnTo>
                <a:lnTo>
                  <a:pt x="903" y="721"/>
                </a:lnTo>
                <a:lnTo>
                  <a:pt x="900" y="705"/>
                </a:lnTo>
                <a:lnTo>
                  <a:pt x="896" y="688"/>
                </a:lnTo>
                <a:lnTo>
                  <a:pt x="890" y="673"/>
                </a:lnTo>
                <a:lnTo>
                  <a:pt x="883" y="658"/>
                </a:lnTo>
                <a:lnTo>
                  <a:pt x="875" y="645"/>
                </a:lnTo>
                <a:lnTo>
                  <a:pt x="865" y="632"/>
                </a:lnTo>
                <a:lnTo>
                  <a:pt x="854" y="620"/>
                </a:lnTo>
                <a:lnTo>
                  <a:pt x="843" y="609"/>
                </a:lnTo>
                <a:lnTo>
                  <a:pt x="830" y="601"/>
                </a:lnTo>
                <a:lnTo>
                  <a:pt x="817" y="592"/>
                </a:lnTo>
                <a:lnTo>
                  <a:pt x="802" y="584"/>
                </a:lnTo>
                <a:lnTo>
                  <a:pt x="787" y="579"/>
                </a:lnTo>
                <a:lnTo>
                  <a:pt x="771" y="575"/>
                </a:lnTo>
                <a:lnTo>
                  <a:pt x="755" y="573"/>
                </a:lnTo>
                <a:lnTo>
                  <a:pt x="738" y="572"/>
                </a:lnTo>
                <a:lnTo>
                  <a:pt x="738" y="57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Slide Number Placeholder 38">
            <a:extLst>
              <a:ext uri="{FF2B5EF4-FFF2-40B4-BE49-F238E27FC236}">
                <a16:creationId xmlns:a16="http://schemas.microsoft.com/office/drawing/2014/main" id="{C51A1B36-1220-4E1F-8910-000347020CD4}"/>
              </a:ext>
            </a:extLst>
          </p:cNvPr>
          <p:cNvSpPr>
            <a:spLocks noGrp="1"/>
          </p:cNvSpPr>
          <p:nvPr>
            <p:ph type="sldNum" sz="quarter" idx="12"/>
          </p:nvPr>
        </p:nvSpPr>
        <p:spPr/>
        <p:txBody>
          <a:bodyPr/>
          <a:lstStyle/>
          <a:p>
            <a:fld id="{AC9FAADF-8DF6-45BA-B277-A2953980A523}" type="slidenum">
              <a:rPr lang="en-US" smtClean="0"/>
              <a:pPr/>
              <a:t>2</a:t>
            </a:fld>
            <a:endParaRPr lang="en-US" dirty="0"/>
          </a:p>
        </p:txBody>
      </p:sp>
      <p:sp>
        <p:nvSpPr>
          <p:cNvPr id="30" name="Rectangle: Rounded Corners 40">
            <a:extLst>
              <a:ext uri="{FF2B5EF4-FFF2-40B4-BE49-F238E27FC236}">
                <a16:creationId xmlns:a16="http://schemas.microsoft.com/office/drawing/2014/main" id="{12284791-154B-4C6C-AB14-5C18939A18E3}"/>
              </a:ext>
            </a:extLst>
          </p:cNvPr>
          <p:cNvSpPr/>
          <p:nvPr/>
        </p:nvSpPr>
        <p:spPr>
          <a:xfrm>
            <a:off x="507205" y="1494540"/>
            <a:ext cx="5219340" cy="4654933"/>
          </a:xfrm>
          <a:prstGeom prst="roundRect">
            <a:avLst>
              <a:gd name="adj" fmla="val 5517"/>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35" y="1899531"/>
            <a:ext cx="6199580" cy="3528392"/>
          </a:xfrm>
          <a:prstGeom prst="rect">
            <a:avLst/>
          </a:prstGeom>
        </p:spPr>
      </p:pic>
    </p:spTree>
    <p:extLst>
      <p:ext uri="{BB962C8B-B14F-4D97-AF65-F5344CB8AC3E}">
        <p14:creationId xmlns:p14="http://schemas.microsoft.com/office/powerpoint/2010/main" val="2987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BDAF1D8B-5C81-4522-9B99-49C63A870E57}"/>
              </a:ext>
            </a:extLst>
          </p:cNvPr>
          <p:cNvGraphicFramePr>
            <a:graphicFrameLocks noChangeAspect="1"/>
          </p:cNvGraphicFramePr>
          <p:nvPr>
            <p:custDataLst>
              <p:tags r:id="rId2"/>
            </p:custDataLst>
            <p:extLst>
              <p:ext uri="{D42A27DB-BD31-4B8C-83A1-F6EECF244321}">
                <p14:modId xmlns:p14="http://schemas.microsoft.com/office/powerpoint/2010/main" val="7338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7"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C5C17DB1-0709-435A-8386-F401FFA52274}"/>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CF580321-E118-47AF-9842-FE746AB4B85D}"/>
              </a:ext>
            </a:extLst>
          </p:cNvPr>
          <p:cNvSpPr>
            <a:spLocks noGrp="1"/>
          </p:cNvSpPr>
          <p:nvPr>
            <p:ph type="ftr" sz="quarter" idx="11"/>
          </p:nvPr>
        </p:nvSpPr>
        <p:spPr/>
        <p:txBody>
          <a:bodyPr/>
          <a:lstStyle/>
          <a:p>
            <a:r>
              <a:rPr lang="en-US"/>
              <a:t>Bioscience Solutions  |  Robert Lutskus</a:t>
            </a:r>
            <a:endParaRPr lang="en-US" dirty="0"/>
          </a:p>
        </p:txBody>
      </p:sp>
      <p:sp>
        <p:nvSpPr>
          <p:cNvPr id="39" name="Rectangle: Rounded Corners 38">
            <a:extLst>
              <a:ext uri="{FF2B5EF4-FFF2-40B4-BE49-F238E27FC236}">
                <a16:creationId xmlns:a16="http://schemas.microsoft.com/office/drawing/2014/main" id="{80A0708E-711A-4DE2-AEDE-48BA92077EA1}"/>
              </a:ext>
            </a:extLst>
          </p:cNvPr>
          <p:cNvSpPr/>
          <p:nvPr/>
        </p:nvSpPr>
        <p:spPr>
          <a:xfrm>
            <a:off x="508001" y="1322029"/>
            <a:ext cx="3556000"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MODA-EM</a:t>
            </a:r>
            <a:endParaRPr lang="id-ID" sz="2000" b="1" dirty="0">
              <a:solidFill>
                <a:schemeClr val="bg1"/>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1429F425-DAAD-4B7C-90EA-CE5B6850A6B9}"/>
              </a:ext>
            </a:extLst>
          </p:cNvPr>
          <p:cNvSpPr/>
          <p:nvPr/>
        </p:nvSpPr>
        <p:spPr>
          <a:xfrm>
            <a:off x="508001" y="1983055"/>
            <a:ext cx="3556000" cy="3831818"/>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The MODA™ System is the only one on the market designed and built to manage QC Microbiology.</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Implemented by &gt;70 Companies globally with multiple Global roll outs for major pharma</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QC Micro Testing: Environmental Monitoring, Sterility, Product Endotoxin, Product Bioburden, Growth Promotion, Gowning Qualification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Comprehensive trending and reporting, access to data for investigations</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Data Integrity compliance</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Integration to devices and systems</a:t>
            </a:r>
          </a:p>
        </p:txBody>
      </p:sp>
      <p:sp>
        <p:nvSpPr>
          <p:cNvPr id="41" name="Rectangle: Rounded Corners 40">
            <a:extLst>
              <a:ext uri="{FF2B5EF4-FFF2-40B4-BE49-F238E27FC236}">
                <a16:creationId xmlns:a16="http://schemas.microsoft.com/office/drawing/2014/main" id="{12284791-154B-4C6C-AB14-5C18939A18E3}"/>
              </a:ext>
            </a:extLst>
          </p:cNvPr>
          <p:cNvSpPr/>
          <p:nvPr/>
        </p:nvSpPr>
        <p:spPr>
          <a:xfrm>
            <a:off x="4314825" y="1355845"/>
            <a:ext cx="3560763" cy="4451768"/>
          </a:xfrm>
          <a:prstGeom prst="roundRect">
            <a:avLst>
              <a:gd name="adj" fmla="val 5517"/>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4" name="Title 3">
            <a:extLst>
              <a:ext uri="{FF2B5EF4-FFF2-40B4-BE49-F238E27FC236}">
                <a16:creationId xmlns:a16="http://schemas.microsoft.com/office/drawing/2014/main" id="{B6E9C907-E052-4821-8C0D-752F966C0B5C}"/>
              </a:ext>
            </a:extLst>
          </p:cNvPr>
          <p:cNvSpPr>
            <a:spLocks noGrp="1"/>
          </p:cNvSpPr>
          <p:nvPr>
            <p:ph type="title"/>
          </p:nvPr>
        </p:nvSpPr>
        <p:spPr>
          <a:xfrm>
            <a:off x="4350978" y="3258190"/>
            <a:ext cx="3490044" cy="1269578"/>
          </a:xfrm>
        </p:spPr>
        <p:txBody>
          <a:bodyPr anchor="ctr" anchorCtr="0">
            <a:spAutoFit/>
          </a:bodyPr>
          <a:lstStyle/>
          <a:p>
            <a:pPr algn="ctr"/>
            <a:r>
              <a:rPr lang="en-US" dirty="0">
                <a:solidFill>
                  <a:schemeClr val="bg1"/>
                </a:solidFill>
              </a:rPr>
              <a:t>Paperless execution for manufacturing and QC</a:t>
            </a:r>
            <a:endParaRPr lang="id-ID" dirty="0">
              <a:solidFill>
                <a:schemeClr val="bg1"/>
              </a:solidFill>
            </a:endParaRPr>
          </a:p>
        </p:txBody>
      </p:sp>
      <p:sp>
        <p:nvSpPr>
          <p:cNvPr id="42" name="Rectangle: Rounded Corners 41">
            <a:extLst>
              <a:ext uri="{FF2B5EF4-FFF2-40B4-BE49-F238E27FC236}">
                <a16:creationId xmlns:a16="http://schemas.microsoft.com/office/drawing/2014/main" id="{F7CF8567-EF1D-4D22-A61F-CE06D1D050CD}"/>
              </a:ext>
            </a:extLst>
          </p:cNvPr>
          <p:cNvSpPr/>
          <p:nvPr/>
        </p:nvSpPr>
        <p:spPr>
          <a:xfrm>
            <a:off x="8128000" y="1322029"/>
            <a:ext cx="3556000" cy="50532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MODA-ES</a:t>
            </a:r>
          </a:p>
        </p:txBody>
      </p:sp>
      <p:sp>
        <p:nvSpPr>
          <p:cNvPr id="43" name="Rectangle 42">
            <a:extLst>
              <a:ext uri="{FF2B5EF4-FFF2-40B4-BE49-F238E27FC236}">
                <a16:creationId xmlns:a16="http://schemas.microsoft.com/office/drawing/2014/main" id="{07883DC0-9DB9-4C89-A797-2CF2EAEFA270}"/>
              </a:ext>
            </a:extLst>
          </p:cNvPr>
          <p:cNvSpPr/>
          <p:nvPr/>
        </p:nvSpPr>
        <p:spPr>
          <a:xfrm>
            <a:off x="8128000" y="1983055"/>
            <a:ext cx="3556000" cy="3170099"/>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Built for CGT processes designed by the end user</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Review by exception – expedited release</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Minimize GMP risk - reduces human error, maximize utilization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Manages scale up clinical – commercial</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Access to data for trending, dashboards</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Traceability</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Single source of data – integration for automated data capture</a:t>
            </a:r>
          </a:p>
        </p:txBody>
      </p:sp>
      <p:grpSp>
        <p:nvGrpSpPr>
          <p:cNvPr id="49" name="Group 48">
            <a:extLst>
              <a:ext uri="{FF2B5EF4-FFF2-40B4-BE49-F238E27FC236}">
                <a16:creationId xmlns:a16="http://schemas.microsoft.com/office/drawing/2014/main" id="{F9EA48B6-8CE7-409E-B6A6-0E8C081CA9F7}"/>
              </a:ext>
            </a:extLst>
          </p:cNvPr>
          <p:cNvGrpSpPr/>
          <p:nvPr/>
        </p:nvGrpSpPr>
        <p:grpSpPr>
          <a:xfrm>
            <a:off x="5648851" y="2222500"/>
            <a:ext cx="892710" cy="892710"/>
            <a:chOff x="5648851" y="2127250"/>
            <a:chExt cx="892710" cy="892710"/>
          </a:xfrm>
        </p:grpSpPr>
        <p:grpSp>
          <p:nvGrpSpPr>
            <p:cNvPr id="44" name="Group 43">
              <a:extLst>
                <a:ext uri="{FF2B5EF4-FFF2-40B4-BE49-F238E27FC236}">
                  <a16:creationId xmlns:a16="http://schemas.microsoft.com/office/drawing/2014/main" id="{CE3A3AF6-8CCD-42AD-9A99-A62A0DC0403D}"/>
                </a:ext>
              </a:extLst>
            </p:cNvPr>
            <p:cNvGrpSpPr/>
            <p:nvPr/>
          </p:nvGrpSpPr>
          <p:grpSpPr>
            <a:xfrm>
              <a:off x="5852230" y="2330631"/>
              <a:ext cx="485951" cy="485948"/>
              <a:chOff x="7613650" y="1387475"/>
              <a:chExt cx="284163" cy="284163"/>
            </a:xfrm>
            <a:solidFill>
              <a:schemeClr val="bg1"/>
            </a:solidFill>
          </p:grpSpPr>
          <p:sp>
            <p:nvSpPr>
              <p:cNvPr id="45" name="Freeform 4359">
                <a:extLst>
                  <a:ext uri="{FF2B5EF4-FFF2-40B4-BE49-F238E27FC236}">
                    <a16:creationId xmlns:a16="http://schemas.microsoft.com/office/drawing/2014/main" id="{3C255686-BDF1-4ED9-9F0C-EA7A183304FF}"/>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60">
                <a:extLst>
                  <a:ext uri="{FF2B5EF4-FFF2-40B4-BE49-F238E27FC236}">
                    <a16:creationId xmlns:a16="http://schemas.microsoft.com/office/drawing/2014/main" id="{483B1A7F-451A-4778-A16B-6363B592BE1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Oval 46">
              <a:extLst>
                <a:ext uri="{FF2B5EF4-FFF2-40B4-BE49-F238E27FC236}">
                  <a16:creationId xmlns:a16="http://schemas.microsoft.com/office/drawing/2014/main" id="{2F69C9B1-0108-492A-8AE1-3DBE97EAD247}"/>
                </a:ext>
              </a:extLst>
            </p:cNvPr>
            <p:cNvSpPr/>
            <p:nvPr/>
          </p:nvSpPr>
          <p:spPr>
            <a:xfrm>
              <a:off x="5648851" y="2127250"/>
              <a:ext cx="892710" cy="89271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sp>
        <p:nvSpPr>
          <p:cNvPr id="50" name="Slide Number Placeholder 49">
            <a:extLst>
              <a:ext uri="{FF2B5EF4-FFF2-40B4-BE49-F238E27FC236}">
                <a16:creationId xmlns:a16="http://schemas.microsoft.com/office/drawing/2014/main" id="{C692F7B6-CB97-40D1-A29C-CE4CE28A8D25}"/>
              </a:ext>
            </a:extLst>
          </p:cNvPr>
          <p:cNvSpPr>
            <a:spLocks noGrp="1"/>
          </p:cNvSpPr>
          <p:nvPr>
            <p:ph type="sldNum" sz="quarter" idx="12"/>
          </p:nvPr>
        </p:nvSpPr>
        <p:spPr/>
        <p:txBody>
          <a:bodyPr/>
          <a:lstStyle/>
          <a:p>
            <a:fld id="{AC9FAADF-8DF6-45BA-B277-A2953980A523}" type="slidenum">
              <a:rPr lang="en-US" smtClean="0"/>
              <a:pPr/>
              <a:t>3</a:t>
            </a:fld>
            <a:endParaRPr lang="en-US" dirty="0"/>
          </a:p>
        </p:txBody>
      </p:sp>
    </p:spTree>
    <p:extLst>
      <p:ext uri="{BB962C8B-B14F-4D97-AF65-F5344CB8AC3E}">
        <p14:creationId xmlns:p14="http://schemas.microsoft.com/office/powerpoint/2010/main" val="337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2" grpId="0" animBg="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le: Hollow 2">
            <a:extLst>
              <a:ext uri="{FF2B5EF4-FFF2-40B4-BE49-F238E27FC236}">
                <a16:creationId xmlns:a16="http://schemas.microsoft.com/office/drawing/2014/main" id="{CE66EDAC-F7CC-45F1-9E51-423D9ADD9DB1}"/>
              </a:ext>
            </a:extLst>
          </p:cNvPr>
          <p:cNvSpPr/>
          <p:nvPr/>
        </p:nvSpPr>
        <p:spPr>
          <a:xfrm>
            <a:off x="4052467" y="1828622"/>
            <a:ext cx="3705572" cy="3629894"/>
          </a:xfrm>
          <a:prstGeom prst="donut">
            <a:avLst>
              <a:gd name="adj" fmla="val 707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450" b="0" i="0" u="none" strike="noStrike" kern="1200" cap="none" spc="0" normalizeH="0" baseline="0" noProof="0">
              <a:ln>
                <a:noFill/>
              </a:ln>
              <a:solidFill>
                <a:srgbClr val="FFFFFF"/>
              </a:solidFill>
              <a:effectLst/>
              <a:uLnTx/>
              <a:uFillTx/>
              <a:latin typeface="Calibri Light"/>
            </a:endParaRPr>
          </a:p>
        </p:txBody>
      </p:sp>
      <p:grpSp>
        <p:nvGrpSpPr>
          <p:cNvPr id="8" name="Group 7">
            <a:extLst>
              <a:ext uri="{FF2B5EF4-FFF2-40B4-BE49-F238E27FC236}">
                <a16:creationId xmlns:a16="http://schemas.microsoft.com/office/drawing/2014/main" id="{FEC37198-5DC7-43AE-9253-1588749D92F5}"/>
              </a:ext>
            </a:extLst>
          </p:cNvPr>
          <p:cNvGrpSpPr/>
          <p:nvPr/>
        </p:nvGrpSpPr>
        <p:grpSpPr>
          <a:xfrm>
            <a:off x="487463" y="2819409"/>
            <a:ext cx="2778837" cy="3197052"/>
            <a:chOff x="13893190" y="841846"/>
            <a:chExt cx="4460970" cy="6394945"/>
          </a:xfrm>
        </p:grpSpPr>
        <p:sp>
          <p:nvSpPr>
            <p:cNvPr id="40" name="TextBox 39">
              <a:extLst>
                <a:ext uri="{FF2B5EF4-FFF2-40B4-BE49-F238E27FC236}">
                  <a16:creationId xmlns:a16="http://schemas.microsoft.com/office/drawing/2014/main" id="{FC793AD8-F82A-48BA-B455-F315B5230F35}"/>
                </a:ext>
              </a:extLst>
            </p:cNvPr>
            <p:cNvSpPr txBox="1"/>
            <p:nvPr/>
          </p:nvSpPr>
          <p:spPr>
            <a:xfrm>
              <a:off x="13893190" y="841846"/>
              <a:ext cx="3139397" cy="677197"/>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MODA-EM</a:t>
              </a:r>
              <a:r>
                <a:rPr kumimoji="0" lang="en-US" sz="1600" b="1" i="0" u="none" strike="noStrike" kern="1200" cap="none" spc="0" normalizeH="0" baseline="3000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TM  </a:t>
              </a:r>
              <a:r>
                <a:rPr kumimoji="0" lang="en-US" sz="1600" b="1" i="0" u="none" strike="noStrike" kern="1200" cap="none" spc="0" normalizeH="0" baseline="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Solution</a:t>
              </a:r>
              <a:endParaRPr kumimoji="0" lang="en-US" sz="1600" b="1" i="0" u="none" strike="noStrike" kern="1200" cap="none" spc="0" normalizeH="0" baseline="0" noProof="0" dirty="0">
                <a:ln>
                  <a:noFill/>
                </a:ln>
                <a:solidFill>
                  <a:srgbClr val="183F5A"/>
                </a:solidFill>
                <a:effectLst/>
                <a:uLnTx/>
                <a:uFillTx/>
                <a:latin typeface="Calibri Light"/>
                <a:ea typeface="Open Sans Extrabold" panose="020B0906030804020204" pitchFamily="34" charset="0"/>
                <a:cs typeface="Open Sans Extrabold" panose="020B0906030804020204" pitchFamily="34" charset="0"/>
              </a:endParaRPr>
            </a:p>
          </p:txBody>
        </p:sp>
        <p:sp>
          <p:nvSpPr>
            <p:cNvPr id="67" name="TextBox 66">
              <a:extLst>
                <a:ext uri="{FF2B5EF4-FFF2-40B4-BE49-F238E27FC236}">
                  <a16:creationId xmlns:a16="http://schemas.microsoft.com/office/drawing/2014/main" id="{6AF371CC-35FC-4BDA-9D57-AF5AA8B7601C}"/>
                </a:ext>
              </a:extLst>
            </p:cNvPr>
            <p:cNvSpPr txBox="1"/>
            <p:nvPr/>
          </p:nvSpPr>
          <p:spPr>
            <a:xfrm>
              <a:off x="13893190" y="1634520"/>
              <a:ext cx="4460970" cy="5602271"/>
            </a:xfrm>
            <a:prstGeom prst="rect">
              <a:avLst/>
            </a:prstGeom>
            <a:noFill/>
          </p:spPr>
          <p:txBody>
            <a:bodyPr wrap="square" rtlCol="0">
              <a:spAutoFit/>
            </a:bodyPr>
            <a:lstStyle/>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Designed and built to manage QC Microbiology processes</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Enforce compliance to Data Integrity requirements</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Interfaces to devices and systems </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40+ pre-validated, out-of-box reports to support trending and expedite investigations</a:t>
              </a:r>
            </a:p>
          </p:txBody>
        </p:sp>
      </p:grpSp>
      <p:grpSp>
        <p:nvGrpSpPr>
          <p:cNvPr id="9" name="Group 8">
            <a:extLst>
              <a:ext uri="{FF2B5EF4-FFF2-40B4-BE49-F238E27FC236}">
                <a16:creationId xmlns:a16="http://schemas.microsoft.com/office/drawing/2014/main" id="{BBDF41A3-63A6-46EE-A3B7-D55E49F653C5}"/>
              </a:ext>
            </a:extLst>
          </p:cNvPr>
          <p:cNvGrpSpPr/>
          <p:nvPr/>
        </p:nvGrpSpPr>
        <p:grpSpPr>
          <a:xfrm>
            <a:off x="8794997" y="1277897"/>
            <a:ext cx="3132169" cy="2365672"/>
            <a:chOff x="17626977" y="2744132"/>
            <a:chExt cx="3576075" cy="3977249"/>
          </a:xfrm>
        </p:grpSpPr>
        <p:sp>
          <p:nvSpPr>
            <p:cNvPr id="42" name="TextBox 41">
              <a:extLst>
                <a:ext uri="{FF2B5EF4-FFF2-40B4-BE49-F238E27FC236}">
                  <a16:creationId xmlns:a16="http://schemas.microsoft.com/office/drawing/2014/main" id="{BAF8109B-7EE5-4BEF-86B0-750E12440D80}"/>
                </a:ext>
              </a:extLst>
            </p:cNvPr>
            <p:cNvSpPr txBox="1"/>
            <p:nvPr/>
          </p:nvSpPr>
          <p:spPr>
            <a:xfrm>
              <a:off x="17626978" y="2744132"/>
              <a:ext cx="2137148" cy="569189"/>
            </a:xfrm>
            <a:prstGeom prst="rect">
              <a:avLst/>
            </a:prstGeom>
            <a:noFill/>
          </p:spPr>
          <p:txBody>
            <a:bodyPr wrap="non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MODA-ES</a:t>
              </a:r>
              <a:r>
                <a:rPr kumimoji="0" lang="en-US" sz="1600" b="1" i="0" u="none" strike="noStrike" kern="1200" cap="none" spc="0" normalizeH="0" baseline="3000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TM </a:t>
              </a:r>
              <a:r>
                <a:rPr kumimoji="0" lang="en-US" sz="1600" b="1" i="0" u="none" strike="noStrike" kern="1200" cap="none" spc="0" normalizeH="0" baseline="0" noProof="0" dirty="0">
                  <a:ln>
                    <a:noFill/>
                  </a:ln>
                  <a:solidFill>
                    <a:srgbClr val="000000"/>
                  </a:solidFill>
                  <a:effectLst/>
                  <a:uLnTx/>
                  <a:uFillTx/>
                  <a:latin typeface="Calibri Light"/>
                  <a:ea typeface="Open Sans Extrabold" panose="020B0906030804020204" pitchFamily="34" charset="0"/>
                  <a:cs typeface="Open Sans Extrabold" panose="020B0906030804020204" pitchFamily="34" charset="0"/>
                </a:rPr>
                <a:t>Platform</a:t>
              </a:r>
              <a:endParaRPr kumimoji="0" lang="en-US" sz="1600" b="1" i="0" u="none" strike="noStrike" kern="1200" cap="none" spc="0" normalizeH="0" baseline="0" noProof="0" dirty="0">
                <a:ln>
                  <a:noFill/>
                </a:ln>
                <a:solidFill>
                  <a:srgbClr val="F4AD00"/>
                </a:solidFill>
                <a:effectLst/>
                <a:uLnTx/>
                <a:uFillTx/>
                <a:latin typeface="Calibri Light"/>
                <a:ea typeface="Open Sans Extrabold" panose="020B0906030804020204" pitchFamily="34" charset="0"/>
                <a:cs typeface="Open Sans Extrabold" panose="020B0906030804020204" pitchFamily="34" charset="0"/>
              </a:endParaRPr>
            </a:p>
          </p:txBody>
        </p:sp>
        <p:sp>
          <p:nvSpPr>
            <p:cNvPr id="73" name="TextBox 72">
              <a:extLst>
                <a:ext uri="{FF2B5EF4-FFF2-40B4-BE49-F238E27FC236}">
                  <a16:creationId xmlns:a16="http://schemas.microsoft.com/office/drawing/2014/main" id="{300B3069-8CA2-45DC-B0DC-55DAB8AAED97}"/>
                </a:ext>
              </a:extLst>
            </p:cNvPr>
            <p:cNvSpPr txBox="1"/>
            <p:nvPr/>
          </p:nvSpPr>
          <p:spPr>
            <a:xfrm>
              <a:off x="17626977" y="3254503"/>
              <a:ext cx="3576075" cy="3466878"/>
            </a:xfrm>
            <a:prstGeom prst="rect">
              <a:avLst/>
            </a:prstGeom>
            <a:noFill/>
          </p:spPr>
          <p:txBody>
            <a:bodyPr wrap="square" rtlCol="0" anchor="ctr">
              <a:spAutoFit/>
            </a:bodyPr>
            <a:lstStyle/>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Next Generation Electronic Batch Record &amp; Release platform</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An affordable solution to batch record challenges</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Calibri Light"/>
                </a:rPr>
                <a:t>Flexibility to work from clinical through commercial</a:t>
              </a:r>
            </a:p>
            <a:p>
              <a:pPr marL="285750" marR="0" lvl="0" indent="-285750" algn="l" defTabSz="228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0000"/>
                </a:solidFill>
                <a:effectLst/>
                <a:uLnTx/>
                <a:uFillTx/>
                <a:latin typeface="Calibri Light"/>
              </a:endParaRPr>
            </a:p>
          </p:txBody>
        </p:sp>
      </p:grpSp>
      <p:grpSp>
        <p:nvGrpSpPr>
          <p:cNvPr id="10" name="Group 9">
            <a:extLst>
              <a:ext uri="{FF2B5EF4-FFF2-40B4-BE49-F238E27FC236}">
                <a16:creationId xmlns:a16="http://schemas.microsoft.com/office/drawing/2014/main" id="{693D108F-E49A-4BF9-BF00-854617A24737}"/>
              </a:ext>
            </a:extLst>
          </p:cNvPr>
          <p:cNvGrpSpPr/>
          <p:nvPr/>
        </p:nvGrpSpPr>
        <p:grpSpPr>
          <a:xfrm>
            <a:off x="7969338" y="4405585"/>
            <a:ext cx="3735199" cy="1749832"/>
            <a:chOff x="17965936" y="7786559"/>
            <a:chExt cx="3576076" cy="3500115"/>
          </a:xfrm>
        </p:grpSpPr>
        <p:sp>
          <p:nvSpPr>
            <p:cNvPr id="62" name="TextBox 61">
              <a:extLst>
                <a:ext uri="{FF2B5EF4-FFF2-40B4-BE49-F238E27FC236}">
                  <a16:creationId xmlns:a16="http://schemas.microsoft.com/office/drawing/2014/main" id="{CF12E18B-07B5-4EDA-9FA5-1D01D459C4B3}"/>
                </a:ext>
              </a:extLst>
            </p:cNvPr>
            <p:cNvSpPr txBox="1"/>
            <p:nvPr/>
          </p:nvSpPr>
          <p:spPr>
            <a:xfrm>
              <a:off x="17965936" y="7786559"/>
              <a:ext cx="1316723" cy="677195"/>
            </a:xfrm>
            <a:prstGeom prst="rect">
              <a:avLst/>
            </a:prstGeom>
            <a:noFill/>
          </p:spPr>
          <p:txBody>
            <a:bodyPr wrap="none" rtlCol="0">
              <a:spAutoFit/>
            </a:bodyPr>
            <a:lstStyle/>
            <a:p>
              <a:pPr lvl="0">
                <a:defRPr/>
              </a:pPr>
              <a:r>
                <a:rPr lang="en-US" sz="1600" b="1" dirty="0">
                  <a:solidFill>
                    <a:srgbClr val="000000"/>
                  </a:solidFill>
                  <a:latin typeface="Calibri Light"/>
                </a:rPr>
                <a:t>MODA</a:t>
              </a:r>
              <a:r>
                <a:rPr lang="en-US" sz="1600" b="1" baseline="30000" dirty="0">
                  <a:solidFill>
                    <a:srgbClr val="000000"/>
                  </a:solidFill>
                  <a:ea typeface="Open Sans Extrabold" panose="020B0906030804020204" pitchFamily="34" charset="0"/>
                  <a:cs typeface="Open Sans Extrabold" panose="020B0906030804020204" pitchFamily="34" charset="0"/>
                </a:rPr>
                <a:t>TM </a:t>
              </a:r>
              <a:r>
                <a:rPr lang="en-US" sz="1600" b="1" dirty="0">
                  <a:solidFill>
                    <a:srgbClr val="000000"/>
                  </a:solidFill>
                  <a:latin typeface="Calibri Light"/>
                </a:rPr>
                <a:t>eLogs</a:t>
              </a:r>
            </a:p>
          </p:txBody>
        </p:sp>
        <p:sp>
          <p:nvSpPr>
            <p:cNvPr id="74" name="TextBox 73">
              <a:extLst>
                <a:ext uri="{FF2B5EF4-FFF2-40B4-BE49-F238E27FC236}">
                  <a16:creationId xmlns:a16="http://schemas.microsoft.com/office/drawing/2014/main" id="{127EB44C-B635-4FC3-9FA5-E9ACA81A4D6D}"/>
                </a:ext>
              </a:extLst>
            </p:cNvPr>
            <p:cNvSpPr txBox="1"/>
            <p:nvPr/>
          </p:nvSpPr>
          <p:spPr>
            <a:xfrm>
              <a:off x="17965936" y="8639455"/>
              <a:ext cx="3576076" cy="2647219"/>
            </a:xfrm>
            <a:prstGeom prst="rect">
              <a:avLst/>
            </a:prstGeom>
            <a:noFill/>
          </p:spPr>
          <p:txBody>
            <a:bodyPr wrap="square" rtlCol="0" anchor="ctr">
              <a:spAutoFit/>
            </a:bodyPr>
            <a:lstStyle/>
            <a:p>
              <a:pPr marL="285750" indent="-285750">
                <a:buFont typeface="Arial" panose="020B0604020202020204" pitchFamily="34" charset="0"/>
                <a:buChar char="•"/>
                <a:defRPr/>
              </a:pPr>
              <a:r>
                <a:rPr lang="en-US" sz="1600" dirty="0">
                  <a:solidFill>
                    <a:srgbClr val="000000"/>
                  </a:solidFill>
                  <a:latin typeface="Calibri Light"/>
                </a:rPr>
                <a:t>Introducing the eLogs module to replace your paper logs with easy-to-use electronic logs. </a:t>
              </a:r>
            </a:p>
            <a:p>
              <a:pPr marL="285750" indent="-285750">
                <a:buFont typeface="Arial" panose="020B0604020202020204" pitchFamily="34" charset="0"/>
                <a:buChar char="•"/>
                <a:defRPr/>
              </a:pPr>
              <a:r>
                <a:rPr lang="en-US" sz="1600" dirty="0">
                  <a:solidFill>
                    <a:srgbClr val="000000"/>
                  </a:solidFill>
                  <a:latin typeface="Calibri Light"/>
                </a:rPr>
                <a:t>Easily schedule and execute logs with our user-centric interface</a:t>
              </a:r>
            </a:p>
          </p:txBody>
        </p:sp>
      </p:grpSp>
      <p:sp>
        <p:nvSpPr>
          <p:cNvPr id="84" name="TextBox 83">
            <a:extLst>
              <a:ext uri="{FF2B5EF4-FFF2-40B4-BE49-F238E27FC236}">
                <a16:creationId xmlns:a16="http://schemas.microsoft.com/office/drawing/2014/main" id="{011E380E-3F90-4077-B636-8F2289E23DA9}"/>
              </a:ext>
            </a:extLst>
          </p:cNvPr>
          <p:cNvSpPr txBox="1"/>
          <p:nvPr/>
        </p:nvSpPr>
        <p:spPr>
          <a:xfrm>
            <a:off x="4170254" y="3132174"/>
            <a:ext cx="3465990" cy="954107"/>
          </a:xfrm>
          <a:prstGeom prst="rect">
            <a:avLst/>
          </a:prstGeom>
          <a:noFill/>
        </p:spPr>
        <p:txBody>
          <a:bodyPr wrap="square" rtlCol="0">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entury Gothic"/>
              </a:rPr>
              <a:t>The </a:t>
            </a:r>
          </a:p>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entury Gothic"/>
              </a:rPr>
              <a:t>MODA</a:t>
            </a:r>
            <a:r>
              <a:rPr kumimoji="0" lang="en-US" sz="2800" b="1" i="0" u="none" strike="noStrike" kern="1200" cap="none" spc="0" normalizeH="0" baseline="30000" noProof="0" dirty="0">
                <a:ln>
                  <a:noFill/>
                </a:ln>
                <a:solidFill>
                  <a:srgbClr val="000000"/>
                </a:solidFill>
                <a:effectLst/>
                <a:uLnTx/>
                <a:uFillTx/>
                <a:latin typeface="Century Gothic"/>
              </a:rPr>
              <a:t>TM </a:t>
            </a:r>
            <a:r>
              <a:rPr kumimoji="0" lang="en-US" sz="2800" b="1" i="0" u="none" strike="noStrike" kern="1200" cap="none" spc="0" normalizeH="0" baseline="0" noProof="0" dirty="0">
                <a:ln>
                  <a:noFill/>
                </a:ln>
                <a:solidFill>
                  <a:srgbClr val="000000"/>
                </a:solidFill>
                <a:effectLst/>
                <a:uLnTx/>
                <a:uFillTx/>
                <a:latin typeface="Century Gothic"/>
              </a:rPr>
              <a:t>Platform</a:t>
            </a:r>
            <a:endParaRPr kumimoji="0" lang="en-US" sz="2800" b="1" i="0" u="none" strike="noStrike" kern="1200" cap="none" spc="0" normalizeH="0" baseline="30000" noProof="0" dirty="0">
              <a:ln>
                <a:noFill/>
              </a:ln>
              <a:solidFill>
                <a:srgbClr val="000000"/>
              </a:solidFill>
              <a:effectLst/>
              <a:uLnTx/>
              <a:uFillTx/>
              <a:latin typeface="Century Gothic"/>
            </a:endParaRPr>
          </a:p>
        </p:txBody>
      </p:sp>
      <p:sp>
        <p:nvSpPr>
          <p:cNvPr id="65" name="Rectangle 64">
            <a:extLst>
              <a:ext uri="{FF2B5EF4-FFF2-40B4-BE49-F238E27FC236}">
                <a16:creationId xmlns:a16="http://schemas.microsoft.com/office/drawing/2014/main" id="{C1B60502-6EE8-4481-8FCA-4FBF10349ECD}"/>
              </a:ext>
            </a:extLst>
          </p:cNvPr>
          <p:cNvSpPr/>
          <p:nvPr/>
        </p:nvSpPr>
        <p:spPr>
          <a:xfrm>
            <a:off x="201856" y="321067"/>
            <a:ext cx="9126227" cy="523220"/>
          </a:xfrm>
          <a:prstGeom prst="rect">
            <a:avLst/>
          </a:prstGeom>
        </p:spPr>
        <p:txBody>
          <a:bodyPr wrap="square">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entury Gothic"/>
              </a:rPr>
              <a:t>More Science. Less Paper.</a:t>
            </a:r>
            <a:r>
              <a:rPr kumimoji="0" lang="en-US" sz="2800" b="1" i="0" u="none" strike="noStrike" kern="1200" cap="none" spc="0" normalizeH="0" baseline="30000" noProof="0" dirty="0">
                <a:ln>
                  <a:noFill/>
                </a:ln>
                <a:solidFill>
                  <a:srgbClr val="000000"/>
                </a:solidFill>
                <a:effectLst/>
                <a:uLnTx/>
                <a:uFillTx/>
                <a:latin typeface="Century Gothic"/>
              </a:rPr>
              <a:t>TM</a:t>
            </a:r>
            <a:endParaRPr kumimoji="0" lang="en-US" sz="2800" b="0" i="0" u="none" strike="noStrike" kern="1200" cap="none" spc="0" normalizeH="0" baseline="0" noProof="0" dirty="0">
              <a:ln>
                <a:noFill/>
              </a:ln>
              <a:solidFill>
                <a:srgbClr val="000000"/>
              </a:solidFill>
              <a:effectLst/>
              <a:uLnTx/>
              <a:uFillTx/>
              <a:latin typeface="Century Gothic"/>
            </a:endParaRPr>
          </a:p>
        </p:txBody>
      </p:sp>
      <p:grpSp>
        <p:nvGrpSpPr>
          <p:cNvPr id="68" name="Group 67">
            <a:extLst>
              <a:ext uri="{FF2B5EF4-FFF2-40B4-BE49-F238E27FC236}">
                <a16:creationId xmlns:a16="http://schemas.microsoft.com/office/drawing/2014/main" id="{FAF06062-A752-4A1B-8CE2-34008115FD6E}"/>
              </a:ext>
            </a:extLst>
          </p:cNvPr>
          <p:cNvGrpSpPr/>
          <p:nvPr/>
        </p:nvGrpSpPr>
        <p:grpSpPr>
          <a:xfrm>
            <a:off x="6497928" y="1404869"/>
            <a:ext cx="1969170" cy="1818545"/>
            <a:chOff x="1730431" y="4479595"/>
            <a:chExt cx="4635801" cy="4597961"/>
          </a:xfrm>
        </p:grpSpPr>
        <p:sp>
          <p:nvSpPr>
            <p:cNvPr id="71" name="Oval 70">
              <a:extLst>
                <a:ext uri="{FF2B5EF4-FFF2-40B4-BE49-F238E27FC236}">
                  <a16:creationId xmlns:a16="http://schemas.microsoft.com/office/drawing/2014/main" id="{50F574A6-9180-4CA9-9CFB-65155B3F2488}"/>
                </a:ext>
              </a:extLst>
            </p:cNvPr>
            <p:cNvSpPr/>
            <p:nvPr/>
          </p:nvSpPr>
          <p:spPr>
            <a:xfrm>
              <a:off x="1730431" y="4479595"/>
              <a:ext cx="4635801" cy="4597961"/>
            </a:xfrm>
            <a:prstGeom prst="ellipse">
              <a:avLst/>
            </a:prstGeom>
            <a:solidFill>
              <a:schemeClr val="accent2"/>
            </a:soli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Calibri Light"/>
              </a:endParaRPr>
            </a:p>
          </p:txBody>
        </p:sp>
        <p:sp>
          <p:nvSpPr>
            <p:cNvPr id="72" name="TextBox 71">
              <a:extLst>
                <a:ext uri="{FF2B5EF4-FFF2-40B4-BE49-F238E27FC236}">
                  <a16:creationId xmlns:a16="http://schemas.microsoft.com/office/drawing/2014/main" id="{9C303AC4-0E2E-4216-94AB-10DCE224682D}"/>
                </a:ext>
              </a:extLst>
            </p:cNvPr>
            <p:cNvSpPr txBox="1"/>
            <p:nvPr/>
          </p:nvSpPr>
          <p:spPr>
            <a:xfrm>
              <a:off x="1916191" y="6405590"/>
              <a:ext cx="4264284" cy="832749"/>
            </a:xfrm>
            <a:prstGeom prst="rect">
              <a:avLst/>
            </a:prstGeom>
            <a:noFill/>
            <a:extLst>
              <a:ext uri="{909E8E84-426E-40DD-AFC4-6F175D3DCCD1}">
                <a14:hiddenFill xmlns:a14="http://schemas.microsoft.com/office/drawing/2010/main">
                  <a:solidFill>
                    <a:schemeClr val="accent2"/>
                  </a:solidFill>
                </a14:hiddenFill>
              </a:ext>
            </a:extLst>
          </p:spPr>
          <p:txBody>
            <a:bodyPr wrap="none" rtlCol="0" anchor="ctr">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Manufacturing</a:t>
              </a:r>
            </a:p>
          </p:txBody>
        </p:sp>
      </p:grpSp>
      <p:grpSp>
        <p:nvGrpSpPr>
          <p:cNvPr id="76" name="Group 75">
            <a:extLst>
              <a:ext uri="{FF2B5EF4-FFF2-40B4-BE49-F238E27FC236}">
                <a16:creationId xmlns:a16="http://schemas.microsoft.com/office/drawing/2014/main" id="{FAF06062-A752-4A1B-8CE2-34008115FD6E}"/>
              </a:ext>
            </a:extLst>
          </p:cNvPr>
          <p:cNvGrpSpPr/>
          <p:nvPr/>
        </p:nvGrpSpPr>
        <p:grpSpPr>
          <a:xfrm>
            <a:off x="5070158" y="4654242"/>
            <a:ext cx="1965960" cy="1737697"/>
            <a:chOff x="2149803" y="4959477"/>
            <a:chExt cx="3797046" cy="3797046"/>
          </a:xfrm>
        </p:grpSpPr>
        <p:sp>
          <p:nvSpPr>
            <p:cNvPr id="79" name="Oval 78">
              <a:extLst>
                <a:ext uri="{FF2B5EF4-FFF2-40B4-BE49-F238E27FC236}">
                  <a16:creationId xmlns:a16="http://schemas.microsoft.com/office/drawing/2014/main" id="{50F574A6-9180-4CA9-9CFB-65155B3F2488}"/>
                </a:ext>
              </a:extLst>
            </p:cNvPr>
            <p:cNvSpPr/>
            <p:nvPr/>
          </p:nvSpPr>
          <p:spPr>
            <a:xfrm>
              <a:off x="2149803" y="4959477"/>
              <a:ext cx="3797046" cy="3797046"/>
            </a:xfrm>
            <a:prstGeom prst="ellipse">
              <a:avLst/>
            </a:prstGeom>
            <a:solidFill>
              <a:schemeClr val="accent2"/>
            </a:soli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FFFFFF"/>
                </a:solidFill>
                <a:effectLst/>
                <a:uLnTx/>
                <a:uFillTx/>
                <a:latin typeface="Calibri Light"/>
              </a:endParaRPr>
            </a:p>
          </p:txBody>
        </p:sp>
        <p:sp>
          <p:nvSpPr>
            <p:cNvPr id="80" name="TextBox 79">
              <a:extLst>
                <a:ext uri="{FF2B5EF4-FFF2-40B4-BE49-F238E27FC236}">
                  <a16:creationId xmlns:a16="http://schemas.microsoft.com/office/drawing/2014/main" id="{9C303AC4-0E2E-4216-94AB-10DCE224682D}"/>
                </a:ext>
              </a:extLst>
            </p:cNvPr>
            <p:cNvSpPr txBox="1"/>
            <p:nvPr/>
          </p:nvSpPr>
          <p:spPr>
            <a:xfrm>
              <a:off x="3426993" y="6455665"/>
              <a:ext cx="1242674" cy="732598"/>
            </a:xfrm>
            <a:prstGeom prst="rect">
              <a:avLst/>
            </a:prstGeom>
            <a:noFill/>
            <a:extLst>
              <a:ext uri="{909E8E84-426E-40DD-AFC4-6F175D3DCCD1}">
                <a14:hiddenFill xmlns:a14="http://schemas.microsoft.com/office/drawing/2010/main">
                  <a:solidFill>
                    <a:schemeClr val="accent2"/>
                  </a:solidFill>
                </a14:hiddenFill>
              </a:ext>
            </a:extLst>
          </p:spPr>
          <p:txBody>
            <a:bodyPr wrap="none" rtlCol="0" anchor="ctr">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Logs</a:t>
              </a:r>
            </a:p>
          </p:txBody>
        </p:sp>
      </p:grpSp>
      <p:grpSp>
        <p:nvGrpSpPr>
          <p:cNvPr id="43" name="Group 42">
            <a:extLst>
              <a:ext uri="{FF2B5EF4-FFF2-40B4-BE49-F238E27FC236}">
                <a16:creationId xmlns:a16="http://schemas.microsoft.com/office/drawing/2014/main" id="{FAF06062-A752-4A1B-8CE2-34008115FD6E}"/>
              </a:ext>
            </a:extLst>
          </p:cNvPr>
          <p:cNvGrpSpPr/>
          <p:nvPr/>
        </p:nvGrpSpPr>
        <p:grpSpPr>
          <a:xfrm>
            <a:off x="3030509" y="1658884"/>
            <a:ext cx="1965960" cy="1737360"/>
            <a:chOff x="2149803" y="4959477"/>
            <a:chExt cx="3797046" cy="3797046"/>
          </a:xfrm>
        </p:grpSpPr>
        <p:sp>
          <p:nvSpPr>
            <p:cNvPr id="2" name="Oval 1">
              <a:extLst>
                <a:ext uri="{FF2B5EF4-FFF2-40B4-BE49-F238E27FC236}">
                  <a16:creationId xmlns:a16="http://schemas.microsoft.com/office/drawing/2014/main" id="{50F574A6-9180-4CA9-9CFB-65155B3F2488}"/>
                </a:ext>
              </a:extLst>
            </p:cNvPr>
            <p:cNvSpPr/>
            <p:nvPr/>
          </p:nvSpPr>
          <p:spPr>
            <a:xfrm>
              <a:off x="2149803" y="4959477"/>
              <a:ext cx="3797046" cy="3797046"/>
            </a:xfrm>
            <a:prstGeom prst="ellipse">
              <a:avLst/>
            </a:prstGeom>
            <a:solidFill>
              <a:schemeClr val="accent2"/>
            </a:solidFill>
            <a:ln>
              <a:noFill/>
            </a:ln>
            <a:effectLst>
              <a:innerShdw blurRad="1181100">
                <a:schemeClr val="accent1">
                  <a:lumMod val="75000"/>
                  <a:alpha val="5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FFFFFF"/>
                </a:solidFill>
                <a:effectLst/>
                <a:uLnTx/>
                <a:uFillTx/>
                <a:latin typeface="Calibri Light"/>
              </a:endParaRPr>
            </a:p>
          </p:txBody>
        </p:sp>
        <p:sp>
          <p:nvSpPr>
            <p:cNvPr id="41" name="TextBox 40">
              <a:extLst>
                <a:ext uri="{FF2B5EF4-FFF2-40B4-BE49-F238E27FC236}">
                  <a16:creationId xmlns:a16="http://schemas.microsoft.com/office/drawing/2014/main" id="{9C303AC4-0E2E-4216-94AB-10DCE224682D}"/>
                </a:ext>
              </a:extLst>
            </p:cNvPr>
            <p:cNvSpPr txBox="1"/>
            <p:nvPr/>
          </p:nvSpPr>
          <p:spPr>
            <a:xfrm>
              <a:off x="3113366" y="6441963"/>
              <a:ext cx="1869926" cy="759998"/>
            </a:xfrm>
            <a:prstGeom prst="rect">
              <a:avLst/>
            </a:prstGeom>
            <a:noFill/>
            <a:extLst>
              <a:ext uri="{909E8E84-426E-40DD-AFC4-6F175D3DCCD1}">
                <a14:hiddenFill xmlns:a14="http://schemas.microsoft.com/office/drawing/2010/main">
                  <a:solidFill>
                    <a:schemeClr val="accent2"/>
                  </a:solidFill>
                </a14:hiddenFill>
              </a:ext>
            </a:extLst>
          </p:spPr>
          <p:txBody>
            <a:bodyPr wrap="none" rtlCol="0" anchor="ctr">
              <a:spAutoFit/>
            </a:bodyP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entury Gothic"/>
                  <a:ea typeface="Open Sans Extrabold" panose="020B0906030804020204" pitchFamily="34" charset="0"/>
                  <a:cs typeface="Open Sans Extrabold" panose="020B0906030804020204" pitchFamily="34" charset="0"/>
                </a:rPr>
                <a:t>Quality</a:t>
              </a:r>
            </a:p>
          </p:txBody>
        </p:sp>
      </p:grpSp>
    </p:spTree>
    <p:extLst>
      <p:ext uri="{BB962C8B-B14F-4D97-AF65-F5344CB8AC3E}">
        <p14:creationId xmlns:p14="http://schemas.microsoft.com/office/powerpoint/2010/main" val="27193216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1000"/>
                                        <p:tgtEl>
                                          <p:spTgt spid="8"/>
                                        </p:tgtEl>
                                      </p:cBhvr>
                                    </p:animEffect>
                                    <p:anim calcmode="lin" valueType="num">
                                      <p:cBhvr>
                                        <p:cTn id="10" dur="1000" fill="hold"/>
                                        <p:tgtEl>
                                          <p:spTgt spid="8"/>
                                        </p:tgtEl>
                                        <p:attrNameLst>
                                          <p:attrName>ppt_x</p:attrName>
                                        </p:attrNameLst>
                                      </p:cBhvr>
                                      <p:tavLst>
                                        <p:tav tm="0">
                                          <p:val>
                                            <p:strVal val="#ppt_x"/>
                                          </p:val>
                                        </p:tav>
                                        <p:tav tm="100000">
                                          <p:val>
                                            <p:strVal val="#ppt_x"/>
                                          </p:val>
                                        </p:tav>
                                      </p:tavLst>
                                    </p:anim>
                                    <p:anim calcmode="lin" valueType="num">
                                      <p:cBhvr>
                                        <p:cTn id="1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8"/>
                                        </p:tgtEl>
                                        <p:attrNameLst>
                                          <p:attrName>style.visibility</p:attrName>
                                        </p:attrNameLst>
                                      </p:cBhvr>
                                      <p:to>
                                        <p:strVal val="visible"/>
                                      </p:to>
                                    </p:set>
                                  </p:childTnLst>
                                </p:cTn>
                              </p:par>
                              <p:par>
                                <p:cTn id="16" presetID="42"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BB6498CC-5668-4F8F-BA8D-FEEF7E1E7295}"/>
              </a:ext>
            </a:extLst>
          </p:cNvPr>
          <p:cNvGraphicFramePr>
            <a:graphicFrameLocks noChangeAspect="1"/>
          </p:cNvGraphicFramePr>
          <p:nvPr>
            <p:custDataLst>
              <p:tags r:id="rId2"/>
            </p:custDataLst>
            <p:extLst>
              <p:ext uri="{D42A27DB-BD31-4B8C-83A1-F6EECF244321}">
                <p14:modId xmlns:p14="http://schemas.microsoft.com/office/powerpoint/2010/main" val="2964786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1"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5EAEFDC1-EB9C-4F21-A1DD-6DBA09B8E4DF}"/>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D51B1CF1-E127-4BD0-9933-6D9C753AFEC1}"/>
              </a:ext>
            </a:extLst>
          </p:cNvPr>
          <p:cNvSpPr>
            <a:spLocks noGrp="1"/>
          </p:cNvSpPr>
          <p:nvPr>
            <p:ph type="ftr" sz="quarter" idx="11"/>
          </p:nvPr>
        </p:nvSpPr>
        <p:spPr/>
        <p:txBody>
          <a:bodyPr/>
          <a:lstStyle/>
          <a:p>
            <a:r>
              <a:rPr lang="en-US"/>
              <a:t>Bioscience Solutions  |  Robert Lutskus</a:t>
            </a:r>
            <a:endParaRPr lang="en-US" dirty="0"/>
          </a:p>
        </p:txBody>
      </p:sp>
      <p:sp>
        <p:nvSpPr>
          <p:cNvPr id="4" name="Title 3">
            <a:extLst>
              <a:ext uri="{FF2B5EF4-FFF2-40B4-BE49-F238E27FC236}">
                <a16:creationId xmlns:a16="http://schemas.microsoft.com/office/drawing/2014/main" id="{E108ED27-975A-43E9-9622-B507864E34B8}"/>
              </a:ext>
            </a:extLst>
          </p:cNvPr>
          <p:cNvSpPr>
            <a:spLocks noGrp="1"/>
          </p:cNvSpPr>
          <p:nvPr>
            <p:ph type="title"/>
          </p:nvPr>
        </p:nvSpPr>
        <p:spPr>
          <a:xfrm>
            <a:off x="507206" y="506412"/>
            <a:ext cx="9018586" cy="432000"/>
          </a:xfrm>
        </p:spPr>
        <p:txBody>
          <a:bodyPr/>
          <a:lstStyle/>
          <a:p>
            <a:r>
              <a:rPr lang="en-US" dirty="0"/>
              <a:t>Established commercial software solution for paperless QC microbiology</a:t>
            </a:r>
            <a:br>
              <a:rPr lang="en-US" dirty="0"/>
            </a:br>
            <a:endParaRPr lang="id-ID" dirty="0"/>
          </a:p>
        </p:txBody>
      </p:sp>
      <p:sp>
        <p:nvSpPr>
          <p:cNvPr id="22" name="Rectangle: Rounded Corners 21">
            <a:extLst>
              <a:ext uri="{FF2B5EF4-FFF2-40B4-BE49-F238E27FC236}">
                <a16:creationId xmlns:a16="http://schemas.microsoft.com/office/drawing/2014/main" id="{27920D6F-6F0C-4B47-BB88-C4BE04DCF39A}"/>
              </a:ext>
            </a:extLst>
          </p:cNvPr>
          <p:cNvSpPr/>
          <p:nvPr/>
        </p:nvSpPr>
        <p:spPr>
          <a:xfrm>
            <a:off x="645100" y="2333430"/>
            <a:ext cx="3449809" cy="3972992"/>
          </a:xfrm>
          <a:prstGeom prst="roundRect">
            <a:avLst>
              <a:gd name="adj" fmla="val 48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1" name="Oval 20">
            <a:extLst>
              <a:ext uri="{FF2B5EF4-FFF2-40B4-BE49-F238E27FC236}">
                <a16:creationId xmlns:a16="http://schemas.microsoft.com/office/drawing/2014/main" id="{FACE9382-B6B4-4E9B-A277-3CE1B69E80EB}"/>
              </a:ext>
            </a:extLst>
          </p:cNvPr>
          <p:cNvSpPr/>
          <p:nvPr/>
        </p:nvSpPr>
        <p:spPr>
          <a:xfrm>
            <a:off x="1665154" y="1666206"/>
            <a:ext cx="1409700" cy="14097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5" name="Rectangle: Rounded Corners 24">
            <a:extLst>
              <a:ext uri="{FF2B5EF4-FFF2-40B4-BE49-F238E27FC236}">
                <a16:creationId xmlns:a16="http://schemas.microsoft.com/office/drawing/2014/main" id="{66BDA514-6B48-467D-A4EE-585D84CAF063}"/>
              </a:ext>
            </a:extLst>
          </p:cNvPr>
          <p:cNvSpPr/>
          <p:nvPr/>
        </p:nvSpPr>
        <p:spPr>
          <a:xfrm>
            <a:off x="4370699" y="2333430"/>
            <a:ext cx="3449809" cy="3972992"/>
          </a:xfrm>
          <a:prstGeom prst="roundRect">
            <a:avLst>
              <a:gd name="adj" fmla="val 48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6" name="Oval 25">
            <a:extLst>
              <a:ext uri="{FF2B5EF4-FFF2-40B4-BE49-F238E27FC236}">
                <a16:creationId xmlns:a16="http://schemas.microsoft.com/office/drawing/2014/main" id="{55D06FA5-D2DB-435A-BB44-1E589372EFC5}"/>
              </a:ext>
            </a:extLst>
          </p:cNvPr>
          <p:cNvSpPr/>
          <p:nvPr/>
        </p:nvSpPr>
        <p:spPr>
          <a:xfrm>
            <a:off x="5390753" y="1666206"/>
            <a:ext cx="1409700" cy="14097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8" name="Rectangle: Rounded Corners 27">
            <a:extLst>
              <a:ext uri="{FF2B5EF4-FFF2-40B4-BE49-F238E27FC236}">
                <a16:creationId xmlns:a16="http://schemas.microsoft.com/office/drawing/2014/main" id="{3FB47499-FBF8-4B67-8B7A-6E0B62AF3B04}"/>
              </a:ext>
            </a:extLst>
          </p:cNvPr>
          <p:cNvSpPr/>
          <p:nvPr/>
        </p:nvSpPr>
        <p:spPr>
          <a:xfrm>
            <a:off x="8096298" y="2333430"/>
            <a:ext cx="3449809" cy="3972992"/>
          </a:xfrm>
          <a:prstGeom prst="roundRect">
            <a:avLst>
              <a:gd name="adj" fmla="val 48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29" name="Oval 28">
            <a:extLst>
              <a:ext uri="{FF2B5EF4-FFF2-40B4-BE49-F238E27FC236}">
                <a16:creationId xmlns:a16="http://schemas.microsoft.com/office/drawing/2014/main" id="{83641822-0B52-43AD-A916-4B69C6CFF086}"/>
              </a:ext>
            </a:extLst>
          </p:cNvPr>
          <p:cNvSpPr/>
          <p:nvPr/>
        </p:nvSpPr>
        <p:spPr>
          <a:xfrm>
            <a:off x="9116352" y="1666206"/>
            <a:ext cx="1409700" cy="14097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0" name="TextBox 29">
            <a:extLst>
              <a:ext uri="{FF2B5EF4-FFF2-40B4-BE49-F238E27FC236}">
                <a16:creationId xmlns:a16="http://schemas.microsoft.com/office/drawing/2014/main" id="{5497FC0D-AC96-4A03-AA37-91871A0C576D}"/>
              </a:ext>
            </a:extLst>
          </p:cNvPr>
          <p:cNvSpPr txBox="1"/>
          <p:nvPr/>
        </p:nvSpPr>
        <p:spPr>
          <a:xfrm>
            <a:off x="1205842" y="3458620"/>
            <a:ext cx="2328324" cy="1538883"/>
          </a:xfrm>
          <a:prstGeom prst="rect">
            <a:avLst/>
          </a:prstGeom>
          <a:noFill/>
        </p:spPr>
        <p:txBody>
          <a:bodyPr wrap="square" lIns="0" tIns="0" rIns="0" bIns="0"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&gt;70 </a:t>
            </a:r>
            <a:r>
              <a:rPr lang="en-US" sz="1800" dirty="0"/>
              <a:t>Companies globally are using MODA leverage the expertise and best practices of this user community</a:t>
            </a:r>
          </a:p>
        </p:txBody>
      </p:sp>
      <p:sp>
        <p:nvSpPr>
          <p:cNvPr id="31" name="TextBox 30">
            <a:extLst>
              <a:ext uri="{FF2B5EF4-FFF2-40B4-BE49-F238E27FC236}">
                <a16:creationId xmlns:a16="http://schemas.microsoft.com/office/drawing/2014/main" id="{B64F84E1-EF95-4DD9-BF6D-1EE46E078F1C}"/>
              </a:ext>
            </a:extLst>
          </p:cNvPr>
          <p:cNvSpPr txBox="1"/>
          <p:nvPr/>
        </p:nvSpPr>
        <p:spPr>
          <a:xfrm>
            <a:off x="4681503" y="3458620"/>
            <a:ext cx="2828200" cy="1538883"/>
          </a:xfrm>
          <a:prstGeom prst="rect">
            <a:avLst/>
          </a:prstGeom>
          <a:noFill/>
        </p:spPr>
        <p:txBody>
          <a:bodyPr wrap="square" lIns="0" tIns="0" rIns="0" bIns="0"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&gt;4,000 </a:t>
            </a:r>
            <a:r>
              <a:rPr lang="en-US" sz="1800" dirty="0"/>
              <a:t>Users globally </a:t>
            </a:r>
          </a:p>
          <a:p>
            <a:pPr algn="ctr"/>
            <a:r>
              <a:rPr lang="en-US" sz="1800" dirty="0"/>
              <a:t>Providing feedback on meeting the end user needs and making their workload easier</a:t>
            </a:r>
          </a:p>
        </p:txBody>
      </p:sp>
      <p:sp>
        <p:nvSpPr>
          <p:cNvPr id="32" name="TextBox 31">
            <a:extLst>
              <a:ext uri="{FF2B5EF4-FFF2-40B4-BE49-F238E27FC236}">
                <a16:creationId xmlns:a16="http://schemas.microsoft.com/office/drawing/2014/main" id="{B1A1CCC4-ABF4-48E4-BAA6-A8606ED0169D}"/>
              </a:ext>
            </a:extLst>
          </p:cNvPr>
          <p:cNvSpPr txBox="1"/>
          <p:nvPr/>
        </p:nvSpPr>
        <p:spPr>
          <a:xfrm>
            <a:off x="8407102" y="3458620"/>
            <a:ext cx="2828200" cy="2092881"/>
          </a:xfrm>
          <a:prstGeom prst="rect">
            <a:avLst/>
          </a:prstGeom>
          <a:noFill/>
        </p:spPr>
        <p:txBody>
          <a:bodyPr wrap="square" lIns="0" tIns="0" rIns="0" bIns="0"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&gt;120 </a:t>
            </a:r>
            <a:r>
              <a:rPr lang="en-US" sz="1800" dirty="0"/>
              <a:t>Industrial sites with many customers using MODA as their global solution, including Lonza.  </a:t>
            </a:r>
            <a:r>
              <a:rPr lang="en-US" sz="1800" b="1" dirty="0"/>
              <a:t>Optimized implementation and validation approach to meet aggressive project timelines</a:t>
            </a:r>
          </a:p>
        </p:txBody>
      </p:sp>
      <p:sp>
        <p:nvSpPr>
          <p:cNvPr id="33" name="Rectangle: Rounded Corners 32">
            <a:extLst>
              <a:ext uri="{FF2B5EF4-FFF2-40B4-BE49-F238E27FC236}">
                <a16:creationId xmlns:a16="http://schemas.microsoft.com/office/drawing/2014/main" id="{17E9FDD2-3030-4D0A-B5E8-7683419AA99E}"/>
              </a:ext>
            </a:extLst>
          </p:cNvPr>
          <p:cNvSpPr/>
          <p:nvPr/>
        </p:nvSpPr>
        <p:spPr>
          <a:xfrm>
            <a:off x="2244724" y="5981700"/>
            <a:ext cx="250561" cy="68823"/>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4" name="Rectangle: Rounded Corners 33">
            <a:extLst>
              <a:ext uri="{FF2B5EF4-FFF2-40B4-BE49-F238E27FC236}">
                <a16:creationId xmlns:a16="http://schemas.microsoft.com/office/drawing/2014/main" id="{72277ED6-77B9-4CE9-A30E-127132007E9F}"/>
              </a:ext>
            </a:extLst>
          </p:cNvPr>
          <p:cNvSpPr/>
          <p:nvPr/>
        </p:nvSpPr>
        <p:spPr>
          <a:xfrm>
            <a:off x="5970323" y="5981700"/>
            <a:ext cx="250561" cy="68823"/>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5" name="Rectangle: Rounded Corners 34">
            <a:extLst>
              <a:ext uri="{FF2B5EF4-FFF2-40B4-BE49-F238E27FC236}">
                <a16:creationId xmlns:a16="http://schemas.microsoft.com/office/drawing/2014/main" id="{07C6B229-5396-4D9B-8AB8-596A06CE2FCC}"/>
              </a:ext>
            </a:extLst>
          </p:cNvPr>
          <p:cNvSpPr/>
          <p:nvPr/>
        </p:nvSpPr>
        <p:spPr>
          <a:xfrm>
            <a:off x="9695922" y="5981700"/>
            <a:ext cx="250561" cy="68823"/>
          </a:xfrm>
          <a:prstGeom prst="roundRect">
            <a:avLst>
              <a:gd name="adj" fmla="val 50000"/>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36" name="Group 35">
            <a:extLst>
              <a:ext uri="{FF2B5EF4-FFF2-40B4-BE49-F238E27FC236}">
                <a16:creationId xmlns:a16="http://schemas.microsoft.com/office/drawing/2014/main" id="{69266B70-F65C-485A-B28F-46BB807CB34F}"/>
              </a:ext>
            </a:extLst>
          </p:cNvPr>
          <p:cNvGrpSpPr/>
          <p:nvPr/>
        </p:nvGrpSpPr>
        <p:grpSpPr>
          <a:xfrm flipH="1">
            <a:off x="2114595" y="2114229"/>
            <a:ext cx="510820" cy="513654"/>
            <a:chOff x="11601450" y="5076825"/>
            <a:chExt cx="285751" cy="287338"/>
          </a:xfrm>
          <a:solidFill>
            <a:schemeClr val="bg1"/>
          </a:solidFill>
        </p:grpSpPr>
        <p:sp>
          <p:nvSpPr>
            <p:cNvPr id="37" name="Freeform 2606">
              <a:extLst>
                <a:ext uri="{FF2B5EF4-FFF2-40B4-BE49-F238E27FC236}">
                  <a16:creationId xmlns:a16="http://schemas.microsoft.com/office/drawing/2014/main" id="{110CAA2A-7245-49AF-898B-5306F7D94DF7}"/>
                </a:ext>
              </a:extLst>
            </p:cNvPr>
            <p:cNvSpPr>
              <a:spLocks/>
            </p:cNvSpPr>
            <p:nvPr/>
          </p:nvSpPr>
          <p:spPr bwMode="auto">
            <a:xfrm>
              <a:off x="11682413" y="5230813"/>
              <a:ext cx="122238" cy="63500"/>
            </a:xfrm>
            <a:custGeom>
              <a:avLst/>
              <a:gdLst>
                <a:gd name="T0" fmla="*/ 337 w 385"/>
                <a:gd name="T1" fmla="*/ 202 h 202"/>
                <a:gd name="T2" fmla="*/ 346 w 385"/>
                <a:gd name="T3" fmla="*/ 177 h 202"/>
                <a:gd name="T4" fmla="*/ 355 w 385"/>
                <a:gd name="T5" fmla="*/ 151 h 202"/>
                <a:gd name="T6" fmla="*/ 362 w 385"/>
                <a:gd name="T7" fmla="*/ 126 h 202"/>
                <a:gd name="T8" fmla="*/ 369 w 385"/>
                <a:gd name="T9" fmla="*/ 101 h 202"/>
                <a:gd name="T10" fmla="*/ 374 w 385"/>
                <a:gd name="T11" fmla="*/ 75 h 202"/>
                <a:gd name="T12" fmla="*/ 379 w 385"/>
                <a:gd name="T13" fmla="*/ 50 h 202"/>
                <a:gd name="T14" fmla="*/ 383 w 385"/>
                <a:gd name="T15" fmla="*/ 26 h 202"/>
                <a:gd name="T16" fmla="*/ 385 w 385"/>
                <a:gd name="T17" fmla="*/ 0 h 202"/>
                <a:gd name="T18" fmla="*/ 0 w 385"/>
                <a:gd name="T19" fmla="*/ 0 h 202"/>
                <a:gd name="T20" fmla="*/ 3 w 385"/>
                <a:gd name="T21" fmla="*/ 26 h 202"/>
                <a:gd name="T22" fmla="*/ 7 w 385"/>
                <a:gd name="T23" fmla="*/ 50 h 202"/>
                <a:gd name="T24" fmla="*/ 11 w 385"/>
                <a:gd name="T25" fmla="*/ 75 h 202"/>
                <a:gd name="T26" fmla="*/ 16 w 385"/>
                <a:gd name="T27" fmla="*/ 101 h 202"/>
                <a:gd name="T28" fmla="*/ 23 w 385"/>
                <a:gd name="T29" fmla="*/ 126 h 202"/>
                <a:gd name="T30" fmla="*/ 31 w 385"/>
                <a:gd name="T31" fmla="*/ 151 h 202"/>
                <a:gd name="T32" fmla="*/ 40 w 385"/>
                <a:gd name="T33" fmla="*/ 177 h 202"/>
                <a:gd name="T34" fmla="*/ 48 w 385"/>
                <a:gd name="T35" fmla="*/ 202 h 202"/>
                <a:gd name="T36" fmla="*/ 337 w 385"/>
                <a:gd name="T3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5" h="202">
                  <a:moveTo>
                    <a:pt x="337" y="202"/>
                  </a:moveTo>
                  <a:lnTo>
                    <a:pt x="346" y="177"/>
                  </a:lnTo>
                  <a:lnTo>
                    <a:pt x="355" y="151"/>
                  </a:lnTo>
                  <a:lnTo>
                    <a:pt x="362" y="126"/>
                  </a:lnTo>
                  <a:lnTo>
                    <a:pt x="369" y="101"/>
                  </a:lnTo>
                  <a:lnTo>
                    <a:pt x="374" y="75"/>
                  </a:lnTo>
                  <a:lnTo>
                    <a:pt x="379" y="50"/>
                  </a:lnTo>
                  <a:lnTo>
                    <a:pt x="383" y="26"/>
                  </a:lnTo>
                  <a:lnTo>
                    <a:pt x="385" y="0"/>
                  </a:lnTo>
                  <a:lnTo>
                    <a:pt x="0" y="0"/>
                  </a:lnTo>
                  <a:lnTo>
                    <a:pt x="3" y="26"/>
                  </a:lnTo>
                  <a:lnTo>
                    <a:pt x="7" y="50"/>
                  </a:lnTo>
                  <a:lnTo>
                    <a:pt x="11" y="75"/>
                  </a:lnTo>
                  <a:lnTo>
                    <a:pt x="16" y="101"/>
                  </a:lnTo>
                  <a:lnTo>
                    <a:pt x="23" y="126"/>
                  </a:lnTo>
                  <a:lnTo>
                    <a:pt x="31" y="151"/>
                  </a:lnTo>
                  <a:lnTo>
                    <a:pt x="40" y="177"/>
                  </a:lnTo>
                  <a:lnTo>
                    <a:pt x="48" y="202"/>
                  </a:lnTo>
                  <a:lnTo>
                    <a:pt x="337"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607">
              <a:extLst>
                <a:ext uri="{FF2B5EF4-FFF2-40B4-BE49-F238E27FC236}">
                  <a16:creationId xmlns:a16="http://schemas.microsoft.com/office/drawing/2014/main" id="{720D8484-11E5-40F8-BFBB-47B76D276E3D}"/>
                </a:ext>
              </a:extLst>
            </p:cNvPr>
            <p:cNvSpPr>
              <a:spLocks/>
            </p:cNvSpPr>
            <p:nvPr/>
          </p:nvSpPr>
          <p:spPr bwMode="auto">
            <a:xfrm>
              <a:off x="11682413" y="5156200"/>
              <a:ext cx="123825" cy="65088"/>
            </a:xfrm>
            <a:custGeom>
              <a:avLst/>
              <a:gdLst>
                <a:gd name="T0" fmla="*/ 363 w 390"/>
                <a:gd name="T1" fmla="*/ 0 h 203"/>
                <a:gd name="T2" fmla="*/ 26 w 390"/>
                <a:gd name="T3" fmla="*/ 0 h 203"/>
                <a:gd name="T4" fmla="*/ 18 w 390"/>
                <a:gd name="T5" fmla="*/ 24 h 203"/>
                <a:gd name="T6" fmla="*/ 13 w 390"/>
                <a:gd name="T7" fmla="*/ 50 h 203"/>
                <a:gd name="T8" fmla="*/ 9 w 390"/>
                <a:gd name="T9" fmla="*/ 75 h 203"/>
                <a:gd name="T10" fmla="*/ 4 w 390"/>
                <a:gd name="T11" fmla="*/ 100 h 203"/>
                <a:gd name="T12" fmla="*/ 2 w 390"/>
                <a:gd name="T13" fmla="*/ 126 h 203"/>
                <a:gd name="T14" fmla="*/ 0 w 390"/>
                <a:gd name="T15" fmla="*/ 151 h 203"/>
                <a:gd name="T16" fmla="*/ 0 w 390"/>
                <a:gd name="T17" fmla="*/ 176 h 203"/>
                <a:gd name="T18" fmla="*/ 0 w 390"/>
                <a:gd name="T19" fmla="*/ 203 h 203"/>
                <a:gd name="T20" fmla="*/ 390 w 390"/>
                <a:gd name="T21" fmla="*/ 203 h 203"/>
                <a:gd name="T22" fmla="*/ 390 w 390"/>
                <a:gd name="T23" fmla="*/ 176 h 203"/>
                <a:gd name="T24" fmla="*/ 390 w 390"/>
                <a:gd name="T25" fmla="*/ 151 h 203"/>
                <a:gd name="T26" fmla="*/ 387 w 390"/>
                <a:gd name="T27" fmla="*/ 126 h 203"/>
                <a:gd name="T28" fmla="*/ 385 w 390"/>
                <a:gd name="T29" fmla="*/ 100 h 203"/>
                <a:gd name="T30" fmla="*/ 381 w 390"/>
                <a:gd name="T31" fmla="*/ 75 h 203"/>
                <a:gd name="T32" fmla="*/ 376 w 390"/>
                <a:gd name="T33" fmla="*/ 50 h 203"/>
                <a:gd name="T34" fmla="*/ 371 w 390"/>
                <a:gd name="T35" fmla="*/ 24 h 203"/>
                <a:gd name="T36" fmla="*/ 363 w 390"/>
                <a:gd name="T3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 h="203">
                  <a:moveTo>
                    <a:pt x="363" y="0"/>
                  </a:moveTo>
                  <a:lnTo>
                    <a:pt x="26" y="0"/>
                  </a:lnTo>
                  <a:lnTo>
                    <a:pt x="18" y="24"/>
                  </a:lnTo>
                  <a:lnTo>
                    <a:pt x="13" y="50"/>
                  </a:lnTo>
                  <a:lnTo>
                    <a:pt x="9" y="75"/>
                  </a:lnTo>
                  <a:lnTo>
                    <a:pt x="4" y="100"/>
                  </a:lnTo>
                  <a:lnTo>
                    <a:pt x="2" y="126"/>
                  </a:lnTo>
                  <a:lnTo>
                    <a:pt x="0" y="151"/>
                  </a:lnTo>
                  <a:lnTo>
                    <a:pt x="0" y="176"/>
                  </a:lnTo>
                  <a:lnTo>
                    <a:pt x="0" y="203"/>
                  </a:lnTo>
                  <a:lnTo>
                    <a:pt x="390" y="203"/>
                  </a:lnTo>
                  <a:lnTo>
                    <a:pt x="390" y="176"/>
                  </a:lnTo>
                  <a:lnTo>
                    <a:pt x="390" y="151"/>
                  </a:lnTo>
                  <a:lnTo>
                    <a:pt x="387" y="126"/>
                  </a:lnTo>
                  <a:lnTo>
                    <a:pt x="385" y="100"/>
                  </a:lnTo>
                  <a:lnTo>
                    <a:pt x="381" y="75"/>
                  </a:lnTo>
                  <a:lnTo>
                    <a:pt x="376" y="50"/>
                  </a:lnTo>
                  <a:lnTo>
                    <a:pt x="371" y="24"/>
                  </a:lnTo>
                  <a:lnTo>
                    <a:pt x="36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608">
              <a:extLst>
                <a:ext uri="{FF2B5EF4-FFF2-40B4-BE49-F238E27FC236}">
                  <a16:creationId xmlns:a16="http://schemas.microsoft.com/office/drawing/2014/main" id="{B0B7FCBA-BD0E-4E94-9D53-183D6D906E4C}"/>
                </a:ext>
              </a:extLst>
            </p:cNvPr>
            <p:cNvSpPr>
              <a:spLocks/>
            </p:cNvSpPr>
            <p:nvPr/>
          </p:nvSpPr>
          <p:spPr bwMode="auto">
            <a:xfrm>
              <a:off x="11799888" y="5230813"/>
              <a:ext cx="87313" cy="63500"/>
            </a:xfrm>
            <a:custGeom>
              <a:avLst/>
              <a:gdLst>
                <a:gd name="T0" fmla="*/ 0 w 274"/>
                <a:gd name="T1" fmla="*/ 202 h 202"/>
                <a:gd name="T2" fmla="*/ 209 w 274"/>
                <a:gd name="T3" fmla="*/ 202 h 202"/>
                <a:gd name="T4" fmla="*/ 222 w 274"/>
                <a:gd name="T5" fmla="*/ 180 h 202"/>
                <a:gd name="T6" fmla="*/ 233 w 274"/>
                <a:gd name="T7" fmla="*/ 156 h 202"/>
                <a:gd name="T8" fmla="*/ 244 w 274"/>
                <a:gd name="T9" fmla="*/ 131 h 202"/>
                <a:gd name="T10" fmla="*/ 253 w 274"/>
                <a:gd name="T11" fmla="*/ 106 h 202"/>
                <a:gd name="T12" fmla="*/ 261 w 274"/>
                <a:gd name="T13" fmla="*/ 81 h 202"/>
                <a:gd name="T14" fmla="*/ 266 w 274"/>
                <a:gd name="T15" fmla="*/ 54 h 202"/>
                <a:gd name="T16" fmla="*/ 271 w 274"/>
                <a:gd name="T17" fmla="*/ 28 h 202"/>
                <a:gd name="T18" fmla="*/ 274 w 274"/>
                <a:gd name="T19" fmla="*/ 0 h 202"/>
                <a:gd name="T20" fmla="*/ 45 w 274"/>
                <a:gd name="T21" fmla="*/ 0 h 202"/>
                <a:gd name="T22" fmla="*/ 43 w 274"/>
                <a:gd name="T23" fmla="*/ 26 h 202"/>
                <a:gd name="T24" fmla="*/ 39 w 274"/>
                <a:gd name="T25" fmla="*/ 50 h 202"/>
                <a:gd name="T26" fmla="*/ 35 w 274"/>
                <a:gd name="T27" fmla="*/ 75 h 202"/>
                <a:gd name="T28" fmla="*/ 29 w 274"/>
                <a:gd name="T29" fmla="*/ 101 h 202"/>
                <a:gd name="T30" fmla="*/ 24 w 274"/>
                <a:gd name="T31" fmla="*/ 126 h 202"/>
                <a:gd name="T32" fmla="*/ 16 w 274"/>
                <a:gd name="T33" fmla="*/ 151 h 202"/>
                <a:gd name="T34" fmla="*/ 9 w 274"/>
                <a:gd name="T35" fmla="*/ 177 h 202"/>
                <a:gd name="T36" fmla="*/ 0 w 274"/>
                <a:gd name="T37" fmla="*/ 202 h 202"/>
                <a:gd name="T38" fmla="*/ 0 w 274"/>
                <a:gd name="T39"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4" h="202">
                  <a:moveTo>
                    <a:pt x="0" y="202"/>
                  </a:moveTo>
                  <a:lnTo>
                    <a:pt x="209" y="202"/>
                  </a:lnTo>
                  <a:lnTo>
                    <a:pt x="222" y="180"/>
                  </a:lnTo>
                  <a:lnTo>
                    <a:pt x="233" y="156"/>
                  </a:lnTo>
                  <a:lnTo>
                    <a:pt x="244" y="131"/>
                  </a:lnTo>
                  <a:lnTo>
                    <a:pt x="253" y="106"/>
                  </a:lnTo>
                  <a:lnTo>
                    <a:pt x="261" y="81"/>
                  </a:lnTo>
                  <a:lnTo>
                    <a:pt x="266" y="54"/>
                  </a:lnTo>
                  <a:lnTo>
                    <a:pt x="271" y="28"/>
                  </a:lnTo>
                  <a:lnTo>
                    <a:pt x="274" y="0"/>
                  </a:lnTo>
                  <a:lnTo>
                    <a:pt x="45" y="0"/>
                  </a:lnTo>
                  <a:lnTo>
                    <a:pt x="43" y="26"/>
                  </a:lnTo>
                  <a:lnTo>
                    <a:pt x="39" y="50"/>
                  </a:lnTo>
                  <a:lnTo>
                    <a:pt x="35" y="75"/>
                  </a:lnTo>
                  <a:lnTo>
                    <a:pt x="29" y="101"/>
                  </a:lnTo>
                  <a:lnTo>
                    <a:pt x="24" y="126"/>
                  </a:lnTo>
                  <a:lnTo>
                    <a:pt x="16" y="151"/>
                  </a:lnTo>
                  <a:lnTo>
                    <a:pt x="9" y="177"/>
                  </a:lnTo>
                  <a:lnTo>
                    <a:pt x="0" y="202"/>
                  </a:lnTo>
                  <a:lnTo>
                    <a:pt x="0"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09">
              <a:extLst>
                <a:ext uri="{FF2B5EF4-FFF2-40B4-BE49-F238E27FC236}">
                  <a16:creationId xmlns:a16="http://schemas.microsoft.com/office/drawing/2014/main" id="{B36A5B68-522A-424E-9F1F-B6F59CCA856B}"/>
                </a:ext>
              </a:extLst>
            </p:cNvPr>
            <p:cNvSpPr>
              <a:spLocks/>
            </p:cNvSpPr>
            <p:nvPr/>
          </p:nvSpPr>
          <p:spPr bwMode="auto">
            <a:xfrm>
              <a:off x="11703050" y="5303838"/>
              <a:ext cx="82550" cy="60325"/>
            </a:xfrm>
            <a:custGeom>
              <a:avLst/>
              <a:gdLst>
                <a:gd name="T0" fmla="*/ 0 w 262"/>
                <a:gd name="T1" fmla="*/ 0 h 186"/>
                <a:gd name="T2" fmla="*/ 10 w 262"/>
                <a:gd name="T3" fmla="*/ 23 h 186"/>
                <a:gd name="T4" fmla="*/ 21 w 262"/>
                <a:gd name="T5" fmla="*/ 46 h 186"/>
                <a:gd name="T6" fmla="*/ 33 w 262"/>
                <a:gd name="T7" fmla="*/ 69 h 186"/>
                <a:gd name="T8" fmla="*/ 46 w 262"/>
                <a:gd name="T9" fmla="*/ 92 h 186"/>
                <a:gd name="T10" fmla="*/ 60 w 262"/>
                <a:gd name="T11" fmla="*/ 115 h 186"/>
                <a:gd name="T12" fmla="*/ 75 w 262"/>
                <a:gd name="T13" fmla="*/ 140 h 186"/>
                <a:gd name="T14" fmla="*/ 90 w 262"/>
                <a:gd name="T15" fmla="*/ 163 h 186"/>
                <a:gd name="T16" fmla="*/ 106 w 262"/>
                <a:gd name="T17" fmla="*/ 186 h 186"/>
                <a:gd name="T18" fmla="*/ 117 w 262"/>
                <a:gd name="T19" fmla="*/ 186 h 186"/>
                <a:gd name="T20" fmla="*/ 130 w 262"/>
                <a:gd name="T21" fmla="*/ 186 h 186"/>
                <a:gd name="T22" fmla="*/ 143 w 262"/>
                <a:gd name="T23" fmla="*/ 186 h 186"/>
                <a:gd name="T24" fmla="*/ 155 w 262"/>
                <a:gd name="T25" fmla="*/ 186 h 186"/>
                <a:gd name="T26" fmla="*/ 171 w 262"/>
                <a:gd name="T27" fmla="*/ 163 h 186"/>
                <a:gd name="T28" fmla="*/ 187 w 262"/>
                <a:gd name="T29" fmla="*/ 138 h 186"/>
                <a:gd name="T30" fmla="*/ 201 w 262"/>
                <a:gd name="T31" fmla="*/ 115 h 186"/>
                <a:gd name="T32" fmla="*/ 215 w 262"/>
                <a:gd name="T33" fmla="*/ 92 h 186"/>
                <a:gd name="T34" fmla="*/ 229 w 262"/>
                <a:gd name="T35" fmla="*/ 69 h 186"/>
                <a:gd name="T36" fmla="*/ 241 w 262"/>
                <a:gd name="T37" fmla="*/ 46 h 186"/>
                <a:gd name="T38" fmla="*/ 252 w 262"/>
                <a:gd name="T39" fmla="*/ 23 h 186"/>
                <a:gd name="T40" fmla="*/ 262 w 262"/>
                <a:gd name="T41" fmla="*/ 0 h 186"/>
                <a:gd name="T42" fmla="*/ 0 w 262"/>
                <a:gd name="T4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186">
                  <a:moveTo>
                    <a:pt x="0" y="0"/>
                  </a:moveTo>
                  <a:lnTo>
                    <a:pt x="10" y="23"/>
                  </a:lnTo>
                  <a:lnTo>
                    <a:pt x="21" y="46"/>
                  </a:lnTo>
                  <a:lnTo>
                    <a:pt x="33" y="69"/>
                  </a:lnTo>
                  <a:lnTo>
                    <a:pt x="46" y="92"/>
                  </a:lnTo>
                  <a:lnTo>
                    <a:pt x="60" y="115"/>
                  </a:lnTo>
                  <a:lnTo>
                    <a:pt x="75" y="140"/>
                  </a:lnTo>
                  <a:lnTo>
                    <a:pt x="90" y="163"/>
                  </a:lnTo>
                  <a:lnTo>
                    <a:pt x="106" y="186"/>
                  </a:lnTo>
                  <a:lnTo>
                    <a:pt x="117" y="186"/>
                  </a:lnTo>
                  <a:lnTo>
                    <a:pt x="130" y="186"/>
                  </a:lnTo>
                  <a:lnTo>
                    <a:pt x="143" y="186"/>
                  </a:lnTo>
                  <a:lnTo>
                    <a:pt x="155" y="186"/>
                  </a:lnTo>
                  <a:lnTo>
                    <a:pt x="171" y="163"/>
                  </a:lnTo>
                  <a:lnTo>
                    <a:pt x="187" y="138"/>
                  </a:lnTo>
                  <a:lnTo>
                    <a:pt x="201" y="115"/>
                  </a:lnTo>
                  <a:lnTo>
                    <a:pt x="215" y="92"/>
                  </a:lnTo>
                  <a:lnTo>
                    <a:pt x="229" y="69"/>
                  </a:lnTo>
                  <a:lnTo>
                    <a:pt x="241" y="46"/>
                  </a:lnTo>
                  <a:lnTo>
                    <a:pt x="252" y="23"/>
                  </a:lnTo>
                  <a:lnTo>
                    <a:pt x="26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10">
              <a:extLst>
                <a:ext uri="{FF2B5EF4-FFF2-40B4-BE49-F238E27FC236}">
                  <a16:creationId xmlns:a16="http://schemas.microsoft.com/office/drawing/2014/main" id="{24BCC08A-1F07-4A73-87EA-D6FF5C243035}"/>
                </a:ext>
              </a:extLst>
            </p:cNvPr>
            <p:cNvSpPr>
              <a:spLocks/>
            </p:cNvSpPr>
            <p:nvPr/>
          </p:nvSpPr>
          <p:spPr bwMode="auto">
            <a:xfrm>
              <a:off x="11693525" y="5076825"/>
              <a:ext cx="101600" cy="69850"/>
            </a:xfrm>
            <a:custGeom>
              <a:avLst/>
              <a:gdLst>
                <a:gd name="T0" fmla="*/ 317 w 317"/>
                <a:gd name="T1" fmla="*/ 220 h 220"/>
                <a:gd name="T2" fmla="*/ 306 w 317"/>
                <a:gd name="T3" fmla="*/ 192 h 220"/>
                <a:gd name="T4" fmla="*/ 294 w 317"/>
                <a:gd name="T5" fmla="*/ 163 h 220"/>
                <a:gd name="T6" fmla="*/ 280 w 317"/>
                <a:gd name="T7" fmla="*/ 136 h 220"/>
                <a:gd name="T8" fmla="*/ 264 w 317"/>
                <a:gd name="T9" fmla="*/ 108 h 220"/>
                <a:gd name="T10" fmla="*/ 247 w 317"/>
                <a:gd name="T11" fmla="*/ 81 h 220"/>
                <a:gd name="T12" fmla="*/ 228 w 317"/>
                <a:gd name="T13" fmla="*/ 54 h 220"/>
                <a:gd name="T14" fmla="*/ 208 w 317"/>
                <a:gd name="T15" fmla="*/ 28 h 220"/>
                <a:gd name="T16" fmla="*/ 187 w 317"/>
                <a:gd name="T17" fmla="*/ 1 h 220"/>
                <a:gd name="T18" fmla="*/ 173 w 317"/>
                <a:gd name="T19" fmla="*/ 0 h 220"/>
                <a:gd name="T20" fmla="*/ 159 w 317"/>
                <a:gd name="T21" fmla="*/ 0 h 220"/>
                <a:gd name="T22" fmla="*/ 149 w 317"/>
                <a:gd name="T23" fmla="*/ 0 h 220"/>
                <a:gd name="T24" fmla="*/ 139 w 317"/>
                <a:gd name="T25" fmla="*/ 0 h 220"/>
                <a:gd name="T26" fmla="*/ 134 w 317"/>
                <a:gd name="T27" fmla="*/ 1 h 220"/>
                <a:gd name="T28" fmla="*/ 130 w 317"/>
                <a:gd name="T29" fmla="*/ 1 h 220"/>
                <a:gd name="T30" fmla="*/ 109 w 317"/>
                <a:gd name="T31" fmla="*/ 28 h 220"/>
                <a:gd name="T32" fmla="*/ 89 w 317"/>
                <a:gd name="T33" fmla="*/ 54 h 220"/>
                <a:gd name="T34" fmla="*/ 71 w 317"/>
                <a:gd name="T35" fmla="*/ 81 h 220"/>
                <a:gd name="T36" fmla="*/ 53 w 317"/>
                <a:gd name="T37" fmla="*/ 108 h 220"/>
                <a:gd name="T38" fmla="*/ 38 w 317"/>
                <a:gd name="T39" fmla="*/ 136 h 220"/>
                <a:gd name="T40" fmla="*/ 23 w 317"/>
                <a:gd name="T41" fmla="*/ 163 h 220"/>
                <a:gd name="T42" fmla="*/ 11 w 317"/>
                <a:gd name="T43" fmla="*/ 192 h 220"/>
                <a:gd name="T44" fmla="*/ 0 w 317"/>
                <a:gd name="T45" fmla="*/ 220 h 220"/>
                <a:gd name="T46" fmla="*/ 317 w 317"/>
                <a:gd name="T4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220">
                  <a:moveTo>
                    <a:pt x="317" y="220"/>
                  </a:moveTo>
                  <a:lnTo>
                    <a:pt x="306" y="192"/>
                  </a:lnTo>
                  <a:lnTo>
                    <a:pt x="294" y="163"/>
                  </a:lnTo>
                  <a:lnTo>
                    <a:pt x="280" y="136"/>
                  </a:lnTo>
                  <a:lnTo>
                    <a:pt x="264" y="108"/>
                  </a:lnTo>
                  <a:lnTo>
                    <a:pt x="247" y="81"/>
                  </a:lnTo>
                  <a:lnTo>
                    <a:pt x="228" y="54"/>
                  </a:lnTo>
                  <a:lnTo>
                    <a:pt x="208" y="28"/>
                  </a:lnTo>
                  <a:lnTo>
                    <a:pt x="187" y="1"/>
                  </a:lnTo>
                  <a:lnTo>
                    <a:pt x="173" y="0"/>
                  </a:lnTo>
                  <a:lnTo>
                    <a:pt x="159" y="0"/>
                  </a:lnTo>
                  <a:lnTo>
                    <a:pt x="149" y="0"/>
                  </a:lnTo>
                  <a:lnTo>
                    <a:pt x="139" y="0"/>
                  </a:lnTo>
                  <a:lnTo>
                    <a:pt x="134" y="1"/>
                  </a:lnTo>
                  <a:lnTo>
                    <a:pt x="130" y="1"/>
                  </a:lnTo>
                  <a:lnTo>
                    <a:pt x="109" y="28"/>
                  </a:lnTo>
                  <a:lnTo>
                    <a:pt x="89" y="54"/>
                  </a:lnTo>
                  <a:lnTo>
                    <a:pt x="71" y="81"/>
                  </a:lnTo>
                  <a:lnTo>
                    <a:pt x="53" y="108"/>
                  </a:lnTo>
                  <a:lnTo>
                    <a:pt x="38" y="136"/>
                  </a:lnTo>
                  <a:lnTo>
                    <a:pt x="23" y="163"/>
                  </a:lnTo>
                  <a:lnTo>
                    <a:pt x="11" y="192"/>
                  </a:lnTo>
                  <a:lnTo>
                    <a:pt x="0" y="220"/>
                  </a:lnTo>
                  <a:lnTo>
                    <a:pt x="317"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11">
              <a:extLst>
                <a:ext uri="{FF2B5EF4-FFF2-40B4-BE49-F238E27FC236}">
                  <a16:creationId xmlns:a16="http://schemas.microsoft.com/office/drawing/2014/main" id="{CFA8257D-2DAE-4234-82B0-E3C1EF3CA604}"/>
                </a:ext>
              </a:extLst>
            </p:cNvPr>
            <p:cNvSpPr>
              <a:spLocks/>
            </p:cNvSpPr>
            <p:nvPr/>
          </p:nvSpPr>
          <p:spPr bwMode="auto">
            <a:xfrm>
              <a:off x="11766550" y="5080000"/>
              <a:ext cx="100013" cy="66675"/>
            </a:xfrm>
            <a:custGeom>
              <a:avLst/>
              <a:gdLst>
                <a:gd name="T0" fmla="*/ 316 w 316"/>
                <a:gd name="T1" fmla="*/ 214 h 214"/>
                <a:gd name="T2" fmla="*/ 303 w 316"/>
                <a:gd name="T3" fmla="*/ 193 h 214"/>
                <a:gd name="T4" fmla="*/ 289 w 316"/>
                <a:gd name="T5" fmla="*/ 174 h 214"/>
                <a:gd name="T6" fmla="*/ 273 w 316"/>
                <a:gd name="T7" fmla="*/ 155 h 214"/>
                <a:gd name="T8" fmla="*/ 257 w 316"/>
                <a:gd name="T9" fmla="*/ 136 h 214"/>
                <a:gd name="T10" fmla="*/ 240 w 316"/>
                <a:gd name="T11" fmla="*/ 119 h 214"/>
                <a:gd name="T12" fmla="*/ 222 w 316"/>
                <a:gd name="T13" fmla="*/ 103 h 214"/>
                <a:gd name="T14" fmla="*/ 203 w 316"/>
                <a:gd name="T15" fmla="*/ 88 h 214"/>
                <a:gd name="T16" fmla="*/ 183 w 316"/>
                <a:gd name="T17" fmla="*/ 73 h 214"/>
                <a:gd name="T18" fmla="*/ 162 w 316"/>
                <a:gd name="T19" fmla="*/ 59 h 214"/>
                <a:gd name="T20" fmla="*/ 141 w 316"/>
                <a:gd name="T21" fmla="*/ 47 h 214"/>
                <a:gd name="T22" fmla="*/ 119 w 316"/>
                <a:gd name="T23" fmla="*/ 36 h 214"/>
                <a:gd name="T24" fmla="*/ 96 w 316"/>
                <a:gd name="T25" fmla="*/ 26 h 214"/>
                <a:gd name="T26" fmla="*/ 73 w 316"/>
                <a:gd name="T27" fmla="*/ 18 h 214"/>
                <a:gd name="T28" fmla="*/ 49 w 316"/>
                <a:gd name="T29" fmla="*/ 11 h 214"/>
                <a:gd name="T30" fmla="*/ 24 w 316"/>
                <a:gd name="T31" fmla="*/ 4 h 214"/>
                <a:gd name="T32" fmla="*/ 0 w 316"/>
                <a:gd name="T33" fmla="*/ 0 h 214"/>
                <a:gd name="T34" fmla="*/ 19 w 316"/>
                <a:gd name="T35" fmla="*/ 25 h 214"/>
                <a:gd name="T36" fmla="*/ 38 w 316"/>
                <a:gd name="T37" fmla="*/ 51 h 214"/>
                <a:gd name="T38" fmla="*/ 54 w 316"/>
                <a:gd name="T39" fmla="*/ 78 h 214"/>
                <a:gd name="T40" fmla="*/ 70 w 316"/>
                <a:gd name="T41" fmla="*/ 104 h 214"/>
                <a:gd name="T42" fmla="*/ 84 w 316"/>
                <a:gd name="T43" fmla="*/ 131 h 214"/>
                <a:gd name="T44" fmla="*/ 96 w 316"/>
                <a:gd name="T45" fmla="*/ 158 h 214"/>
                <a:gd name="T46" fmla="*/ 108 w 316"/>
                <a:gd name="T47" fmla="*/ 186 h 214"/>
                <a:gd name="T48" fmla="*/ 118 w 316"/>
                <a:gd name="T49" fmla="*/ 214 h 214"/>
                <a:gd name="T50" fmla="*/ 316 w 316"/>
                <a:gd name="T51"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6" h="214">
                  <a:moveTo>
                    <a:pt x="316" y="214"/>
                  </a:moveTo>
                  <a:lnTo>
                    <a:pt x="303" y="193"/>
                  </a:lnTo>
                  <a:lnTo>
                    <a:pt x="289" y="174"/>
                  </a:lnTo>
                  <a:lnTo>
                    <a:pt x="273" y="155"/>
                  </a:lnTo>
                  <a:lnTo>
                    <a:pt x="257" y="136"/>
                  </a:lnTo>
                  <a:lnTo>
                    <a:pt x="240" y="119"/>
                  </a:lnTo>
                  <a:lnTo>
                    <a:pt x="222" y="103"/>
                  </a:lnTo>
                  <a:lnTo>
                    <a:pt x="203" y="88"/>
                  </a:lnTo>
                  <a:lnTo>
                    <a:pt x="183" y="73"/>
                  </a:lnTo>
                  <a:lnTo>
                    <a:pt x="162" y="59"/>
                  </a:lnTo>
                  <a:lnTo>
                    <a:pt x="141" y="47"/>
                  </a:lnTo>
                  <a:lnTo>
                    <a:pt x="119" y="36"/>
                  </a:lnTo>
                  <a:lnTo>
                    <a:pt x="96" y="26"/>
                  </a:lnTo>
                  <a:lnTo>
                    <a:pt x="73" y="18"/>
                  </a:lnTo>
                  <a:lnTo>
                    <a:pt x="49" y="11"/>
                  </a:lnTo>
                  <a:lnTo>
                    <a:pt x="24" y="4"/>
                  </a:lnTo>
                  <a:lnTo>
                    <a:pt x="0" y="0"/>
                  </a:lnTo>
                  <a:lnTo>
                    <a:pt x="19" y="25"/>
                  </a:lnTo>
                  <a:lnTo>
                    <a:pt x="38" y="51"/>
                  </a:lnTo>
                  <a:lnTo>
                    <a:pt x="54" y="78"/>
                  </a:lnTo>
                  <a:lnTo>
                    <a:pt x="70" y="104"/>
                  </a:lnTo>
                  <a:lnTo>
                    <a:pt x="84" y="131"/>
                  </a:lnTo>
                  <a:lnTo>
                    <a:pt x="96" y="158"/>
                  </a:lnTo>
                  <a:lnTo>
                    <a:pt x="108" y="186"/>
                  </a:lnTo>
                  <a:lnTo>
                    <a:pt x="118" y="214"/>
                  </a:lnTo>
                  <a:lnTo>
                    <a:pt x="316"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612">
              <a:extLst>
                <a:ext uri="{FF2B5EF4-FFF2-40B4-BE49-F238E27FC236}">
                  <a16:creationId xmlns:a16="http://schemas.microsoft.com/office/drawing/2014/main" id="{0B0E2983-2068-46A6-A5F2-F5A4AF0C4E51}"/>
                </a:ext>
              </a:extLst>
            </p:cNvPr>
            <p:cNvSpPr>
              <a:spLocks/>
            </p:cNvSpPr>
            <p:nvPr/>
          </p:nvSpPr>
          <p:spPr bwMode="auto">
            <a:xfrm>
              <a:off x="11807825" y="5156200"/>
              <a:ext cx="79375" cy="65088"/>
            </a:xfrm>
            <a:custGeom>
              <a:avLst/>
              <a:gdLst>
                <a:gd name="T0" fmla="*/ 205 w 252"/>
                <a:gd name="T1" fmla="*/ 0 h 203"/>
                <a:gd name="T2" fmla="*/ 0 w 252"/>
                <a:gd name="T3" fmla="*/ 0 h 203"/>
                <a:gd name="T4" fmla="*/ 6 w 252"/>
                <a:gd name="T5" fmla="*/ 24 h 203"/>
                <a:gd name="T6" fmla="*/ 12 w 252"/>
                <a:gd name="T7" fmla="*/ 50 h 203"/>
                <a:gd name="T8" fmla="*/ 16 w 252"/>
                <a:gd name="T9" fmla="*/ 75 h 203"/>
                <a:gd name="T10" fmla="*/ 20 w 252"/>
                <a:gd name="T11" fmla="*/ 100 h 203"/>
                <a:gd name="T12" fmla="*/ 23 w 252"/>
                <a:gd name="T13" fmla="*/ 126 h 203"/>
                <a:gd name="T14" fmla="*/ 24 w 252"/>
                <a:gd name="T15" fmla="*/ 151 h 203"/>
                <a:gd name="T16" fmla="*/ 24 w 252"/>
                <a:gd name="T17" fmla="*/ 176 h 203"/>
                <a:gd name="T18" fmla="*/ 24 w 252"/>
                <a:gd name="T19" fmla="*/ 203 h 203"/>
                <a:gd name="T20" fmla="*/ 252 w 252"/>
                <a:gd name="T21" fmla="*/ 203 h 203"/>
                <a:gd name="T22" fmla="*/ 252 w 252"/>
                <a:gd name="T23" fmla="*/ 200 h 203"/>
                <a:gd name="T24" fmla="*/ 252 w 252"/>
                <a:gd name="T25" fmla="*/ 199 h 203"/>
                <a:gd name="T26" fmla="*/ 251 w 252"/>
                <a:gd name="T27" fmla="*/ 173 h 203"/>
                <a:gd name="T28" fmla="*/ 249 w 252"/>
                <a:gd name="T29" fmla="*/ 147 h 203"/>
                <a:gd name="T30" fmla="*/ 245 w 252"/>
                <a:gd name="T31" fmla="*/ 120 h 203"/>
                <a:gd name="T32" fmla="*/ 240 w 252"/>
                <a:gd name="T33" fmla="*/ 95 h 203"/>
                <a:gd name="T34" fmla="*/ 233 w 252"/>
                <a:gd name="T35" fmla="*/ 71 h 203"/>
                <a:gd name="T36" fmla="*/ 226 w 252"/>
                <a:gd name="T37" fmla="*/ 46 h 203"/>
                <a:gd name="T38" fmla="*/ 216 w 252"/>
                <a:gd name="T39" fmla="*/ 23 h 203"/>
                <a:gd name="T40" fmla="*/ 205 w 252"/>
                <a:gd name="T4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3">
                  <a:moveTo>
                    <a:pt x="205" y="0"/>
                  </a:moveTo>
                  <a:lnTo>
                    <a:pt x="0" y="0"/>
                  </a:lnTo>
                  <a:lnTo>
                    <a:pt x="6" y="24"/>
                  </a:lnTo>
                  <a:lnTo>
                    <a:pt x="12" y="50"/>
                  </a:lnTo>
                  <a:lnTo>
                    <a:pt x="16" y="75"/>
                  </a:lnTo>
                  <a:lnTo>
                    <a:pt x="20" y="100"/>
                  </a:lnTo>
                  <a:lnTo>
                    <a:pt x="23" y="126"/>
                  </a:lnTo>
                  <a:lnTo>
                    <a:pt x="24" y="151"/>
                  </a:lnTo>
                  <a:lnTo>
                    <a:pt x="24" y="176"/>
                  </a:lnTo>
                  <a:lnTo>
                    <a:pt x="24" y="203"/>
                  </a:lnTo>
                  <a:lnTo>
                    <a:pt x="252" y="203"/>
                  </a:lnTo>
                  <a:lnTo>
                    <a:pt x="252" y="200"/>
                  </a:lnTo>
                  <a:lnTo>
                    <a:pt x="252" y="199"/>
                  </a:lnTo>
                  <a:lnTo>
                    <a:pt x="251" y="173"/>
                  </a:lnTo>
                  <a:lnTo>
                    <a:pt x="249" y="147"/>
                  </a:lnTo>
                  <a:lnTo>
                    <a:pt x="245" y="120"/>
                  </a:lnTo>
                  <a:lnTo>
                    <a:pt x="240" y="95"/>
                  </a:lnTo>
                  <a:lnTo>
                    <a:pt x="233" y="71"/>
                  </a:lnTo>
                  <a:lnTo>
                    <a:pt x="226" y="46"/>
                  </a:lnTo>
                  <a:lnTo>
                    <a:pt x="216" y="23"/>
                  </a:lnTo>
                  <a:lnTo>
                    <a:pt x="2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613">
              <a:extLst>
                <a:ext uri="{FF2B5EF4-FFF2-40B4-BE49-F238E27FC236}">
                  <a16:creationId xmlns:a16="http://schemas.microsoft.com/office/drawing/2014/main" id="{3CFD6A76-8687-4F8E-A994-B9C3657DD601}"/>
                </a:ext>
              </a:extLst>
            </p:cNvPr>
            <p:cNvSpPr>
              <a:spLocks/>
            </p:cNvSpPr>
            <p:nvPr/>
          </p:nvSpPr>
          <p:spPr bwMode="auto">
            <a:xfrm>
              <a:off x="11764963" y="5303838"/>
              <a:ext cx="95250" cy="58738"/>
            </a:xfrm>
            <a:custGeom>
              <a:avLst/>
              <a:gdLst>
                <a:gd name="T0" fmla="*/ 0 w 300"/>
                <a:gd name="T1" fmla="*/ 181 h 181"/>
                <a:gd name="T2" fmla="*/ 23 w 300"/>
                <a:gd name="T3" fmla="*/ 177 h 181"/>
                <a:gd name="T4" fmla="*/ 45 w 300"/>
                <a:gd name="T5" fmla="*/ 173 h 181"/>
                <a:gd name="T6" fmla="*/ 67 w 300"/>
                <a:gd name="T7" fmla="*/ 166 h 181"/>
                <a:gd name="T8" fmla="*/ 89 w 300"/>
                <a:gd name="T9" fmla="*/ 159 h 181"/>
                <a:gd name="T10" fmla="*/ 110 w 300"/>
                <a:gd name="T11" fmla="*/ 151 h 181"/>
                <a:gd name="T12" fmla="*/ 131 w 300"/>
                <a:gd name="T13" fmla="*/ 142 h 181"/>
                <a:gd name="T14" fmla="*/ 150 w 300"/>
                <a:gd name="T15" fmla="*/ 131 h 181"/>
                <a:gd name="T16" fmla="*/ 169 w 300"/>
                <a:gd name="T17" fmla="*/ 120 h 181"/>
                <a:gd name="T18" fmla="*/ 188 w 300"/>
                <a:gd name="T19" fmla="*/ 108 h 181"/>
                <a:gd name="T20" fmla="*/ 207 w 300"/>
                <a:gd name="T21" fmla="*/ 94 h 181"/>
                <a:gd name="T22" fmla="*/ 224 w 300"/>
                <a:gd name="T23" fmla="*/ 81 h 181"/>
                <a:gd name="T24" fmla="*/ 241 w 300"/>
                <a:gd name="T25" fmla="*/ 66 h 181"/>
                <a:gd name="T26" fmla="*/ 256 w 300"/>
                <a:gd name="T27" fmla="*/ 50 h 181"/>
                <a:gd name="T28" fmla="*/ 271 w 300"/>
                <a:gd name="T29" fmla="*/ 34 h 181"/>
                <a:gd name="T30" fmla="*/ 286 w 300"/>
                <a:gd name="T31" fmla="*/ 17 h 181"/>
                <a:gd name="T32" fmla="*/ 300 w 300"/>
                <a:gd name="T33" fmla="*/ 0 h 181"/>
                <a:gd name="T34" fmla="*/ 99 w 300"/>
                <a:gd name="T35" fmla="*/ 0 h 181"/>
                <a:gd name="T36" fmla="*/ 89 w 300"/>
                <a:gd name="T37" fmla="*/ 23 h 181"/>
                <a:gd name="T38" fmla="*/ 79 w 300"/>
                <a:gd name="T39" fmla="*/ 45 h 181"/>
                <a:gd name="T40" fmla="*/ 68 w 300"/>
                <a:gd name="T41" fmla="*/ 68 h 181"/>
                <a:gd name="T42" fmla="*/ 56 w 300"/>
                <a:gd name="T43" fmla="*/ 91 h 181"/>
                <a:gd name="T44" fmla="*/ 42 w 300"/>
                <a:gd name="T45" fmla="*/ 113 h 181"/>
                <a:gd name="T46" fmla="*/ 29 w 300"/>
                <a:gd name="T47" fmla="*/ 136 h 181"/>
                <a:gd name="T48" fmla="*/ 15 w 300"/>
                <a:gd name="T49" fmla="*/ 159 h 181"/>
                <a:gd name="T50" fmla="*/ 0 w 300"/>
                <a:gd name="T51" fmla="*/ 181 h 181"/>
                <a:gd name="T52" fmla="*/ 0 w 300"/>
                <a:gd name="T53"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0" h="181">
                  <a:moveTo>
                    <a:pt x="0" y="181"/>
                  </a:moveTo>
                  <a:lnTo>
                    <a:pt x="23" y="177"/>
                  </a:lnTo>
                  <a:lnTo>
                    <a:pt x="45" y="173"/>
                  </a:lnTo>
                  <a:lnTo>
                    <a:pt x="67" y="166"/>
                  </a:lnTo>
                  <a:lnTo>
                    <a:pt x="89" y="159"/>
                  </a:lnTo>
                  <a:lnTo>
                    <a:pt x="110" y="151"/>
                  </a:lnTo>
                  <a:lnTo>
                    <a:pt x="131" y="142"/>
                  </a:lnTo>
                  <a:lnTo>
                    <a:pt x="150" y="131"/>
                  </a:lnTo>
                  <a:lnTo>
                    <a:pt x="169" y="120"/>
                  </a:lnTo>
                  <a:lnTo>
                    <a:pt x="188" y="108"/>
                  </a:lnTo>
                  <a:lnTo>
                    <a:pt x="207" y="94"/>
                  </a:lnTo>
                  <a:lnTo>
                    <a:pt x="224" y="81"/>
                  </a:lnTo>
                  <a:lnTo>
                    <a:pt x="241" y="66"/>
                  </a:lnTo>
                  <a:lnTo>
                    <a:pt x="256" y="50"/>
                  </a:lnTo>
                  <a:lnTo>
                    <a:pt x="271" y="34"/>
                  </a:lnTo>
                  <a:lnTo>
                    <a:pt x="286" y="17"/>
                  </a:lnTo>
                  <a:lnTo>
                    <a:pt x="300" y="0"/>
                  </a:lnTo>
                  <a:lnTo>
                    <a:pt x="99" y="0"/>
                  </a:lnTo>
                  <a:lnTo>
                    <a:pt x="89" y="23"/>
                  </a:lnTo>
                  <a:lnTo>
                    <a:pt x="79" y="45"/>
                  </a:lnTo>
                  <a:lnTo>
                    <a:pt x="68" y="68"/>
                  </a:lnTo>
                  <a:lnTo>
                    <a:pt x="56" y="91"/>
                  </a:lnTo>
                  <a:lnTo>
                    <a:pt x="42" y="113"/>
                  </a:lnTo>
                  <a:lnTo>
                    <a:pt x="29" y="136"/>
                  </a:lnTo>
                  <a:lnTo>
                    <a:pt x="15" y="159"/>
                  </a:lnTo>
                  <a:lnTo>
                    <a:pt x="0" y="181"/>
                  </a:lnTo>
                  <a:lnTo>
                    <a:pt x="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14">
              <a:extLst>
                <a:ext uri="{FF2B5EF4-FFF2-40B4-BE49-F238E27FC236}">
                  <a16:creationId xmlns:a16="http://schemas.microsoft.com/office/drawing/2014/main" id="{DDAC9F23-B19E-4171-822A-4DCABEF1B4E6}"/>
                </a:ext>
              </a:extLst>
            </p:cNvPr>
            <p:cNvSpPr>
              <a:spLocks/>
            </p:cNvSpPr>
            <p:nvPr/>
          </p:nvSpPr>
          <p:spPr bwMode="auto">
            <a:xfrm>
              <a:off x="11628438" y="5303838"/>
              <a:ext cx="95250" cy="58738"/>
            </a:xfrm>
            <a:custGeom>
              <a:avLst/>
              <a:gdLst>
                <a:gd name="T0" fmla="*/ 0 w 299"/>
                <a:gd name="T1" fmla="*/ 0 h 181"/>
                <a:gd name="T2" fmla="*/ 14 w 299"/>
                <a:gd name="T3" fmla="*/ 17 h 181"/>
                <a:gd name="T4" fmla="*/ 28 w 299"/>
                <a:gd name="T5" fmla="*/ 34 h 181"/>
                <a:gd name="T6" fmla="*/ 43 w 299"/>
                <a:gd name="T7" fmla="*/ 50 h 181"/>
                <a:gd name="T8" fmla="*/ 59 w 299"/>
                <a:gd name="T9" fmla="*/ 66 h 181"/>
                <a:gd name="T10" fmla="*/ 76 w 299"/>
                <a:gd name="T11" fmla="*/ 81 h 181"/>
                <a:gd name="T12" fmla="*/ 93 w 299"/>
                <a:gd name="T13" fmla="*/ 95 h 181"/>
                <a:gd name="T14" fmla="*/ 112 w 299"/>
                <a:gd name="T15" fmla="*/ 108 h 181"/>
                <a:gd name="T16" fmla="*/ 130 w 299"/>
                <a:gd name="T17" fmla="*/ 121 h 181"/>
                <a:gd name="T18" fmla="*/ 149 w 299"/>
                <a:gd name="T19" fmla="*/ 132 h 181"/>
                <a:gd name="T20" fmla="*/ 169 w 299"/>
                <a:gd name="T21" fmla="*/ 142 h 181"/>
                <a:gd name="T22" fmla="*/ 190 w 299"/>
                <a:gd name="T23" fmla="*/ 152 h 181"/>
                <a:gd name="T24" fmla="*/ 211 w 299"/>
                <a:gd name="T25" fmla="*/ 159 h 181"/>
                <a:gd name="T26" fmla="*/ 232 w 299"/>
                <a:gd name="T27" fmla="*/ 167 h 181"/>
                <a:gd name="T28" fmla="*/ 254 w 299"/>
                <a:gd name="T29" fmla="*/ 173 h 181"/>
                <a:gd name="T30" fmla="*/ 276 w 299"/>
                <a:gd name="T31" fmla="*/ 178 h 181"/>
                <a:gd name="T32" fmla="*/ 299 w 299"/>
                <a:gd name="T33" fmla="*/ 181 h 181"/>
                <a:gd name="T34" fmla="*/ 283 w 299"/>
                <a:gd name="T35" fmla="*/ 159 h 181"/>
                <a:gd name="T36" fmla="*/ 269 w 299"/>
                <a:gd name="T37" fmla="*/ 136 h 181"/>
                <a:gd name="T38" fmla="*/ 256 w 299"/>
                <a:gd name="T39" fmla="*/ 113 h 181"/>
                <a:gd name="T40" fmla="*/ 243 w 299"/>
                <a:gd name="T41" fmla="*/ 91 h 181"/>
                <a:gd name="T42" fmla="*/ 231 w 299"/>
                <a:gd name="T43" fmla="*/ 68 h 181"/>
                <a:gd name="T44" fmla="*/ 220 w 299"/>
                <a:gd name="T45" fmla="*/ 45 h 181"/>
                <a:gd name="T46" fmla="*/ 210 w 299"/>
                <a:gd name="T47" fmla="*/ 23 h 181"/>
                <a:gd name="T48" fmla="*/ 200 w 299"/>
                <a:gd name="T49" fmla="*/ 0 h 181"/>
                <a:gd name="T50" fmla="*/ 0 w 299"/>
                <a:gd name="T5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9" h="181">
                  <a:moveTo>
                    <a:pt x="0" y="0"/>
                  </a:moveTo>
                  <a:lnTo>
                    <a:pt x="14" y="17"/>
                  </a:lnTo>
                  <a:lnTo>
                    <a:pt x="28" y="34"/>
                  </a:lnTo>
                  <a:lnTo>
                    <a:pt x="43" y="50"/>
                  </a:lnTo>
                  <a:lnTo>
                    <a:pt x="59" y="66"/>
                  </a:lnTo>
                  <a:lnTo>
                    <a:pt x="76" y="81"/>
                  </a:lnTo>
                  <a:lnTo>
                    <a:pt x="93" y="95"/>
                  </a:lnTo>
                  <a:lnTo>
                    <a:pt x="112" y="108"/>
                  </a:lnTo>
                  <a:lnTo>
                    <a:pt x="130" y="121"/>
                  </a:lnTo>
                  <a:lnTo>
                    <a:pt x="149" y="132"/>
                  </a:lnTo>
                  <a:lnTo>
                    <a:pt x="169" y="142"/>
                  </a:lnTo>
                  <a:lnTo>
                    <a:pt x="190" y="152"/>
                  </a:lnTo>
                  <a:lnTo>
                    <a:pt x="211" y="159"/>
                  </a:lnTo>
                  <a:lnTo>
                    <a:pt x="232" y="167"/>
                  </a:lnTo>
                  <a:lnTo>
                    <a:pt x="254" y="173"/>
                  </a:lnTo>
                  <a:lnTo>
                    <a:pt x="276" y="178"/>
                  </a:lnTo>
                  <a:lnTo>
                    <a:pt x="299" y="181"/>
                  </a:lnTo>
                  <a:lnTo>
                    <a:pt x="283" y="159"/>
                  </a:lnTo>
                  <a:lnTo>
                    <a:pt x="269" y="136"/>
                  </a:lnTo>
                  <a:lnTo>
                    <a:pt x="256" y="113"/>
                  </a:lnTo>
                  <a:lnTo>
                    <a:pt x="243" y="91"/>
                  </a:lnTo>
                  <a:lnTo>
                    <a:pt x="231" y="68"/>
                  </a:lnTo>
                  <a:lnTo>
                    <a:pt x="220" y="45"/>
                  </a:lnTo>
                  <a:lnTo>
                    <a:pt x="210" y="23"/>
                  </a:lnTo>
                  <a:lnTo>
                    <a:pt x="20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15">
              <a:extLst>
                <a:ext uri="{FF2B5EF4-FFF2-40B4-BE49-F238E27FC236}">
                  <a16:creationId xmlns:a16="http://schemas.microsoft.com/office/drawing/2014/main" id="{6DA482CD-3B53-4488-8489-D201695823EF}"/>
                </a:ext>
              </a:extLst>
            </p:cNvPr>
            <p:cNvSpPr>
              <a:spLocks/>
            </p:cNvSpPr>
            <p:nvPr/>
          </p:nvSpPr>
          <p:spPr bwMode="auto">
            <a:xfrm>
              <a:off x="11601450" y="5230813"/>
              <a:ext cx="87313" cy="63500"/>
            </a:xfrm>
            <a:custGeom>
              <a:avLst/>
              <a:gdLst>
                <a:gd name="T0" fmla="*/ 229 w 275"/>
                <a:gd name="T1" fmla="*/ 0 h 202"/>
                <a:gd name="T2" fmla="*/ 0 w 275"/>
                <a:gd name="T3" fmla="*/ 0 h 202"/>
                <a:gd name="T4" fmla="*/ 4 w 275"/>
                <a:gd name="T5" fmla="*/ 28 h 202"/>
                <a:gd name="T6" fmla="*/ 9 w 275"/>
                <a:gd name="T7" fmla="*/ 54 h 202"/>
                <a:gd name="T8" fmla="*/ 15 w 275"/>
                <a:gd name="T9" fmla="*/ 81 h 202"/>
                <a:gd name="T10" fmla="*/ 22 w 275"/>
                <a:gd name="T11" fmla="*/ 106 h 202"/>
                <a:gd name="T12" fmla="*/ 32 w 275"/>
                <a:gd name="T13" fmla="*/ 131 h 202"/>
                <a:gd name="T14" fmla="*/ 42 w 275"/>
                <a:gd name="T15" fmla="*/ 156 h 202"/>
                <a:gd name="T16" fmla="*/ 54 w 275"/>
                <a:gd name="T17" fmla="*/ 180 h 202"/>
                <a:gd name="T18" fmla="*/ 68 w 275"/>
                <a:gd name="T19" fmla="*/ 202 h 202"/>
                <a:gd name="T20" fmla="*/ 275 w 275"/>
                <a:gd name="T21" fmla="*/ 202 h 202"/>
                <a:gd name="T22" fmla="*/ 266 w 275"/>
                <a:gd name="T23" fmla="*/ 177 h 202"/>
                <a:gd name="T24" fmla="*/ 258 w 275"/>
                <a:gd name="T25" fmla="*/ 151 h 202"/>
                <a:gd name="T26" fmla="*/ 250 w 275"/>
                <a:gd name="T27" fmla="*/ 126 h 202"/>
                <a:gd name="T28" fmla="*/ 245 w 275"/>
                <a:gd name="T29" fmla="*/ 101 h 202"/>
                <a:gd name="T30" fmla="*/ 239 w 275"/>
                <a:gd name="T31" fmla="*/ 75 h 202"/>
                <a:gd name="T32" fmla="*/ 235 w 275"/>
                <a:gd name="T33" fmla="*/ 51 h 202"/>
                <a:gd name="T34" fmla="*/ 232 w 275"/>
                <a:gd name="T35" fmla="*/ 26 h 202"/>
                <a:gd name="T36" fmla="*/ 229 w 275"/>
                <a:gd name="T3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 h="202">
                  <a:moveTo>
                    <a:pt x="229" y="0"/>
                  </a:moveTo>
                  <a:lnTo>
                    <a:pt x="0" y="0"/>
                  </a:lnTo>
                  <a:lnTo>
                    <a:pt x="4" y="28"/>
                  </a:lnTo>
                  <a:lnTo>
                    <a:pt x="9" y="54"/>
                  </a:lnTo>
                  <a:lnTo>
                    <a:pt x="15" y="81"/>
                  </a:lnTo>
                  <a:lnTo>
                    <a:pt x="22" y="106"/>
                  </a:lnTo>
                  <a:lnTo>
                    <a:pt x="32" y="131"/>
                  </a:lnTo>
                  <a:lnTo>
                    <a:pt x="42" y="156"/>
                  </a:lnTo>
                  <a:lnTo>
                    <a:pt x="54" y="180"/>
                  </a:lnTo>
                  <a:lnTo>
                    <a:pt x="68" y="202"/>
                  </a:lnTo>
                  <a:lnTo>
                    <a:pt x="275" y="202"/>
                  </a:lnTo>
                  <a:lnTo>
                    <a:pt x="266" y="177"/>
                  </a:lnTo>
                  <a:lnTo>
                    <a:pt x="258" y="151"/>
                  </a:lnTo>
                  <a:lnTo>
                    <a:pt x="250" y="126"/>
                  </a:lnTo>
                  <a:lnTo>
                    <a:pt x="245" y="101"/>
                  </a:lnTo>
                  <a:lnTo>
                    <a:pt x="239" y="75"/>
                  </a:lnTo>
                  <a:lnTo>
                    <a:pt x="235" y="51"/>
                  </a:lnTo>
                  <a:lnTo>
                    <a:pt x="232" y="26"/>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616">
              <a:extLst>
                <a:ext uri="{FF2B5EF4-FFF2-40B4-BE49-F238E27FC236}">
                  <a16:creationId xmlns:a16="http://schemas.microsoft.com/office/drawing/2014/main" id="{BB65A83C-CC48-440C-83EA-623BBEEFE691}"/>
                </a:ext>
              </a:extLst>
            </p:cNvPr>
            <p:cNvSpPr>
              <a:spLocks/>
            </p:cNvSpPr>
            <p:nvPr/>
          </p:nvSpPr>
          <p:spPr bwMode="auto">
            <a:xfrm>
              <a:off x="11601450" y="5156200"/>
              <a:ext cx="79375" cy="65088"/>
            </a:xfrm>
            <a:custGeom>
              <a:avLst/>
              <a:gdLst>
                <a:gd name="T0" fmla="*/ 252 w 252"/>
                <a:gd name="T1" fmla="*/ 0 h 203"/>
                <a:gd name="T2" fmla="*/ 42 w 252"/>
                <a:gd name="T3" fmla="*/ 0 h 203"/>
                <a:gd name="T4" fmla="*/ 33 w 252"/>
                <a:gd name="T5" fmla="*/ 22 h 203"/>
                <a:gd name="T6" fmla="*/ 25 w 252"/>
                <a:gd name="T7" fmla="*/ 44 h 203"/>
                <a:gd name="T8" fmla="*/ 17 w 252"/>
                <a:gd name="T9" fmla="*/ 67 h 203"/>
                <a:gd name="T10" fmla="*/ 11 w 252"/>
                <a:gd name="T11" fmla="*/ 91 h 203"/>
                <a:gd name="T12" fmla="*/ 6 w 252"/>
                <a:gd name="T13" fmla="*/ 116 h 203"/>
                <a:gd name="T14" fmla="*/ 3 w 252"/>
                <a:gd name="T15" fmla="*/ 140 h 203"/>
                <a:gd name="T16" fmla="*/ 0 w 252"/>
                <a:gd name="T17" fmla="*/ 165 h 203"/>
                <a:gd name="T18" fmla="*/ 0 w 252"/>
                <a:gd name="T19" fmla="*/ 192 h 203"/>
                <a:gd name="T20" fmla="*/ 0 w 252"/>
                <a:gd name="T21" fmla="*/ 197 h 203"/>
                <a:gd name="T22" fmla="*/ 0 w 252"/>
                <a:gd name="T23" fmla="*/ 203 h 203"/>
                <a:gd name="T24" fmla="*/ 228 w 252"/>
                <a:gd name="T25" fmla="*/ 203 h 203"/>
                <a:gd name="T26" fmla="*/ 228 w 252"/>
                <a:gd name="T27" fmla="*/ 176 h 203"/>
                <a:gd name="T28" fmla="*/ 228 w 252"/>
                <a:gd name="T29" fmla="*/ 151 h 203"/>
                <a:gd name="T30" fmla="*/ 229 w 252"/>
                <a:gd name="T31" fmla="*/ 126 h 203"/>
                <a:gd name="T32" fmla="*/ 233 w 252"/>
                <a:gd name="T33" fmla="*/ 100 h 203"/>
                <a:gd name="T34" fmla="*/ 236 w 252"/>
                <a:gd name="T35" fmla="*/ 75 h 203"/>
                <a:gd name="T36" fmla="*/ 240 w 252"/>
                <a:gd name="T37" fmla="*/ 50 h 203"/>
                <a:gd name="T38" fmla="*/ 246 w 252"/>
                <a:gd name="T39" fmla="*/ 24 h 203"/>
                <a:gd name="T40" fmla="*/ 252 w 252"/>
                <a:gd name="T4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203">
                  <a:moveTo>
                    <a:pt x="252" y="0"/>
                  </a:moveTo>
                  <a:lnTo>
                    <a:pt x="42" y="0"/>
                  </a:lnTo>
                  <a:lnTo>
                    <a:pt x="33" y="22"/>
                  </a:lnTo>
                  <a:lnTo>
                    <a:pt x="25" y="44"/>
                  </a:lnTo>
                  <a:lnTo>
                    <a:pt x="17" y="67"/>
                  </a:lnTo>
                  <a:lnTo>
                    <a:pt x="11" y="91"/>
                  </a:lnTo>
                  <a:lnTo>
                    <a:pt x="6" y="116"/>
                  </a:lnTo>
                  <a:lnTo>
                    <a:pt x="3" y="140"/>
                  </a:lnTo>
                  <a:lnTo>
                    <a:pt x="0" y="165"/>
                  </a:lnTo>
                  <a:lnTo>
                    <a:pt x="0" y="192"/>
                  </a:lnTo>
                  <a:lnTo>
                    <a:pt x="0" y="197"/>
                  </a:lnTo>
                  <a:lnTo>
                    <a:pt x="0" y="203"/>
                  </a:lnTo>
                  <a:lnTo>
                    <a:pt x="228" y="203"/>
                  </a:lnTo>
                  <a:lnTo>
                    <a:pt x="228" y="176"/>
                  </a:lnTo>
                  <a:lnTo>
                    <a:pt x="228" y="151"/>
                  </a:lnTo>
                  <a:lnTo>
                    <a:pt x="229" y="126"/>
                  </a:lnTo>
                  <a:lnTo>
                    <a:pt x="233" y="100"/>
                  </a:lnTo>
                  <a:lnTo>
                    <a:pt x="236" y="75"/>
                  </a:lnTo>
                  <a:lnTo>
                    <a:pt x="240" y="50"/>
                  </a:lnTo>
                  <a:lnTo>
                    <a:pt x="246" y="24"/>
                  </a:lnTo>
                  <a:lnTo>
                    <a:pt x="25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17">
              <a:extLst>
                <a:ext uri="{FF2B5EF4-FFF2-40B4-BE49-F238E27FC236}">
                  <a16:creationId xmlns:a16="http://schemas.microsoft.com/office/drawing/2014/main" id="{7EBC7219-15F9-42F6-AB82-3723949C6AA6}"/>
                </a:ext>
              </a:extLst>
            </p:cNvPr>
            <p:cNvSpPr>
              <a:spLocks/>
            </p:cNvSpPr>
            <p:nvPr/>
          </p:nvSpPr>
          <p:spPr bwMode="auto">
            <a:xfrm>
              <a:off x="11620500" y="5080000"/>
              <a:ext cx="101600" cy="66675"/>
            </a:xfrm>
            <a:custGeom>
              <a:avLst/>
              <a:gdLst>
                <a:gd name="T0" fmla="*/ 321 w 321"/>
                <a:gd name="T1" fmla="*/ 0 h 214"/>
                <a:gd name="T2" fmla="*/ 295 w 321"/>
                <a:gd name="T3" fmla="*/ 4 h 214"/>
                <a:gd name="T4" fmla="*/ 269 w 321"/>
                <a:gd name="T5" fmla="*/ 10 h 214"/>
                <a:gd name="T6" fmla="*/ 245 w 321"/>
                <a:gd name="T7" fmla="*/ 17 h 214"/>
                <a:gd name="T8" fmla="*/ 221 w 321"/>
                <a:gd name="T9" fmla="*/ 26 h 214"/>
                <a:gd name="T10" fmla="*/ 198 w 321"/>
                <a:gd name="T11" fmla="*/ 36 h 214"/>
                <a:gd name="T12" fmla="*/ 175 w 321"/>
                <a:gd name="T13" fmla="*/ 46 h 214"/>
                <a:gd name="T14" fmla="*/ 153 w 321"/>
                <a:gd name="T15" fmla="*/ 59 h 214"/>
                <a:gd name="T16" fmla="*/ 132 w 321"/>
                <a:gd name="T17" fmla="*/ 72 h 214"/>
                <a:gd name="T18" fmla="*/ 112 w 321"/>
                <a:gd name="T19" fmla="*/ 87 h 214"/>
                <a:gd name="T20" fmla="*/ 93 w 321"/>
                <a:gd name="T21" fmla="*/ 102 h 214"/>
                <a:gd name="T22" fmla="*/ 75 w 321"/>
                <a:gd name="T23" fmla="*/ 119 h 214"/>
                <a:gd name="T24" fmla="*/ 58 w 321"/>
                <a:gd name="T25" fmla="*/ 135 h 214"/>
                <a:gd name="T26" fmla="*/ 42 w 321"/>
                <a:gd name="T27" fmla="*/ 154 h 214"/>
                <a:gd name="T28" fmla="*/ 26 w 321"/>
                <a:gd name="T29" fmla="*/ 174 h 214"/>
                <a:gd name="T30" fmla="*/ 12 w 321"/>
                <a:gd name="T31" fmla="*/ 193 h 214"/>
                <a:gd name="T32" fmla="*/ 0 w 321"/>
                <a:gd name="T33" fmla="*/ 214 h 214"/>
                <a:gd name="T34" fmla="*/ 202 w 321"/>
                <a:gd name="T35" fmla="*/ 214 h 214"/>
                <a:gd name="T36" fmla="*/ 213 w 321"/>
                <a:gd name="T37" fmla="*/ 186 h 214"/>
                <a:gd name="T38" fmla="*/ 224 w 321"/>
                <a:gd name="T39" fmla="*/ 158 h 214"/>
                <a:gd name="T40" fmla="*/ 238 w 321"/>
                <a:gd name="T41" fmla="*/ 131 h 214"/>
                <a:gd name="T42" fmla="*/ 251 w 321"/>
                <a:gd name="T43" fmla="*/ 104 h 214"/>
                <a:gd name="T44" fmla="*/ 266 w 321"/>
                <a:gd name="T45" fmla="*/ 77 h 214"/>
                <a:gd name="T46" fmla="*/ 284 w 321"/>
                <a:gd name="T47" fmla="*/ 50 h 214"/>
                <a:gd name="T48" fmla="*/ 301 w 321"/>
                <a:gd name="T49" fmla="*/ 25 h 214"/>
                <a:gd name="T50" fmla="*/ 321 w 321"/>
                <a:gd name="T51" fmla="*/ 0 h 214"/>
                <a:gd name="T52" fmla="*/ 321 w 321"/>
                <a:gd name="T53"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1" h="214">
                  <a:moveTo>
                    <a:pt x="321" y="0"/>
                  </a:moveTo>
                  <a:lnTo>
                    <a:pt x="295" y="4"/>
                  </a:lnTo>
                  <a:lnTo>
                    <a:pt x="269" y="10"/>
                  </a:lnTo>
                  <a:lnTo>
                    <a:pt x="245" y="17"/>
                  </a:lnTo>
                  <a:lnTo>
                    <a:pt x="221" y="26"/>
                  </a:lnTo>
                  <a:lnTo>
                    <a:pt x="198" y="36"/>
                  </a:lnTo>
                  <a:lnTo>
                    <a:pt x="175" y="46"/>
                  </a:lnTo>
                  <a:lnTo>
                    <a:pt x="153" y="59"/>
                  </a:lnTo>
                  <a:lnTo>
                    <a:pt x="132" y="72"/>
                  </a:lnTo>
                  <a:lnTo>
                    <a:pt x="112" y="87"/>
                  </a:lnTo>
                  <a:lnTo>
                    <a:pt x="93" y="102"/>
                  </a:lnTo>
                  <a:lnTo>
                    <a:pt x="75" y="119"/>
                  </a:lnTo>
                  <a:lnTo>
                    <a:pt x="58" y="135"/>
                  </a:lnTo>
                  <a:lnTo>
                    <a:pt x="42" y="154"/>
                  </a:lnTo>
                  <a:lnTo>
                    <a:pt x="26" y="174"/>
                  </a:lnTo>
                  <a:lnTo>
                    <a:pt x="12" y="193"/>
                  </a:lnTo>
                  <a:lnTo>
                    <a:pt x="0" y="214"/>
                  </a:lnTo>
                  <a:lnTo>
                    <a:pt x="202" y="214"/>
                  </a:lnTo>
                  <a:lnTo>
                    <a:pt x="213" y="186"/>
                  </a:lnTo>
                  <a:lnTo>
                    <a:pt x="224" y="158"/>
                  </a:lnTo>
                  <a:lnTo>
                    <a:pt x="238" y="131"/>
                  </a:lnTo>
                  <a:lnTo>
                    <a:pt x="251" y="104"/>
                  </a:lnTo>
                  <a:lnTo>
                    <a:pt x="266" y="77"/>
                  </a:lnTo>
                  <a:lnTo>
                    <a:pt x="284" y="50"/>
                  </a:lnTo>
                  <a:lnTo>
                    <a:pt x="301" y="25"/>
                  </a:lnTo>
                  <a:lnTo>
                    <a:pt x="321" y="0"/>
                  </a:lnTo>
                  <a:lnTo>
                    <a:pt x="3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5092F295-5C68-4704-9A64-0B8E65765D0D}"/>
              </a:ext>
            </a:extLst>
          </p:cNvPr>
          <p:cNvGrpSpPr/>
          <p:nvPr/>
        </p:nvGrpSpPr>
        <p:grpSpPr>
          <a:xfrm flipH="1">
            <a:off x="5840194" y="2149701"/>
            <a:ext cx="510818" cy="442710"/>
            <a:chOff x="11028363" y="5368925"/>
            <a:chExt cx="285750" cy="247650"/>
          </a:xfrm>
          <a:solidFill>
            <a:schemeClr val="bg1"/>
          </a:solidFill>
        </p:grpSpPr>
        <p:sp>
          <p:nvSpPr>
            <p:cNvPr id="50" name="Freeform 3577">
              <a:extLst>
                <a:ext uri="{FF2B5EF4-FFF2-40B4-BE49-F238E27FC236}">
                  <a16:creationId xmlns:a16="http://schemas.microsoft.com/office/drawing/2014/main" id="{9601F080-8754-48DE-BE46-107BF10E33FC}"/>
                </a:ext>
              </a:extLst>
            </p:cNvPr>
            <p:cNvSpPr>
              <a:spLocks/>
            </p:cNvSpPr>
            <p:nvPr/>
          </p:nvSpPr>
          <p:spPr bwMode="auto">
            <a:xfrm>
              <a:off x="11028363" y="5454650"/>
              <a:ext cx="66675" cy="114300"/>
            </a:xfrm>
            <a:custGeom>
              <a:avLst/>
              <a:gdLst>
                <a:gd name="T0" fmla="*/ 0 w 169"/>
                <a:gd name="T1" fmla="*/ 98 h 288"/>
                <a:gd name="T2" fmla="*/ 0 w 169"/>
                <a:gd name="T3" fmla="*/ 114 h 288"/>
                <a:gd name="T4" fmla="*/ 2 w 169"/>
                <a:gd name="T5" fmla="*/ 131 h 288"/>
                <a:gd name="T6" fmla="*/ 3 w 169"/>
                <a:gd name="T7" fmla="*/ 139 h 288"/>
                <a:gd name="T8" fmla="*/ 5 w 169"/>
                <a:gd name="T9" fmla="*/ 146 h 288"/>
                <a:gd name="T10" fmla="*/ 9 w 169"/>
                <a:gd name="T11" fmla="*/ 153 h 288"/>
                <a:gd name="T12" fmla="*/ 13 w 169"/>
                <a:gd name="T13" fmla="*/ 159 h 288"/>
                <a:gd name="T14" fmla="*/ 18 w 169"/>
                <a:gd name="T15" fmla="*/ 163 h 288"/>
                <a:gd name="T16" fmla="*/ 23 w 169"/>
                <a:gd name="T17" fmla="*/ 166 h 288"/>
                <a:gd name="T18" fmla="*/ 23 w 169"/>
                <a:gd name="T19" fmla="*/ 288 h 288"/>
                <a:gd name="T20" fmla="*/ 144 w 169"/>
                <a:gd name="T21" fmla="*/ 288 h 288"/>
                <a:gd name="T22" fmla="*/ 144 w 169"/>
                <a:gd name="T23" fmla="*/ 166 h 288"/>
                <a:gd name="T24" fmla="*/ 151 w 169"/>
                <a:gd name="T25" fmla="*/ 162 h 288"/>
                <a:gd name="T26" fmla="*/ 156 w 169"/>
                <a:gd name="T27" fmla="*/ 157 h 288"/>
                <a:gd name="T28" fmla="*/ 161 w 169"/>
                <a:gd name="T29" fmla="*/ 150 h 288"/>
                <a:gd name="T30" fmla="*/ 165 w 169"/>
                <a:gd name="T31" fmla="*/ 140 h 288"/>
                <a:gd name="T32" fmla="*/ 166 w 169"/>
                <a:gd name="T33" fmla="*/ 130 h 288"/>
                <a:gd name="T34" fmla="*/ 167 w 169"/>
                <a:gd name="T35" fmla="*/ 119 h 288"/>
                <a:gd name="T36" fmla="*/ 169 w 169"/>
                <a:gd name="T37" fmla="*/ 109 h 288"/>
                <a:gd name="T38" fmla="*/ 169 w 169"/>
                <a:gd name="T39" fmla="*/ 99 h 288"/>
                <a:gd name="T40" fmla="*/ 169 w 169"/>
                <a:gd name="T41" fmla="*/ 0 h 288"/>
                <a:gd name="T42" fmla="*/ 0 w 169"/>
                <a:gd name="T43" fmla="*/ 0 h 288"/>
                <a:gd name="T44" fmla="*/ 0 w 169"/>
                <a:gd name="T45" fmla="*/ 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288">
                  <a:moveTo>
                    <a:pt x="0" y="98"/>
                  </a:moveTo>
                  <a:lnTo>
                    <a:pt x="0" y="114"/>
                  </a:lnTo>
                  <a:lnTo>
                    <a:pt x="2" y="131"/>
                  </a:lnTo>
                  <a:lnTo>
                    <a:pt x="3" y="139"/>
                  </a:lnTo>
                  <a:lnTo>
                    <a:pt x="5" y="146"/>
                  </a:lnTo>
                  <a:lnTo>
                    <a:pt x="9" y="153"/>
                  </a:lnTo>
                  <a:lnTo>
                    <a:pt x="13" y="159"/>
                  </a:lnTo>
                  <a:lnTo>
                    <a:pt x="18" y="163"/>
                  </a:lnTo>
                  <a:lnTo>
                    <a:pt x="23" y="166"/>
                  </a:lnTo>
                  <a:lnTo>
                    <a:pt x="23" y="288"/>
                  </a:lnTo>
                  <a:lnTo>
                    <a:pt x="144" y="288"/>
                  </a:lnTo>
                  <a:lnTo>
                    <a:pt x="144" y="166"/>
                  </a:lnTo>
                  <a:lnTo>
                    <a:pt x="151" y="162"/>
                  </a:lnTo>
                  <a:lnTo>
                    <a:pt x="156" y="157"/>
                  </a:lnTo>
                  <a:lnTo>
                    <a:pt x="161" y="150"/>
                  </a:lnTo>
                  <a:lnTo>
                    <a:pt x="165" y="140"/>
                  </a:lnTo>
                  <a:lnTo>
                    <a:pt x="166" y="130"/>
                  </a:lnTo>
                  <a:lnTo>
                    <a:pt x="167" y="119"/>
                  </a:lnTo>
                  <a:lnTo>
                    <a:pt x="169" y="109"/>
                  </a:lnTo>
                  <a:lnTo>
                    <a:pt x="169" y="99"/>
                  </a:lnTo>
                  <a:lnTo>
                    <a:pt x="169" y="0"/>
                  </a:lnTo>
                  <a:lnTo>
                    <a:pt x="0" y="0"/>
                  </a:lnTo>
                  <a:lnTo>
                    <a:pt x="0"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578">
              <a:extLst>
                <a:ext uri="{FF2B5EF4-FFF2-40B4-BE49-F238E27FC236}">
                  <a16:creationId xmlns:a16="http://schemas.microsoft.com/office/drawing/2014/main" id="{160C1AC6-EDA7-46AE-A9D6-3AB58358689C}"/>
                </a:ext>
              </a:extLst>
            </p:cNvPr>
            <p:cNvSpPr>
              <a:spLocks/>
            </p:cNvSpPr>
            <p:nvPr/>
          </p:nvSpPr>
          <p:spPr bwMode="auto">
            <a:xfrm>
              <a:off x="11247438" y="5454650"/>
              <a:ext cx="66675" cy="114300"/>
            </a:xfrm>
            <a:custGeom>
              <a:avLst/>
              <a:gdLst>
                <a:gd name="T0" fmla="*/ 0 w 168"/>
                <a:gd name="T1" fmla="*/ 0 h 288"/>
                <a:gd name="T2" fmla="*/ 0 w 168"/>
                <a:gd name="T3" fmla="*/ 95 h 288"/>
                <a:gd name="T4" fmla="*/ 0 w 168"/>
                <a:gd name="T5" fmla="*/ 105 h 288"/>
                <a:gd name="T6" fmla="*/ 1 w 168"/>
                <a:gd name="T7" fmla="*/ 116 h 288"/>
                <a:gd name="T8" fmla="*/ 3 w 168"/>
                <a:gd name="T9" fmla="*/ 123 h 288"/>
                <a:gd name="T10" fmla="*/ 6 w 168"/>
                <a:gd name="T11" fmla="*/ 131 h 288"/>
                <a:gd name="T12" fmla="*/ 10 w 168"/>
                <a:gd name="T13" fmla="*/ 139 h 288"/>
                <a:gd name="T14" fmla="*/ 14 w 168"/>
                <a:gd name="T15" fmla="*/ 144 h 288"/>
                <a:gd name="T16" fmla="*/ 19 w 168"/>
                <a:gd name="T17" fmla="*/ 149 h 288"/>
                <a:gd name="T18" fmla="*/ 24 w 168"/>
                <a:gd name="T19" fmla="*/ 153 h 288"/>
                <a:gd name="T20" fmla="*/ 24 w 168"/>
                <a:gd name="T21" fmla="*/ 288 h 288"/>
                <a:gd name="T22" fmla="*/ 143 w 168"/>
                <a:gd name="T23" fmla="*/ 288 h 288"/>
                <a:gd name="T24" fmla="*/ 143 w 168"/>
                <a:gd name="T25" fmla="*/ 153 h 288"/>
                <a:gd name="T26" fmla="*/ 150 w 168"/>
                <a:gd name="T27" fmla="*/ 149 h 288"/>
                <a:gd name="T28" fmla="*/ 154 w 168"/>
                <a:gd name="T29" fmla="*/ 144 h 288"/>
                <a:gd name="T30" fmla="*/ 158 w 168"/>
                <a:gd name="T31" fmla="*/ 137 h 288"/>
                <a:gd name="T32" fmla="*/ 161 w 168"/>
                <a:gd name="T33" fmla="*/ 130 h 288"/>
                <a:gd name="T34" fmla="*/ 164 w 168"/>
                <a:gd name="T35" fmla="*/ 122 h 288"/>
                <a:gd name="T36" fmla="*/ 167 w 168"/>
                <a:gd name="T37" fmla="*/ 113 h 288"/>
                <a:gd name="T38" fmla="*/ 168 w 168"/>
                <a:gd name="T39" fmla="*/ 104 h 288"/>
                <a:gd name="T40" fmla="*/ 168 w 168"/>
                <a:gd name="T41" fmla="*/ 95 h 288"/>
                <a:gd name="T42" fmla="*/ 168 w 168"/>
                <a:gd name="T43" fmla="*/ 0 h 288"/>
                <a:gd name="T44" fmla="*/ 0 w 168"/>
                <a:gd name="T4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88">
                  <a:moveTo>
                    <a:pt x="0" y="0"/>
                  </a:moveTo>
                  <a:lnTo>
                    <a:pt x="0" y="95"/>
                  </a:lnTo>
                  <a:lnTo>
                    <a:pt x="0" y="105"/>
                  </a:lnTo>
                  <a:lnTo>
                    <a:pt x="1" y="116"/>
                  </a:lnTo>
                  <a:lnTo>
                    <a:pt x="3" y="123"/>
                  </a:lnTo>
                  <a:lnTo>
                    <a:pt x="6" y="131"/>
                  </a:lnTo>
                  <a:lnTo>
                    <a:pt x="10" y="139"/>
                  </a:lnTo>
                  <a:lnTo>
                    <a:pt x="14" y="144"/>
                  </a:lnTo>
                  <a:lnTo>
                    <a:pt x="19" y="149"/>
                  </a:lnTo>
                  <a:lnTo>
                    <a:pt x="24" y="153"/>
                  </a:lnTo>
                  <a:lnTo>
                    <a:pt x="24" y="288"/>
                  </a:lnTo>
                  <a:lnTo>
                    <a:pt x="143" y="288"/>
                  </a:lnTo>
                  <a:lnTo>
                    <a:pt x="143" y="153"/>
                  </a:lnTo>
                  <a:lnTo>
                    <a:pt x="150" y="149"/>
                  </a:lnTo>
                  <a:lnTo>
                    <a:pt x="154" y="144"/>
                  </a:lnTo>
                  <a:lnTo>
                    <a:pt x="158" y="137"/>
                  </a:lnTo>
                  <a:lnTo>
                    <a:pt x="161" y="130"/>
                  </a:lnTo>
                  <a:lnTo>
                    <a:pt x="164" y="122"/>
                  </a:lnTo>
                  <a:lnTo>
                    <a:pt x="167" y="113"/>
                  </a:lnTo>
                  <a:lnTo>
                    <a:pt x="168" y="104"/>
                  </a:lnTo>
                  <a:lnTo>
                    <a:pt x="168" y="95"/>
                  </a:lnTo>
                  <a:lnTo>
                    <a:pt x="16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579">
              <a:extLst>
                <a:ext uri="{FF2B5EF4-FFF2-40B4-BE49-F238E27FC236}">
                  <a16:creationId xmlns:a16="http://schemas.microsoft.com/office/drawing/2014/main" id="{74A9474F-3FB5-42C7-8617-9B43B0BC789D}"/>
                </a:ext>
              </a:extLst>
            </p:cNvPr>
            <p:cNvSpPr>
              <a:spLocks/>
            </p:cNvSpPr>
            <p:nvPr/>
          </p:nvSpPr>
          <p:spPr bwMode="auto">
            <a:xfrm>
              <a:off x="11123613" y="5454650"/>
              <a:ext cx="95250" cy="161925"/>
            </a:xfrm>
            <a:custGeom>
              <a:avLst/>
              <a:gdLst>
                <a:gd name="T0" fmla="*/ 0 w 241"/>
                <a:gd name="T1" fmla="*/ 168 h 408"/>
                <a:gd name="T2" fmla="*/ 0 w 241"/>
                <a:gd name="T3" fmla="*/ 182 h 408"/>
                <a:gd name="T4" fmla="*/ 3 w 241"/>
                <a:gd name="T5" fmla="*/ 195 h 408"/>
                <a:gd name="T6" fmla="*/ 7 w 241"/>
                <a:gd name="T7" fmla="*/ 206 h 408"/>
                <a:gd name="T8" fmla="*/ 13 w 241"/>
                <a:gd name="T9" fmla="*/ 216 h 408"/>
                <a:gd name="T10" fmla="*/ 20 w 241"/>
                <a:gd name="T11" fmla="*/ 225 h 408"/>
                <a:gd name="T12" fmla="*/ 27 w 241"/>
                <a:gd name="T13" fmla="*/ 231 h 408"/>
                <a:gd name="T14" fmla="*/ 38 w 241"/>
                <a:gd name="T15" fmla="*/ 236 h 408"/>
                <a:gd name="T16" fmla="*/ 48 w 241"/>
                <a:gd name="T17" fmla="*/ 239 h 408"/>
                <a:gd name="T18" fmla="*/ 48 w 241"/>
                <a:gd name="T19" fmla="*/ 408 h 408"/>
                <a:gd name="T20" fmla="*/ 192 w 241"/>
                <a:gd name="T21" fmla="*/ 408 h 408"/>
                <a:gd name="T22" fmla="*/ 192 w 241"/>
                <a:gd name="T23" fmla="*/ 239 h 408"/>
                <a:gd name="T24" fmla="*/ 203 w 241"/>
                <a:gd name="T25" fmla="*/ 236 h 408"/>
                <a:gd name="T26" fmla="*/ 212 w 241"/>
                <a:gd name="T27" fmla="*/ 231 h 408"/>
                <a:gd name="T28" fmla="*/ 221 w 241"/>
                <a:gd name="T29" fmla="*/ 225 h 408"/>
                <a:gd name="T30" fmla="*/ 228 w 241"/>
                <a:gd name="T31" fmla="*/ 216 h 408"/>
                <a:gd name="T32" fmla="*/ 233 w 241"/>
                <a:gd name="T33" fmla="*/ 206 h 408"/>
                <a:gd name="T34" fmla="*/ 237 w 241"/>
                <a:gd name="T35" fmla="*/ 195 h 408"/>
                <a:gd name="T36" fmla="*/ 239 w 241"/>
                <a:gd name="T37" fmla="*/ 182 h 408"/>
                <a:gd name="T38" fmla="*/ 241 w 241"/>
                <a:gd name="T39" fmla="*/ 168 h 408"/>
                <a:gd name="T40" fmla="*/ 241 w 241"/>
                <a:gd name="T41" fmla="*/ 0 h 408"/>
                <a:gd name="T42" fmla="*/ 0 w 241"/>
                <a:gd name="T43" fmla="*/ 0 h 408"/>
                <a:gd name="T44" fmla="*/ 0 w 241"/>
                <a:gd name="T45" fmla="*/ 16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1" h="408">
                  <a:moveTo>
                    <a:pt x="0" y="168"/>
                  </a:moveTo>
                  <a:lnTo>
                    <a:pt x="0" y="182"/>
                  </a:lnTo>
                  <a:lnTo>
                    <a:pt x="3" y="195"/>
                  </a:lnTo>
                  <a:lnTo>
                    <a:pt x="7" y="206"/>
                  </a:lnTo>
                  <a:lnTo>
                    <a:pt x="13" y="216"/>
                  </a:lnTo>
                  <a:lnTo>
                    <a:pt x="20" y="225"/>
                  </a:lnTo>
                  <a:lnTo>
                    <a:pt x="27" y="231"/>
                  </a:lnTo>
                  <a:lnTo>
                    <a:pt x="38" y="236"/>
                  </a:lnTo>
                  <a:lnTo>
                    <a:pt x="48" y="239"/>
                  </a:lnTo>
                  <a:lnTo>
                    <a:pt x="48" y="408"/>
                  </a:lnTo>
                  <a:lnTo>
                    <a:pt x="192" y="408"/>
                  </a:lnTo>
                  <a:lnTo>
                    <a:pt x="192" y="239"/>
                  </a:lnTo>
                  <a:lnTo>
                    <a:pt x="203" y="236"/>
                  </a:lnTo>
                  <a:lnTo>
                    <a:pt x="212" y="231"/>
                  </a:lnTo>
                  <a:lnTo>
                    <a:pt x="221" y="225"/>
                  </a:lnTo>
                  <a:lnTo>
                    <a:pt x="228" y="216"/>
                  </a:lnTo>
                  <a:lnTo>
                    <a:pt x="233" y="206"/>
                  </a:lnTo>
                  <a:lnTo>
                    <a:pt x="237" y="195"/>
                  </a:lnTo>
                  <a:lnTo>
                    <a:pt x="239" y="182"/>
                  </a:lnTo>
                  <a:lnTo>
                    <a:pt x="241" y="168"/>
                  </a:lnTo>
                  <a:lnTo>
                    <a:pt x="241" y="0"/>
                  </a:lnTo>
                  <a:lnTo>
                    <a:pt x="0" y="0"/>
                  </a:lnTo>
                  <a:lnTo>
                    <a:pt x="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581">
              <a:extLst>
                <a:ext uri="{FF2B5EF4-FFF2-40B4-BE49-F238E27FC236}">
                  <a16:creationId xmlns:a16="http://schemas.microsoft.com/office/drawing/2014/main" id="{78EFF541-F6B1-428F-B60F-E5A04D3493BE}"/>
                </a:ext>
              </a:extLst>
            </p:cNvPr>
            <p:cNvSpPr>
              <a:spLocks/>
            </p:cNvSpPr>
            <p:nvPr/>
          </p:nvSpPr>
          <p:spPr bwMode="auto">
            <a:xfrm>
              <a:off x="11256963" y="5397500"/>
              <a:ext cx="47625" cy="47625"/>
            </a:xfrm>
            <a:custGeom>
              <a:avLst/>
              <a:gdLst>
                <a:gd name="T0" fmla="*/ 60 w 119"/>
                <a:gd name="T1" fmla="*/ 121 h 121"/>
                <a:gd name="T2" fmla="*/ 72 w 119"/>
                <a:gd name="T3" fmla="*/ 119 h 121"/>
                <a:gd name="T4" fmla="*/ 83 w 119"/>
                <a:gd name="T5" fmla="*/ 115 h 121"/>
                <a:gd name="T6" fmla="*/ 94 w 119"/>
                <a:gd name="T7" fmla="*/ 110 h 121"/>
                <a:gd name="T8" fmla="*/ 103 w 119"/>
                <a:gd name="T9" fmla="*/ 103 h 121"/>
                <a:gd name="T10" fmla="*/ 109 w 119"/>
                <a:gd name="T11" fmla="*/ 94 h 121"/>
                <a:gd name="T12" fmla="*/ 116 w 119"/>
                <a:gd name="T13" fmla="*/ 83 h 121"/>
                <a:gd name="T14" fmla="*/ 118 w 119"/>
                <a:gd name="T15" fmla="*/ 72 h 121"/>
                <a:gd name="T16" fmla="*/ 119 w 119"/>
                <a:gd name="T17" fmla="*/ 60 h 121"/>
                <a:gd name="T18" fmla="*/ 118 w 119"/>
                <a:gd name="T19" fmla="*/ 49 h 121"/>
                <a:gd name="T20" fmla="*/ 116 w 119"/>
                <a:gd name="T21" fmla="*/ 37 h 121"/>
                <a:gd name="T22" fmla="*/ 109 w 119"/>
                <a:gd name="T23" fmla="*/ 27 h 121"/>
                <a:gd name="T24" fmla="*/ 103 w 119"/>
                <a:gd name="T25" fmla="*/ 18 h 121"/>
                <a:gd name="T26" fmla="*/ 94 w 119"/>
                <a:gd name="T27" fmla="*/ 10 h 121"/>
                <a:gd name="T28" fmla="*/ 83 w 119"/>
                <a:gd name="T29" fmla="*/ 5 h 121"/>
                <a:gd name="T30" fmla="*/ 72 w 119"/>
                <a:gd name="T31" fmla="*/ 1 h 121"/>
                <a:gd name="T32" fmla="*/ 60 w 119"/>
                <a:gd name="T33" fmla="*/ 0 h 121"/>
                <a:gd name="T34" fmla="*/ 47 w 119"/>
                <a:gd name="T35" fmla="*/ 1 h 121"/>
                <a:gd name="T36" fmla="*/ 36 w 119"/>
                <a:gd name="T37" fmla="*/ 5 h 121"/>
                <a:gd name="T38" fmla="*/ 26 w 119"/>
                <a:gd name="T39" fmla="*/ 10 h 121"/>
                <a:gd name="T40" fmla="*/ 17 w 119"/>
                <a:gd name="T41" fmla="*/ 18 h 121"/>
                <a:gd name="T42" fmla="*/ 10 w 119"/>
                <a:gd name="T43" fmla="*/ 27 h 121"/>
                <a:gd name="T44" fmla="*/ 4 w 119"/>
                <a:gd name="T45" fmla="*/ 37 h 121"/>
                <a:gd name="T46" fmla="*/ 1 w 119"/>
                <a:gd name="T47" fmla="*/ 49 h 121"/>
                <a:gd name="T48" fmla="*/ 0 w 119"/>
                <a:gd name="T49" fmla="*/ 60 h 121"/>
                <a:gd name="T50" fmla="*/ 1 w 119"/>
                <a:gd name="T51" fmla="*/ 72 h 121"/>
                <a:gd name="T52" fmla="*/ 4 w 119"/>
                <a:gd name="T53" fmla="*/ 83 h 121"/>
                <a:gd name="T54" fmla="*/ 10 w 119"/>
                <a:gd name="T55" fmla="*/ 94 h 121"/>
                <a:gd name="T56" fmla="*/ 17 w 119"/>
                <a:gd name="T57" fmla="*/ 103 h 121"/>
                <a:gd name="T58" fmla="*/ 26 w 119"/>
                <a:gd name="T59" fmla="*/ 110 h 121"/>
                <a:gd name="T60" fmla="*/ 36 w 119"/>
                <a:gd name="T61" fmla="*/ 115 h 121"/>
                <a:gd name="T62" fmla="*/ 47 w 119"/>
                <a:gd name="T63" fmla="*/ 119 h 121"/>
                <a:gd name="T64" fmla="*/ 60 w 119"/>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21">
                  <a:moveTo>
                    <a:pt x="60" y="121"/>
                  </a:moveTo>
                  <a:lnTo>
                    <a:pt x="72" y="119"/>
                  </a:lnTo>
                  <a:lnTo>
                    <a:pt x="83" y="115"/>
                  </a:lnTo>
                  <a:lnTo>
                    <a:pt x="94" y="110"/>
                  </a:lnTo>
                  <a:lnTo>
                    <a:pt x="103" y="103"/>
                  </a:lnTo>
                  <a:lnTo>
                    <a:pt x="109" y="94"/>
                  </a:lnTo>
                  <a:lnTo>
                    <a:pt x="116" y="83"/>
                  </a:lnTo>
                  <a:lnTo>
                    <a:pt x="118" y="72"/>
                  </a:lnTo>
                  <a:lnTo>
                    <a:pt x="119" y="60"/>
                  </a:lnTo>
                  <a:lnTo>
                    <a:pt x="118" y="49"/>
                  </a:lnTo>
                  <a:lnTo>
                    <a:pt x="116" y="37"/>
                  </a:lnTo>
                  <a:lnTo>
                    <a:pt x="109" y="27"/>
                  </a:lnTo>
                  <a:lnTo>
                    <a:pt x="103" y="18"/>
                  </a:lnTo>
                  <a:lnTo>
                    <a:pt x="94" y="10"/>
                  </a:lnTo>
                  <a:lnTo>
                    <a:pt x="83" y="5"/>
                  </a:lnTo>
                  <a:lnTo>
                    <a:pt x="72" y="1"/>
                  </a:lnTo>
                  <a:lnTo>
                    <a:pt x="60" y="0"/>
                  </a:lnTo>
                  <a:lnTo>
                    <a:pt x="47" y="1"/>
                  </a:lnTo>
                  <a:lnTo>
                    <a:pt x="36" y="5"/>
                  </a:lnTo>
                  <a:lnTo>
                    <a:pt x="26" y="10"/>
                  </a:lnTo>
                  <a:lnTo>
                    <a:pt x="17" y="18"/>
                  </a:lnTo>
                  <a:lnTo>
                    <a:pt x="10" y="27"/>
                  </a:lnTo>
                  <a:lnTo>
                    <a:pt x="4" y="37"/>
                  </a:lnTo>
                  <a:lnTo>
                    <a:pt x="1" y="49"/>
                  </a:lnTo>
                  <a:lnTo>
                    <a:pt x="0" y="60"/>
                  </a:lnTo>
                  <a:lnTo>
                    <a:pt x="1" y="72"/>
                  </a:lnTo>
                  <a:lnTo>
                    <a:pt x="4" y="83"/>
                  </a:lnTo>
                  <a:lnTo>
                    <a:pt x="10" y="94"/>
                  </a:lnTo>
                  <a:lnTo>
                    <a:pt x="17" y="103"/>
                  </a:lnTo>
                  <a:lnTo>
                    <a:pt x="26" y="110"/>
                  </a:lnTo>
                  <a:lnTo>
                    <a:pt x="36" y="115"/>
                  </a:lnTo>
                  <a:lnTo>
                    <a:pt x="47" y="119"/>
                  </a:lnTo>
                  <a:lnTo>
                    <a:pt x="6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582">
              <a:extLst>
                <a:ext uri="{FF2B5EF4-FFF2-40B4-BE49-F238E27FC236}">
                  <a16:creationId xmlns:a16="http://schemas.microsoft.com/office/drawing/2014/main" id="{C894D9B7-AEDD-4486-A862-3BA70D1475F9}"/>
                </a:ext>
              </a:extLst>
            </p:cNvPr>
            <p:cNvSpPr>
              <a:spLocks/>
            </p:cNvSpPr>
            <p:nvPr/>
          </p:nvSpPr>
          <p:spPr bwMode="auto">
            <a:xfrm>
              <a:off x="11037888" y="5397500"/>
              <a:ext cx="47625" cy="47625"/>
            </a:xfrm>
            <a:custGeom>
              <a:avLst/>
              <a:gdLst>
                <a:gd name="T0" fmla="*/ 61 w 121"/>
                <a:gd name="T1" fmla="*/ 121 h 121"/>
                <a:gd name="T2" fmla="*/ 72 w 121"/>
                <a:gd name="T3" fmla="*/ 119 h 121"/>
                <a:gd name="T4" fmla="*/ 84 w 121"/>
                <a:gd name="T5" fmla="*/ 115 h 121"/>
                <a:gd name="T6" fmla="*/ 94 w 121"/>
                <a:gd name="T7" fmla="*/ 110 h 121"/>
                <a:gd name="T8" fmla="*/ 103 w 121"/>
                <a:gd name="T9" fmla="*/ 103 h 121"/>
                <a:gd name="T10" fmla="*/ 111 w 121"/>
                <a:gd name="T11" fmla="*/ 94 h 121"/>
                <a:gd name="T12" fmla="*/ 116 w 121"/>
                <a:gd name="T13" fmla="*/ 83 h 121"/>
                <a:gd name="T14" fmla="*/ 120 w 121"/>
                <a:gd name="T15" fmla="*/ 72 h 121"/>
                <a:gd name="T16" fmla="*/ 121 w 121"/>
                <a:gd name="T17" fmla="*/ 60 h 121"/>
                <a:gd name="T18" fmla="*/ 120 w 121"/>
                <a:gd name="T19" fmla="*/ 49 h 121"/>
                <a:gd name="T20" fmla="*/ 116 w 121"/>
                <a:gd name="T21" fmla="*/ 37 h 121"/>
                <a:gd name="T22" fmla="*/ 111 w 121"/>
                <a:gd name="T23" fmla="*/ 27 h 121"/>
                <a:gd name="T24" fmla="*/ 103 w 121"/>
                <a:gd name="T25" fmla="*/ 18 h 121"/>
                <a:gd name="T26" fmla="*/ 94 w 121"/>
                <a:gd name="T27" fmla="*/ 10 h 121"/>
                <a:gd name="T28" fmla="*/ 84 w 121"/>
                <a:gd name="T29" fmla="*/ 5 h 121"/>
                <a:gd name="T30" fmla="*/ 72 w 121"/>
                <a:gd name="T31" fmla="*/ 1 h 121"/>
                <a:gd name="T32" fmla="*/ 61 w 121"/>
                <a:gd name="T33" fmla="*/ 0 h 121"/>
                <a:gd name="T34" fmla="*/ 49 w 121"/>
                <a:gd name="T35" fmla="*/ 1 h 121"/>
                <a:gd name="T36" fmla="*/ 38 w 121"/>
                <a:gd name="T37" fmla="*/ 5 h 121"/>
                <a:gd name="T38" fmla="*/ 27 w 121"/>
                <a:gd name="T39" fmla="*/ 10 h 121"/>
                <a:gd name="T40" fmla="*/ 18 w 121"/>
                <a:gd name="T41" fmla="*/ 18 h 121"/>
                <a:gd name="T42" fmla="*/ 11 w 121"/>
                <a:gd name="T43" fmla="*/ 27 h 121"/>
                <a:gd name="T44" fmla="*/ 6 w 121"/>
                <a:gd name="T45" fmla="*/ 37 h 121"/>
                <a:gd name="T46" fmla="*/ 2 w 121"/>
                <a:gd name="T47" fmla="*/ 49 h 121"/>
                <a:gd name="T48" fmla="*/ 0 w 121"/>
                <a:gd name="T49" fmla="*/ 60 h 121"/>
                <a:gd name="T50" fmla="*/ 2 w 121"/>
                <a:gd name="T51" fmla="*/ 72 h 121"/>
                <a:gd name="T52" fmla="*/ 6 w 121"/>
                <a:gd name="T53" fmla="*/ 83 h 121"/>
                <a:gd name="T54" fmla="*/ 11 w 121"/>
                <a:gd name="T55" fmla="*/ 94 h 121"/>
                <a:gd name="T56" fmla="*/ 18 w 121"/>
                <a:gd name="T57" fmla="*/ 103 h 121"/>
                <a:gd name="T58" fmla="*/ 27 w 121"/>
                <a:gd name="T59" fmla="*/ 110 h 121"/>
                <a:gd name="T60" fmla="*/ 38 w 121"/>
                <a:gd name="T61" fmla="*/ 115 h 121"/>
                <a:gd name="T62" fmla="*/ 49 w 121"/>
                <a:gd name="T63" fmla="*/ 119 h 121"/>
                <a:gd name="T64" fmla="*/ 61 w 121"/>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21">
                  <a:moveTo>
                    <a:pt x="61" y="121"/>
                  </a:moveTo>
                  <a:lnTo>
                    <a:pt x="72" y="119"/>
                  </a:lnTo>
                  <a:lnTo>
                    <a:pt x="84" y="115"/>
                  </a:lnTo>
                  <a:lnTo>
                    <a:pt x="94" y="110"/>
                  </a:lnTo>
                  <a:lnTo>
                    <a:pt x="103" y="103"/>
                  </a:lnTo>
                  <a:lnTo>
                    <a:pt x="111" y="94"/>
                  </a:lnTo>
                  <a:lnTo>
                    <a:pt x="116" y="83"/>
                  </a:lnTo>
                  <a:lnTo>
                    <a:pt x="120" y="72"/>
                  </a:lnTo>
                  <a:lnTo>
                    <a:pt x="121" y="60"/>
                  </a:lnTo>
                  <a:lnTo>
                    <a:pt x="120" y="49"/>
                  </a:lnTo>
                  <a:lnTo>
                    <a:pt x="116" y="37"/>
                  </a:lnTo>
                  <a:lnTo>
                    <a:pt x="111" y="27"/>
                  </a:lnTo>
                  <a:lnTo>
                    <a:pt x="103" y="18"/>
                  </a:lnTo>
                  <a:lnTo>
                    <a:pt x="94" y="10"/>
                  </a:lnTo>
                  <a:lnTo>
                    <a:pt x="84" y="5"/>
                  </a:lnTo>
                  <a:lnTo>
                    <a:pt x="72" y="1"/>
                  </a:lnTo>
                  <a:lnTo>
                    <a:pt x="61" y="0"/>
                  </a:lnTo>
                  <a:lnTo>
                    <a:pt x="49" y="1"/>
                  </a:lnTo>
                  <a:lnTo>
                    <a:pt x="38" y="5"/>
                  </a:lnTo>
                  <a:lnTo>
                    <a:pt x="27" y="10"/>
                  </a:lnTo>
                  <a:lnTo>
                    <a:pt x="18" y="18"/>
                  </a:lnTo>
                  <a:lnTo>
                    <a:pt x="11" y="27"/>
                  </a:lnTo>
                  <a:lnTo>
                    <a:pt x="6" y="37"/>
                  </a:lnTo>
                  <a:lnTo>
                    <a:pt x="2" y="49"/>
                  </a:lnTo>
                  <a:lnTo>
                    <a:pt x="0" y="60"/>
                  </a:lnTo>
                  <a:lnTo>
                    <a:pt x="2" y="72"/>
                  </a:lnTo>
                  <a:lnTo>
                    <a:pt x="6" y="83"/>
                  </a:lnTo>
                  <a:lnTo>
                    <a:pt x="11" y="94"/>
                  </a:lnTo>
                  <a:lnTo>
                    <a:pt x="18" y="103"/>
                  </a:lnTo>
                  <a:lnTo>
                    <a:pt x="27" y="110"/>
                  </a:lnTo>
                  <a:lnTo>
                    <a:pt x="38" y="115"/>
                  </a:lnTo>
                  <a:lnTo>
                    <a:pt x="49" y="119"/>
                  </a:lnTo>
                  <a:lnTo>
                    <a:pt x="61"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83">
              <a:extLst>
                <a:ext uri="{FF2B5EF4-FFF2-40B4-BE49-F238E27FC236}">
                  <a16:creationId xmlns:a16="http://schemas.microsoft.com/office/drawing/2014/main" id="{9DF43E80-931F-4442-A8F7-B5E1C5A5309E}"/>
                </a:ext>
              </a:extLst>
            </p:cNvPr>
            <p:cNvSpPr>
              <a:spLocks/>
            </p:cNvSpPr>
            <p:nvPr/>
          </p:nvSpPr>
          <p:spPr bwMode="auto">
            <a:xfrm>
              <a:off x="11133138" y="5368925"/>
              <a:ext cx="76200" cy="76200"/>
            </a:xfrm>
            <a:custGeom>
              <a:avLst/>
              <a:gdLst>
                <a:gd name="T0" fmla="*/ 106 w 192"/>
                <a:gd name="T1" fmla="*/ 191 h 193"/>
                <a:gd name="T2" fmla="*/ 125 w 192"/>
                <a:gd name="T3" fmla="*/ 187 h 193"/>
                <a:gd name="T4" fmla="*/ 142 w 192"/>
                <a:gd name="T5" fmla="*/ 181 h 193"/>
                <a:gd name="T6" fmla="*/ 158 w 192"/>
                <a:gd name="T7" fmla="*/ 171 h 193"/>
                <a:gd name="T8" fmla="*/ 170 w 192"/>
                <a:gd name="T9" fmla="*/ 158 h 193"/>
                <a:gd name="T10" fmla="*/ 181 w 192"/>
                <a:gd name="T11" fmla="*/ 143 h 193"/>
                <a:gd name="T12" fmla="*/ 188 w 192"/>
                <a:gd name="T13" fmla="*/ 125 h 193"/>
                <a:gd name="T14" fmla="*/ 192 w 192"/>
                <a:gd name="T15" fmla="*/ 107 h 193"/>
                <a:gd name="T16" fmla="*/ 192 w 192"/>
                <a:gd name="T17" fmla="*/ 86 h 193"/>
                <a:gd name="T18" fmla="*/ 188 w 192"/>
                <a:gd name="T19" fmla="*/ 68 h 193"/>
                <a:gd name="T20" fmla="*/ 181 w 192"/>
                <a:gd name="T21" fmla="*/ 50 h 193"/>
                <a:gd name="T22" fmla="*/ 170 w 192"/>
                <a:gd name="T23" fmla="*/ 35 h 193"/>
                <a:gd name="T24" fmla="*/ 158 w 192"/>
                <a:gd name="T25" fmla="*/ 22 h 193"/>
                <a:gd name="T26" fmla="*/ 142 w 192"/>
                <a:gd name="T27" fmla="*/ 12 h 193"/>
                <a:gd name="T28" fmla="*/ 125 w 192"/>
                <a:gd name="T29" fmla="*/ 5 h 193"/>
                <a:gd name="T30" fmla="*/ 106 w 192"/>
                <a:gd name="T31" fmla="*/ 1 h 193"/>
                <a:gd name="T32" fmla="*/ 87 w 192"/>
                <a:gd name="T33" fmla="*/ 1 h 193"/>
                <a:gd name="T34" fmla="*/ 68 w 192"/>
                <a:gd name="T35" fmla="*/ 5 h 193"/>
                <a:gd name="T36" fmla="*/ 51 w 192"/>
                <a:gd name="T37" fmla="*/ 12 h 193"/>
                <a:gd name="T38" fmla="*/ 36 w 192"/>
                <a:gd name="T39" fmla="*/ 22 h 193"/>
                <a:gd name="T40" fmla="*/ 23 w 192"/>
                <a:gd name="T41" fmla="*/ 35 h 193"/>
                <a:gd name="T42" fmla="*/ 11 w 192"/>
                <a:gd name="T43" fmla="*/ 50 h 193"/>
                <a:gd name="T44" fmla="*/ 5 w 192"/>
                <a:gd name="T45" fmla="*/ 68 h 193"/>
                <a:gd name="T46" fmla="*/ 1 w 192"/>
                <a:gd name="T47" fmla="*/ 86 h 193"/>
                <a:gd name="T48" fmla="*/ 1 w 192"/>
                <a:gd name="T49" fmla="*/ 107 h 193"/>
                <a:gd name="T50" fmla="*/ 5 w 192"/>
                <a:gd name="T51" fmla="*/ 125 h 193"/>
                <a:gd name="T52" fmla="*/ 11 w 192"/>
                <a:gd name="T53" fmla="*/ 143 h 193"/>
                <a:gd name="T54" fmla="*/ 23 w 192"/>
                <a:gd name="T55" fmla="*/ 158 h 193"/>
                <a:gd name="T56" fmla="*/ 36 w 192"/>
                <a:gd name="T57" fmla="*/ 171 h 193"/>
                <a:gd name="T58" fmla="*/ 51 w 192"/>
                <a:gd name="T59" fmla="*/ 181 h 193"/>
                <a:gd name="T60" fmla="*/ 68 w 192"/>
                <a:gd name="T61" fmla="*/ 187 h 193"/>
                <a:gd name="T62" fmla="*/ 87 w 192"/>
                <a:gd name="T63"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3">
                  <a:moveTo>
                    <a:pt x="96" y="193"/>
                  </a:moveTo>
                  <a:lnTo>
                    <a:pt x="106" y="191"/>
                  </a:lnTo>
                  <a:lnTo>
                    <a:pt x="115" y="190"/>
                  </a:lnTo>
                  <a:lnTo>
                    <a:pt x="125" y="187"/>
                  </a:lnTo>
                  <a:lnTo>
                    <a:pt x="133" y="185"/>
                  </a:lnTo>
                  <a:lnTo>
                    <a:pt x="142" y="181"/>
                  </a:lnTo>
                  <a:lnTo>
                    <a:pt x="150" y="176"/>
                  </a:lnTo>
                  <a:lnTo>
                    <a:pt x="158" y="171"/>
                  </a:lnTo>
                  <a:lnTo>
                    <a:pt x="164" y="164"/>
                  </a:lnTo>
                  <a:lnTo>
                    <a:pt x="170" y="158"/>
                  </a:lnTo>
                  <a:lnTo>
                    <a:pt x="176" y="150"/>
                  </a:lnTo>
                  <a:lnTo>
                    <a:pt x="181" y="143"/>
                  </a:lnTo>
                  <a:lnTo>
                    <a:pt x="185" y="134"/>
                  </a:lnTo>
                  <a:lnTo>
                    <a:pt x="188" y="125"/>
                  </a:lnTo>
                  <a:lnTo>
                    <a:pt x="191" y="116"/>
                  </a:lnTo>
                  <a:lnTo>
                    <a:pt x="192" y="107"/>
                  </a:lnTo>
                  <a:lnTo>
                    <a:pt x="192" y="96"/>
                  </a:lnTo>
                  <a:lnTo>
                    <a:pt x="192" y="86"/>
                  </a:lnTo>
                  <a:lnTo>
                    <a:pt x="191" y="77"/>
                  </a:lnTo>
                  <a:lnTo>
                    <a:pt x="188" y="68"/>
                  </a:lnTo>
                  <a:lnTo>
                    <a:pt x="185" y="59"/>
                  </a:lnTo>
                  <a:lnTo>
                    <a:pt x="181" y="50"/>
                  </a:lnTo>
                  <a:lnTo>
                    <a:pt x="176" y="42"/>
                  </a:lnTo>
                  <a:lnTo>
                    <a:pt x="170" y="35"/>
                  </a:lnTo>
                  <a:lnTo>
                    <a:pt x="164" y="28"/>
                  </a:lnTo>
                  <a:lnTo>
                    <a:pt x="158" y="22"/>
                  </a:lnTo>
                  <a:lnTo>
                    <a:pt x="150" y="17"/>
                  </a:lnTo>
                  <a:lnTo>
                    <a:pt x="142" y="12"/>
                  </a:lnTo>
                  <a:lnTo>
                    <a:pt x="133" y="8"/>
                  </a:lnTo>
                  <a:lnTo>
                    <a:pt x="125" y="5"/>
                  </a:lnTo>
                  <a:lnTo>
                    <a:pt x="115" y="3"/>
                  </a:lnTo>
                  <a:lnTo>
                    <a:pt x="106" y="1"/>
                  </a:lnTo>
                  <a:lnTo>
                    <a:pt x="96" y="0"/>
                  </a:lnTo>
                  <a:lnTo>
                    <a:pt x="87" y="1"/>
                  </a:lnTo>
                  <a:lnTo>
                    <a:pt x="77" y="3"/>
                  </a:lnTo>
                  <a:lnTo>
                    <a:pt x="68" y="5"/>
                  </a:lnTo>
                  <a:lnTo>
                    <a:pt x="59" y="8"/>
                  </a:lnTo>
                  <a:lnTo>
                    <a:pt x="51" y="12"/>
                  </a:lnTo>
                  <a:lnTo>
                    <a:pt x="42" y="17"/>
                  </a:lnTo>
                  <a:lnTo>
                    <a:pt x="36" y="22"/>
                  </a:lnTo>
                  <a:lnTo>
                    <a:pt x="28" y="28"/>
                  </a:lnTo>
                  <a:lnTo>
                    <a:pt x="23" y="35"/>
                  </a:lnTo>
                  <a:lnTo>
                    <a:pt x="16" y="42"/>
                  </a:lnTo>
                  <a:lnTo>
                    <a:pt x="11" y="50"/>
                  </a:lnTo>
                  <a:lnTo>
                    <a:pt x="7" y="59"/>
                  </a:lnTo>
                  <a:lnTo>
                    <a:pt x="5" y="68"/>
                  </a:lnTo>
                  <a:lnTo>
                    <a:pt x="2" y="77"/>
                  </a:lnTo>
                  <a:lnTo>
                    <a:pt x="1" y="86"/>
                  </a:lnTo>
                  <a:lnTo>
                    <a:pt x="0" y="96"/>
                  </a:lnTo>
                  <a:lnTo>
                    <a:pt x="1" y="107"/>
                  </a:lnTo>
                  <a:lnTo>
                    <a:pt x="2" y="116"/>
                  </a:lnTo>
                  <a:lnTo>
                    <a:pt x="5" y="125"/>
                  </a:lnTo>
                  <a:lnTo>
                    <a:pt x="7" y="134"/>
                  </a:lnTo>
                  <a:lnTo>
                    <a:pt x="11" y="143"/>
                  </a:lnTo>
                  <a:lnTo>
                    <a:pt x="16" y="150"/>
                  </a:lnTo>
                  <a:lnTo>
                    <a:pt x="23" y="158"/>
                  </a:lnTo>
                  <a:lnTo>
                    <a:pt x="28" y="164"/>
                  </a:lnTo>
                  <a:lnTo>
                    <a:pt x="36" y="171"/>
                  </a:lnTo>
                  <a:lnTo>
                    <a:pt x="42" y="176"/>
                  </a:lnTo>
                  <a:lnTo>
                    <a:pt x="51" y="181"/>
                  </a:lnTo>
                  <a:lnTo>
                    <a:pt x="59" y="185"/>
                  </a:lnTo>
                  <a:lnTo>
                    <a:pt x="68" y="187"/>
                  </a:lnTo>
                  <a:lnTo>
                    <a:pt x="77" y="190"/>
                  </a:lnTo>
                  <a:lnTo>
                    <a:pt x="87" y="191"/>
                  </a:lnTo>
                  <a:lnTo>
                    <a:pt x="96" y="1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6D142E5-3E8A-4902-B169-FED8D8D11C47}"/>
              </a:ext>
            </a:extLst>
          </p:cNvPr>
          <p:cNvGrpSpPr/>
          <p:nvPr/>
        </p:nvGrpSpPr>
        <p:grpSpPr>
          <a:xfrm flipH="1">
            <a:off x="9615456" y="2115648"/>
            <a:ext cx="411492" cy="510816"/>
            <a:chOff x="11052175" y="4505325"/>
            <a:chExt cx="230188" cy="285750"/>
          </a:xfrm>
          <a:solidFill>
            <a:schemeClr val="bg1"/>
          </a:solidFill>
        </p:grpSpPr>
        <p:sp>
          <p:nvSpPr>
            <p:cNvPr id="57" name="Freeform 2657">
              <a:extLst>
                <a:ext uri="{FF2B5EF4-FFF2-40B4-BE49-F238E27FC236}">
                  <a16:creationId xmlns:a16="http://schemas.microsoft.com/office/drawing/2014/main" id="{8CE267C9-9B6E-447B-A5A8-E37D74F7EF3A}"/>
                </a:ext>
              </a:extLst>
            </p:cNvPr>
            <p:cNvSpPr>
              <a:spLocks/>
            </p:cNvSpPr>
            <p:nvPr/>
          </p:nvSpPr>
          <p:spPr bwMode="auto">
            <a:xfrm>
              <a:off x="11147425" y="4505325"/>
              <a:ext cx="134938" cy="285750"/>
            </a:xfrm>
            <a:custGeom>
              <a:avLst/>
              <a:gdLst>
                <a:gd name="T0" fmla="*/ 16 w 421"/>
                <a:gd name="T1" fmla="*/ 0 h 902"/>
                <a:gd name="T2" fmla="*/ 9 w 421"/>
                <a:gd name="T3" fmla="*/ 2 h 902"/>
                <a:gd name="T4" fmla="*/ 5 w 421"/>
                <a:gd name="T5" fmla="*/ 5 h 902"/>
                <a:gd name="T6" fmla="*/ 1 w 421"/>
                <a:gd name="T7" fmla="*/ 10 h 902"/>
                <a:gd name="T8" fmla="*/ 0 w 421"/>
                <a:gd name="T9" fmla="*/ 15 h 902"/>
                <a:gd name="T10" fmla="*/ 256 w 421"/>
                <a:gd name="T11" fmla="*/ 61 h 902"/>
                <a:gd name="T12" fmla="*/ 261 w 421"/>
                <a:gd name="T13" fmla="*/ 62 h 902"/>
                <a:gd name="T14" fmla="*/ 267 w 421"/>
                <a:gd name="T15" fmla="*/ 65 h 902"/>
                <a:gd name="T16" fmla="*/ 270 w 421"/>
                <a:gd name="T17" fmla="*/ 69 h 902"/>
                <a:gd name="T18" fmla="*/ 271 w 421"/>
                <a:gd name="T19" fmla="*/ 76 h 902"/>
                <a:gd name="T20" fmla="*/ 270 w 421"/>
                <a:gd name="T21" fmla="*/ 81 h 902"/>
                <a:gd name="T22" fmla="*/ 267 w 421"/>
                <a:gd name="T23" fmla="*/ 86 h 902"/>
                <a:gd name="T24" fmla="*/ 261 w 421"/>
                <a:gd name="T25" fmla="*/ 89 h 902"/>
                <a:gd name="T26" fmla="*/ 256 w 421"/>
                <a:gd name="T27" fmla="*/ 90 h 902"/>
                <a:gd name="T28" fmla="*/ 0 w 421"/>
                <a:gd name="T29" fmla="*/ 151 h 902"/>
                <a:gd name="T30" fmla="*/ 197 w 421"/>
                <a:gd name="T31" fmla="*/ 151 h 902"/>
                <a:gd name="T32" fmla="*/ 203 w 421"/>
                <a:gd name="T33" fmla="*/ 153 h 902"/>
                <a:gd name="T34" fmla="*/ 206 w 421"/>
                <a:gd name="T35" fmla="*/ 157 h 902"/>
                <a:gd name="T36" fmla="*/ 208 w 421"/>
                <a:gd name="T37" fmla="*/ 163 h 902"/>
                <a:gd name="T38" fmla="*/ 208 w 421"/>
                <a:gd name="T39" fmla="*/ 168 h 902"/>
                <a:gd name="T40" fmla="*/ 206 w 421"/>
                <a:gd name="T41" fmla="*/ 174 h 902"/>
                <a:gd name="T42" fmla="*/ 203 w 421"/>
                <a:gd name="T43" fmla="*/ 178 h 902"/>
                <a:gd name="T44" fmla="*/ 197 w 421"/>
                <a:gd name="T45" fmla="*/ 181 h 902"/>
                <a:gd name="T46" fmla="*/ 0 w 421"/>
                <a:gd name="T47" fmla="*/ 181 h 902"/>
                <a:gd name="T48" fmla="*/ 132 w 421"/>
                <a:gd name="T49" fmla="*/ 241 h 902"/>
                <a:gd name="T50" fmla="*/ 138 w 421"/>
                <a:gd name="T51" fmla="*/ 242 h 902"/>
                <a:gd name="T52" fmla="*/ 142 w 421"/>
                <a:gd name="T53" fmla="*/ 245 h 902"/>
                <a:gd name="T54" fmla="*/ 146 w 421"/>
                <a:gd name="T55" fmla="*/ 250 h 902"/>
                <a:gd name="T56" fmla="*/ 147 w 421"/>
                <a:gd name="T57" fmla="*/ 255 h 902"/>
                <a:gd name="T58" fmla="*/ 146 w 421"/>
                <a:gd name="T59" fmla="*/ 262 h 902"/>
                <a:gd name="T60" fmla="*/ 142 w 421"/>
                <a:gd name="T61" fmla="*/ 266 h 902"/>
                <a:gd name="T62" fmla="*/ 138 w 421"/>
                <a:gd name="T63" fmla="*/ 270 h 902"/>
                <a:gd name="T64" fmla="*/ 132 w 421"/>
                <a:gd name="T65" fmla="*/ 271 h 902"/>
                <a:gd name="T66" fmla="*/ 0 w 421"/>
                <a:gd name="T67" fmla="*/ 301 h 902"/>
                <a:gd name="T68" fmla="*/ 139 w 421"/>
                <a:gd name="T69" fmla="*/ 302 h 902"/>
                <a:gd name="T70" fmla="*/ 143 w 421"/>
                <a:gd name="T71" fmla="*/ 304 h 902"/>
                <a:gd name="T72" fmla="*/ 148 w 421"/>
                <a:gd name="T73" fmla="*/ 307 h 902"/>
                <a:gd name="T74" fmla="*/ 150 w 421"/>
                <a:gd name="T75" fmla="*/ 313 h 902"/>
                <a:gd name="T76" fmla="*/ 151 w 421"/>
                <a:gd name="T77" fmla="*/ 902 h 902"/>
                <a:gd name="T78" fmla="*/ 181 w 421"/>
                <a:gd name="T79" fmla="*/ 766 h 902"/>
                <a:gd name="T80" fmla="*/ 182 w 421"/>
                <a:gd name="T81" fmla="*/ 761 h 902"/>
                <a:gd name="T82" fmla="*/ 185 w 421"/>
                <a:gd name="T83" fmla="*/ 755 h 902"/>
                <a:gd name="T84" fmla="*/ 190 w 421"/>
                <a:gd name="T85" fmla="*/ 752 h 902"/>
                <a:gd name="T86" fmla="*/ 195 w 421"/>
                <a:gd name="T87" fmla="*/ 751 h 902"/>
                <a:gd name="T88" fmla="*/ 319 w 421"/>
                <a:gd name="T89" fmla="*/ 752 h 902"/>
                <a:gd name="T90" fmla="*/ 324 w 421"/>
                <a:gd name="T91" fmla="*/ 754 h 902"/>
                <a:gd name="T92" fmla="*/ 328 w 421"/>
                <a:gd name="T93" fmla="*/ 757 h 902"/>
                <a:gd name="T94" fmla="*/ 331 w 421"/>
                <a:gd name="T95" fmla="*/ 763 h 902"/>
                <a:gd name="T96" fmla="*/ 331 w 421"/>
                <a:gd name="T97" fmla="*/ 902 h 902"/>
                <a:gd name="T98" fmla="*/ 409 w 421"/>
                <a:gd name="T99" fmla="*/ 901 h 902"/>
                <a:gd name="T100" fmla="*/ 414 w 421"/>
                <a:gd name="T101" fmla="*/ 898 h 902"/>
                <a:gd name="T102" fmla="*/ 419 w 421"/>
                <a:gd name="T103" fmla="*/ 895 h 902"/>
                <a:gd name="T104" fmla="*/ 421 w 421"/>
                <a:gd name="T105" fmla="*/ 890 h 902"/>
                <a:gd name="T106" fmla="*/ 421 w 421"/>
                <a:gd name="T107" fmla="*/ 15 h 902"/>
                <a:gd name="T108" fmla="*/ 420 w 421"/>
                <a:gd name="T109" fmla="*/ 10 h 902"/>
                <a:gd name="T110" fmla="*/ 417 w 421"/>
                <a:gd name="T111" fmla="*/ 4 h 902"/>
                <a:gd name="T112" fmla="*/ 412 w 421"/>
                <a:gd name="T113" fmla="*/ 2 h 902"/>
                <a:gd name="T114" fmla="*/ 406 w 421"/>
                <a:gd name="T115"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902">
                  <a:moveTo>
                    <a:pt x="406" y="0"/>
                  </a:moveTo>
                  <a:lnTo>
                    <a:pt x="16" y="0"/>
                  </a:lnTo>
                  <a:lnTo>
                    <a:pt x="12" y="1"/>
                  </a:lnTo>
                  <a:lnTo>
                    <a:pt x="9" y="2"/>
                  </a:lnTo>
                  <a:lnTo>
                    <a:pt x="7" y="3"/>
                  </a:lnTo>
                  <a:lnTo>
                    <a:pt x="5" y="5"/>
                  </a:lnTo>
                  <a:lnTo>
                    <a:pt x="3" y="8"/>
                  </a:lnTo>
                  <a:lnTo>
                    <a:pt x="1" y="10"/>
                  </a:lnTo>
                  <a:lnTo>
                    <a:pt x="0" y="12"/>
                  </a:lnTo>
                  <a:lnTo>
                    <a:pt x="0" y="15"/>
                  </a:lnTo>
                  <a:lnTo>
                    <a:pt x="0" y="61"/>
                  </a:lnTo>
                  <a:lnTo>
                    <a:pt x="256" y="61"/>
                  </a:lnTo>
                  <a:lnTo>
                    <a:pt x="259" y="61"/>
                  </a:lnTo>
                  <a:lnTo>
                    <a:pt x="261" y="62"/>
                  </a:lnTo>
                  <a:lnTo>
                    <a:pt x="265" y="63"/>
                  </a:lnTo>
                  <a:lnTo>
                    <a:pt x="267" y="65"/>
                  </a:lnTo>
                  <a:lnTo>
                    <a:pt x="268" y="67"/>
                  </a:lnTo>
                  <a:lnTo>
                    <a:pt x="270" y="69"/>
                  </a:lnTo>
                  <a:lnTo>
                    <a:pt x="270" y="73"/>
                  </a:lnTo>
                  <a:lnTo>
                    <a:pt x="271" y="76"/>
                  </a:lnTo>
                  <a:lnTo>
                    <a:pt x="270" y="78"/>
                  </a:lnTo>
                  <a:lnTo>
                    <a:pt x="270" y="81"/>
                  </a:lnTo>
                  <a:lnTo>
                    <a:pt x="268" y="84"/>
                  </a:lnTo>
                  <a:lnTo>
                    <a:pt x="267" y="86"/>
                  </a:lnTo>
                  <a:lnTo>
                    <a:pt x="265" y="88"/>
                  </a:lnTo>
                  <a:lnTo>
                    <a:pt x="261" y="89"/>
                  </a:lnTo>
                  <a:lnTo>
                    <a:pt x="259" y="90"/>
                  </a:lnTo>
                  <a:lnTo>
                    <a:pt x="256" y="90"/>
                  </a:lnTo>
                  <a:lnTo>
                    <a:pt x="0" y="90"/>
                  </a:lnTo>
                  <a:lnTo>
                    <a:pt x="0" y="151"/>
                  </a:lnTo>
                  <a:lnTo>
                    <a:pt x="194" y="151"/>
                  </a:lnTo>
                  <a:lnTo>
                    <a:pt x="197" y="151"/>
                  </a:lnTo>
                  <a:lnTo>
                    <a:pt x="200" y="152"/>
                  </a:lnTo>
                  <a:lnTo>
                    <a:pt x="203" y="153"/>
                  </a:lnTo>
                  <a:lnTo>
                    <a:pt x="205" y="155"/>
                  </a:lnTo>
                  <a:lnTo>
                    <a:pt x="206" y="157"/>
                  </a:lnTo>
                  <a:lnTo>
                    <a:pt x="207" y="160"/>
                  </a:lnTo>
                  <a:lnTo>
                    <a:pt x="208" y="163"/>
                  </a:lnTo>
                  <a:lnTo>
                    <a:pt x="210" y="166"/>
                  </a:lnTo>
                  <a:lnTo>
                    <a:pt x="208" y="168"/>
                  </a:lnTo>
                  <a:lnTo>
                    <a:pt x="207" y="172"/>
                  </a:lnTo>
                  <a:lnTo>
                    <a:pt x="206" y="174"/>
                  </a:lnTo>
                  <a:lnTo>
                    <a:pt x="205" y="176"/>
                  </a:lnTo>
                  <a:lnTo>
                    <a:pt x="203" y="178"/>
                  </a:lnTo>
                  <a:lnTo>
                    <a:pt x="200" y="179"/>
                  </a:lnTo>
                  <a:lnTo>
                    <a:pt x="197" y="181"/>
                  </a:lnTo>
                  <a:lnTo>
                    <a:pt x="194" y="181"/>
                  </a:lnTo>
                  <a:lnTo>
                    <a:pt x="0" y="181"/>
                  </a:lnTo>
                  <a:lnTo>
                    <a:pt x="0" y="241"/>
                  </a:lnTo>
                  <a:lnTo>
                    <a:pt x="132" y="241"/>
                  </a:lnTo>
                  <a:lnTo>
                    <a:pt x="136" y="241"/>
                  </a:lnTo>
                  <a:lnTo>
                    <a:pt x="138" y="242"/>
                  </a:lnTo>
                  <a:lnTo>
                    <a:pt x="140" y="243"/>
                  </a:lnTo>
                  <a:lnTo>
                    <a:pt x="142" y="245"/>
                  </a:lnTo>
                  <a:lnTo>
                    <a:pt x="145" y="248"/>
                  </a:lnTo>
                  <a:lnTo>
                    <a:pt x="146" y="250"/>
                  </a:lnTo>
                  <a:lnTo>
                    <a:pt x="147" y="253"/>
                  </a:lnTo>
                  <a:lnTo>
                    <a:pt x="147" y="255"/>
                  </a:lnTo>
                  <a:lnTo>
                    <a:pt x="147" y="259"/>
                  </a:lnTo>
                  <a:lnTo>
                    <a:pt x="146" y="262"/>
                  </a:lnTo>
                  <a:lnTo>
                    <a:pt x="145" y="264"/>
                  </a:lnTo>
                  <a:lnTo>
                    <a:pt x="142" y="266"/>
                  </a:lnTo>
                  <a:lnTo>
                    <a:pt x="140" y="269"/>
                  </a:lnTo>
                  <a:lnTo>
                    <a:pt x="138" y="270"/>
                  </a:lnTo>
                  <a:lnTo>
                    <a:pt x="136" y="271"/>
                  </a:lnTo>
                  <a:lnTo>
                    <a:pt x="132" y="271"/>
                  </a:lnTo>
                  <a:lnTo>
                    <a:pt x="0" y="271"/>
                  </a:lnTo>
                  <a:lnTo>
                    <a:pt x="0" y="301"/>
                  </a:lnTo>
                  <a:lnTo>
                    <a:pt x="136" y="301"/>
                  </a:lnTo>
                  <a:lnTo>
                    <a:pt x="139" y="302"/>
                  </a:lnTo>
                  <a:lnTo>
                    <a:pt x="141" y="302"/>
                  </a:lnTo>
                  <a:lnTo>
                    <a:pt x="143" y="304"/>
                  </a:lnTo>
                  <a:lnTo>
                    <a:pt x="147" y="305"/>
                  </a:lnTo>
                  <a:lnTo>
                    <a:pt x="148" y="307"/>
                  </a:lnTo>
                  <a:lnTo>
                    <a:pt x="149" y="310"/>
                  </a:lnTo>
                  <a:lnTo>
                    <a:pt x="150" y="313"/>
                  </a:lnTo>
                  <a:lnTo>
                    <a:pt x="150" y="316"/>
                  </a:lnTo>
                  <a:lnTo>
                    <a:pt x="151" y="902"/>
                  </a:lnTo>
                  <a:lnTo>
                    <a:pt x="181" y="902"/>
                  </a:lnTo>
                  <a:lnTo>
                    <a:pt x="181" y="766"/>
                  </a:lnTo>
                  <a:lnTo>
                    <a:pt x="181" y="763"/>
                  </a:lnTo>
                  <a:lnTo>
                    <a:pt x="182" y="761"/>
                  </a:lnTo>
                  <a:lnTo>
                    <a:pt x="183" y="757"/>
                  </a:lnTo>
                  <a:lnTo>
                    <a:pt x="185" y="755"/>
                  </a:lnTo>
                  <a:lnTo>
                    <a:pt x="188" y="754"/>
                  </a:lnTo>
                  <a:lnTo>
                    <a:pt x="190" y="752"/>
                  </a:lnTo>
                  <a:lnTo>
                    <a:pt x="193" y="752"/>
                  </a:lnTo>
                  <a:lnTo>
                    <a:pt x="195" y="751"/>
                  </a:lnTo>
                  <a:lnTo>
                    <a:pt x="316" y="751"/>
                  </a:lnTo>
                  <a:lnTo>
                    <a:pt x="319" y="752"/>
                  </a:lnTo>
                  <a:lnTo>
                    <a:pt x="322" y="752"/>
                  </a:lnTo>
                  <a:lnTo>
                    <a:pt x="324" y="754"/>
                  </a:lnTo>
                  <a:lnTo>
                    <a:pt x="326" y="755"/>
                  </a:lnTo>
                  <a:lnTo>
                    <a:pt x="328" y="757"/>
                  </a:lnTo>
                  <a:lnTo>
                    <a:pt x="330" y="761"/>
                  </a:lnTo>
                  <a:lnTo>
                    <a:pt x="331" y="763"/>
                  </a:lnTo>
                  <a:lnTo>
                    <a:pt x="331" y="766"/>
                  </a:lnTo>
                  <a:lnTo>
                    <a:pt x="331" y="902"/>
                  </a:lnTo>
                  <a:lnTo>
                    <a:pt x="406" y="902"/>
                  </a:lnTo>
                  <a:lnTo>
                    <a:pt x="409" y="901"/>
                  </a:lnTo>
                  <a:lnTo>
                    <a:pt x="412" y="901"/>
                  </a:lnTo>
                  <a:lnTo>
                    <a:pt x="414" y="898"/>
                  </a:lnTo>
                  <a:lnTo>
                    <a:pt x="417" y="897"/>
                  </a:lnTo>
                  <a:lnTo>
                    <a:pt x="419" y="895"/>
                  </a:lnTo>
                  <a:lnTo>
                    <a:pt x="420" y="892"/>
                  </a:lnTo>
                  <a:lnTo>
                    <a:pt x="421" y="890"/>
                  </a:lnTo>
                  <a:lnTo>
                    <a:pt x="421" y="886"/>
                  </a:lnTo>
                  <a:lnTo>
                    <a:pt x="421" y="15"/>
                  </a:lnTo>
                  <a:lnTo>
                    <a:pt x="421" y="12"/>
                  </a:lnTo>
                  <a:lnTo>
                    <a:pt x="420" y="10"/>
                  </a:lnTo>
                  <a:lnTo>
                    <a:pt x="419" y="8"/>
                  </a:lnTo>
                  <a:lnTo>
                    <a:pt x="417" y="4"/>
                  </a:lnTo>
                  <a:lnTo>
                    <a:pt x="414" y="3"/>
                  </a:lnTo>
                  <a:lnTo>
                    <a:pt x="412" y="2"/>
                  </a:lnTo>
                  <a:lnTo>
                    <a:pt x="409" y="1"/>
                  </a:lnTo>
                  <a:lnTo>
                    <a:pt x="4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658">
              <a:extLst>
                <a:ext uri="{FF2B5EF4-FFF2-40B4-BE49-F238E27FC236}">
                  <a16:creationId xmlns:a16="http://schemas.microsoft.com/office/drawing/2014/main" id="{F7F6AD2E-DAEE-4317-A704-17B8204E8671}"/>
                </a:ext>
              </a:extLst>
            </p:cNvPr>
            <p:cNvSpPr>
              <a:spLocks/>
            </p:cNvSpPr>
            <p:nvPr/>
          </p:nvSpPr>
          <p:spPr bwMode="auto">
            <a:xfrm>
              <a:off x="11052175" y="4610100"/>
              <a:ext cx="133350" cy="180975"/>
            </a:xfrm>
            <a:custGeom>
              <a:avLst/>
              <a:gdLst>
                <a:gd name="T0" fmla="*/ 0 w 420"/>
                <a:gd name="T1" fmla="*/ 0 h 572"/>
                <a:gd name="T2" fmla="*/ 0 w 420"/>
                <a:gd name="T3" fmla="*/ 91 h 572"/>
                <a:gd name="T4" fmla="*/ 188 w 420"/>
                <a:gd name="T5" fmla="*/ 92 h 572"/>
                <a:gd name="T6" fmla="*/ 194 w 420"/>
                <a:gd name="T7" fmla="*/ 94 h 572"/>
                <a:gd name="T8" fmla="*/ 198 w 420"/>
                <a:gd name="T9" fmla="*/ 97 h 572"/>
                <a:gd name="T10" fmla="*/ 200 w 420"/>
                <a:gd name="T11" fmla="*/ 103 h 572"/>
                <a:gd name="T12" fmla="*/ 200 w 420"/>
                <a:gd name="T13" fmla="*/ 109 h 572"/>
                <a:gd name="T14" fmla="*/ 198 w 420"/>
                <a:gd name="T15" fmla="*/ 115 h 572"/>
                <a:gd name="T16" fmla="*/ 194 w 420"/>
                <a:gd name="T17" fmla="*/ 118 h 572"/>
                <a:gd name="T18" fmla="*/ 188 w 420"/>
                <a:gd name="T19" fmla="*/ 120 h 572"/>
                <a:gd name="T20" fmla="*/ 0 w 420"/>
                <a:gd name="T21" fmla="*/ 121 h 572"/>
                <a:gd name="T22" fmla="*/ 155 w 420"/>
                <a:gd name="T23" fmla="*/ 181 h 572"/>
                <a:gd name="T24" fmla="*/ 161 w 420"/>
                <a:gd name="T25" fmla="*/ 182 h 572"/>
                <a:gd name="T26" fmla="*/ 165 w 420"/>
                <a:gd name="T27" fmla="*/ 185 h 572"/>
                <a:gd name="T28" fmla="*/ 168 w 420"/>
                <a:gd name="T29" fmla="*/ 191 h 572"/>
                <a:gd name="T30" fmla="*/ 169 w 420"/>
                <a:gd name="T31" fmla="*/ 196 h 572"/>
                <a:gd name="T32" fmla="*/ 168 w 420"/>
                <a:gd name="T33" fmla="*/ 202 h 572"/>
                <a:gd name="T34" fmla="*/ 165 w 420"/>
                <a:gd name="T35" fmla="*/ 206 h 572"/>
                <a:gd name="T36" fmla="*/ 161 w 420"/>
                <a:gd name="T37" fmla="*/ 209 h 572"/>
                <a:gd name="T38" fmla="*/ 155 w 420"/>
                <a:gd name="T39" fmla="*/ 211 h 572"/>
                <a:gd name="T40" fmla="*/ 0 w 420"/>
                <a:gd name="T41" fmla="*/ 271 h 572"/>
                <a:gd name="T42" fmla="*/ 96 w 420"/>
                <a:gd name="T43" fmla="*/ 271 h 572"/>
                <a:gd name="T44" fmla="*/ 101 w 420"/>
                <a:gd name="T45" fmla="*/ 273 h 572"/>
                <a:gd name="T46" fmla="*/ 105 w 420"/>
                <a:gd name="T47" fmla="*/ 278 h 572"/>
                <a:gd name="T48" fmla="*/ 108 w 420"/>
                <a:gd name="T49" fmla="*/ 283 h 572"/>
                <a:gd name="T50" fmla="*/ 108 w 420"/>
                <a:gd name="T51" fmla="*/ 289 h 572"/>
                <a:gd name="T52" fmla="*/ 105 w 420"/>
                <a:gd name="T53" fmla="*/ 294 h 572"/>
                <a:gd name="T54" fmla="*/ 101 w 420"/>
                <a:gd name="T55" fmla="*/ 299 h 572"/>
                <a:gd name="T56" fmla="*/ 96 w 420"/>
                <a:gd name="T57" fmla="*/ 301 h 572"/>
                <a:gd name="T58" fmla="*/ 0 w 420"/>
                <a:gd name="T59" fmla="*/ 301 h 572"/>
                <a:gd name="T60" fmla="*/ 0 w 420"/>
                <a:gd name="T61" fmla="*/ 572 h 572"/>
                <a:gd name="T62" fmla="*/ 90 w 420"/>
                <a:gd name="T63" fmla="*/ 572 h 572"/>
                <a:gd name="T64" fmla="*/ 90 w 420"/>
                <a:gd name="T65" fmla="*/ 433 h 572"/>
                <a:gd name="T66" fmla="*/ 93 w 420"/>
                <a:gd name="T67" fmla="*/ 427 h 572"/>
                <a:gd name="T68" fmla="*/ 97 w 420"/>
                <a:gd name="T69" fmla="*/ 424 h 572"/>
                <a:gd name="T70" fmla="*/ 102 w 420"/>
                <a:gd name="T71" fmla="*/ 422 h 572"/>
                <a:gd name="T72" fmla="*/ 225 w 420"/>
                <a:gd name="T73" fmla="*/ 421 h 572"/>
                <a:gd name="T74" fmla="*/ 231 w 420"/>
                <a:gd name="T75" fmla="*/ 422 h 572"/>
                <a:gd name="T76" fmla="*/ 237 w 420"/>
                <a:gd name="T77" fmla="*/ 425 h 572"/>
                <a:gd name="T78" fmla="*/ 239 w 420"/>
                <a:gd name="T79" fmla="*/ 431 h 572"/>
                <a:gd name="T80" fmla="*/ 241 w 420"/>
                <a:gd name="T81" fmla="*/ 436 h 572"/>
                <a:gd name="T82" fmla="*/ 406 w 420"/>
                <a:gd name="T83" fmla="*/ 572 h 572"/>
                <a:gd name="T84" fmla="*/ 420 w 420"/>
                <a:gd name="T85" fmla="*/ 556 h 572"/>
                <a:gd name="T86" fmla="*/ 420 w 420"/>
                <a:gd name="T87" fmla="*/ 0 h 572"/>
                <a:gd name="T88" fmla="*/ 15 w 420"/>
                <a:gd name="T89"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0" h="572">
                  <a:moveTo>
                    <a:pt x="15" y="0"/>
                  </a:moveTo>
                  <a:lnTo>
                    <a:pt x="0" y="0"/>
                  </a:lnTo>
                  <a:lnTo>
                    <a:pt x="0" y="16"/>
                  </a:lnTo>
                  <a:lnTo>
                    <a:pt x="0" y="91"/>
                  </a:lnTo>
                  <a:lnTo>
                    <a:pt x="186" y="91"/>
                  </a:lnTo>
                  <a:lnTo>
                    <a:pt x="188" y="92"/>
                  </a:lnTo>
                  <a:lnTo>
                    <a:pt x="191" y="92"/>
                  </a:lnTo>
                  <a:lnTo>
                    <a:pt x="194" y="94"/>
                  </a:lnTo>
                  <a:lnTo>
                    <a:pt x="196" y="95"/>
                  </a:lnTo>
                  <a:lnTo>
                    <a:pt x="198" y="97"/>
                  </a:lnTo>
                  <a:lnTo>
                    <a:pt x="199" y="100"/>
                  </a:lnTo>
                  <a:lnTo>
                    <a:pt x="200" y="103"/>
                  </a:lnTo>
                  <a:lnTo>
                    <a:pt x="200" y="106"/>
                  </a:lnTo>
                  <a:lnTo>
                    <a:pt x="200" y="109"/>
                  </a:lnTo>
                  <a:lnTo>
                    <a:pt x="199" y="111"/>
                  </a:lnTo>
                  <a:lnTo>
                    <a:pt x="198" y="115"/>
                  </a:lnTo>
                  <a:lnTo>
                    <a:pt x="196" y="117"/>
                  </a:lnTo>
                  <a:lnTo>
                    <a:pt x="194" y="118"/>
                  </a:lnTo>
                  <a:lnTo>
                    <a:pt x="191" y="120"/>
                  </a:lnTo>
                  <a:lnTo>
                    <a:pt x="188" y="120"/>
                  </a:lnTo>
                  <a:lnTo>
                    <a:pt x="186" y="121"/>
                  </a:lnTo>
                  <a:lnTo>
                    <a:pt x="0" y="121"/>
                  </a:lnTo>
                  <a:lnTo>
                    <a:pt x="0" y="181"/>
                  </a:lnTo>
                  <a:lnTo>
                    <a:pt x="155" y="181"/>
                  </a:lnTo>
                  <a:lnTo>
                    <a:pt x="157" y="181"/>
                  </a:lnTo>
                  <a:lnTo>
                    <a:pt x="161" y="182"/>
                  </a:lnTo>
                  <a:lnTo>
                    <a:pt x="163" y="184"/>
                  </a:lnTo>
                  <a:lnTo>
                    <a:pt x="165" y="185"/>
                  </a:lnTo>
                  <a:lnTo>
                    <a:pt x="167" y="187"/>
                  </a:lnTo>
                  <a:lnTo>
                    <a:pt x="168" y="191"/>
                  </a:lnTo>
                  <a:lnTo>
                    <a:pt x="169" y="193"/>
                  </a:lnTo>
                  <a:lnTo>
                    <a:pt x="169" y="196"/>
                  </a:lnTo>
                  <a:lnTo>
                    <a:pt x="169" y="200"/>
                  </a:lnTo>
                  <a:lnTo>
                    <a:pt x="168" y="202"/>
                  </a:lnTo>
                  <a:lnTo>
                    <a:pt x="167" y="204"/>
                  </a:lnTo>
                  <a:lnTo>
                    <a:pt x="165" y="206"/>
                  </a:lnTo>
                  <a:lnTo>
                    <a:pt x="163" y="208"/>
                  </a:lnTo>
                  <a:lnTo>
                    <a:pt x="161" y="209"/>
                  </a:lnTo>
                  <a:lnTo>
                    <a:pt x="157" y="211"/>
                  </a:lnTo>
                  <a:lnTo>
                    <a:pt x="155" y="211"/>
                  </a:lnTo>
                  <a:lnTo>
                    <a:pt x="0" y="211"/>
                  </a:lnTo>
                  <a:lnTo>
                    <a:pt x="0" y="271"/>
                  </a:lnTo>
                  <a:lnTo>
                    <a:pt x="93" y="271"/>
                  </a:lnTo>
                  <a:lnTo>
                    <a:pt x="96" y="271"/>
                  </a:lnTo>
                  <a:lnTo>
                    <a:pt x="99" y="272"/>
                  </a:lnTo>
                  <a:lnTo>
                    <a:pt x="101" y="273"/>
                  </a:lnTo>
                  <a:lnTo>
                    <a:pt x="103" y="275"/>
                  </a:lnTo>
                  <a:lnTo>
                    <a:pt x="105" y="278"/>
                  </a:lnTo>
                  <a:lnTo>
                    <a:pt x="107" y="280"/>
                  </a:lnTo>
                  <a:lnTo>
                    <a:pt x="108" y="283"/>
                  </a:lnTo>
                  <a:lnTo>
                    <a:pt x="108" y="286"/>
                  </a:lnTo>
                  <a:lnTo>
                    <a:pt x="108" y="289"/>
                  </a:lnTo>
                  <a:lnTo>
                    <a:pt x="107" y="292"/>
                  </a:lnTo>
                  <a:lnTo>
                    <a:pt x="105" y="294"/>
                  </a:lnTo>
                  <a:lnTo>
                    <a:pt x="103" y="296"/>
                  </a:lnTo>
                  <a:lnTo>
                    <a:pt x="101" y="299"/>
                  </a:lnTo>
                  <a:lnTo>
                    <a:pt x="99" y="300"/>
                  </a:lnTo>
                  <a:lnTo>
                    <a:pt x="96" y="301"/>
                  </a:lnTo>
                  <a:lnTo>
                    <a:pt x="93" y="301"/>
                  </a:lnTo>
                  <a:lnTo>
                    <a:pt x="0" y="301"/>
                  </a:lnTo>
                  <a:lnTo>
                    <a:pt x="0" y="556"/>
                  </a:lnTo>
                  <a:lnTo>
                    <a:pt x="0" y="572"/>
                  </a:lnTo>
                  <a:lnTo>
                    <a:pt x="15" y="572"/>
                  </a:lnTo>
                  <a:lnTo>
                    <a:pt x="90" y="572"/>
                  </a:lnTo>
                  <a:lnTo>
                    <a:pt x="90" y="436"/>
                  </a:lnTo>
                  <a:lnTo>
                    <a:pt x="90" y="433"/>
                  </a:lnTo>
                  <a:lnTo>
                    <a:pt x="91" y="431"/>
                  </a:lnTo>
                  <a:lnTo>
                    <a:pt x="93" y="427"/>
                  </a:lnTo>
                  <a:lnTo>
                    <a:pt x="94" y="425"/>
                  </a:lnTo>
                  <a:lnTo>
                    <a:pt x="97" y="424"/>
                  </a:lnTo>
                  <a:lnTo>
                    <a:pt x="100" y="422"/>
                  </a:lnTo>
                  <a:lnTo>
                    <a:pt x="102" y="422"/>
                  </a:lnTo>
                  <a:lnTo>
                    <a:pt x="105" y="421"/>
                  </a:lnTo>
                  <a:lnTo>
                    <a:pt x="225" y="421"/>
                  </a:lnTo>
                  <a:lnTo>
                    <a:pt x="229" y="422"/>
                  </a:lnTo>
                  <a:lnTo>
                    <a:pt x="231" y="422"/>
                  </a:lnTo>
                  <a:lnTo>
                    <a:pt x="234" y="424"/>
                  </a:lnTo>
                  <a:lnTo>
                    <a:pt x="237" y="425"/>
                  </a:lnTo>
                  <a:lnTo>
                    <a:pt x="238" y="427"/>
                  </a:lnTo>
                  <a:lnTo>
                    <a:pt x="239" y="431"/>
                  </a:lnTo>
                  <a:lnTo>
                    <a:pt x="240" y="433"/>
                  </a:lnTo>
                  <a:lnTo>
                    <a:pt x="241" y="436"/>
                  </a:lnTo>
                  <a:lnTo>
                    <a:pt x="241" y="572"/>
                  </a:lnTo>
                  <a:lnTo>
                    <a:pt x="406" y="572"/>
                  </a:lnTo>
                  <a:lnTo>
                    <a:pt x="420" y="572"/>
                  </a:lnTo>
                  <a:lnTo>
                    <a:pt x="420" y="556"/>
                  </a:lnTo>
                  <a:lnTo>
                    <a:pt x="420" y="16"/>
                  </a:lnTo>
                  <a:lnTo>
                    <a:pt x="420" y="0"/>
                  </a:lnTo>
                  <a:lnTo>
                    <a:pt x="406"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0" name="Slide Number Placeholder 59">
            <a:extLst>
              <a:ext uri="{FF2B5EF4-FFF2-40B4-BE49-F238E27FC236}">
                <a16:creationId xmlns:a16="http://schemas.microsoft.com/office/drawing/2014/main" id="{428FBB02-7EB0-4AAD-8619-E0488ABCA166}"/>
              </a:ext>
            </a:extLst>
          </p:cNvPr>
          <p:cNvSpPr>
            <a:spLocks noGrp="1"/>
          </p:cNvSpPr>
          <p:nvPr>
            <p:ph type="sldNum" sz="quarter" idx="12"/>
          </p:nvPr>
        </p:nvSpPr>
        <p:spPr/>
        <p:txBody>
          <a:bodyPr/>
          <a:lstStyle/>
          <a:p>
            <a:fld id="{AC9FAADF-8DF6-45BA-B277-A2953980A523}" type="slidenum">
              <a:rPr lang="en-US" smtClean="0"/>
              <a:pPr/>
              <a:t>5</a:t>
            </a:fld>
            <a:endParaRPr lang="en-US" dirty="0"/>
          </a:p>
        </p:txBody>
      </p:sp>
    </p:spTree>
    <p:extLst>
      <p:ext uri="{BB962C8B-B14F-4D97-AF65-F5344CB8AC3E}">
        <p14:creationId xmlns:p14="http://schemas.microsoft.com/office/powerpoint/2010/main" val="18498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Object 60" hidden="1">
            <a:extLst>
              <a:ext uri="{FF2B5EF4-FFF2-40B4-BE49-F238E27FC236}">
                <a16:creationId xmlns:a16="http://schemas.microsoft.com/office/drawing/2014/main" id="{7EF7DD92-F520-4026-BE19-3A8B4EFDF0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1" name="think-cell Slide" r:id="rId6" imgW="383" imgH="384" progId="TCLayout.ActiveDocument.1">
                  <p:embed/>
                </p:oleObj>
              </mc:Choice>
              <mc:Fallback>
                <p:oleObj name="think-cell Slide" r:id="rId6" imgW="383" imgH="384" progId="TCLayout.ActiveDocument.1">
                  <p:embed/>
                  <p:pic>
                    <p:nvPicPr>
                      <p:cNvPr id="61" name="Object 60" hidden="1">
                        <a:extLst>
                          <a:ext uri="{FF2B5EF4-FFF2-40B4-BE49-F238E27FC236}">
                            <a16:creationId xmlns:a16="http://schemas.microsoft.com/office/drawing/2014/main" id="{7EF7DD92-F520-4026-BE19-3A8B4EFDF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0" name="Rectangle 59" hidden="1">
            <a:extLst>
              <a:ext uri="{FF2B5EF4-FFF2-40B4-BE49-F238E27FC236}">
                <a16:creationId xmlns:a16="http://schemas.microsoft.com/office/drawing/2014/main" id="{7C4442F6-7DA3-4221-AAA4-FB67F0FBBBC3}"/>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2800" b="1" dirty="0" err="1">
              <a:solidFill>
                <a:schemeClr val="bg1"/>
              </a:solidFill>
              <a:latin typeface="Century Gothic" panose="020B0502020202020204" pitchFamily="34" charset="0"/>
              <a:sym typeface="Century Gothic" panose="020B0502020202020204" pitchFamily="34" charset="0"/>
            </a:endParaRPr>
          </a:p>
        </p:txBody>
      </p:sp>
      <p:sp>
        <p:nvSpPr>
          <p:cNvPr id="4" name="Title 3">
            <a:extLst>
              <a:ext uri="{FF2B5EF4-FFF2-40B4-BE49-F238E27FC236}">
                <a16:creationId xmlns:a16="http://schemas.microsoft.com/office/drawing/2014/main" id="{B8DC2247-4CFD-4381-BDD9-809D035382FF}"/>
              </a:ext>
            </a:extLst>
          </p:cNvPr>
          <p:cNvSpPr>
            <a:spLocks noGrp="1"/>
          </p:cNvSpPr>
          <p:nvPr>
            <p:ph type="title"/>
          </p:nvPr>
        </p:nvSpPr>
        <p:spPr/>
        <p:txBody>
          <a:bodyPr/>
          <a:lstStyle/>
          <a:p>
            <a:r>
              <a:rPr lang="en-US" sz="2400" dirty="0"/>
              <a:t>Lonza global strategy to digitize quality and manufacturing</a:t>
            </a:r>
            <a:br>
              <a:rPr lang="en-US" sz="2400" dirty="0"/>
            </a:br>
            <a:endParaRPr lang="id-ID" sz="2400" dirty="0"/>
          </a:p>
        </p:txBody>
      </p:sp>
      <p:sp>
        <p:nvSpPr>
          <p:cNvPr id="76" name="Text Box 31">
            <a:extLst>
              <a:ext uri="{FF2B5EF4-FFF2-40B4-BE49-F238E27FC236}">
                <a16:creationId xmlns:a16="http://schemas.microsoft.com/office/drawing/2014/main" id="{8CE150F1-20EB-44C8-B327-76FD21FD66B1}"/>
              </a:ext>
            </a:extLst>
          </p:cNvPr>
          <p:cNvSpPr txBox="1">
            <a:spLocks noChangeArrowheads="1"/>
          </p:cNvSpPr>
          <p:nvPr/>
        </p:nvSpPr>
        <p:spPr bwMode="auto">
          <a:xfrm>
            <a:off x="656628" y="2063515"/>
            <a:ext cx="1645920" cy="777240"/>
          </a:xfrm>
          <a:prstGeom prst="rect">
            <a:avLst/>
          </a:prstGeom>
          <a:gradFill flip="none" rotWithShape="1">
            <a:gsLst>
              <a:gs pos="0">
                <a:srgbClr val="00B050">
                  <a:shade val="30000"/>
                  <a:satMod val="115000"/>
                </a:srgbClr>
              </a:gs>
              <a:gs pos="43000">
                <a:srgbClr val="00B050">
                  <a:shade val="67500"/>
                  <a:satMod val="115000"/>
                </a:srgbClr>
              </a:gs>
              <a:gs pos="100000">
                <a:srgbClr val="0678BD"/>
              </a:gs>
            </a:gsLst>
            <a:lin ang="10800000" scaled="1"/>
            <a:tileRect/>
          </a:gradFill>
          <a:ln w="3175" algn="ctr">
            <a:noFill/>
            <a:miter lim="800000"/>
            <a:headEnd/>
            <a:tailEnd/>
          </a:ln>
        </p:spPr>
        <p:txBody>
          <a:bodyPr wrap="square" anchor="t" anchorCtr="0">
            <a:noAutofit/>
          </a:bodyPr>
          <a:lstStyle>
            <a:defPPr>
              <a:defRPr lang="en-US"/>
            </a:defPPr>
            <a:lvl1pPr algn="ctr" fontAlgn="base">
              <a:spcAft>
                <a:spcPct val="0"/>
              </a:spcAft>
              <a:defRPr sz="1050" b="1">
                <a:solidFill>
                  <a:schemeClr val="bg1"/>
                </a:solidFill>
                <a:latin typeface="Calibri" panose="020F0502020204030204" pitchFamily="34" charset="0"/>
                <a:cs typeface="Calibri" panose="020F0502020204030204"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r>
              <a:rPr lang="en-US" dirty="0"/>
              <a:t>Portsmouth, NH (USA)</a:t>
            </a:r>
            <a:br>
              <a:rPr lang="en-US" dirty="0"/>
            </a:br>
            <a:r>
              <a:rPr lang="en-US" sz="900" dirty="0"/>
              <a:t>Mammalian manufacturing</a:t>
            </a:r>
          </a:p>
          <a:p>
            <a:r>
              <a:rPr lang="en-US" sz="900" dirty="0"/>
              <a:t>Cell and gene therapy</a:t>
            </a:r>
          </a:p>
        </p:txBody>
      </p:sp>
      <p:sp>
        <p:nvSpPr>
          <p:cNvPr id="77" name="Text Box 31">
            <a:extLst>
              <a:ext uri="{FF2B5EF4-FFF2-40B4-BE49-F238E27FC236}">
                <a16:creationId xmlns:a16="http://schemas.microsoft.com/office/drawing/2014/main" id="{F9CDB2D7-F4D6-48A8-B51D-5C1878D0E807}"/>
              </a:ext>
            </a:extLst>
          </p:cNvPr>
          <p:cNvSpPr txBox="1">
            <a:spLocks noChangeArrowheads="1"/>
          </p:cNvSpPr>
          <p:nvPr/>
        </p:nvSpPr>
        <p:spPr bwMode="auto">
          <a:xfrm>
            <a:off x="656628" y="2956463"/>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Hayward, CA (USA)</a:t>
            </a:r>
            <a:br>
              <a:rPr lang="en-US" sz="105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Clinical development and manufacturing</a:t>
            </a:r>
          </a:p>
        </p:txBody>
      </p:sp>
      <p:sp>
        <p:nvSpPr>
          <p:cNvPr id="78" name="Text Box 31">
            <a:extLst>
              <a:ext uri="{FF2B5EF4-FFF2-40B4-BE49-F238E27FC236}">
                <a16:creationId xmlns:a16="http://schemas.microsoft.com/office/drawing/2014/main" id="{2731F57E-E3FF-4F71-A972-0C8AC5040D0C}"/>
              </a:ext>
            </a:extLst>
          </p:cNvPr>
          <p:cNvSpPr txBox="1">
            <a:spLocks noChangeArrowheads="1"/>
          </p:cNvSpPr>
          <p:nvPr/>
        </p:nvSpPr>
        <p:spPr bwMode="auto">
          <a:xfrm>
            <a:off x="656628" y="3849411"/>
            <a:ext cx="1645920" cy="777240"/>
          </a:xfrm>
          <a:prstGeom prst="rect">
            <a:avLst/>
          </a:prstGeom>
          <a:gradFill flip="none" rotWithShape="1">
            <a:gsLst>
              <a:gs pos="0">
                <a:srgbClr val="00B050">
                  <a:shade val="30000"/>
                  <a:satMod val="115000"/>
                </a:srgbClr>
              </a:gs>
              <a:gs pos="43000">
                <a:srgbClr val="00B050">
                  <a:shade val="67500"/>
                  <a:satMod val="115000"/>
                </a:srgbClr>
              </a:gs>
              <a:gs pos="100000">
                <a:srgbClr val="0678BD"/>
              </a:gs>
            </a:gsLst>
            <a:lin ang="10800000" scaled="1"/>
            <a:tileRect/>
          </a:gradFill>
          <a:ln w="3175" algn="ctr">
            <a:noFill/>
            <a:miter lim="800000"/>
            <a:headEnd/>
            <a:tailEnd/>
          </a:ln>
        </p:spPr>
        <p:txBody>
          <a:bodyPr wrap="square" anchor="t" anchorCtr="0">
            <a:noAutofit/>
          </a:bodyPr>
          <a:lstStyle>
            <a:defPPr>
              <a:defRPr lang="en-US"/>
            </a:defPPr>
            <a:lvl1pPr algn="ctr" fontAlgn="base">
              <a:spcAft>
                <a:spcPct val="0"/>
              </a:spcAft>
              <a:defRPr sz="1050" b="1">
                <a:solidFill>
                  <a:schemeClr val="bg1"/>
                </a:solidFill>
                <a:latin typeface="Calibri" panose="020F0502020204030204" pitchFamily="34" charset="0"/>
                <a:cs typeface="Calibri" panose="020F0502020204030204"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r>
              <a:rPr lang="en-US" dirty="0"/>
              <a:t>Pearland, TX (USA)</a:t>
            </a:r>
            <a:br>
              <a:rPr lang="en-US" dirty="0"/>
            </a:br>
            <a:r>
              <a:rPr lang="en-US" sz="900" dirty="0"/>
              <a:t>Cell and Gene Therapy </a:t>
            </a:r>
          </a:p>
        </p:txBody>
      </p:sp>
      <p:sp>
        <p:nvSpPr>
          <p:cNvPr id="79" name="Text Box 31">
            <a:extLst>
              <a:ext uri="{FF2B5EF4-FFF2-40B4-BE49-F238E27FC236}">
                <a16:creationId xmlns:a16="http://schemas.microsoft.com/office/drawing/2014/main" id="{314CAE9F-2169-4D24-91AA-DF131214EA82}"/>
              </a:ext>
            </a:extLst>
          </p:cNvPr>
          <p:cNvSpPr txBox="1">
            <a:spLocks noChangeArrowheads="1"/>
          </p:cNvSpPr>
          <p:nvPr/>
        </p:nvSpPr>
        <p:spPr bwMode="auto">
          <a:xfrm>
            <a:off x="656628" y="4742359"/>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Walkersville, MD (USA)</a:t>
            </a:r>
            <a:br>
              <a:rPr lang="en-US" sz="105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BioScience Solutions</a:t>
            </a:r>
          </a:p>
        </p:txBody>
      </p:sp>
      <p:sp>
        <p:nvSpPr>
          <p:cNvPr id="94" name="Text Box 31">
            <a:extLst>
              <a:ext uri="{FF2B5EF4-FFF2-40B4-BE49-F238E27FC236}">
                <a16:creationId xmlns:a16="http://schemas.microsoft.com/office/drawing/2014/main" id="{79F271F2-767C-4F56-96F4-6275C6CE5A71}"/>
              </a:ext>
            </a:extLst>
          </p:cNvPr>
          <p:cNvSpPr txBox="1">
            <a:spLocks noChangeArrowheads="1"/>
          </p:cNvSpPr>
          <p:nvPr/>
        </p:nvSpPr>
        <p:spPr bwMode="auto">
          <a:xfrm>
            <a:off x="656628" y="1170567"/>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rIns="0"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Slough (UK)</a:t>
            </a:r>
          </a:p>
          <a:p>
            <a:pPr algn="ctr" fontAlgn="base">
              <a:spcAft>
                <a:spcPct val="0"/>
              </a:spcAft>
            </a:pPr>
            <a:r>
              <a:rPr lang="en-US" sz="900" dirty="0">
                <a:solidFill>
                  <a:schemeClr val="bg1"/>
                </a:solidFill>
                <a:latin typeface="Calibri" panose="020F0502020204030204" pitchFamily="34" charset="0"/>
                <a:cs typeface="Calibri" panose="020F0502020204030204" pitchFamily="34" charset="0"/>
              </a:rPr>
              <a:t>Clinical development and</a:t>
            </a:r>
            <a:br>
              <a:rPr lang="en-US" sz="900"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manufacturing </a:t>
            </a:r>
          </a:p>
          <a:p>
            <a:pPr algn="ctr" fontAlgn="base">
              <a:spcAft>
                <a:spcPct val="0"/>
              </a:spcAft>
            </a:pPr>
            <a:r>
              <a:rPr lang="en-US" sz="900" dirty="0">
                <a:solidFill>
                  <a:schemeClr val="bg1"/>
                </a:solidFill>
                <a:latin typeface="Calibri" panose="020F0502020204030204" pitchFamily="34" charset="0"/>
                <a:cs typeface="Calibri" panose="020F0502020204030204" pitchFamily="34" charset="0"/>
              </a:rPr>
              <a:t>Licensing</a:t>
            </a:r>
          </a:p>
        </p:txBody>
      </p:sp>
      <p:grpSp>
        <p:nvGrpSpPr>
          <p:cNvPr id="116" name="Group 115">
            <a:extLst>
              <a:ext uri="{FF2B5EF4-FFF2-40B4-BE49-F238E27FC236}">
                <a16:creationId xmlns:a16="http://schemas.microsoft.com/office/drawing/2014/main" id="{CA678C70-AA3F-4908-ADA2-696CEC4D686F}"/>
              </a:ext>
            </a:extLst>
          </p:cNvPr>
          <p:cNvGrpSpPr/>
          <p:nvPr/>
        </p:nvGrpSpPr>
        <p:grpSpPr>
          <a:xfrm>
            <a:off x="2311733" y="1536554"/>
            <a:ext cx="7414625" cy="3608912"/>
            <a:chOff x="2402260" y="2268763"/>
            <a:chExt cx="7414625" cy="3608912"/>
          </a:xfrm>
        </p:grpSpPr>
        <p:pic>
          <p:nvPicPr>
            <p:cNvPr id="6" name="Picture 3" descr="World">
              <a:extLst>
                <a:ext uri="{FF2B5EF4-FFF2-40B4-BE49-F238E27FC236}">
                  <a16:creationId xmlns:a16="http://schemas.microsoft.com/office/drawing/2014/main" id="{5DD4DBB4-33E6-420A-9383-5826F7CCBFEE}"/>
                </a:ext>
              </a:extLst>
            </p:cNvPr>
            <p:cNvPicPr>
              <a:picLocks noChangeArrowheads="1"/>
            </p:cNvPicPr>
            <p:nvPr/>
          </p:nvPicPr>
          <p:blipFill>
            <a:blip r:embed="rId8" cstate="print">
              <a:lum bright="10000" contrast="10000"/>
              <a:extLst>
                <a:ext uri="{28A0092B-C50C-407E-A947-70E740481C1C}">
                  <a14:useLocalDpi xmlns:a14="http://schemas.microsoft.com/office/drawing/2010/main" val="0"/>
                </a:ext>
              </a:extLst>
            </a:blip>
            <a:srcRect/>
            <a:stretch>
              <a:fillRect/>
            </a:stretch>
          </p:blipFill>
          <p:spPr bwMode="auto">
            <a:xfrm>
              <a:off x="2402260" y="2268763"/>
              <a:ext cx="7414625" cy="36089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8E68F0C6-48E9-4399-8CF4-36CCD0AA2322}"/>
                </a:ext>
              </a:extLst>
            </p:cNvPr>
            <p:cNvSpPr>
              <a:spLocks noChangeArrowheads="1"/>
            </p:cNvSpPr>
            <p:nvPr/>
          </p:nvSpPr>
          <p:spPr bwMode="auto">
            <a:xfrm>
              <a:off x="3932373" y="3167080"/>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10" name="Text Box 7">
              <a:extLst>
                <a:ext uri="{FF2B5EF4-FFF2-40B4-BE49-F238E27FC236}">
                  <a16:creationId xmlns:a16="http://schemas.microsoft.com/office/drawing/2014/main" id="{B8624637-23E3-43EE-9D04-757D2F5C51E1}"/>
                </a:ext>
              </a:extLst>
            </p:cNvPr>
            <p:cNvSpPr txBox="1">
              <a:spLocks noChangeArrowheads="1"/>
            </p:cNvSpPr>
            <p:nvPr/>
          </p:nvSpPr>
          <p:spPr bwMode="auto">
            <a:xfrm>
              <a:off x="3630137" y="3578227"/>
              <a:ext cx="712053"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Portsmouth</a:t>
              </a:r>
              <a:endParaRPr lang="de-CH" sz="800" dirty="0">
                <a:solidFill>
                  <a:schemeClr val="bg1"/>
                </a:solidFill>
                <a:latin typeface="+mn-lt"/>
              </a:endParaRPr>
            </a:p>
          </p:txBody>
        </p:sp>
        <p:sp>
          <p:nvSpPr>
            <p:cNvPr id="12" name="Rectangle 14">
              <a:extLst>
                <a:ext uri="{FF2B5EF4-FFF2-40B4-BE49-F238E27FC236}">
                  <a16:creationId xmlns:a16="http://schemas.microsoft.com/office/drawing/2014/main" id="{105BDE03-6A37-421E-909B-29DC4B1BB913}"/>
                </a:ext>
              </a:extLst>
            </p:cNvPr>
            <p:cNvSpPr>
              <a:spLocks noChangeArrowheads="1"/>
            </p:cNvSpPr>
            <p:nvPr/>
          </p:nvSpPr>
          <p:spPr bwMode="auto">
            <a:xfrm>
              <a:off x="8219932" y="4070566"/>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14" name="Text Box 16">
              <a:extLst>
                <a:ext uri="{FF2B5EF4-FFF2-40B4-BE49-F238E27FC236}">
                  <a16:creationId xmlns:a16="http://schemas.microsoft.com/office/drawing/2014/main" id="{89C16FCE-70AB-49D4-9949-86ABD36DF989}"/>
                </a:ext>
              </a:extLst>
            </p:cNvPr>
            <p:cNvSpPr txBox="1">
              <a:spLocks noChangeArrowheads="1"/>
            </p:cNvSpPr>
            <p:nvPr/>
          </p:nvSpPr>
          <p:spPr bwMode="auto">
            <a:xfrm>
              <a:off x="7945748" y="4446086"/>
              <a:ext cx="655949"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Singapore</a:t>
              </a:r>
              <a:endParaRPr lang="de-CH" sz="800" dirty="0">
                <a:solidFill>
                  <a:schemeClr val="bg1"/>
                </a:solidFill>
                <a:latin typeface="+mn-lt"/>
              </a:endParaRPr>
            </a:p>
          </p:txBody>
        </p:sp>
        <p:sp>
          <p:nvSpPr>
            <p:cNvPr id="16" name="Rectangle 18">
              <a:extLst>
                <a:ext uri="{FF2B5EF4-FFF2-40B4-BE49-F238E27FC236}">
                  <a16:creationId xmlns:a16="http://schemas.microsoft.com/office/drawing/2014/main" id="{E92B0A0E-6AF6-4DA8-80FD-77FB5069D4AC}"/>
                </a:ext>
              </a:extLst>
            </p:cNvPr>
            <p:cNvSpPr>
              <a:spLocks noChangeArrowheads="1"/>
            </p:cNvSpPr>
            <p:nvPr/>
          </p:nvSpPr>
          <p:spPr bwMode="auto">
            <a:xfrm>
              <a:off x="5846087" y="3053071"/>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18" name="Text Box 20">
              <a:extLst>
                <a:ext uri="{FF2B5EF4-FFF2-40B4-BE49-F238E27FC236}">
                  <a16:creationId xmlns:a16="http://schemas.microsoft.com/office/drawing/2014/main" id="{4B7B4A5A-AA0E-4B52-8619-7B38D4291BB7}"/>
                </a:ext>
              </a:extLst>
            </p:cNvPr>
            <p:cNvSpPr txBox="1">
              <a:spLocks noChangeArrowheads="1"/>
            </p:cNvSpPr>
            <p:nvPr/>
          </p:nvSpPr>
          <p:spPr bwMode="auto">
            <a:xfrm>
              <a:off x="5604765" y="3953577"/>
              <a:ext cx="590226"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Visp, CH</a:t>
              </a:r>
              <a:endParaRPr lang="de-CH" sz="800">
                <a:solidFill>
                  <a:schemeClr val="bg1"/>
                </a:solidFill>
                <a:latin typeface="+mn-lt"/>
              </a:endParaRPr>
            </a:p>
          </p:txBody>
        </p:sp>
        <p:sp>
          <p:nvSpPr>
            <p:cNvPr id="20" name="Rectangle 22">
              <a:extLst>
                <a:ext uri="{FF2B5EF4-FFF2-40B4-BE49-F238E27FC236}">
                  <a16:creationId xmlns:a16="http://schemas.microsoft.com/office/drawing/2014/main" id="{41FB0CB1-027F-441E-8736-50FA71F5E92A}"/>
                </a:ext>
              </a:extLst>
            </p:cNvPr>
            <p:cNvSpPr>
              <a:spLocks noChangeArrowheads="1"/>
            </p:cNvSpPr>
            <p:nvPr/>
          </p:nvSpPr>
          <p:spPr bwMode="auto">
            <a:xfrm>
              <a:off x="5642292" y="2937206"/>
              <a:ext cx="108000" cy="108000"/>
            </a:xfrm>
            <a:prstGeom prst="ellipse">
              <a:avLst/>
            </a:prstGeom>
            <a:solidFill>
              <a:srgbClr val="EE7439"/>
            </a:solidFill>
            <a:ln>
              <a:noFill/>
            </a:ln>
          </p:spPr>
          <p:txBody>
            <a:bodyPr wrap="none" anchor="ctr"/>
            <a:lstStyle/>
            <a:p>
              <a:pPr algn="ctr" fontAlgn="base">
                <a:spcBef>
                  <a:spcPct val="0"/>
                </a:spcBef>
                <a:spcAft>
                  <a:spcPct val="0"/>
                </a:spcAft>
              </a:pPr>
              <a:endParaRPr lang="en-US" sz="1000" dirty="0">
                <a:solidFill>
                  <a:srgbClr val="000000"/>
                </a:solidFill>
              </a:endParaRPr>
            </a:p>
          </p:txBody>
        </p:sp>
        <p:sp>
          <p:nvSpPr>
            <p:cNvPr id="21" name="Text Box 23">
              <a:extLst>
                <a:ext uri="{FF2B5EF4-FFF2-40B4-BE49-F238E27FC236}">
                  <a16:creationId xmlns:a16="http://schemas.microsoft.com/office/drawing/2014/main" id="{46EAF386-A43D-40CE-B67F-A866151EC977}"/>
                </a:ext>
              </a:extLst>
            </p:cNvPr>
            <p:cNvSpPr txBox="1">
              <a:spLocks noChangeArrowheads="1"/>
            </p:cNvSpPr>
            <p:nvPr/>
          </p:nvSpPr>
          <p:spPr bwMode="auto">
            <a:xfrm>
              <a:off x="4774663" y="2878443"/>
              <a:ext cx="707245"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Slough, UK</a:t>
              </a:r>
              <a:endParaRPr lang="de-CH" sz="800" dirty="0">
                <a:solidFill>
                  <a:schemeClr val="bg1"/>
                </a:solidFill>
                <a:latin typeface="+mn-lt"/>
              </a:endParaRPr>
            </a:p>
          </p:txBody>
        </p:sp>
        <p:sp>
          <p:nvSpPr>
            <p:cNvPr id="25" name="Rectangle 27">
              <a:extLst>
                <a:ext uri="{FF2B5EF4-FFF2-40B4-BE49-F238E27FC236}">
                  <a16:creationId xmlns:a16="http://schemas.microsoft.com/office/drawing/2014/main" id="{E0AB4865-68CF-4E33-8AF1-1DD88687E065}"/>
                </a:ext>
              </a:extLst>
            </p:cNvPr>
            <p:cNvSpPr>
              <a:spLocks noChangeArrowheads="1"/>
            </p:cNvSpPr>
            <p:nvPr/>
          </p:nvSpPr>
          <p:spPr bwMode="auto">
            <a:xfrm>
              <a:off x="5466059" y="3169794"/>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27" name="Text Box 29">
              <a:extLst>
                <a:ext uri="{FF2B5EF4-FFF2-40B4-BE49-F238E27FC236}">
                  <a16:creationId xmlns:a16="http://schemas.microsoft.com/office/drawing/2014/main" id="{02A56C22-0E0C-42F0-A631-9674FC24929D}"/>
                </a:ext>
              </a:extLst>
            </p:cNvPr>
            <p:cNvSpPr txBox="1">
              <a:spLocks noChangeArrowheads="1"/>
            </p:cNvSpPr>
            <p:nvPr/>
          </p:nvSpPr>
          <p:spPr bwMode="auto">
            <a:xfrm>
              <a:off x="5110032" y="3578850"/>
              <a:ext cx="712054"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Porriño, SP</a:t>
              </a:r>
              <a:endParaRPr lang="de-CH" sz="800" dirty="0">
                <a:solidFill>
                  <a:schemeClr val="bg1"/>
                </a:solidFill>
                <a:latin typeface="+mn-lt"/>
              </a:endParaRPr>
            </a:p>
          </p:txBody>
        </p:sp>
        <p:sp>
          <p:nvSpPr>
            <p:cNvPr id="34" name="Rectangle 37">
              <a:extLst>
                <a:ext uri="{FF2B5EF4-FFF2-40B4-BE49-F238E27FC236}">
                  <a16:creationId xmlns:a16="http://schemas.microsoft.com/office/drawing/2014/main" id="{AD2A82B2-634B-4173-91B3-5CF62BC0F42B}"/>
                </a:ext>
              </a:extLst>
            </p:cNvPr>
            <p:cNvSpPr>
              <a:spLocks noChangeArrowheads="1"/>
            </p:cNvSpPr>
            <p:nvPr/>
          </p:nvSpPr>
          <p:spPr bwMode="auto">
            <a:xfrm>
              <a:off x="3768146" y="3315019"/>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36" name="Text Box 39">
              <a:extLst>
                <a:ext uri="{FF2B5EF4-FFF2-40B4-BE49-F238E27FC236}">
                  <a16:creationId xmlns:a16="http://schemas.microsoft.com/office/drawing/2014/main" id="{CE23BB89-CDEC-421E-8347-8D1E1BFFA532}"/>
                </a:ext>
              </a:extLst>
            </p:cNvPr>
            <p:cNvSpPr txBox="1">
              <a:spLocks noChangeArrowheads="1"/>
            </p:cNvSpPr>
            <p:nvPr/>
          </p:nvSpPr>
          <p:spPr bwMode="auto">
            <a:xfrm>
              <a:off x="3455000" y="2560165"/>
              <a:ext cx="731290"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Walkersville</a:t>
              </a:r>
              <a:endParaRPr lang="de-CH" sz="800" dirty="0">
                <a:solidFill>
                  <a:schemeClr val="bg1"/>
                </a:solidFill>
                <a:latin typeface="+mn-lt"/>
              </a:endParaRPr>
            </a:p>
          </p:txBody>
        </p:sp>
        <p:sp>
          <p:nvSpPr>
            <p:cNvPr id="39" name="Rectangle 42">
              <a:extLst>
                <a:ext uri="{FF2B5EF4-FFF2-40B4-BE49-F238E27FC236}">
                  <a16:creationId xmlns:a16="http://schemas.microsoft.com/office/drawing/2014/main" id="{477F548D-D91D-42AD-A5A1-FEABBF807DE7}"/>
                </a:ext>
              </a:extLst>
            </p:cNvPr>
            <p:cNvSpPr>
              <a:spLocks noChangeArrowheads="1"/>
            </p:cNvSpPr>
            <p:nvPr/>
          </p:nvSpPr>
          <p:spPr bwMode="auto">
            <a:xfrm>
              <a:off x="2843234" y="3310449"/>
              <a:ext cx="108000" cy="108000"/>
            </a:xfrm>
            <a:prstGeom prst="ellipse">
              <a:avLst/>
            </a:prstGeom>
            <a:solidFill>
              <a:srgbClr val="EE7439"/>
            </a:solidFill>
            <a:ln>
              <a:noFill/>
            </a:ln>
          </p:spPr>
          <p:txBody>
            <a:bodyPr wrap="none" anchor="ctr"/>
            <a:lstStyle/>
            <a:p>
              <a:pPr algn="ctr" fontAlgn="base">
                <a:spcBef>
                  <a:spcPct val="0"/>
                </a:spcBef>
                <a:spcAft>
                  <a:spcPct val="0"/>
                </a:spcAft>
              </a:pPr>
              <a:endParaRPr lang="en-US" sz="1000" dirty="0">
                <a:solidFill>
                  <a:srgbClr val="000000"/>
                </a:solidFill>
              </a:endParaRPr>
            </a:p>
          </p:txBody>
        </p:sp>
        <p:sp>
          <p:nvSpPr>
            <p:cNvPr id="40" name="Text Box 43">
              <a:extLst>
                <a:ext uri="{FF2B5EF4-FFF2-40B4-BE49-F238E27FC236}">
                  <a16:creationId xmlns:a16="http://schemas.microsoft.com/office/drawing/2014/main" id="{5E351B54-2F3C-4832-AE35-9627D4D259F9}"/>
                </a:ext>
              </a:extLst>
            </p:cNvPr>
            <p:cNvSpPr txBox="1">
              <a:spLocks noChangeArrowheads="1"/>
            </p:cNvSpPr>
            <p:nvPr/>
          </p:nvSpPr>
          <p:spPr bwMode="auto">
            <a:xfrm>
              <a:off x="2598686" y="2847128"/>
              <a:ext cx="590226"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Hayward</a:t>
              </a:r>
              <a:endParaRPr lang="de-CH" sz="800" dirty="0">
                <a:solidFill>
                  <a:schemeClr val="bg1"/>
                </a:solidFill>
                <a:latin typeface="+mn-lt"/>
              </a:endParaRPr>
            </a:p>
          </p:txBody>
        </p:sp>
        <p:sp>
          <p:nvSpPr>
            <p:cNvPr id="46" name="Rectangle 55">
              <a:extLst>
                <a:ext uri="{FF2B5EF4-FFF2-40B4-BE49-F238E27FC236}">
                  <a16:creationId xmlns:a16="http://schemas.microsoft.com/office/drawing/2014/main" id="{2F47C4C5-063F-401A-87F5-52C6C1AC5A21}"/>
                </a:ext>
              </a:extLst>
            </p:cNvPr>
            <p:cNvSpPr>
              <a:spLocks noChangeArrowheads="1"/>
            </p:cNvSpPr>
            <p:nvPr/>
          </p:nvSpPr>
          <p:spPr bwMode="auto">
            <a:xfrm>
              <a:off x="3301254" y="3499604"/>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48" name="Text Box 57">
              <a:extLst>
                <a:ext uri="{FF2B5EF4-FFF2-40B4-BE49-F238E27FC236}">
                  <a16:creationId xmlns:a16="http://schemas.microsoft.com/office/drawing/2014/main" id="{D553D5A1-8166-49D5-A0DA-41923C4A1532}"/>
                </a:ext>
              </a:extLst>
            </p:cNvPr>
            <p:cNvSpPr txBox="1">
              <a:spLocks noChangeArrowheads="1"/>
            </p:cNvSpPr>
            <p:nvPr/>
          </p:nvSpPr>
          <p:spPr bwMode="auto">
            <a:xfrm>
              <a:off x="3070296" y="3857579"/>
              <a:ext cx="569387"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Houston</a:t>
              </a:r>
              <a:endParaRPr lang="de-CH" sz="800">
                <a:solidFill>
                  <a:schemeClr val="bg1"/>
                </a:solidFill>
                <a:latin typeface="+mn-lt"/>
              </a:endParaRPr>
            </a:p>
          </p:txBody>
        </p:sp>
        <p:sp>
          <p:nvSpPr>
            <p:cNvPr id="54" name="Text Box 20">
              <a:extLst>
                <a:ext uri="{FF2B5EF4-FFF2-40B4-BE49-F238E27FC236}">
                  <a16:creationId xmlns:a16="http://schemas.microsoft.com/office/drawing/2014/main" id="{75D63E33-BF3F-4301-82E9-A139D61366C0}"/>
                </a:ext>
              </a:extLst>
            </p:cNvPr>
            <p:cNvSpPr txBox="1">
              <a:spLocks noChangeArrowheads="1"/>
            </p:cNvSpPr>
            <p:nvPr/>
          </p:nvSpPr>
          <p:spPr bwMode="auto">
            <a:xfrm>
              <a:off x="6515100" y="2878443"/>
              <a:ext cx="678391"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Geleen NL</a:t>
              </a:r>
              <a:endParaRPr lang="de-CH" sz="800" dirty="0">
                <a:solidFill>
                  <a:schemeClr val="bg1"/>
                </a:solidFill>
                <a:latin typeface="+mn-lt"/>
              </a:endParaRPr>
            </a:p>
          </p:txBody>
        </p:sp>
        <p:sp>
          <p:nvSpPr>
            <p:cNvPr id="57" name="Text Box 43">
              <a:extLst>
                <a:ext uri="{FF2B5EF4-FFF2-40B4-BE49-F238E27FC236}">
                  <a16:creationId xmlns:a16="http://schemas.microsoft.com/office/drawing/2014/main" id="{9BA4C9FA-D5A8-43F1-A2AD-A79452AB930B}"/>
                </a:ext>
              </a:extLst>
            </p:cNvPr>
            <p:cNvSpPr txBox="1">
              <a:spLocks noChangeArrowheads="1"/>
            </p:cNvSpPr>
            <p:nvPr/>
          </p:nvSpPr>
          <p:spPr bwMode="auto">
            <a:xfrm>
              <a:off x="5558946" y="2500044"/>
              <a:ext cx="756938"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fontAlgn="base">
                <a:spcBef>
                  <a:spcPct val="0"/>
                </a:spcBef>
                <a:spcAft>
                  <a:spcPct val="0"/>
                </a:spcAft>
              </a:pPr>
              <a:r>
                <a:rPr lang="en-US" sz="800" dirty="0">
                  <a:solidFill>
                    <a:schemeClr val="bg1"/>
                  </a:solidFill>
                  <a:latin typeface="+mn-lt"/>
                </a:rPr>
                <a:t>Verviers, BE</a:t>
              </a:r>
              <a:endParaRPr lang="de-CH" sz="800" dirty="0">
                <a:solidFill>
                  <a:schemeClr val="bg1"/>
                </a:solidFill>
                <a:latin typeface="+mn-lt"/>
              </a:endParaRPr>
            </a:p>
          </p:txBody>
        </p:sp>
        <p:cxnSp>
          <p:nvCxnSpPr>
            <p:cNvPr id="98" name="Straight Connector 97">
              <a:extLst>
                <a:ext uri="{FF2B5EF4-FFF2-40B4-BE49-F238E27FC236}">
                  <a16:creationId xmlns:a16="http://schemas.microsoft.com/office/drawing/2014/main" id="{7A52AEBB-7350-42A4-BE53-6D4F564080CD}"/>
                </a:ext>
              </a:extLst>
            </p:cNvPr>
            <p:cNvCxnSpPr>
              <a:cxnSpLocks/>
              <a:stCxn id="39" idx="0"/>
            </p:cNvCxnSpPr>
            <p:nvPr/>
          </p:nvCxnSpPr>
          <p:spPr>
            <a:xfrm flipV="1">
              <a:off x="2897234" y="3053071"/>
              <a:ext cx="0" cy="257378"/>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FFF03A4-8E8D-467F-B807-EF45FA51640B}"/>
                </a:ext>
              </a:extLst>
            </p:cNvPr>
            <p:cNvCxnSpPr>
              <a:cxnSpLocks/>
            </p:cNvCxnSpPr>
            <p:nvPr/>
          </p:nvCxnSpPr>
          <p:spPr>
            <a:xfrm flipV="1">
              <a:off x="3355045" y="3603851"/>
              <a:ext cx="0" cy="257378"/>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1E5E601-7C01-4DC5-833C-3B0F6971E30A}"/>
                </a:ext>
              </a:extLst>
            </p:cNvPr>
            <p:cNvCxnSpPr>
              <a:cxnSpLocks/>
              <a:stCxn id="34" idx="0"/>
            </p:cNvCxnSpPr>
            <p:nvPr/>
          </p:nvCxnSpPr>
          <p:spPr>
            <a:xfrm flipV="1">
              <a:off x="3821937" y="2775609"/>
              <a:ext cx="0" cy="53941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93ED623-0E17-41FC-A45C-D9349AC25AF0}"/>
                </a:ext>
              </a:extLst>
            </p:cNvPr>
            <p:cNvCxnSpPr>
              <a:cxnSpLocks/>
            </p:cNvCxnSpPr>
            <p:nvPr/>
          </p:nvCxnSpPr>
          <p:spPr>
            <a:xfrm flipV="1">
              <a:off x="3986164" y="3274662"/>
              <a:ext cx="0" cy="30356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B9E5304-E7E2-4124-B293-285F0C9B6A0D}"/>
                </a:ext>
              </a:extLst>
            </p:cNvPr>
            <p:cNvCxnSpPr>
              <a:cxnSpLocks/>
            </p:cNvCxnSpPr>
            <p:nvPr/>
          </p:nvCxnSpPr>
          <p:spPr>
            <a:xfrm flipV="1">
              <a:off x="5519850" y="3274662"/>
              <a:ext cx="0" cy="30356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A27D6F6-87B5-4BC6-9EFD-777260D17109}"/>
                </a:ext>
              </a:extLst>
            </p:cNvPr>
            <p:cNvCxnSpPr>
              <a:cxnSpLocks/>
            </p:cNvCxnSpPr>
            <p:nvPr/>
          </p:nvCxnSpPr>
          <p:spPr>
            <a:xfrm flipH="1">
              <a:off x="5481982" y="2991206"/>
              <a:ext cx="153194" cy="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0B4F07-4A3B-4504-AE33-596C2EDFF8A4}"/>
                </a:ext>
              </a:extLst>
            </p:cNvPr>
            <p:cNvCxnSpPr>
              <a:cxnSpLocks/>
            </p:cNvCxnSpPr>
            <p:nvPr/>
          </p:nvCxnSpPr>
          <p:spPr>
            <a:xfrm flipV="1">
              <a:off x="5938030" y="2716661"/>
              <a:ext cx="0" cy="30356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38C3B98-6903-40B3-9CF3-B3DB3A02E370}"/>
                </a:ext>
              </a:extLst>
            </p:cNvPr>
            <p:cNvCxnSpPr>
              <a:cxnSpLocks/>
            </p:cNvCxnSpPr>
            <p:nvPr/>
          </p:nvCxnSpPr>
          <p:spPr>
            <a:xfrm flipH="1">
              <a:off x="5956378" y="2986166"/>
              <a:ext cx="55872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FDD1024-F070-4FEF-ADD8-E5EAE8C9F39A}"/>
                </a:ext>
              </a:extLst>
            </p:cNvPr>
            <p:cNvCxnSpPr>
              <a:cxnSpLocks/>
            </p:cNvCxnSpPr>
            <p:nvPr/>
          </p:nvCxnSpPr>
          <p:spPr>
            <a:xfrm flipV="1">
              <a:off x="5899878" y="3158667"/>
              <a:ext cx="0" cy="806634"/>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C1D417B-A159-4326-8495-E12F08CB8FB9}"/>
                </a:ext>
              </a:extLst>
            </p:cNvPr>
            <p:cNvCxnSpPr>
              <a:cxnSpLocks/>
            </p:cNvCxnSpPr>
            <p:nvPr/>
          </p:nvCxnSpPr>
          <p:spPr>
            <a:xfrm flipV="1">
              <a:off x="8273722" y="4178148"/>
              <a:ext cx="0" cy="30356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14">
              <a:extLst>
                <a:ext uri="{FF2B5EF4-FFF2-40B4-BE49-F238E27FC236}">
                  <a16:creationId xmlns:a16="http://schemas.microsoft.com/office/drawing/2014/main" id="{1106C75D-4BCD-4AA2-8853-64719A4E1396}"/>
                </a:ext>
              </a:extLst>
            </p:cNvPr>
            <p:cNvSpPr>
              <a:spLocks noChangeArrowheads="1"/>
            </p:cNvSpPr>
            <p:nvPr/>
          </p:nvSpPr>
          <p:spPr bwMode="auto">
            <a:xfrm>
              <a:off x="8357423" y="3640564"/>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50" name="Text Box 16">
              <a:extLst>
                <a:ext uri="{FF2B5EF4-FFF2-40B4-BE49-F238E27FC236}">
                  <a16:creationId xmlns:a16="http://schemas.microsoft.com/office/drawing/2014/main" id="{F74F4895-6924-4CA0-9457-05E0F58998C7}"/>
                </a:ext>
              </a:extLst>
            </p:cNvPr>
            <p:cNvSpPr txBox="1">
              <a:spLocks noChangeArrowheads="1"/>
            </p:cNvSpPr>
            <p:nvPr/>
          </p:nvSpPr>
          <p:spPr bwMode="auto">
            <a:xfrm>
              <a:off x="7970029" y="3136189"/>
              <a:ext cx="769160"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Guangzhou, CN</a:t>
              </a:r>
              <a:endParaRPr lang="de-CH" sz="800" dirty="0">
                <a:solidFill>
                  <a:schemeClr val="bg1"/>
                </a:solidFill>
                <a:latin typeface="+mn-lt"/>
              </a:endParaRPr>
            </a:p>
          </p:txBody>
        </p:sp>
        <p:cxnSp>
          <p:nvCxnSpPr>
            <p:cNvPr id="51" name="Straight Connector 50">
              <a:extLst>
                <a:ext uri="{FF2B5EF4-FFF2-40B4-BE49-F238E27FC236}">
                  <a16:creationId xmlns:a16="http://schemas.microsoft.com/office/drawing/2014/main" id="{F9E099AE-7A3B-4551-8A65-433840B12743}"/>
                </a:ext>
              </a:extLst>
            </p:cNvPr>
            <p:cNvCxnSpPr>
              <a:cxnSpLocks/>
            </p:cNvCxnSpPr>
            <p:nvPr/>
          </p:nvCxnSpPr>
          <p:spPr>
            <a:xfrm flipV="1">
              <a:off x="8411214" y="3339909"/>
              <a:ext cx="0" cy="303565"/>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ectangle 18">
              <a:extLst>
                <a:ext uri="{FF2B5EF4-FFF2-40B4-BE49-F238E27FC236}">
                  <a16:creationId xmlns:a16="http://schemas.microsoft.com/office/drawing/2014/main" id="{5B0294C0-0F7B-4529-8DA1-01B68CAA669C}"/>
                </a:ext>
              </a:extLst>
            </p:cNvPr>
            <p:cNvSpPr>
              <a:spLocks noChangeArrowheads="1"/>
            </p:cNvSpPr>
            <p:nvPr/>
          </p:nvSpPr>
          <p:spPr bwMode="auto">
            <a:xfrm>
              <a:off x="5846087" y="2932374"/>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rgbClr val="EE7439"/>
                </a:solidFill>
              </a:endParaRPr>
            </a:p>
          </p:txBody>
        </p:sp>
        <p:sp>
          <p:nvSpPr>
            <p:cNvPr id="56" name="Rectangle 42">
              <a:extLst>
                <a:ext uri="{FF2B5EF4-FFF2-40B4-BE49-F238E27FC236}">
                  <a16:creationId xmlns:a16="http://schemas.microsoft.com/office/drawing/2014/main" id="{6F681E7D-5F03-4EB4-9F2F-FB9AB15B1615}"/>
                </a:ext>
              </a:extLst>
            </p:cNvPr>
            <p:cNvSpPr>
              <a:spLocks noChangeArrowheads="1"/>
            </p:cNvSpPr>
            <p:nvPr/>
          </p:nvSpPr>
          <p:spPr bwMode="auto">
            <a:xfrm>
              <a:off x="5899668" y="3074018"/>
              <a:ext cx="108000" cy="108000"/>
            </a:xfrm>
            <a:prstGeom prst="ellipse">
              <a:avLst/>
            </a:prstGeom>
            <a:solidFill>
              <a:schemeClr val="tx2"/>
            </a:solidFill>
            <a:ln>
              <a:noFill/>
            </a:ln>
          </p:spPr>
          <p:txBody>
            <a:bodyPr wrap="none" anchor="ctr"/>
            <a:lstStyle/>
            <a:p>
              <a:pPr algn="ctr" fontAlgn="base">
                <a:spcBef>
                  <a:spcPct val="0"/>
                </a:spcBef>
                <a:spcAft>
                  <a:spcPct val="0"/>
                </a:spcAft>
              </a:pPr>
              <a:endParaRPr lang="en-US" sz="1000" dirty="0">
                <a:solidFill>
                  <a:srgbClr val="EE7439"/>
                </a:solidFill>
              </a:endParaRPr>
            </a:p>
          </p:txBody>
        </p:sp>
      </p:grpSp>
      <p:sp>
        <p:nvSpPr>
          <p:cNvPr id="3" name="Footer Placeholder 2"/>
          <p:cNvSpPr>
            <a:spLocks noGrp="1"/>
          </p:cNvSpPr>
          <p:nvPr>
            <p:ph type="ftr" sz="quarter" idx="11"/>
          </p:nvPr>
        </p:nvSpPr>
        <p:spPr>
          <a:xfrm>
            <a:off x="1172324" y="6590615"/>
            <a:ext cx="7214854" cy="216000"/>
          </a:xfrm>
        </p:spPr>
        <p:txBody>
          <a:bodyPr/>
          <a:lstStyle/>
          <a:p>
            <a:r>
              <a:rPr lang="en-US"/>
              <a:t>Bioscience Solutions  |  Robert Lutskus</a:t>
            </a:r>
            <a:endParaRPr lang="en-US" sz="1600" dirty="0"/>
          </a:p>
        </p:txBody>
      </p:sp>
      <p:cxnSp>
        <p:nvCxnSpPr>
          <p:cNvPr id="55" name="Straight Connector 54">
            <a:extLst>
              <a:ext uri="{FF2B5EF4-FFF2-40B4-BE49-F238E27FC236}">
                <a16:creationId xmlns:a16="http://schemas.microsoft.com/office/drawing/2014/main" id="{BA568DB1-9416-4AC2-BE13-EE55E7A14AF4}"/>
              </a:ext>
            </a:extLst>
          </p:cNvPr>
          <p:cNvCxnSpPr>
            <a:cxnSpLocks/>
            <a:endCxn id="56" idx="5"/>
          </p:cNvCxnSpPr>
          <p:nvPr/>
        </p:nvCxnSpPr>
        <p:spPr>
          <a:xfrm flipH="1" flipV="1">
            <a:off x="5901325" y="2433993"/>
            <a:ext cx="458810" cy="40502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Text Box 20">
            <a:extLst>
              <a:ext uri="{FF2B5EF4-FFF2-40B4-BE49-F238E27FC236}">
                <a16:creationId xmlns:a16="http://schemas.microsoft.com/office/drawing/2014/main" id="{B5E92848-EB14-4046-AF59-A85367DDB603}"/>
              </a:ext>
            </a:extLst>
          </p:cNvPr>
          <p:cNvSpPr txBox="1">
            <a:spLocks noChangeArrowheads="1"/>
          </p:cNvSpPr>
          <p:nvPr/>
        </p:nvSpPr>
        <p:spPr bwMode="auto">
          <a:xfrm>
            <a:off x="6094053" y="2831497"/>
            <a:ext cx="590226" cy="215444"/>
          </a:xfrm>
          <a:prstGeom prst="roundRect">
            <a:avLst/>
          </a:prstGeom>
          <a:solidFill>
            <a:schemeClr val="accent2"/>
          </a:solidFill>
          <a:ln>
            <a:noFill/>
          </a:ln>
        </p:spPr>
        <p:txBody>
          <a:bodyPr wrap="none" anchor="ctr"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r" fontAlgn="base">
              <a:spcBef>
                <a:spcPct val="0"/>
              </a:spcBef>
              <a:spcAft>
                <a:spcPct val="0"/>
              </a:spcAft>
            </a:pPr>
            <a:r>
              <a:rPr lang="en-US" sz="800" dirty="0">
                <a:solidFill>
                  <a:schemeClr val="bg1"/>
                </a:solidFill>
                <a:latin typeface="+mn-lt"/>
              </a:rPr>
              <a:t>Stein CH</a:t>
            </a:r>
            <a:endParaRPr lang="de-CH" sz="800" dirty="0">
              <a:solidFill>
                <a:schemeClr val="bg1"/>
              </a:solidFill>
              <a:latin typeface="+mn-lt"/>
            </a:endParaRPr>
          </a:p>
        </p:txBody>
      </p:sp>
      <p:sp>
        <p:nvSpPr>
          <p:cNvPr id="58" name="Text Box 31">
            <a:extLst>
              <a:ext uri="{FF2B5EF4-FFF2-40B4-BE49-F238E27FC236}">
                <a16:creationId xmlns:a16="http://schemas.microsoft.com/office/drawing/2014/main" id="{7D8CB749-C5BC-4687-A83B-99176CA75050}"/>
              </a:ext>
            </a:extLst>
          </p:cNvPr>
          <p:cNvSpPr txBox="1">
            <a:spLocks noChangeArrowheads="1"/>
          </p:cNvSpPr>
          <p:nvPr/>
        </p:nvSpPr>
        <p:spPr bwMode="auto">
          <a:xfrm>
            <a:off x="656628" y="5635309"/>
            <a:ext cx="1645920" cy="777240"/>
          </a:xfrm>
          <a:prstGeom prst="rect">
            <a:avLst/>
          </a:prstGeom>
          <a:gradFill flip="none" rotWithShape="1">
            <a:gsLst>
              <a:gs pos="0">
                <a:srgbClr val="00B050">
                  <a:shade val="30000"/>
                  <a:satMod val="115000"/>
                </a:srgbClr>
              </a:gs>
              <a:gs pos="43000">
                <a:srgbClr val="00B050">
                  <a:shade val="67500"/>
                  <a:satMod val="115000"/>
                </a:srgbClr>
              </a:gs>
              <a:gs pos="100000">
                <a:srgbClr val="0678BD"/>
              </a:gs>
            </a:gsLst>
            <a:lin ang="10800000" scaled="1"/>
            <a:tileRect/>
          </a:gradFill>
          <a:ln w="3175" algn="ctr">
            <a:noFill/>
            <a:miter lim="800000"/>
            <a:headEnd/>
            <a:tailEnd/>
          </a:ln>
        </p:spPr>
        <p:txBody>
          <a:bodyPr wrap="square" anchor="t" anchorCtr="0">
            <a:noAutofit/>
          </a:bodyPr>
          <a:lstStyle>
            <a:defPPr>
              <a:defRPr lang="en-US"/>
            </a:defPPr>
            <a:lvl1pPr algn="ctr" fontAlgn="base">
              <a:spcAft>
                <a:spcPct val="0"/>
              </a:spcAft>
              <a:defRPr sz="1050" b="1">
                <a:solidFill>
                  <a:schemeClr val="bg1"/>
                </a:solidFill>
                <a:latin typeface="Calibri" panose="020F0502020204030204" pitchFamily="34" charset="0"/>
                <a:cs typeface="Calibri" panose="020F0502020204030204"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r>
              <a:rPr lang="en-US" dirty="0"/>
              <a:t>Stein (Switzerland)</a:t>
            </a:r>
          </a:p>
          <a:p>
            <a:r>
              <a:rPr lang="en-US" sz="900" dirty="0"/>
              <a:t>Clinical development and manufacturing</a:t>
            </a:r>
          </a:p>
          <a:p>
            <a:r>
              <a:rPr lang="en-US" sz="900" dirty="0"/>
              <a:t>Fill-Finish </a:t>
            </a:r>
          </a:p>
        </p:txBody>
      </p:sp>
      <p:sp>
        <p:nvSpPr>
          <p:cNvPr id="59" name="Text Box 31">
            <a:extLst>
              <a:ext uri="{FF2B5EF4-FFF2-40B4-BE49-F238E27FC236}">
                <a16:creationId xmlns:a16="http://schemas.microsoft.com/office/drawing/2014/main" id="{899E1F41-A349-43B8-8859-0413C06C2625}"/>
              </a:ext>
            </a:extLst>
          </p:cNvPr>
          <p:cNvSpPr txBox="1">
            <a:spLocks noChangeArrowheads="1"/>
          </p:cNvSpPr>
          <p:nvPr/>
        </p:nvSpPr>
        <p:spPr bwMode="auto">
          <a:xfrm>
            <a:off x="10120681" y="2068778"/>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rIns="0"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Visp (Switzerland)</a:t>
            </a:r>
          </a:p>
          <a:p>
            <a:pPr algn="ctr" fontAlgn="base">
              <a:spcAft>
                <a:spcPct val="0"/>
              </a:spcAft>
            </a:pPr>
            <a:r>
              <a:rPr lang="en-US" sz="800" dirty="0">
                <a:solidFill>
                  <a:schemeClr val="bg1"/>
                </a:solidFill>
                <a:latin typeface="Calibri" panose="020F0502020204030204" pitchFamily="34" charset="0"/>
                <a:cs typeface="Calibri" panose="020F0502020204030204" pitchFamily="34" charset="0"/>
              </a:rPr>
              <a:t>Clinical development and manufacturing Microbial and mammalian manufacturing</a:t>
            </a:r>
          </a:p>
          <a:p>
            <a:pPr algn="ctr" fontAlgn="base">
              <a:spcAft>
                <a:spcPct val="0"/>
              </a:spcAft>
            </a:pPr>
            <a:r>
              <a:rPr lang="en-US" sz="800" dirty="0">
                <a:solidFill>
                  <a:schemeClr val="bg1"/>
                </a:solidFill>
                <a:latin typeface="Calibri" panose="020F0502020204030204" pitchFamily="34" charset="0"/>
                <a:cs typeface="Calibri" panose="020F0502020204030204" pitchFamily="34" charset="0"/>
              </a:rPr>
              <a:t>API manufacturing</a:t>
            </a:r>
            <a:endParaRPr lang="en-US" sz="900" dirty="0">
              <a:solidFill>
                <a:schemeClr val="bg1"/>
              </a:solidFill>
              <a:latin typeface="Calibri" panose="020F0502020204030204" pitchFamily="34" charset="0"/>
              <a:cs typeface="Calibri" panose="020F0502020204030204" pitchFamily="34" charset="0"/>
            </a:endParaRPr>
          </a:p>
        </p:txBody>
      </p:sp>
      <p:sp>
        <p:nvSpPr>
          <p:cNvPr id="62" name="Text Box 31">
            <a:extLst>
              <a:ext uri="{FF2B5EF4-FFF2-40B4-BE49-F238E27FC236}">
                <a16:creationId xmlns:a16="http://schemas.microsoft.com/office/drawing/2014/main" id="{ACD9CB44-F0E8-4209-B094-8840E5BB812C}"/>
              </a:ext>
            </a:extLst>
          </p:cNvPr>
          <p:cNvSpPr txBox="1">
            <a:spLocks noChangeArrowheads="1"/>
          </p:cNvSpPr>
          <p:nvPr/>
        </p:nvSpPr>
        <p:spPr bwMode="auto">
          <a:xfrm>
            <a:off x="10120681" y="2956463"/>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Verviers (Belgium)</a:t>
            </a:r>
            <a:br>
              <a:rPr lang="en-US" b="1" dirty="0">
                <a:solidFill>
                  <a:schemeClr val="bg1"/>
                </a:solidFill>
                <a:latin typeface="Calibri" panose="020F0502020204030204" pitchFamily="34" charset="0"/>
                <a:cs typeface="Calibri" panose="020F0502020204030204" pitchFamily="34" charset="0"/>
              </a:rPr>
            </a:br>
            <a:r>
              <a:rPr lang="en-US" sz="900" dirty="0">
                <a:solidFill>
                  <a:schemeClr val="bg1"/>
                </a:solidFill>
                <a:latin typeface="Calibri" panose="020F0502020204030204" pitchFamily="34" charset="0"/>
                <a:cs typeface="Calibri" panose="020F0502020204030204" pitchFamily="34" charset="0"/>
              </a:rPr>
              <a:t>Bioscience solutions</a:t>
            </a:r>
          </a:p>
        </p:txBody>
      </p:sp>
      <p:sp>
        <p:nvSpPr>
          <p:cNvPr id="63" name="Text Box 31">
            <a:extLst>
              <a:ext uri="{FF2B5EF4-FFF2-40B4-BE49-F238E27FC236}">
                <a16:creationId xmlns:a16="http://schemas.microsoft.com/office/drawing/2014/main" id="{1A9ED27B-E9CD-4CC8-9BB3-EBDF84E754D1}"/>
              </a:ext>
            </a:extLst>
          </p:cNvPr>
          <p:cNvSpPr txBox="1">
            <a:spLocks noChangeArrowheads="1"/>
          </p:cNvSpPr>
          <p:nvPr/>
        </p:nvSpPr>
        <p:spPr bwMode="auto">
          <a:xfrm>
            <a:off x="10120681" y="3849411"/>
            <a:ext cx="1645920" cy="777240"/>
          </a:xfrm>
          <a:prstGeom prst="rect">
            <a:avLst/>
          </a:prstGeom>
          <a:gradFill flip="none" rotWithShape="1">
            <a:gsLst>
              <a:gs pos="0">
                <a:srgbClr val="00B050">
                  <a:shade val="30000"/>
                  <a:satMod val="115000"/>
                </a:srgbClr>
              </a:gs>
              <a:gs pos="43000">
                <a:srgbClr val="00B050">
                  <a:shade val="67500"/>
                  <a:satMod val="115000"/>
                </a:srgbClr>
              </a:gs>
              <a:gs pos="100000">
                <a:srgbClr val="0678BD"/>
              </a:gs>
            </a:gsLst>
            <a:lin ang="10800000" scaled="1"/>
            <a:tileRect/>
          </a:gradFill>
          <a:ln w="3175" algn="ctr">
            <a:noFill/>
            <a:miter lim="800000"/>
            <a:headEnd/>
            <a:tailEnd/>
          </a:ln>
        </p:spPr>
        <p:txBody>
          <a:bodyPr wrap="square" anchor="t" anchorCtr="0">
            <a:noAutofit/>
          </a:bodyPr>
          <a:lstStyle>
            <a:defPPr>
              <a:defRPr lang="en-US"/>
            </a:defPPr>
            <a:lvl1pPr algn="ctr" fontAlgn="base">
              <a:spcAft>
                <a:spcPct val="0"/>
              </a:spcAft>
              <a:defRPr sz="1050" b="1">
                <a:solidFill>
                  <a:schemeClr val="bg1"/>
                </a:solidFill>
                <a:latin typeface="Calibri" panose="020F0502020204030204" pitchFamily="34" charset="0"/>
                <a:cs typeface="Calibri" panose="020F0502020204030204"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r>
              <a:rPr lang="en-US" dirty="0"/>
              <a:t>Geleen (Netherlands)</a:t>
            </a:r>
            <a:br>
              <a:rPr lang="en-US" dirty="0"/>
            </a:br>
            <a:r>
              <a:rPr lang="en-US" sz="900" b="0" dirty="0"/>
              <a:t>Cell and Gene Therapy</a:t>
            </a:r>
          </a:p>
        </p:txBody>
      </p:sp>
      <p:sp>
        <p:nvSpPr>
          <p:cNvPr id="64" name="Text Box 31">
            <a:extLst>
              <a:ext uri="{FF2B5EF4-FFF2-40B4-BE49-F238E27FC236}">
                <a16:creationId xmlns:a16="http://schemas.microsoft.com/office/drawing/2014/main" id="{0FB02792-0C53-4908-97B0-6D2AB38CA1C7}"/>
              </a:ext>
            </a:extLst>
          </p:cNvPr>
          <p:cNvSpPr txBox="1">
            <a:spLocks noChangeArrowheads="1"/>
          </p:cNvSpPr>
          <p:nvPr/>
        </p:nvSpPr>
        <p:spPr bwMode="auto">
          <a:xfrm>
            <a:off x="10120681" y="4741810"/>
            <a:ext cx="1645920" cy="777240"/>
          </a:xfrm>
          <a:prstGeom prst="rect">
            <a:avLst/>
          </a:prstGeom>
          <a:gradFill flip="none" rotWithShape="1">
            <a:gsLst>
              <a:gs pos="0">
                <a:srgbClr val="00B050">
                  <a:shade val="30000"/>
                  <a:satMod val="115000"/>
                </a:srgbClr>
              </a:gs>
              <a:gs pos="43000">
                <a:srgbClr val="00B050">
                  <a:shade val="67500"/>
                  <a:satMod val="115000"/>
                </a:srgbClr>
              </a:gs>
              <a:gs pos="100000">
                <a:srgbClr val="0678BD"/>
              </a:gs>
            </a:gsLst>
            <a:lin ang="10800000" scaled="1"/>
            <a:tileRect/>
          </a:gradFill>
          <a:ln w="3175" algn="ctr">
            <a:noFill/>
            <a:miter lim="800000"/>
            <a:headEnd/>
            <a:tailEnd/>
          </a:ln>
        </p:spPr>
        <p:txBody>
          <a:bodyPr wrap="square"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Tuas (Singapore)</a:t>
            </a:r>
            <a:br>
              <a:rPr lang="en-US" sz="900" b="1" dirty="0">
                <a:solidFill>
                  <a:schemeClr val="bg1"/>
                </a:solidFill>
                <a:latin typeface="Calibri" panose="020F0502020204030204" pitchFamily="34" charset="0"/>
                <a:cs typeface="Calibri" panose="020F0502020204030204" pitchFamily="34" charset="0"/>
              </a:rPr>
            </a:br>
            <a:r>
              <a:rPr lang="en-US" sz="800" dirty="0">
                <a:solidFill>
                  <a:schemeClr val="bg1"/>
                </a:solidFill>
                <a:latin typeface="Calibri" panose="020F0502020204030204" pitchFamily="34" charset="0"/>
                <a:cs typeface="Calibri" panose="020F0502020204030204" pitchFamily="34" charset="0"/>
              </a:rPr>
              <a:t>Clinical development and manufacturing </a:t>
            </a:r>
          </a:p>
          <a:p>
            <a:pPr algn="ctr" fontAlgn="base">
              <a:spcAft>
                <a:spcPct val="0"/>
              </a:spcAft>
            </a:pPr>
            <a:r>
              <a:rPr lang="en-US" sz="800" dirty="0">
                <a:solidFill>
                  <a:schemeClr val="bg1"/>
                </a:solidFill>
                <a:latin typeface="Calibri" panose="020F0502020204030204" pitchFamily="34" charset="0"/>
                <a:cs typeface="Calibri" panose="020F0502020204030204" pitchFamily="34" charset="0"/>
              </a:rPr>
              <a:t>Mammalian manufacturing</a:t>
            </a:r>
          </a:p>
          <a:p>
            <a:pPr algn="ctr" fontAlgn="base">
              <a:spcAft>
                <a:spcPct val="0"/>
              </a:spcAft>
            </a:pPr>
            <a:r>
              <a:rPr lang="en-US" sz="800" dirty="0">
                <a:solidFill>
                  <a:schemeClr val="bg1"/>
                </a:solidFill>
                <a:latin typeface="Calibri" panose="020F0502020204030204" pitchFamily="34" charset="0"/>
                <a:cs typeface="Calibri" panose="020F0502020204030204" pitchFamily="34" charset="0"/>
              </a:rPr>
              <a:t>Cell and gene therapy</a:t>
            </a:r>
          </a:p>
        </p:txBody>
      </p:sp>
      <p:sp>
        <p:nvSpPr>
          <p:cNvPr id="67" name="Rectangle 18">
            <a:extLst>
              <a:ext uri="{FF2B5EF4-FFF2-40B4-BE49-F238E27FC236}">
                <a16:creationId xmlns:a16="http://schemas.microsoft.com/office/drawing/2014/main" id="{979FF678-36B0-45EC-8C29-0AD015079900}"/>
              </a:ext>
            </a:extLst>
          </p:cNvPr>
          <p:cNvSpPr>
            <a:spLocks noChangeArrowheads="1"/>
          </p:cNvSpPr>
          <p:nvPr/>
        </p:nvSpPr>
        <p:spPr bwMode="auto">
          <a:xfrm>
            <a:off x="5801246" y="2227427"/>
            <a:ext cx="107582" cy="107582"/>
          </a:xfrm>
          <a:prstGeom prst="ellipse">
            <a:avLst/>
          </a:prstGeom>
          <a:solidFill>
            <a:schemeClr val="tx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p>
            <a:pPr algn="ctr" fontAlgn="base">
              <a:spcBef>
                <a:spcPct val="0"/>
              </a:spcBef>
              <a:spcAft>
                <a:spcPct val="0"/>
              </a:spcAft>
            </a:pPr>
            <a:endParaRPr lang="en-US" sz="1000" dirty="0">
              <a:solidFill>
                <a:schemeClr val="tx2"/>
              </a:solidFill>
            </a:endParaRPr>
          </a:p>
        </p:txBody>
      </p:sp>
      <p:sp>
        <p:nvSpPr>
          <p:cNvPr id="65" name="Text Box 31">
            <a:extLst>
              <a:ext uri="{FF2B5EF4-FFF2-40B4-BE49-F238E27FC236}">
                <a16:creationId xmlns:a16="http://schemas.microsoft.com/office/drawing/2014/main" id="{94D4BE9C-DCD7-4A5A-BD0A-C65DFB4A1CCB}"/>
              </a:ext>
            </a:extLst>
          </p:cNvPr>
          <p:cNvSpPr txBox="1">
            <a:spLocks noChangeArrowheads="1"/>
          </p:cNvSpPr>
          <p:nvPr/>
        </p:nvSpPr>
        <p:spPr bwMode="auto">
          <a:xfrm>
            <a:off x="10120681" y="1170567"/>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rIns="0"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err="1">
                <a:solidFill>
                  <a:schemeClr val="bg1"/>
                </a:solidFill>
                <a:latin typeface="Calibri" panose="020F0502020204030204" pitchFamily="34" charset="0"/>
                <a:cs typeface="Calibri" panose="020F0502020204030204" pitchFamily="34" charset="0"/>
              </a:rPr>
              <a:t>Porriño</a:t>
            </a:r>
            <a:r>
              <a:rPr lang="en-US" sz="1050" b="1" dirty="0">
                <a:solidFill>
                  <a:schemeClr val="bg1"/>
                </a:solidFill>
                <a:latin typeface="Calibri" panose="020F0502020204030204" pitchFamily="34" charset="0"/>
                <a:cs typeface="Calibri" panose="020F0502020204030204" pitchFamily="34" charset="0"/>
              </a:rPr>
              <a:t> (Spain)</a:t>
            </a:r>
          </a:p>
          <a:p>
            <a:pPr algn="ctr" fontAlgn="base">
              <a:spcAft>
                <a:spcPct val="0"/>
              </a:spcAft>
            </a:pPr>
            <a:r>
              <a:rPr lang="en-US" sz="900" dirty="0">
                <a:solidFill>
                  <a:schemeClr val="bg1"/>
                </a:solidFill>
                <a:latin typeface="Calibri" panose="020F0502020204030204" pitchFamily="34" charset="0"/>
                <a:cs typeface="Calibri" panose="020F0502020204030204" pitchFamily="34" charset="0"/>
              </a:rPr>
              <a:t>Mammalian manufacturing</a:t>
            </a:r>
          </a:p>
        </p:txBody>
      </p:sp>
      <p:sp>
        <p:nvSpPr>
          <p:cNvPr id="66" name="Text Box 31">
            <a:extLst>
              <a:ext uri="{FF2B5EF4-FFF2-40B4-BE49-F238E27FC236}">
                <a16:creationId xmlns:a16="http://schemas.microsoft.com/office/drawing/2014/main" id="{62E80E62-AE11-4057-8D09-E44C55D9DE4D}"/>
              </a:ext>
            </a:extLst>
          </p:cNvPr>
          <p:cNvSpPr txBox="1">
            <a:spLocks noChangeArrowheads="1"/>
          </p:cNvSpPr>
          <p:nvPr/>
        </p:nvSpPr>
        <p:spPr bwMode="auto">
          <a:xfrm>
            <a:off x="10120681" y="5635309"/>
            <a:ext cx="1645920" cy="777240"/>
          </a:xfrm>
          <a:prstGeom prst="rect">
            <a:avLst/>
          </a:prstGeom>
          <a:gradFill>
            <a:gsLst>
              <a:gs pos="0">
                <a:schemeClr val="accent1"/>
              </a:gs>
              <a:gs pos="100000">
                <a:schemeClr val="accent2"/>
              </a:gs>
            </a:gsLst>
            <a:lin ang="10800000" scaled="1"/>
          </a:gradFill>
          <a:ln w="3175" algn="ctr">
            <a:noFill/>
            <a:miter lim="800000"/>
            <a:headEnd/>
            <a:tailEnd/>
          </a:ln>
        </p:spPr>
        <p:txBody>
          <a:bodyPr wrap="square" anchor="t" anchorCtr="0">
            <a:noAutofit/>
          </a:bodyPr>
          <a:lstStyle>
            <a:lvl1pPr>
              <a:defRPr sz="1200">
                <a:solidFill>
                  <a:srgbClr val="0066FF"/>
                </a:solidFill>
                <a:latin typeface="Arial" pitchFamily="34" charset="0"/>
              </a:defRPr>
            </a:lvl1pPr>
            <a:lvl2pPr marL="742950" indent="-285750">
              <a:defRPr sz="1200">
                <a:solidFill>
                  <a:srgbClr val="0066FF"/>
                </a:solidFill>
                <a:latin typeface="Arial" pitchFamily="34" charset="0"/>
              </a:defRPr>
            </a:lvl2pPr>
            <a:lvl3pPr marL="1143000" indent="-228600">
              <a:defRPr sz="1200">
                <a:solidFill>
                  <a:srgbClr val="0066FF"/>
                </a:solidFill>
                <a:latin typeface="Arial" pitchFamily="34" charset="0"/>
              </a:defRPr>
            </a:lvl3pPr>
            <a:lvl4pPr marL="1600200" indent="-228600">
              <a:defRPr sz="1200">
                <a:solidFill>
                  <a:srgbClr val="0066FF"/>
                </a:solidFill>
                <a:latin typeface="Arial" pitchFamily="34" charset="0"/>
              </a:defRPr>
            </a:lvl4pPr>
            <a:lvl5pPr marL="2057400" indent="-228600">
              <a:defRPr sz="1200">
                <a:solidFill>
                  <a:srgbClr val="0066FF"/>
                </a:solidFill>
                <a:latin typeface="Arial" pitchFamily="34" charset="0"/>
              </a:defRPr>
            </a:lvl5pPr>
            <a:lvl6pPr marL="2514600" indent="-228600" algn="ctr" eaLnBrk="0" fontAlgn="base" hangingPunct="0">
              <a:spcBef>
                <a:spcPct val="50000"/>
              </a:spcBef>
              <a:spcAft>
                <a:spcPct val="0"/>
              </a:spcAft>
              <a:defRPr sz="1200">
                <a:solidFill>
                  <a:srgbClr val="0066FF"/>
                </a:solidFill>
                <a:latin typeface="Arial" pitchFamily="34" charset="0"/>
              </a:defRPr>
            </a:lvl6pPr>
            <a:lvl7pPr marL="2971800" indent="-228600" algn="ctr" eaLnBrk="0" fontAlgn="base" hangingPunct="0">
              <a:spcBef>
                <a:spcPct val="50000"/>
              </a:spcBef>
              <a:spcAft>
                <a:spcPct val="0"/>
              </a:spcAft>
              <a:defRPr sz="1200">
                <a:solidFill>
                  <a:srgbClr val="0066FF"/>
                </a:solidFill>
                <a:latin typeface="Arial" pitchFamily="34" charset="0"/>
              </a:defRPr>
            </a:lvl7pPr>
            <a:lvl8pPr marL="3429000" indent="-228600" algn="ctr" eaLnBrk="0" fontAlgn="base" hangingPunct="0">
              <a:spcBef>
                <a:spcPct val="50000"/>
              </a:spcBef>
              <a:spcAft>
                <a:spcPct val="0"/>
              </a:spcAft>
              <a:defRPr sz="1200">
                <a:solidFill>
                  <a:srgbClr val="0066FF"/>
                </a:solidFill>
                <a:latin typeface="Arial" pitchFamily="34" charset="0"/>
              </a:defRPr>
            </a:lvl8pPr>
            <a:lvl9pPr marL="3886200" indent="-228600" algn="ctr" eaLnBrk="0" fontAlgn="base" hangingPunct="0">
              <a:spcBef>
                <a:spcPct val="50000"/>
              </a:spcBef>
              <a:spcAft>
                <a:spcPct val="0"/>
              </a:spcAft>
              <a:defRPr sz="1200">
                <a:solidFill>
                  <a:srgbClr val="0066FF"/>
                </a:solidFill>
                <a:latin typeface="Arial" pitchFamily="34" charset="0"/>
              </a:defRPr>
            </a:lvl9pPr>
          </a:lstStyle>
          <a:p>
            <a:pPr algn="ctr" fontAlgn="base">
              <a:spcAft>
                <a:spcPct val="0"/>
              </a:spcAft>
            </a:pPr>
            <a:r>
              <a:rPr lang="en-US" sz="1050" b="1" dirty="0">
                <a:solidFill>
                  <a:schemeClr val="bg1"/>
                </a:solidFill>
                <a:latin typeface="Calibri" panose="020F0502020204030204" pitchFamily="34" charset="0"/>
                <a:cs typeface="Calibri" panose="020F0502020204030204" pitchFamily="34" charset="0"/>
              </a:rPr>
              <a:t>Guangzhou (China)</a:t>
            </a:r>
          </a:p>
          <a:p>
            <a:pPr algn="ctr" fontAlgn="base">
              <a:spcAft>
                <a:spcPct val="0"/>
              </a:spcAft>
            </a:pPr>
            <a:r>
              <a:rPr lang="en-US" sz="800" dirty="0">
                <a:solidFill>
                  <a:schemeClr val="bg1"/>
                </a:solidFill>
                <a:latin typeface="Calibri" panose="020F0502020204030204" pitchFamily="34" charset="0"/>
                <a:cs typeface="Calibri" panose="020F0502020204030204" pitchFamily="34" charset="0"/>
              </a:rPr>
              <a:t>Mammalian development and manufacturing services</a:t>
            </a:r>
          </a:p>
        </p:txBody>
      </p:sp>
      <p:sp>
        <p:nvSpPr>
          <p:cNvPr id="2" name="Slide Number Placeholder 1">
            <a:extLst>
              <a:ext uri="{FF2B5EF4-FFF2-40B4-BE49-F238E27FC236}">
                <a16:creationId xmlns:a16="http://schemas.microsoft.com/office/drawing/2014/main" id="{62B7FB3F-D767-4F7E-8D10-921903CEAB1C}"/>
              </a:ext>
            </a:extLst>
          </p:cNvPr>
          <p:cNvSpPr>
            <a:spLocks noGrp="1"/>
          </p:cNvSpPr>
          <p:nvPr>
            <p:ph type="sldNum" sz="quarter" idx="12"/>
          </p:nvPr>
        </p:nvSpPr>
        <p:spPr/>
        <p:txBody>
          <a:bodyPr/>
          <a:lstStyle/>
          <a:p>
            <a:fld id="{AC9FAADF-8DF6-45BA-B277-A2953980A523}" type="slidenum">
              <a:rPr lang="en-US" smtClean="0"/>
              <a:pPr/>
              <a:t>6</a:t>
            </a:fld>
            <a:endParaRPr lang="en-US" dirty="0"/>
          </a:p>
        </p:txBody>
      </p:sp>
    </p:spTree>
    <p:extLst>
      <p:ext uri="{BB962C8B-B14F-4D97-AF65-F5344CB8AC3E}">
        <p14:creationId xmlns:p14="http://schemas.microsoft.com/office/powerpoint/2010/main" val="315663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Object 54" hidden="1">
            <a:extLst>
              <a:ext uri="{FF2B5EF4-FFF2-40B4-BE49-F238E27FC236}">
                <a16:creationId xmlns:a16="http://schemas.microsoft.com/office/drawing/2014/main" id="{61A3FB44-335F-49E5-B422-B76C11A1BC67}"/>
              </a:ext>
            </a:extLst>
          </p:cNvPr>
          <p:cNvGraphicFramePr>
            <a:graphicFrameLocks noChangeAspect="1"/>
          </p:cNvGraphicFramePr>
          <p:nvPr>
            <p:custDataLst>
              <p:tags r:id="rId2"/>
            </p:custDataLst>
            <p:extLst>
              <p:ext uri="{D42A27DB-BD31-4B8C-83A1-F6EECF244321}">
                <p14:modId xmlns:p14="http://schemas.microsoft.com/office/powerpoint/2010/main" val="1912535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9"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4" name="Rectangle 53" hidden="1">
            <a:extLst>
              <a:ext uri="{FF2B5EF4-FFF2-40B4-BE49-F238E27FC236}">
                <a16:creationId xmlns:a16="http://schemas.microsoft.com/office/drawing/2014/main" id="{F1158992-982D-4324-BA02-DA310213FC97}"/>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en-US" sz="2800" b="1" dirty="0" err="1">
              <a:solidFill>
                <a:schemeClr val="bg1"/>
              </a:solidFill>
              <a:latin typeface="Century Gothic" panose="020B0502020202020204" pitchFamily="34" charset="0"/>
              <a:sym typeface="Century Gothic" panose="020B0502020202020204" pitchFamily="34" charset="0"/>
            </a:endParaRPr>
          </a:p>
        </p:txBody>
      </p:sp>
      <p:cxnSp>
        <p:nvCxnSpPr>
          <p:cNvPr id="116" name="Straight Connector 115">
            <a:extLst>
              <a:ext uri="{FF2B5EF4-FFF2-40B4-BE49-F238E27FC236}">
                <a16:creationId xmlns:a16="http://schemas.microsoft.com/office/drawing/2014/main" id="{98FC2D9D-6342-4DA3-961F-7E33C43B2DF0}"/>
              </a:ext>
            </a:extLst>
          </p:cNvPr>
          <p:cNvCxnSpPr>
            <a:cxnSpLocks/>
          </p:cNvCxnSpPr>
          <p:nvPr/>
        </p:nvCxnSpPr>
        <p:spPr>
          <a:xfrm flipH="1">
            <a:off x="1" y="4077154"/>
            <a:ext cx="8877299" cy="0"/>
          </a:xfrm>
          <a:prstGeom prst="line">
            <a:avLst/>
          </a:prstGeom>
          <a:ln w="952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66F354D-4238-483A-B1ED-8EA5C9875016}"/>
              </a:ext>
            </a:extLst>
          </p:cNvPr>
          <p:cNvCxnSpPr>
            <a:cxnSpLocks/>
            <a:endCxn id="112" idx="3"/>
          </p:cNvCxnSpPr>
          <p:nvPr/>
        </p:nvCxnSpPr>
        <p:spPr>
          <a:xfrm flipH="1">
            <a:off x="3429000" y="1987550"/>
            <a:ext cx="8763006" cy="0"/>
          </a:xfrm>
          <a:prstGeom prst="line">
            <a:avLst/>
          </a:prstGeom>
          <a:ln w="952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604ADFB4-050E-4633-8D38-9F81FE7B9BF2}"/>
              </a:ext>
            </a:extLst>
          </p:cNvPr>
          <p:cNvSpPr>
            <a:spLocks noGrp="1"/>
          </p:cNvSpPr>
          <p:nvPr>
            <p:ph type="ftr" sz="quarter" idx="11"/>
          </p:nvPr>
        </p:nvSpPr>
        <p:spPr/>
        <p:txBody>
          <a:bodyPr/>
          <a:lstStyle/>
          <a:p>
            <a:r>
              <a:rPr lang="en-US"/>
              <a:t>Bioscience Solutions  |  Robert Lutskus</a:t>
            </a:r>
            <a:endParaRPr lang="en-US" dirty="0"/>
          </a:p>
        </p:txBody>
      </p:sp>
      <p:sp>
        <p:nvSpPr>
          <p:cNvPr id="4" name="Title 3">
            <a:extLst>
              <a:ext uri="{FF2B5EF4-FFF2-40B4-BE49-F238E27FC236}">
                <a16:creationId xmlns:a16="http://schemas.microsoft.com/office/drawing/2014/main" id="{080FEB45-B226-4E18-B2E0-9241AAFF175B}"/>
              </a:ext>
            </a:extLst>
          </p:cNvPr>
          <p:cNvSpPr>
            <a:spLocks noGrp="1"/>
          </p:cNvSpPr>
          <p:nvPr>
            <p:ph type="title"/>
          </p:nvPr>
        </p:nvSpPr>
        <p:spPr/>
        <p:txBody>
          <a:bodyPr/>
          <a:lstStyle/>
          <a:p>
            <a:r>
              <a:rPr lang="en-US" dirty="0"/>
              <a:t>Purpose built for QC microbiology</a:t>
            </a:r>
            <a:endParaRPr lang="id-ID" dirty="0"/>
          </a:p>
        </p:txBody>
      </p:sp>
      <p:grpSp>
        <p:nvGrpSpPr>
          <p:cNvPr id="111" name="Group 110">
            <a:extLst>
              <a:ext uri="{FF2B5EF4-FFF2-40B4-BE49-F238E27FC236}">
                <a16:creationId xmlns:a16="http://schemas.microsoft.com/office/drawing/2014/main" id="{E0E49E01-FE59-4B6B-9A34-B2E4C1049D46}"/>
              </a:ext>
            </a:extLst>
          </p:cNvPr>
          <p:cNvGrpSpPr/>
          <p:nvPr/>
        </p:nvGrpSpPr>
        <p:grpSpPr>
          <a:xfrm>
            <a:off x="4317192" y="1741845"/>
            <a:ext cx="7364415" cy="1876743"/>
            <a:chOff x="507205" y="1741845"/>
            <a:chExt cx="7364415" cy="1876743"/>
          </a:xfrm>
        </p:grpSpPr>
        <p:grpSp>
          <p:nvGrpSpPr>
            <p:cNvPr id="110" name="Group 109">
              <a:extLst>
                <a:ext uri="{FF2B5EF4-FFF2-40B4-BE49-F238E27FC236}">
                  <a16:creationId xmlns:a16="http://schemas.microsoft.com/office/drawing/2014/main" id="{66881B21-467D-4D36-8D29-39FCD76CC9D3}"/>
                </a:ext>
              </a:extLst>
            </p:cNvPr>
            <p:cNvGrpSpPr/>
            <p:nvPr/>
          </p:nvGrpSpPr>
          <p:grpSpPr>
            <a:xfrm>
              <a:off x="507205" y="1741845"/>
              <a:ext cx="3556795" cy="1553578"/>
              <a:chOff x="507205" y="1741845"/>
              <a:chExt cx="3556795" cy="1553578"/>
            </a:xfrm>
          </p:grpSpPr>
          <p:sp>
            <p:nvSpPr>
              <p:cNvPr id="90" name="Rectangle: Rounded Corners 89">
                <a:extLst>
                  <a:ext uri="{FF2B5EF4-FFF2-40B4-BE49-F238E27FC236}">
                    <a16:creationId xmlns:a16="http://schemas.microsoft.com/office/drawing/2014/main" id="{AF79D743-5E69-4A1C-B814-60A298EAEA4D}"/>
                  </a:ext>
                </a:extLst>
              </p:cNvPr>
              <p:cNvSpPr/>
              <p:nvPr/>
            </p:nvSpPr>
            <p:spPr>
              <a:xfrm>
                <a:off x="507205" y="1741845"/>
                <a:ext cx="3556795"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dirty="0">
                    <a:solidFill>
                      <a:schemeClr val="bg1"/>
                    </a:solidFill>
                    <a:latin typeface="Calibri" panose="020F0502020204030204" pitchFamily="34" charset="0"/>
                    <a:cs typeface="Calibri" panose="020F0502020204030204" pitchFamily="34" charset="0"/>
                  </a:rPr>
                  <a:t>Environmental</a:t>
                </a:r>
              </a:p>
            </p:txBody>
          </p:sp>
          <p:sp>
            <p:nvSpPr>
              <p:cNvPr id="91" name="Rectangle 90">
                <a:extLst>
                  <a:ext uri="{FF2B5EF4-FFF2-40B4-BE49-F238E27FC236}">
                    <a16:creationId xmlns:a16="http://schemas.microsoft.com/office/drawing/2014/main" id="{5A4225B0-BAA6-49F7-9F49-86B79D01ED6B}"/>
                  </a:ext>
                </a:extLst>
              </p:cNvPr>
              <p:cNvSpPr/>
              <p:nvPr/>
            </p:nvSpPr>
            <p:spPr>
              <a:xfrm>
                <a:off x="507205" y="2402871"/>
                <a:ext cx="1550195" cy="892552"/>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Personnel</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Viable</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Non-Viable</a:t>
                </a:r>
              </a:p>
            </p:txBody>
          </p:sp>
          <p:sp>
            <p:nvSpPr>
              <p:cNvPr id="92" name="Rectangle 91">
                <a:extLst>
                  <a:ext uri="{FF2B5EF4-FFF2-40B4-BE49-F238E27FC236}">
                    <a16:creationId xmlns:a16="http://schemas.microsoft.com/office/drawing/2014/main" id="{1EE38B67-3769-4072-B8CB-5519E9FF0547}"/>
                  </a:ext>
                </a:extLst>
              </p:cNvPr>
              <p:cNvSpPr/>
              <p:nvPr/>
            </p:nvSpPr>
            <p:spPr>
              <a:xfrm>
                <a:off x="2513805" y="2402871"/>
                <a:ext cx="1550195" cy="892552"/>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Surface</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Settling Plates</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Swabs</a:t>
                </a:r>
              </a:p>
            </p:txBody>
          </p:sp>
        </p:grpSp>
        <p:grpSp>
          <p:nvGrpSpPr>
            <p:cNvPr id="109" name="Group 108">
              <a:extLst>
                <a:ext uri="{FF2B5EF4-FFF2-40B4-BE49-F238E27FC236}">
                  <a16:creationId xmlns:a16="http://schemas.microsoft.com/office/drawing/2014/main" id="{48682D38-712C-481C-97AF-4773827AFA2E}"/>
                </a:ext>
              </a:extLst>
            </p:cNvPr>
            <p:cNvGrpSpPr/>
            <p:nvPr/>
          </p:nvGrpSpPr>
          <p:grpSpPr>
            <a:xfrm>
              <a:off x="4314825" y="1741845"/>
              <a:ext cx="3556795" cy="1876743"/>
              <a:chOff x="4314825" y="1741845"/>
              <a:chExt cx="3556795" cy="1876743"/>
            </a:xfrm>
          </p:grpSpPr>
          <p:sp>
            <p:nvSpPr>
              <p:cNvPr id="93" name="Rectangle: Rounded Corners 92">
                <a:extLst>
                  <a:ext uri="{FF2B5EF4-FFF2-40B4-BE49-F238E27FC236}">
                    <a16:creationId xmlns:a16="http://schemas.microsoft.com/office/drawing/2014/main" id="{79F18033-13F9-4211-BA0E-D737F975AA40}"/>
                  </a:ext>
                </a:extLst>
              </p:cNvPr>
              <p:cNvSpPr/>
              <p:nvPr/>
            </p:nvSpPr>
            <p:spPr>
              <a:xfrm>
                <a:off x="4314825" y="1741845"/>
                <a:ext cx="3556795"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Utilities</a:t>
                </a:r>
              </a:p>
            </p:txBody>
          </p:sp>
          <p:sp>
            <p:nvSpPr>
              <p:cNvPr id="94" name="Rectangle 93">
                <a:extLst>
                  <a:ext uri="{FF2B5EF4-FFF2-40B4-BE49-F238E27FC236}">
                    <a16:creationId xmlns:a16="http://schemas.microsoft.com/office/drawing/2014/main" id="{B595E15C-0876-495F-AEC2-925D4E1A33C3}"/>
                  </a:ext>
                </a:extLst>
              </p:cNvPr>
              <p:cNvSpPr/>
              <p:nvPr/>
            </p:nvSpPr>
            <p:spPr>
              <a:xfrm>
                <a:off x="4314825" y="2402871"/>
                <a:ext cx="1550195" cy="1215717"/>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Bioburden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Endotoxin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TOC</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Conductivity</a:t>
                </a:r>
              </a:p>
            </p:txBody>
          </p:sp>
          <p:sp>
            <p:nvSpPr>
              <p:cNvPr id="95" name="Rectangle 94">
                <a:extLst>
                  <a:ext uri="{FF2B5EF4-FFF2-40B4-BE49-F238E27FC236}">
                    <a16:creationId xmlns:a16="http://schemas.microsoft.com/office/drawing/2014/main" id="{2EEC3CE9-DC65-47EF-A891-F590F53AB844}"/>
                  </a:ext>
                </a:extLst>
              </p:cNvPr>
              <p:cNvSpPr/>
              <p:nvPr/>
            </p:nvSpPr>
            <p:spPr>
              <a:xfrm>
                <a:off x="6321425" y="2402871"/>
                <a:ext cx="1550195" cy="892552"/>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pH</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Heavy Metals</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Nitrates</a:t>
                </a:r>
              </a:p>
            </p:txBody>
          </p:sp>
        </p:grpSp>
      </p:grpSp>
      <p:grpSp>
        <p:nvGrpSpPr>
          <p:cNvPr id="107" name="Group 106">
            <a:extLst>
              <a:ext uri="{FF2B5EF4-FFF2-40B4-BE49-F238E27FC236}">
                <a16:creationId xmlns:a16="http://schemas.microsoft.com/office/drawing/2014/main" id="{91522A28-AB61-464D-ABEF-659866F62B13}"/>
              </a:ext>
            </a:extLst>
          </p:cNvPr>
          <p:cNvGrpSpPr/>
          <p:nvPr/>
        </p:nvGrpSpPr>
        <p:grpSpPr>
          <a:xfrm>
            <a:off x="507205" y="3824836"/>
            <a:ext cx="3556795" cy="1876743"/>
            <a:chOff x="8124812" y="1741845"/>
            <a:chExt cx="3556795" cy="1876743"/>
          </a:xfrm>
        </p:grpSpPr>
        <p:sp>
          <p:nvSpPr>
            <p:cNvPr id="96" name="Rectangle: Rounded Corners 95">
              <a:extLst>
                <a:ext uri="{FF2B5EF4-FFF2-40B4-BE49-F238E27FC236}">
                  <a16:creationId xmlns:a16="http://schemas.microsoft.com/office/drawing/2014/main" id="{3EE0FC41-15C4-40BF-ACE2-B861A23B1586}"/>
                </a:ext>
              </a:extLst>
            </p:cNvPr>
            <p:cNvSpPr/>
            <p:nvPr/>
          </p:nvSpPr>
          <p:spPr>
            <a:xfrm>
              <a:off x="8124812" y="1741845"/>
              <a:ext cx="3556795"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dirty="0">
                  <a:solidFill>
                    <a:schemeClr val="bg1"/>
                  </a:solidFill>
                  <a:latin typeface="Calibri" panose="020F0502020204030204" pitchFamily="34" charset="0"/>
                  <a:cs typeface="Calibri" panose="020F0502020204030204" pitchFamily="34" charset="0"/>
                </a:rPr>
                <a:t>QC Micro</a:t>
              </a:r>
            </a:p>
          </p:txBody>
        </p:sp>
        <p:sp>
          <p:nvSpPr>
            <p:cNvPr id="97" name="Rectangle 96">
              <a:extLst>
                <a:ext uri="{FF2B5EF4-FFF2-40B4-BE49-F238E27FC236}">
                  <a16:creationId xmlns:a16="http://schemas.microsoft.com/office/drawing/2014/main" id="{E85CC8C6-82A3-4788-B04C-1C8F7856BA8A}"/>
                </a:ext>
              </a:extLst>
            </p:cNvPr>
            <p:cNvSpPr/>
            <p:nvPr/>
          </p:nvSpPr>
          <p:spPr>
            <a:xfrm>
              <a:off x="8124812" y="2402871"/>
              <a:ext cx="3556794" cy="1215717"/>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Organism ID</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Growth Promotion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Gowning Qualifications</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Media Fills</a:t>
              </a:r>
            </a:p>
          </p:txBody>
        </p:sp>
      </p:grpSp>
      <p:grpSp>
        <p:nvGrpSpPr>
          <p:cNvPr id="106" name="Group 105">
            <a:extLst>
              <a:ext uri="{FF2B5EF4-FFF2-40B4-BE49-F238E27FC236}">
                <a16:creationId xmlns:a16="http://schemas.microsoft.com/office/drawing/2014/main" id="{E8F43855-F39A-49A0-9CB5-54D7F20E2B09}"/>
              </a:ext>
            </a:extLst>
          </p:cNvPr>
          <p:cNvGrpSpPr/>
          <p:nvPr/>
        </p:nvGrpSpPr>
        <p:grpSpPr>
          <a:xfrm>
            <a:off x="4317192" y="3824836"/>
            <a:ext cx="7364415" cy="2199909"/>
            <a:chOff x="507205" y="3897407"/>
            <a:chExt cx="7364415" cy="2199909"/>
          </a:xfrm>
        </p:grpSpPr>
        <p:sp>
          <p:nvSpPr>
            <p:cNvPr id="98" name="Rectangle: Rounded Corners 97">
              <a:extLst>
                <a:ext uri="{FF2B5EF4-FFF2-40B4-BE49-F238E27FC236}">
                  <a16:creationId xmlns:a16="http://schemas.microsoft.com/office/drawing/2014/main" id="{B995BB12-130C-4B41-8B3C-4675E9C1DB66}"/>
                </a:ext>
              </a:extLst>
            </p:cNvPr>
            <p:cNvSpPr/>
            <p:nvPr/>
          </p:nvSpPr>
          <p:spPr>
            <a:xfrm>
              <a:off x="507205" y="3897407"/>
              <a:ext cx="3556795"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dirty="0">
                  <a:solidFill>
                    <a:schemeClr val="bg1"/>
                  </a:solidFill>
                  <a:latin typeface="Calibri" panose="020F0502020204030204" pitchFamily="34" charset="0"/>
                  <a:cs typeface="Calibri" panose="020F0502020204030204" pitchFamily="34" charset="0"/>
                </a:rPr>
                <a:t>Product</a:t>
              </a:r>
            </a:p>
          </p:txBody>
        </p:sp>
        <p:sp>
          <p:nvSpPr>
            <p:cNvPr id="99" name="Rectangle 98">
              <a:extLst>
                <a:ext uri="{FF2B5EF4-FFF2-40B4-BE49-F238E27FC236}">
                  <a16:creationId xmlns:a16="http://schemas.microsoft.com/office/drawing/2014/main" id="{0DA77C80-501B-4657-B20B-7B77FA2EB690}"/>
                </a:ext>
              </a:extLst>
            </p:cNvPr>
            <p:cNvSpPr/>
            <p:nvPr/>
          </p:nvSpPr>
          <p:spPr>
            <a:xfrm>
              <a:off x="507205" y="4558433"/>
              <a:ext cx="3351215" cy="892552"/>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Product Bioburden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Endotoxin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Sterility</a:t>
              </a:r>
            </a:p>
          </p:txBody>
        </p:sp>
        <p:sp>
          <p:nvSpPr>
            <p:cNvPr id="101" name="Rectangle: Rounded Corners 100">
              <a:extLst>
                <a:ext uri="{FF2B5EF4-FFF2-40B4-BE49-F238E27FC236}">
                  <a16:creationId xmlns:a16="http://schemas.microsoft.com/office/drawing/2014/main" id="{938C8D32-E6DA-4E6B-9892-73BEBA37F9D6}"/>
                </a:ext>
              </a:extLst>
            </p:cNvPr>
            <p:cNvSpPr/>
            <p:nvPr/>
          </p:nvSpPr>
          <p:spPr>
            <a:xfrm>
              <a:off x="4314825" y="3897407"/>
              <a:ext cx="3556795" cy="50532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id-ID" sz="2000" b="1">
                  <a:solidFill>
                    <a:schemeClr val="bg1"/>
                  </a:solidFill>
                  <a:latin typeface="Calibri" panose="020F0502020204030204" pitchFamily="34" charset="0"/>
                  <a:cs typeface="Calibri" panose="020F0502020204030204" pitchFamily="34" charset="0"/>
                </a:rPr>
                <a:t>Gas Sampling and Testing</a:t>
              </a:r>
            </a:p>
          </p:txBody>
        </p:sp>
        <p:sp>
          <p:nvSpPr>
            <p:cNvPr id="102" name="Rectangle 101">
              <a:extLst>
                <a:ext uri="{FF2B5EF4-FFF2-40B4-BE49-F238E27FC236}">
                  <a16:creationId xmlns:a16="http://schemas.microsoft.com/office/drawing/2014/main" id="{C950E7AD-78E7-4724-8D4E-97710B6EE8E8}"/>
                </a:ext>
              </a:extLst>
            </p:cNvPr>
            <p:cNvSpPr/>
            <p:nvPr/>
          </p:nvSpPr>
          <p:spPr>
            <a:xfrm>
              <a:off x="4314825" y="4558433"/>
              <a:ext cx="3351215" cy="1538883"/>
            </a:xfrm>
            <a:prstGeom prst="rect">
              <a:avLst/>
            </a:prstGeom>
          </p:spPr>
          <p:txBody>
            <a:bodyPr wrap="square" lIns="0" tIns="0" rIns="0" bIns="0">
              <a:spAutoFit/>
            </a:bodyPr>
            <a:lstStyle/>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Clean Compressed Air</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Nitrogen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Oxygen</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Oil</a:t>
              </a:r>
            </a:p>
            <a:p>
              <a:pPr marL="285750" indent="-285750">
                <a:spcBef>
                  <a:spcPts val="600"/>
                </a:spcBef>
                <a:buClr>
                  <a:schemeClr val="accent1"/>
                </a:buClr>
                <a:buFont typeface="Arial" panose="020B0604020202020204" pitchFamily="34" charset="0"/>
                <a:buChar char="•"/>
              </a:pPr>
              <a:r>
                <a:rPr lang="en-US" sz="1600" dirty="0">
                  <a:cs typeface="Calibri" panose="020F0502020204030204" pitchFamily="34" charset="0"/>
                </a:rPr>
                <a:t>Moisture</a:t>
              </a:r>
            </a:p>
          </p:txBody>
        </p:sp>
      </p:grpSp>
      <p:sp>
        <p:nvSpPr>
          <p:cNvPr id="112" name="Arrow: Pentagon 111">
            <a:extLst>
              <a:ext uri="{FF2B5EF4-FFF2-40B4-BE49-F238E27FC236}">
                <a16:creationId xmlns:a16="http://schemas.microsoft.com/office/drawing/2014/main" id="{C01C4F20-F81A-49A6-A23F-F355408EF24F}"/>
              </a:ext>
            </a:extLst>
          </p:cNvPr>
          <p:cNvSpPr/>
          <p:nvPr/>
        </p:nvSpPr>
        <p:spPr>
          <a:xfrm>
            <a:off x="0" y="1394831"/>
            <a:ext cx="3429000" cy="1185438"/>
          </a:xfrm>
          <a:prstGeom prst="homePlate">
            <a:avLst>
              <a:gd name="adj" fmla="val 43019"/>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72000" rIns="324000" bIns="72000" rtlCol="0" anchor="ctr" anchorCtr="0"/>
          <a:lstStyle/>
          <a:p>
            <a:r>
              <a:rPr lang="id-ID" sz="2400" b="1">
                <a:solidFill>
                  <a:schemeClr val="bg1"/>
                </a:solidFill>
                <a:latin typeface="Calibri" panose="020F0502020204030204" pitchFamily="34" charset="0"/>
                <a:cs typeface="Calibri" panose="020F0502020204030204" pitchFamily="34" charset="0"/>
              </a:rPr>
              <a:t>Extensive test method library</a:t>
            </a:r>
            <a:endParaRPr lang="id-ID" sz="2400" b="1" dirty="0">
              <a:solidFill>
                <a:schemeClr val="bg1"/>
              </a:solidFill>
              <a:latin typeface="Calibri" panose="020F0502020204030204" pitchFamily="34" charset="0"/>
              <a:cs typeface="Calibri" panose="020F0502020204030204" pitchFamily="34" charset="0"/>
            </a:endParaRPr>
          </a:p>
        </p:txBody>
      </p:sp>
      <p:sp>
        <p:nvSpPr>
          <p:cNvPr id="132" name="Slide Number Placeholder 131">
            <a:extLst>
              <a:ext uri="{FF2B5EF4-FFF2-40B4-BE49-F238E27FC236}">
                <a16:creationId xmlns:a16="http://schemas.microsoft.com/office/drawing/2014/main" id="{29409546-B820-4F7B-B786-028DDD709238}"/>
              </a:ext>
            </a:extLst>
          </p:cNvPr>
          <p:cNvSpPr>
            <a:spLocks noGrp="1"/>
          </p:cNvSpPr>
          <p:nvPr>
            <p:ph type="sldNum" sz="quarter" idx="12"/>
          </p:nvPr>
        </p:nvSpPr>
        <p:spPr/>
        <p:txBody>
          <a:bodyPr/>
          <a:lstStyle/>
          <a:p>
            <a:fld id="{AC9FAADF-8DF6-45BA-B277-A2953980A523}" type="slidenum">
              <a:rPr lang="en-US" smtClean="0"/>
              <a:pPr/>
              <a:t>7</a:t>
            </a:fld>
            <a:endParaRPr lang="en-US" dirty="0"/>
          </a:p>
        </p:txBody>
      </p:sp>
    </p:spTree>
    <p:extLst>
      <p:ext uri="{BB962C8B-B14F-4D97-AF65-F5344CB8AC3E}">
        <p14:creationId xmlns:p14="http://schemas.microsoft.com/office/powerpoint/2010/main" val="402229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88FB520F-111F-4A9A-BC69-8F043F0CC54F}"/>
              </a:ext>
            </a:extLst>
          </p:cNvPr>
          <p:cNvGraphicFramePr>
            <a:graphicFrameLocks noChangeAspect="1"/>
          </p:cNvGraphicFramePr>
          <p:nvPr>
            <p:custDataLst>
              <p:tags r:id="rId2"/>
            </p:custDataLst>
            <p:extLst>
              <p:ext uri="{D42A27DB-BD31-4B8C-83A1-F6EECF244321}">
                <p14:modId xmlns:p14="http://schemas.microsoft.com/office/powerpoint/2010/main" val="3069021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9" name="think-cell Slide" r:id="rId6" imgW="383" imgH="384" progId="TCLayout.ActiveDocument.1">
                  <p:embed/>
                </p:oleObj>
              </mc:Choice>
              <mc:Fallback>
                <p:oleObj name="think-cell Slide" r:id="rId6" imgW="383"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218F04DB-2C7A-489A-92C0-7EAA2EE58801}"/>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27F74FEE-A6E9-4B3C-A7B3-9932E134B54F}"/>
              </a:ext>
            </a:extLst>
          </p:cNvPr>
          <p:cNvSpPr>
            <a:spLocks noGrp="1"/>
          </p:cNvSpPr>
          <p:nvPr>
            <p:ph type="ftr" sz="quarter" idx="11"/>
          </p:nvPr>
        </p:nvSpPr>
        <p:spPr/>
        <p:txBody>
          <a:bodyPr/>
          <a:lstStyle/>
          <a:p>
            <a:r>
              <a:rPr lang="en-US"/>
              <a:t>Bioscience Solutions  |  Robert Lutskus</a:t>
            </a:r>
            <a:endParaRPr lang="en-US" dirty="0"/>
          </a:p>
        </p:txBody>
      </p:sp>
      <p:sp>
        <p:nvSpPr>
          <p:cNvPr id="4" name="Title 3">
            <a:extLst>
              <a:ext uri="{FF2B5EF4-FFF2-40B4-BE49-F238E27FC236}">
                <a16:creationId xmlns:a16="http://schemas.microsoft.com/office/drawing/2014/main" id="{8AF3EB69-887F-4E2F-9CBF-AC6B52803C40}"/>
              </a:ext>
            </a:extLst>
          </p:cNvPr>
          <p:cNvSpPr>
            <a:spLocks noGrp="1"/>
          </p:cNvSpPr>
          <p:nvPr>
            <p:ph type="title"/>
          </p:nvPr>
        </p:nvSpPr>
        <p:spPr/>
        <p:txBody>
          <a:bodyPr/>
          <a:lstStyle/>
          <a:p>
            <a:r>
              <a:rPr lang="id-ID" dirty="0"/>
              <a:t>Batch process	</a:t>
            </a:r>
          </a:p>
        </p:txBody>
      </p:sp>
      <p:pic>
        <p:nvPicPr>
          <p:cNvPr id="29" name="Picture Placeholder 3">
            <a:extLst>
              <a:ext uri="{FF2B5EF4-FFF2-40B4-BE49-F238E27FC236}">
                <a16:creationId xmlns:a16="http://schemas.microsoft.com/office/drawing/2014/main" id="{FD12FBCE-4AAE-486D-B1C5-7E40E6AE6F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5030" y="1517328"/>
            <a:ext cx="8055840" cy="4834260"/>
          </a:xfrm>
          <a:prstGeom prst="rect">
            <a:avLst/>
          </a:prstGeom>
        </p:spPr>
      </p:pic>
      <p:sp>
        <p:nvSpPr>
          <p:cNvPr id="30" name="Rectangle: Rounded Corners 29">
            <a:extLst>
              <a:ext uri="{FF2B5EF4-FFF2-40B4-BE49-F238E27FC236}">
                <a16:creationId xmlns:a16="http://schemas.microsoft.com/office/drawing/2014/main" id="{A73A6B6D-575E-47E0-A2B8-32BF3B8FB0A5}"/>
              </a:ext>
            </a:extLst>
          </p:cNvPr>
          <p:cNvSpPr/>
          <p:nvPr/>
        </p:nvSpPr>
        <p:spPr>
          <a:xfrm>
            <a:off x="508000" y="1517328"/>
            <a:ext cx="2931473" cy="4834260"/>
          </a:xfrm>
          <a:prstGeom prst="roundRect">
            <a:avLst>
              <a:gd name="adj" fmla="val 4104"/>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tIns="1008000" rtlCol="0" anchor="ctr" anchorCtr="0"/>
          <a:lstStyle/>
          <a:p>
            <a:r>
              <a:rPr lang="en-US" sz="2400" b="1" dirty="0">
                <a:solidFill>
                  <a:schemeClr val="bg1"/>
                </a:solidFill>
                <a:latin typeface="Calibri" panose="020F0502020204030204" pitchFamily="34" charset="0"/>
                <a:cs typeface="Calibri" panose="020F0502020204030204" pitchFamily="34" charset="0"/>
              </a:rPr>
              <a:t>Paperwork Creates a Broken, Dis-jointed Process</a:t>
            </a:r>
          </a:p>
        </p:txBody>
      </p:sp>
      <p:sp>
        <p:nvSpPr>
          <p:cNvPr id="31" name="Rectangle: Rounded Corners 30">
            <a:extLst>
              <a:ext uri="{FF2B5EF4-FFF2-40B4-BE49-F238E27FC236}">
                <a16:creationId xmlns:a16="http://schemas.microsoft.com/office/drawing/2014/main" id="{4C7F8E21-7C1E-4766-AE89-4E3D2D6E904F}"/>
              </a:ext>
            </a:extLst>
          </p:cNvPr>
          <p:cNvSpPr/>
          <p:nvPr/>
        </p:nvSpPr>
        <p:spPr>
          <a:xfrm>
            <a:off x="649968" y="3691256"/>
            <a:ext cx="275771" cy="4571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32" name="Group 31">
            <a:extLst>
              <a:ext uri="{FF2B5EF4-FFF2-40B4-BE49-F238E27FC236}">
                <a16:creationId xmlns:a16="http://schemas.microsoft.com/office/drawing/2014/main" id="{65ED192C-C3F9-47A3-8E16-6DDEAD5FE8EE}"/>
              </a:ext>
            </a:extLst>
          </p:cNvPr>
          <p:cNvGrpSpPr/>
          <p:nvPr/>
        </p:nvGrpSpPr>
        <p:grpSpPr>
          <a:xfrm>
            <a:off x="649968" y="3036137"/>
            <a:ext cx="519363" cy="519363"/>
            <a:chOff x="7613650" y="1387475"/>
            <a:chExt cx="284163" cy="284163"/>
          </a:xfrm>
          <a:solidFill>
            <a:schemeClr val="bg1"/>
          </a:solidFill>
        </p:grpSpPr>
        <p:sp>
          <p:nvSpPr>
            <p:cNvPr id="33" name="Freeform 4359">
              <a:extLst>
                <a:ext uri="{FF2B5EF4-FFF2-40B4-BE49-F238E27FC236}">
                  <a16:creationId xmlns:a16="http://schemas.microsoft.com/office/drawing/2014/main" id="{B5942221-C35E-460F-87F3-8A4557B20236}"/>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4360">
              <a:extLst>
                <a:ext uri="{FF2B5EF4-FFF2-40B4-BE49-F238E27FC236}">
                  <a16:creationId xmlns:a16="http://schemas.microsoft.com/office/drawing/2014/main" id="{DF430EDC-5272-4F07-8434-FE0CAB9C0945}"/>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77">
            <a:extLst>
              <a:ext uri="{FF2B5EF4-FFF2-40B4-BE49-F238E27FC236}">
                <a16:creationId xmlns:a16="http://schemas.microsoft.com/office/drawing/2014/main" id="{062AB217-C8B8-431F-B170-6BBC50D7D7B4}"/>
              </a:ext>
            </a:extLst>
          </p:cNvPr>
          <p:cNvGrpSpPr/>
          <p:nvPr/>
        </p:nvGrpSpPr>
        <p:grpSpPr>
          <a:xfrm>
            <a:off x="4301388" y="2210941"/>
            <a:ext cx="475400" cy="475400"/>
            <a:chOff x="4301388" y="2210941"/>
            <a:chExt cx="475400" cy="475400"/>
          </a:xfrm>
        </p:grpSpPr>
        <p:sp>
          <p:nvSpPr>
            <p:cNvPr id="35" name="Oval 34">
              <a:extLst>
                <a:ext uri="{FF2B5EF4-FFF2-40B4-BE49-F238E27FC236}">
                  <a16:creationId xmlns:a16="http://schemas.microsoft.com/office/drawing/2014/main" id="{4990AD65-58FB-4216-8D2E-E78F90DF6FFE}"/>
                </a:ext>
              </a:extLst>
            </p:cNvPr>
            <p:cNvSpPr/>
            <p:nvPr/>
          </p:nvSpPr>
          <p:spPr>
            <a:xfrm>
              <a:off x="4301388" y="2210941"/>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36" name="Freeform 4400">
              <a:extLst>
                <a:ext uri="{FF2B5EF4-FFF2-40B4-BE49-F238E27FC236}">
                  <a16:creationId xmlns:a16="http://schemas.microsoft.com/office/drawing/2014/main" id="{1DE712F8-426A-40E0-B49E-71C89B9AB83A}"/>
                </a:ext>
              </a:extLst>
            </p:cNvPr>
            <p:cNvSpPr>
              <a:spLocks noEditPoints="1"/>
            </p:cNvSpPr>
            <p:nvPr/>
          </p:nvSpPr>
          <p:spPr bwMode="auto">
            <a:xfrm>
              <a:off x="4396213" y="2306560"/>
              <a:ext cx="285750" cy="284163"/>
            </a:xfrm>
            <a:custGeom>
              <a:avLst/>
              <a:gdLst>
                <a:gd name="T0" fmla="*/ 679 w 898"/>
                <a:gd name="T1" fmla="*/ 690 h 896"/>
                <a:gd name="T2" fmla="*/ 667 w 898"/>
                <a:gd name="T3" fmla="*/ 688 h 896"/>
                <a:gd name="T4" fmla="*/ 471 w 898"/>
                <a:gd name="T5" fmla="*/ 520 h 896"/>
                <a:gd name="T6" fmla="*/ 434 w 898"/>
                <a:gd name="T7" fmla="*/ 521 h 896"/>
                <a:gd name="T8" fmla="*/ 407 w 898"/>
                <a:gd name="T9" fmla="*/ 510 h 896"/>
                <a:gd name="T10" fmla="*/ 388 w 898"/>
                <a:gd name="T11" fmla="*/ 490 h 896"/>
                <a:gd name="T12" fmla="*/ 376 w 898"/>
                <a:gd name="T13" fmla="*/ 463 h 896"/>
                <a:gd name="T14" fmla="*/ 378 w 898"/>
                <a:gd name="T15" fmla="*/ 427 h 896"/>
                <a:gd name="T16" fmla="*/ 402 w 898"/>
                <a:gd name="T17" fmla="*/ 391 h 896"/>
                <a:gd name="T18" fmla="*/ 420 w 898"/>
                <a:gd name="T19" fmla="*/ 238 h 896"/>
                <a:gd name="T20" fmla="*/ 426 w 898"/>
                <a:gd name="T21" fmla="*/ 229 h 896"/>
                <a:gd name="T22" fmla="*/ 437 w 898"/>
                <a:gd name="T23" fmla="*/ 227 h 896"/>
                <a:gd name="T24" fmla="*/ 447 w 898"/>
                <a:gd name="T25" fmla="*/ 233 h 896"/>
                <a:gd name="T26" fmla="*/ 450 w 898"/>
                <a:gd name="T27" fmla="*/ 373 h 896"/>
                <a:gd name="T28" fmla="*/ 479 w 898"/>
                <a:gd name="T29" fmla="*/ 380 h 896"/>
                <a:gd name="T30" fmla="*/ 502 w 898"/>
                <a:gd name="T31" fmla="*/ 396 h 896"/>
                <a:gd name="T32" fmla="*/ 518 w 898"/>
                <a:gd name="T33" fmla="*/ 419 h 896"/>
                <a:gd name="T34" fmla="*/ 524 w 898"/>
                <a:gd name="T35" fmla="*/ 448 h 896"/>
                <a:gd name="T36" fmla="*/ 512 w 898"/>
                <a:gd name="T37" fmla="*/ 490 h 896"/>
                <a:gd name="T38" fmla="*/ 691 w 898"/>
                <a:gd name="T39" fmla="*/ 673 h 896"/>
                <a:gd name="T40" fmla="*/ 688 w 898"/>
                <a:gd name="T41" fmla="*/ 683 h 896"/>
                <a:gd name="T42" fmla="*/ 404 w 898"/>
                <a:gd name="T43" fmla="*/ 2 h 896"/>
                <a:gd name="T44" fmla="*/ 316 w 898"/>
                <a:gd name="T45" fmla="*/ 19 h 896"/>
                <a:gd name="T46" fmla="*/ 236 w 898"/>
                <a:gd name="T47" fmla="*/ 53 h 896"/>
                <a:gd name="T48" fmla="*/ 164 w 898"/>
                <a:gd name="T49" fmla="*/ 103 h 896"/>
                <a:gd name="T50" fmla="*/ 103 w 898"/>
                <a:gd name="T51" fmla="*/ 162 h 896"/>
                <a:gd name="T52" fmla="*/ 55 w 898"/>
                <a:gd name="T53" fmla="*/ 234 h 896"/>
                <a:gd name="T54" fmla="*/ 21 w 898"/>
                <a:gd name="T55" fmla="*/ 314 h 896"/>
                <a:gd name="T56" fmla="*/ 3 w 898"/>
                <a:gd name="T57" fmla="*/ 402 h 896"/>
                <a:gd name="T58" fmla="*/ 3 w 898"/>
                <a:gd name="T59" fmla="*/ 494 h 896"/>
                <a:gd name="T60" fmla="*/ 21 w 898"/>
                <a:gd name="T61" fmla="*/ 582 h 896"/>
                <a:gd name="T62" fmla="*/ 55 w 898"/>
                <a:gd name="T63" fmla="*/ 662 h 896"/>
                <a:gd name="T64" fmla="*/ 103 w 898"/>
                <a:gd name="T65" fmla="*/ 734 h 896"/>
                <a:gd name="T66" fmla="*/ 164 w 898"/>
                <a:gd name="T67" fmla="*/ 795 h 896"/>
                <a:gd name="T68" fmla="*/ 236 w 898"/>
                <a:gd name="T69" fmla="*/ 843 h 896"/>
                <a:gd name="T70" fmla="*/ 316 w 898"/>
                <a:gd name="T71" fmla="*/ 876 h 896"/>
                <a:gd name="T72" fmla="*/ 404 w 898"/>
                <a:gd name="T73" fmla="*/ 894 h 896"/>
                <a:gd name="T74" fmla="*/ 495 w 898"/>
                <a:gd name="T75" fmla="*/ 894 h 896"/>
                <a:gd name="T76" fmla="*/ 583 w 898"/>
                <a:gd name="T77" fmla="*/ 876 h 896"/>
                <a:gd name="T78" fmla="*/ 663 w 898"/>
                <a:gd name="T79" fmla="*/ 843 h 896"/>
                <a:gd name="T80" fmla="*/ 734 w 898"/>
                <a:gd name="T81" fmla="*/ 795 h 896"/>
                <a:gd name="T82" fmla="*/ 795 w 898"/>
                <a:gd name="T83" fmla="*/ 734 h 896"/>
                <a:gd name="T84" fmla="*/ 844 w 898"/>
                <a:gd name="T85" fmla="*/ 662 h 896"/>
                <a:gd name="T86" fmla="*/ 878 w 898"/>
                <a:gd name="T87" fmla="*/ 582 h 896"/>
                <a:gd name="T88" fmla="*/ 896 w 898"/>
                <a:gd name="T89" fmla="*/ 494 h 896"/>
                <a:gd name="T90" fmla="*/ 896 w 898"/>
                <a:gd name="T91" fmla="*/ 402 h 896"/>
                <a:gd name="T92" fmla="*/ 878 w 898"/>
                <a:gd name="T93" fmla="*/ 314 h 896"/>
                <a:gd name="T94" fmla="*/ 844 w 898"/>
                <a:gd name="T95" fmla="*/ 234 h 896"/>
                <a:gd name="T96" fmla="*/ 795 w 898"/>
                <a:gd name="T97" fmla="*/ 162 h 896"/>
                <a:gd name="T98" fmla="*/ 734 w 898"/>
                <a:gd name="T99" fmla="*/ 103 h 896"/>
                <a:gd name="T100" fmla="*/ 663 w 898"/>
                <a:gd name="T101" fmla="*/ 53 h 896"/>
                <a:gd name="T102" fmla="*/ 583 w 898"/>
                <a:gd name="T103" fmla="*/ 19 h 896"/>
                <a:gd name="T104" fmla="*/ 495 w 898"/>
                <a:gd name="T105" fmla="*/ 2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8" h="896">
                  <a:moveTo>
                    <a:pt x="686" y="686"/>
                  </a:moveTo>
                  <a:lnTo>
                    <a:pt x="684" y="688"/>
                  </a:lnTo>
                  <a:lnTo>
                    <a:pt x="681" y="689"/>
                  </a:lnTo>
                  <a:lnTo>
                    <a:pt x="679" y="690"/>
                  </a:lnTo>
                  <a:lnTo>
                    <a:pt x="676" y="690"/>
                  </a:lnTo>
                  <a:lnTo>
                    <a:pt x="672" y="690"/>
                  </a:lnTo>
                  <a:lnTo>
                    <a:pt x="670" y="689"/>
                  </a:lnTo>
                  <a:lnTo>
                    <a:pt x="667" y="688"/>
                  </a:lnTo>
                  <a:lnTo>
                    <a:pt x="665" y="686"/>
                  </a:lnTo>
                  <a:lnTo>
                    <a:pt x="491" y="511"/>
                  </a:lnTo>
                  <a:lnTo>
                    <a:pt x="481" y="516"/>
                  </a:lnTo>
                  <a:lnTo>
                    <a:pt x="471" y="520"/>
                  </a:lnTo>
                  <a:lnTo>
                    <a:pt x="461" y="522"/>
                  </a:lnTo>
                  <a:lnTo>
                    <a:pt x="450" y="523"/>
                  </a:lnTo>
                  <a:lnTo>
                    <a:pt x="441" y="522"/>
                  </a:lnTo>
                  <a:lnTo>
                    <a:pt x="434" y="521"/>
                  </a:lnTo>
                  <a:lnTo>
                    <a:pt x="427" y="520"/>
                  </a:lnTo>
                  <a:lnTo>
                    <a:pt x="420" y="517"/>
                  </a:lnTo>
                  <a:lnTo>
                    <a:pt x="413" y="513"/>
                  </a:lnTo>
                  <a:lnTo>
                    <a:pt x="407" y="510"/>
                  </a:lnTo>
                  <a:lnTo>
                    <a:pt x="402" y="506"/>
                  </a:lnTo>
                  <a:lnTo>
                    <a:pt x="396" y="501"/>
                  </a:lnTo>
                  <a:lnTo>
                    <a:pt x="392" y="495"/>
                  </a:lnTo>
                  <a:lnTo>
                    <a:pt x="388" y="490"/>
                  </a:lnTo>
                  <a:lnTo>
                    <a:pt x="384" y="483"/>
                  </a:lnTo>
                  <a:lnTo>
                    <a:pt x="380" y="477"/>
                  </a:lnTo>
                  <a:lnTo>
                    <a:pt x="378" y="471"/>
                  </a:lnTo>
                  <a:lnTo>
                    <a:pt x="376" y="463"/>
                  </a:lnTo>
                  <a:lnTo>
                    <a:pt x="375" y="456"/>
                  </a:lnTo>
                  <a:lnTo>
                    <a:pt x="375" y="448"/>
                  </a:lnTo>
                  <a:lnTo>
                    <a:pt x="375" y="436"/>
                  </a:lnTo>
                  <a:lnTo>
                    <a:pt x="378" y="427"/>
                  </a:lnTo>
                  <a:lnTo>
                    <a:pt x="381" y="416"/>
                  </a:lnTo>
                  <a:lnTo>
                    <a:pt x="387" y="407"/>
                  </a:lnTo>
                  <a:lnTo>
                    <a:pt x="393" y="399"/>
                  </a:lnTo>
                  <a:lnTo>
                    <a:pt x="402" y="391"/>
                  </a:lnTo>
                  <a:lnTo>
                    <a:pt x="410" y="385"/>
                  </a:lnTo>
                  <a:lnTo>
                    <a:pt x="420" y="381"/>
                  </a:lnTo>
                  <a:lnTo>
                    <a:pt x="420" y="242"/>
                  </a:lnTo>
                  <a:lnTo>
                    <a:pt x="420" y="238"/>
                  </a:lnTo>
                  <a:lnTo>
                    <a:pt x="421" y="235"/>
                  </a:lnTo>
                  <a:lnTo>
                    <a:pt x="422" y="233"/>
                  </a:lnTo>
                  <a:lnTo>
                    <a:pt x="424" y="231"/>
                  </a:lnTo>
                  <a:lnTo>
                    <a:pt x="426" y="229"/>
                  </a:lnTo>
                  <a:lnTo>
                    <a:pt x="428" y="228"/>
                  </a:lnTo>
                  <a:lnTo>
                    <a:pt x="432" y="227"/>
                  </a:lnTo>
                  <a:lnTo>
                    <a:pt x="435" y="227"/>
                  </a:lnTo>
                  <a:lnTo>
                    <a:pt x="437" y="227"/>
                  </a:lnTo>
                  <a:lnTo>
                    <a:pt x="440" y="228"/>
                  </a:lnTo>
                  <a:lnTo>
                    <a:pt x="442" y="229"/>
                  </a:lnTo>
                  <a:lnTo>
                    <a:pt x="445" y="231"/>
                  </a:lnTo>
                  <a:lnTo>
                    <a:pt x="447" y="233"/>
                  </a:lnTo>
                  <a:lnTo>
                    <a:pt x="448" y="235"/>
                  </a:lnTo>
                  <a:lnTo>
                    <a:pt x="449" y="238"/>
                  </a:lnTo>
                  <a:lnTo>
                    <a:pt x="450" y="242"/>
                  </a:lnTo>
                  <a:lnTo>
                    <a:pt x="450" y="373"/>
                  </a:lnTo>
                  <a:lnTo>
                    <a:pt x="457" y="373"/>
                  </a:lnTo>
                  <a:lnTo>
                    <a:pt x="465" y="374"/>
                  </a:lnTo>
                  <a:lnTo>
                    <a:pt x="471" y="376"/>
                  </a:lnTo>
                  <a:lnTo>
                    <a:pt x="479" y="380"/>
                  </a:lnTo>
                  <a:lnTo>
                    <a:pt x="485" y="383"/>
                  </a:lnTo>
                  <a:lnTo>
                    <a:pt x="492" y="386"/>
                  </a:lnTo>
                  <a:lnTo>
                    <a:pt x="497" y="390"/>
                  </a:lnTo>
                  <a:lnTo>
                    <a:pt x="502" y="396"/>
                  </a:lnTo>
                  <a:lnTo>
                    <a:pt x="507" y="401"/>
                  </a:lnTo>
                  <a:lnTo>
                    <a:pt x="511" y="406"/>
                  </a:lnTo>
                  <a:lnTo>
                    <a:pt x="515" y="413"/>
                  </a:lnTo>
                  <a:lnTo>
                    <a:pt x="518" y="419"/>
                  </a:lnTo>
                  <a:lnTo>
                    <a:pt x="520" y="426"/>
                  </a:lnTo>
                  <a:lnTo>
                    <a:pt x="523" y="433"/>
                  </a:lnTo>
                  <a:lnTo>
                    <a:pt x="524" y="441"/>
                  </a:lnTo>
                  <a:lnTo>
                    <a:pt x="524" y="448"/>
                  </a:lnTo>
                  <a:lnTo>
                    <a:pt x="524" y="460"/>
                  </a:lnTo>
                  <a:lnTo>
                    <a:pt x="520" y="471"/>
                  </a:lnTo>
                  <a:lnTo>
                    <a:pt x="517" y="480"/>
                  </a:lnTo>
                  <a:lnTo>
                    <a:pt x="512" y="490"/>
                  </a:lnTo>
                  <a:lnTo>
                    <a:pt x="686" y="664"/>
                  </a:lnTo>
                  <a:lnTo>
                    <a:pt x="688" y="667"/>
                  </a:lnTo>
                  <a:lnTo>
                    <a:pt x="690" y="670"/>
                  </a:lnTo>
                  <a:lnTo>
                    <a:pt x="691" y="673"/>
                  </a:lnTo>
                  <a:lnTo>
                    <a:pt x="691" y="675"/>
                  </a:lnTo>
                  <a:lnTo>
                    <a:pt x="691" y="678"/>
                  </a:lnTo>
                  <a:lnTo>
                    <a:pt x="690" y="680"/>
                  </a:lnTo>
                  <a:lnTo>
                    <a:pt x="688" y="683"/>
                  </a:lnTo>
                  <a:lnTo>
                    <a:pt x="686" y="686"/>
                  </a:lnTo>
                  <a:close/>
                  <a:moveTo>
                    <a:pt x="450" y="0"/>
                  </a:moveTo>
                  <a:lnTo>
                    <a:pt x="426" y="0"/>
                  </a:lnTo>
                  <a:lnTo>
                    <a:pt x="404" y="2"/>
                  </a:lnTo>
                  <a:lnTo>
                    <a:pt x="381" y="4"/>
                  </a:lnTo>
                  <a:lnTo>
                    <a:pt x="359" y="8"/>
                  </a:lnTo>
                  <a:lnTo>
                    <a:pt x="338" y="14"/>
                  </a:lnTo>
                  <a:lnTo>
                    <a:pt x="316" y="19"/>
                  </a:lnTo>
                  <a:lnTo>
                    <a:pt x="295" y="27"/>
                  </a:lnTo>
                  <a:lnTo>
                    <a:pt x="274" y="35"/>
                  </a:lnTo>
                  <a:lnTo>
                    <a:pt x="255" y="44"/>
                  </a:lnTo>
                  <a:lnTo>
                    <a:pt x="236" y="53"/>
                  </a:lnTo>
                  <a:lnTo>
                    <a:pt x="217" y="64"/>
                  </a:lnTo>
                  <a:lnTo>
                    <a:pt x="198" y="76"/>
                  </a:lnTo>
                  <a:lnTo>
                    <a:pt x="181" y="89"/>
                  </a:lnTo>
                  <a:lnTo>
                    <a:pt x="164" y="103"/>
                  </a:lnTo>
                  <a:lnTo>
                    <a:pt x="148" y="116"/>
                  </a:lnTo>
                  <a:lnTo>
                    <a:pt x="132" y="131"/>
                  </a:lnTo>
                  <a:lnTo>
                    <a:pt x="117" y="146"/>
                  </a:lnTo>
                  <a:lnTo>
                    <a:pt x="103" y="162"/>
                  </a:lnTo>
                  <a:lnTo>
                    <a:pt x="90" y="180"/>
                  </a:lnTo>
                  <a:lnTo>
                    <a:pt x="78" y="198"/>
                  </a:lnTo>
                  <a:lnTo>
                    <a:pt x="66" y="216"/>
                  </a:lnTo>
                  <a:lnTo>
                    <a:pt x="55" y="234"/>
                  </a:lnTo>
                  <a:lnTo>
                    <a:pt x="45" y="253"/>
                  </a:lnTo>
                  <a:lnTo>
                    <a:pt x="36" y="274"/>
                  </a:lnTo>
                  <a:lnTo>
                    <a:pt x="28" y="294"/>
                  </a:lnTo>
                  <a:lnTo>
                    <a:pt x="21" y="314"/>
                  </a:lnTo>
                  <a:lnTo>
                    <a:pt x="14" y="336"/>
                  </a:lnTo>
                  <a:lnTo>
                    <a:pt x="10" y="358"/>
                  </a:lnTo>
                  <a:lnTo>
                    <a:pt x="6" y="380"/>
                  </a:lnTo>
                  <a:lnTo>
                    <a:pt x="3" y="402"/>
                  </a:lnTo>
                  <a:lnTo>
                    <a:pt x="2" y="425"/>
                  </a:lnTo>
                  <a:lnTo>
                    <a:pt x="0" y="448"/>
                  </a:lnTo>
                  <a:lnTo>
                    <a:pt x="2" y="471"/>
                  </a:lnTo>
                  <a:lnTo>
                    <a:pt x="3" y="494"/>
                  </a:lnTo>
                  <a:lnTo>
                    <a:pt x="6" y="517"/>
                  </a:lnTo>
                  <a:lnTo>
                    <a:pt x="10" y="538"/>
                  </a:lnTo>
                  <a:lnTo>
                    <a:pt x="14" y="560"/>
                  </a:lnTo>
                  <a:lnTo>
                    <a:pt x="21" y="582"/>
                  </a:lnTo>
                  <a:lnTo>
                    <a:pt x="28" y="602"/>
                  </a:lnTo>
                  <a:lnTo>
                    <a:pt x="36" y="623"/>
                  </a:lnTo>
                  <a:lnTo>
                    <a:pt x="45" y="643"/>
                  </a:lnTo>
                  <a:lnTo>
                    <a:pt x="55" y="662"/>
                  </a:lnTo>
                  <a:lnTo>
                    <a:pt x="66" y="680"/>
                  </a:lnTo>
                  <a:lnTo>
                    <a:pt x="78" y="698"/>
                  </a:lnTo>
                  <a:lnTo>
                    <a:pt x="90" y="717"/>
                  </a:lnTo>
                  <a:lnTo>
                    <a:pt x="103" y="734"/>
                  </a:lnTo>
                  <a:lnTo>
                    <a:pt x="117" y="750"/>
                  </a:lnTo>
                  <a:lnTo>
                    <a:pt x="132" y="765"/>
                  </a:lnTo>
                  <a:lnTo>
                    <a:pt x="148" y="780"/>
                  </a:lnTo>
                  <a:lnTo>
                    <a:pt x="164" y="795"/>
                  </a:lnTo>
                  <a:lnTo>
                    <a:pt x="181" y="808"/>
                  </a:lnTo>
                  <a:lnTo>
                    <a:pt x="198" y="820"/>
                  </a:lnTo>
                  <a:lnTo>
                    <a:pt x="217" y="832"/>
                  </a:lnTo>
                  <a:lnTo>
                    <a:pt x="236" y="843"/>
                  </a:lnTo>
                  <a:lnTo>
                    <a:pt x="255" y="853"/>
                  </a:lnTo>
                  <a:lnTo>
                    <a:pt x="274" y="861"/>
                  </a:lnTo>
                  <a:lnTo>
                    <a:pt x="295" y="870"/>
                  </a:lnTo>
                  <a:lnTo>
                    <a:pt x="316" y="876"/>
                  </a:lnTo>
                  <a:lnTo>
                    <a:pt x="338" y="882"/>
                  </a:lnTo>
                  <a:lnTo>
                    <a:pt x="359" y="888"/>
                  </a:lnTo>
                  <a:lnTo>
                    <a:pt x="381" y="891"/>
                  </a:lnTo>
                  <a:lnTo>
                    <a:pt x="404" y="894"/>
                  </a:lnTo>
                  <a:lnTo>
                    <a:pt x="426" y="896"/>
                  </a:lnTo>
                  <a:lnTo>
                    <a:pt x="450" y="896"/>
                  </a:lnTo>
                  <a:lnTo>
                    <a:pt x="472" y="896"/>
                  </a:lnTo>
                  <a:lnTo>
                    <a:pt x="495" y="894"/>
                  </a:lnTo>
                  <a:lnTo>
                    <a:pt x="517" y="891"/>
                  </a:lnTo>
                  <a:lnTo>
                    <a:pt x="540" y="888"/>
                  </a:lnTo>
                  <a:lnTo>
                    <a:pt x="561" y="882"/>
                  </a:lnTo>
                  <a:lnTo>
                    <a:pt x="583" y="876"/>
                  </a:lnTo>
                  <a:lnTo>
                    <a:pt x="604" y="870"/>
                  </a:lnTo>
                  <a:lnTo>
                    <a:pt x="624" y="861"/>
                  </a:lnTo>
                  <a:lnTo>
                    <a:pt x="644" y="853"/>
                  </a:lnTo>
                  <a:lnTo>
                    <a:pt x="663" y="843"/>
                  </a:lnTo>
                  <a:lnTo>
                    <a:pt x="682" y="832"/>
                  </a:lnTo>
                  <a:lnTo>
                    <a:pt x="700" y="820"/>
                  </a:lnTo>
                  <a:lnTo>
                    <a:pt x="717" y="808"/>
                  </a:lnTo>
                  <a:lnTo>
                    <a:pt x="734" y="795"/>
                  </a:lnTo>
                  <a:lnTo>
                    <a:pt x="751" y="780"/>
                  </a:lnTo>
                  <a:lnTo>
                    <a:pt x="767" y="765"/>
                  </a:lnTo>
                  <a:lnTo>
                    <a:pt x="782" y="750"/>
                  </a:lnTo>
                  <a:lnTo>
                    <a:pt x="795" y="734"/>
                  </a:lnTo>
                  <a:lnTo>
                    <a:pt x="808" y="717"/>
                  </a:lnTo>
                  <a:lnTo>
                    <a:pt x="821" y="698"/>
                  </a:lnTo>
                  <a:lnTo>
                    <a:pt x="833" y="680"/>
                  </a:lnTo>
                  <a:lnTo>
                    <a:pt x="844" y="662"/>
                  </a:lnTo>
                  <a:lnTo>
                    <a:pt x="853" y="643"/>
                  </a:lnTo>
                  <a:lnTo>
                    <a:pt x="863" y="623"/>
                  </a:lnTo>
                  <a:lnTo>
                    <a:pt x="870" y="602"/>
                  </a:lnTo>
                  <a:lnTo>
                    <a:pt x="878" y="582"/>
                  </a:lnTo>
                  <a:lnTo>
                    <a:pt x="884" y="560"/>
                  </a:lnTo>
                  <a:lnTo>
                    <a:pt x="889" y="538"/>
                  </a:lnTo>
                  <a:lnTo>
                    <a:pt x="893" y="517"/>
                  </a:lnTo>
                  <a:lnTo>
                    <a:pt x="896" y="494"/>
                  </a:lnTo>
                  <a:lnTo>
                    <a:pt x="897" y="471"/>
                  </a:lnTo>
                  <a:lnTo>
                    <a:pt x="898" y="448"/>
                  </a:lnTo>
                  <a:lnTo>
                    <a:pt x="897" y="425"/>
                  </a:lnTo>
                  <a:lnTo>
                    <a:pt x="896" y="402"/>
                  </a:lnTo>
                  <a:lnTo>
                    <a:pt x="893" y="380"/>
                  </a:lnTo>
                  <a:lnTo>
                    <a:pt x="889" y="358"/>
                  </a:lnTo>
                  <a:lnTo>
                    <a:pt x="884" y="336"/>
                  </a:lnTo>
                  <a:lnTo>
                    <a:pt x="878" y="314"/>
                  </a:lnTo>
                  <a:lnTo>
                    <a:pt x="870" y="294"/>
                  </a:lnTo>
                  <a:lnTo>
                    <a:pt x="863" y="274"/>
                  </a:lnTo>
                  <a:lnTo>
                    <a:pt x="853" y="253"/>
                  </a:lnTo>
                  <a:lnTo>
                    <a:pt x="844" y="234"/>
                  </a:lnTo>
                  <a:lnTo>
                    <a:pt x="833" y="216"/>
                  </a:lnTo>
                  <a:lnTo>
                    <a:pt x="821" y="198"/>
                  </a:lnTo>
                  <a:lnTo>
                    <a:pt x="808" y="180"/>
                  </a:lnTo>
                  <a:lnTo>
                    <a:pt x="795" y="162"/>
                  </a:lnTo>
                  <a:lnTo>
                    <a:pt x="782" y="146"/>
                  </a:lnTo>
                  <a:lnTo>
                    <a:pt x="767" y="131"/>
                  </a:lnTo>
                  <a:lnTo>
                    <a:pt x="751" y="116"/>
                  </a:lnTo>
                  <a:lnTo>
                    <a:pt x="734" y="103"/>
                  </a:lnTo>
                  <a:lnTo>
                    <a:pt x="717" y="89"/>
                  </a:lnTo>
                  <a:lnTo>
                    <a:pt x="700" y="76"/>
                  </a:lnTo>
                  <a:lnTo>
                    <a:pt x="682" y="64"/>
                  </a:lnTo>
                  <a:lnTo>
                    <a:pt x="663" y="53"/>
                  </a:lnTo>
                  <a:lnTo>
                    <a:pt x="644" y="44"/>
                  </a:lnTo>
                  <a:lnTo>
                    <a:pt x="624" y="35"/>
                  </a:lnTo>
                  <a:lnTo>
                    <a:pt x="604" y="27"/>
                  </a:lnTo>
                  <a:lnTo>
                    <a:pt x="583" y="19"/>
                  </a:lnTo>
                  <a:lnTo>
                    <a:pt x="561" y="14"/>
                  </a:lnTo>
                  <a:lnTo>
                    <a:pt x="540" y="8"/>
                  </a:lnTo>
                  <a:lnTo>
                    <a:pt x="517" y="4"/>
                  </a:lnTo>
                  <a:lnTo>
                    <a:pt x="495" y="2"/>
                  </a:lnTo>
                  <a:lnTo>
                    <a:pt x="472" y="0"/>
                  </a:lnTo>
                  <a:lnTo>
                    <a:pt x="4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9" name="Oval 38">
            <a:extLst>
              <a:ext uri="{FF2B5EF4-FFF2-40B4-BE49-F238E27FC236}">
                <a16:creationId xmlns:a16="http://schemas.microsoft.com/office/drawing/2014/main" id="{55441BAC-0EE5-4030-A7C7-1EE6C4821C7F}"/>
              </a:ext>
            </a:extLst>
          </p:cNvPr>
          <p:cNvSpPr/>
          <p:nvPr/>
        </p:nvSpPr>
        <p:spPr>
          <a:xfrm>
            <a:off x="4776788" y="3935707"/>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PRODUCTION</a:t>
            </a:r>
            <a:r>
              <a:rPr lang="en-US" sz="600" dirty="0">
                <a:latin typeface="Calibri" panose="020F0502020204030204" pitchFamily="34" charset="0"/>
                <a:cs typeface="Calibri" panose="020F0502020204030204" pitchFamily="34" charset="0"/>
              </a:rPr>
              <a:t>	</a:t>
            </a:r>
          </a:p>
        </p:txBody>
      </p:sp>
      <p:grpSp>
        <p:nvGrpSpPr>
          <p:cNvPr id="146" name="Group 145">
            <a:extLst>
              <a:ext uri="{FF2B5EF4-FFF2-40B4-BE49-F238E27FC236}">
                <a16:creationId xmlns:a16="http://schemas.microsoft.com/office/drawing/2014/main" id="{2A0820D9-DB04-49CD-9E94-A1F61C15F00E}"/>
              </a:ext>
            </a:extLst>
          </p:cNvPr>
          <p:cNvGrpSpPr/>
          <p:nvPr/>
        </p:nvGrpSpPr>
        <p:grpSpPr>
          <a:xfrm>
            <a:off x="4158513" y="3980184"/>
            <a:ext cx="475400" cy="475400"/>
            <a:chOff x="4158513" y="3980184"/>
            <a:chExt cx="475400" cy="475400"/>
          </a:xfrm>
        </p:grpSpPr>
        <p:sp>
          <p:nvSpPr>
            <p:cNvPr id="38" name="Oval 37">
              <a:extLst>
                <a:ext uri="{FF2B5EF4-FFF2-40B4-BE49-F238E27FC236}">
                  <a16:creationId xmlns:a16="http://schemas.microsoft.com/office/drawing/2014/main" id="{806BE6FB-7A76-42A8-A4E2-717BC19A6B5B}"/>
                </a:ext>
              </a:extLst>
            </p:cNvPr>
            <p:cNvSpPr/>
            <p:nvPr/>
          </p:nvSpPr>
          <p:spPr>
            <a:xfrm>
              <a:off x="4158513" y="3980184"/>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40" name="Group 39">
              <a:extLst>
                <a:ext uri="{FF2B5EF4-FFF2-40B4-BE49-F238E27FC236}">
                  <a16:creationId xmlns:a16="http://schemas.microsoft.com/office/drawing/2014/main" id="{D6B19134-66ED-47EE-8F75-42D90AF6A7AB}"/>
                </a:ext>
              </a:extLst>
            </p:cNvPr>
            <p:cNvGrpSpPr/>
            <p:nvPr/>
          </p:nvGrpSpPr>
          <p:grpSpPr>
            <a:xfrm>
              <a:off x="4258100" y="4075803"/>
              <a:ext cx="276226" cy="284163"/>
              <a:chOff x="7048500" y="1387475"/>
              <a:chExt cx="276226" cy="284163"/>
            </a:xfrm>
            <a:solidFill>
              <a:schemeClr val="bg1"/>
            </a:solidFill>
          </p:grpSpPr>
          <p:sp>
            <p:nvSpPr>
              <p:cNvPr id="41" name="Freeform 4357">
                <a:extLst>
                  <a:ext uri="{FF2B5EF4-FFF2-40B4-BE49-F238E27FC236}">
                    <a16:creationId xmlns:a16="http://schemas.microsoft.com/office/drawing/2014/main" id="{6D8E3500-284A-4A34-A119-93BC15C41854}"/>
                  </a:ext>
                </a:extLst>
              </p:cNvPr>
              <p:cNvSpPr>
                <a:spLocks noEditPoints="1"/>
              </p:cNvSpPr>
              <p:nvPr/>
            </p:nvSpPr>
            <p:spPr bwMode="auto">
              <a:xfrm>
                <a:off x="7161213" y="1387475"/>
                <a:ext cx="163513" cy="160338"/>
              </a:xfrm>
              <a:custGeom>
                <a:avLst/>
                <a:gdLst>
                  <a:gd name="T0" fmla="*/ 229 w 512"/>
                  <a:gd name="T1" fmla="*/ 345 h 506"/>
                  <a:gd name="T2" fmla="*/ 198 w 512"/>
                  <a:gd name="T3" fmla="*/ 328 h 506"/>
                  <a:gd name="T4" fmla="*/ 177 w 512"/>
                  <a:gd name="T5" fmla="*/ 302 h 506"/>
                  <a:gd name="T6" fmla="*/ 166 w 512"/>
                  <a:gd name="T7" fmla="*/ 268 h 506"/>
                  <a:gd name="T8" fmla="*/ 169 w 512"/>
                  <a:gd name="T9" fmla="*/ 232 h 506"/>
                  <a:gd name="T10" fmla="*/ 187 w 512"/>
                  <a:gd name="T11" fmla="*/ 201 h 506"/>
                  <a:gd name="T12" fmla="*/ 213 w 512"/>
                  <a:gd name="T13" fmla="*/ 179 h 506"/>
                  <a:gd name="T14" fmla="*/ 246 w 512"/>
                  <a:gd name="T15" fmla="*/ 169 h 506"/>
                  <a:gd name="T16" fmla="*/ 283 w 512"/>
                  <a:gd name="T17" fmla="*/ 172 h 506"/>
                  <a:gd name="T18" fmla="*/ 314 w 512"/>
                  <a:gd name="T19" fmla="*/ 189 h 506"/>
                  <a:gd name="T20" fmla="*/ 335 w 512"/>
                  <a:gd name="T21" fmla="*/ 216 h 506"/>
                  <a:gd name="T22" fmla="*/ 346 w 512"/>
                  <a:gd name="T23" fmla="*/ 250 h 506"/>
                  <a:gd name="T24" fmla="*/ 343 w 512"/>
                  <a:gd name="T25" fmla="*/ 286 h 506"/>
                  <a:gd name="T26" fmla="*/ 326 w 512"/>
                  <a:gd name="T27" fmla="*/ 316 h 506"/>
                  <a:gd name="T28" fmla="*/ 299 w 512"/>
                  <a:gd name="T29" fmla="*/ 338 h 506"/>
                  <a:gd name="T30" fmla="*/ 265 w 512"/>
                  <a:gd name="T31" fmla="*/ 348 h 506"/>
                  <a:gd name="T32" fmla="*/ 458 w 512"/>
                  <a:gd name="T33" fmla="*/ 276 h 506"/>
                  <a:gd name="T34" fmla="*/ 504 w 512"/>
                  <a:gd name="T35" fmla="*/ 198 h 506"/>
                  <a:gd name="T36" fmla="*/ 511 w 512"/>
                  <a:gd name="T37" fmla="*/ 189 h 506"/>
                  <a:gd name="T38" fmla="*/ 510 w 512"/>
                  <a:gd name="T39" fmla="*/ 178 h 506"/>
                  <a:gd name="T40" fmla="*/ 438 w 512"/>
                  <a:gd name="T41" fmla="*/ 72 h 506"/>
                  <a:gd name="T42" fmla="*/ 363 w 512"/>
                  <a:gd name="T43" fmla="*/ 85 h 506"/>
                  <a:gd name="T44" fmla="*/ 332 w 512"/>
                  <a:gd name="T45" fmla="*/ 10 h 506"/>
                  <a:gd name="T46" fmla="*/ 326 w 512"/>
                  <a:gd name="T47" fmla="*/ 2 h 506"/>
                  <a:gd name="T48" fmla="*/ 204 w 512"/>
                  <a:gd name="T49" fmla="*/ 0 h 506"/>
                  <a:gd name="T50" fmla="*/ 193 w 512"/>
                  <a:gd name="T51" fmla="*/ 3 h 506"/>
                  <a:gd name="T52" fmla="*/ 189 w 512"/>
                  <a:gd name="T53" fmla="*/ 14 h 506"/>
                  <a:gd name="T54" fmla="*/ 162 w 512"/>
                  <a:gd name="T55" fmla="*/ 78 h 506"/>
                  <a:gd name="T56" fmla="*/ 81 w 512"/>
                  <a:gd name="T57" fmla="*/ 74 h 506"/>
                  <a:gd name="T58" fmla="*/ 65 w 512"/>
                  <a:gd name="T59" fmla="*/ 76 h 506"/>
                  <a:gd name="T60" fmla="*/ 1 w 512"/>
                  <a:gd name="T61" fmla="*/ 184 h 506"/>
                  <a:gd name="T62" fmla="*/ 6 w 512"/>
                  <a:gd name="T63" fmla="*/ 197 h 506"/>
                  <a:gd name="T64" fmla="*/ 53 w 512"/>
                  <a:gd name="T65" fmla="*/ 259 h 506"/>
                  <a:gd name="T66" fmla="*/ 4 w 512"/>
                  <a:gd name="T67" fmla="*/ 324 h 506"/>
                  <a:gd name="T68" fmla="*/ 1 w 512"/>
                  <a:gd name="T69" fmla="*/ 338 h 506"/>
                  <a:gd name="T70" fmla="*/ 62 w 512"/>
                  <a:gd name="T71" fmla="*/ 442 h 506"/>
                  <a:gd name="T72" fmla="*/ 73 w 512"/>
                  <a:gd name="T73" fmla="*/ 445 h 506"/>
                  <a:gd name="T74" fmla="*/ 141 w 512"/>
                  <a:gd name="T75" fmla="*/ 427 h 506"/>
                  <a:gd name="T76" fmla="*/ 179 w 512"/>
                  <a:gd name="T77" fmla="*/ 447 h 506"/>
                  <a:gd name="T78" fmla="*/ 190 w 512"/>
                  <a:gd name="T79" fmla="*/ 497 h 506"/>
                  <a:gd name="T80" fmla="*/ 198 w 512"/>
                  <a:gd name="T81" fmla="*/ 505 h 506"/>
                  <a:gd name="T82" fmla="*/ 320 w 512"/>
                  <a:gd name="T83" fmla="*/ 506 h 506"/>
                  <a:gd name="T84" fmla="*/ 330 w 512"/>
                  <a:gd name="T85" fmla="*/ 499 h 506"/>
                  <a:gd name="T86" fmla="*/ 332 w 512"/>
                  <a:gd name="T87" fmla="*/ 448 h 506"/>
                  <a:gd name="T88" fmla="*/ 387 w 512"/>
                  <a:gd name="T89" fmla="*/ 416 h 506"/>
                  <a:gd name="T90" fmla="*/ 441 w 512"/>
                  <a:gd name="T91" fmla="*/ 446 h 506"/>
                  <a:gd name="T92" fmla="*/ 451 w 512"/>
                  <a:gd name="T93" fmla="*/ 440 h 506"/>
                  <a:gd name="T94" fmla="*/ 512 w 512"/>
                  <a:gd name="T95" fmla="*/ 335 h 506"/>
                  <a:gd name="T96" fmla="*/ 509 w 512"/>
                  <a:gd name="T97" fmla="*/ 32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06">
                    <a:moveTo>
                      <a:pt x="256" y="350"/>
                    </a:moveTo>
                    <a:lnTo>
                      <a:pt x="246" y="348"/>
                    </a:lnTo>
                    <a:lnTo>
                      <a:pt x="238" y="347"/>
                    </a:lnTo>
                    <a:lnTo>
                      <a:pt x="229" y="345"/>
                    </a:lnTo>
                    <a:lnTo>
                      <a:pt x="221" y="342"/>
                    </a:lnTo>
                    <a:lnTo>
                      <a:pt x="213" y="338"/>
                    </a:lnTo>
                    <a:lnTo>
                      <a:pt x="206" y="334"/>
                    </a:lnTo>
                    <a:lnTo>
                      <a:pt x="198" y="328"/>
                    </a:lnTo>
                    <a:lnTo>
                      <a:pt x="192" y="323"/>
                    </a:lnTo>
                    <a:lnTo>
                      <a:pt x="187" y="316"/>
                    </a:lnTo>
                    <a:lnTo>
                      <a:pt x="181" y="310"/>
                    </a:lnTo>
                    <a:lnTo>
                      <a:pt x="177" y="302"/>
                    </a:lnTo>
                    <a:lnTo>
                      <a:pt x="173" y="294"/>
                    </a:lnTo>
                    <a:lnTo>
                      <a:pt x="169" y="286"/>
                    </a:lnTo>
                    <a:lnTo>
                      <a:pt x="167" y="278"/>
                    </a:lnTo>
                    <a:lnTo>
                      <a:pt x="166" y="268"/>
                    </a:lnTo>
                    <a:lnTo>
                      <a:pt x="165" y="260"/>
                    </a:lnTo>
                    <a:lnTo>
                      <a:pt x="166" y="250"/>
                    </a:lnTo>
                    <a:lnTo>
                      <a:pt x="167" y="240"/>
                    </a:lnTo>
                    <a:lnTo>
                      <a:pt x="169" y="232"/>
                    </a:lnTo>
                    <a:lnTo>
                      <a:pt x="173" y="223"/>
                    </a:lnTo>
                    <a:lnTo>
                      <a:pt x="177" y="216"/>
                    </a:lnTo>
                    <a:lnTo>
                      <a:pt x="181" y="208"/>
                    </a:lnTo>
                    <a:lnTo>
                      <a:pt x="187" y="201"/>
                    </a:lnTo>
                    <a:lnTo>
                      <a:pt x="192" y="194"/>
                    </a:lnTo>
                    <a:lnTo>
                      <a:pt x="198" y="189"/>
                    </a:lnTo>
                    <a:lnTo>
                      <a:pt x="206" y="184"/>
                    </a:lnTo>
                    <a:lnTo>
                      <a:pt x="213" y="179"/>
                    </a:lnTo>
                    <a:lnTo>
                      <a:pt x="221" y="175"/>
                    </a:lnTo>
                    <a:lnTo>
                      <a:pt x="229" y="172"/>
                    </a:lnTo>
                    <a:lnTo>
                      <a:pt x="238" y="170"/>
                    </a:lnTo>
                    <a:lnTo>
                      <a:pt x="246" y="169"/>
                    </a:lnTo>
                    <a:lnTo>
                      <a:pt x="256" y="168"/>
                    </a:lnTo>
                    <a:lnTo>
                      <a:pt x="265" y="169"/>
                    </a:lnTo>
                    <a:lnTo>
                      <a:pt x="274" y="170"/>
                    </a:lnTo>
                    <a:lnTo>
                      <a:pt x="283" y="172"/>
                    </a:lnTo>
                    <a:lnTo>
                      <a:pt x="291" y="175"/>
                    </a:lnTo>
                    <a:lnTo>
                      <a:pt x="299" y="179"/>
                    </a:lnTo>
                    <a:lnTo>
                      <a:pt x="306" y="184"/>
                    </a:lnTo>
                    <a:lnTo>
                      <a:pt x="314" y="189"/>
                    </a:lnTo>
                    <a:lnTo>
                      <a:pt x="320" y="194"/>
                    </a:lnTo>
                    <a:lnTo>
                      <a:pt x="326" y="201"/>
                    </a:lnTo>
                    <a:lnTo>
                      <a:pt x="331" y="208"/>
                    </a:lnTo>
                    <a:lnTo>
                      <a:pt x="335" y="216"/>
                    </a:lnTo>
                    <a:lnTo>
                      <a:pt x="340" y="223"/>
                    </a:lnTo>
                    <a:lnTo>
                      <a:pt x="343" y="232"/>
                    </a:lnTo>
                    <a:lnTo>
                      <a:pt x="345" y="240"/>
                    </a:lnTo>
                    <a:lnTo>
                      <a:pt x="346" y="250"/>
                    </a:lnTo>
                    <a:lnTo>
                      <a:pt x="346" y="260"/>
                    </a:lnTo>
                    <a:lnTo>
                      <a:pt x="346" y="268"/>
                    </a:lnTo>
                    <a:lnTo>
                      <a:pt x="345" y="278"/>
                    </a:lnTo>
                    <a:lnTo>
                      <a:pt x="343" y="286"/>
                    </a:lnTo>
                    <a:lnTo>
                      <a:pt x="340" y="294"/>
                    </a:lnTo>
                    <a:lnTo>
                      <a:pt x="335" y="302"/>
                    </a:lnTo>
                    <a:lnTo>
                      <a:pt x="331" y="310"/>
                    </a:lnTo>
                    <a:lnTo>
                      <a:pt x="326" y="316"/>
                    </a:lnTo>
                    <a:lnTo>
                      <a:pt x="320" y="323"/>
                    </a:lnTo>
                    <a:lnTo>
                      <a:pt x="314" y="328"/>
                    </a:lnTo>
                    <a:lnTo>
                      <a:pt x="306" y="334"/>
                    </a:lnTo>
                    <a:lnTo>
                      <a:pt x="299" y="338"/>
                    </a:lnTo>
                    <a:lnTo>
                      <a:pt x="291" y="342"/>
                    </a:lnTo>
                    <a:lnTo>
                      <a:pt x="283" y="345"/>
                    </a:lnTo>
                    <a:lnTo>
                      <a:pt x="274" y="347"/>
                    </a:lnTo>
                    <a:lnTo>
                      <a:pt x="265" y="348"/>
                    </a:lnTo>
                    <a:lnTo>
                      <a:pt x="256" y="350"/>
                    </a:lnTo>
                    <a:close/>
                    <a:moveTo>
                      <a:pt x="504" y="320"/>
                    </a:moveTo>
                    <a:lnTo>
                      <a:pt x="456" y="292"/>
                    </a:lnTo>
                    <a:lnTo>
                      <a:pt x="458" y="276"/>
                    </a:lnTo>
                    <a:lnTo>
                      <a:pt x="459" y="259"/>
                    </a:lnTo>
                    <a:lnTo>
                      <a:pt x="458" y="241"/>
                    </a:lnTo>
                    <a:lnTo>
                      <a:pt x="456" y="225"/>
                    </a:lnTo>
                    <a:lnTo>
                      <a:pt x="504" y="198"/>
                    </a:lnTo>
                    <a:lnTo>
                      <a:pt x="506" y="197"/>
                    </a:lnTo>
                    <a:lnTo>
                      <a:pt x="509" y="194"/>
                    </a:lnTo>
                    <a:lnTo>
                      <a:pt x="510" y="191"/>
                    </a:lnTo>
                    <a:lnTo>
                      <a:pt x="511" y="189"/>
                    </a:lnTo>
                    <a:lnTo>
                      <a:pt x="512" y="186"/>
                    </a:lnTo>
                    <a:lnTo>
                      <a:pt x="512" y="184"/>
                    </a:lnTo>
                    <a:lnTo>
                      <a:pt x="511" y="181"/>
                    </a:lnTo>
                    <a:lnTo>
                      <a:pt x="510" y="178"/>
                    </a:lnTo>
                    <a:lnTo>
                      <a:pt x="453" y="80"/>
                    </a:lnTo>
                    <a:lnTo>
                      <a:pt x="449" y="76"/>
                    </a:lnTo>
                    <a:lnTo>
                      <a:pt x="443" y="72"/>
                    </a:lnTo>
                    <a:lnTo>
                      <a:pt x="438" y="72"/>
                    </a:lnTo>
                    <a:lnTo>
                      <a:pt x="433" y="74"/>
                    </a:lnTo>
                    <a:lnTo>
                      <a:pt x="387" y="102"/>
                    </a:lnTo>
                    <a:lnTo>
                      <a:pt x="376" y="94"/>
                    </a:lnTo>
                    <a:lnTo>
                      <a:pt x="363" y="85"/>
                    </a:lnTo>
                    <a:lnTo>
                      <a:pt x="348" y="78"/>
                    </a:lnTo>
                    <a:lnTo>
                      <a:pt x="332" y="69"/>
                    </a:lnTo>
                    <a:lnTo>
                      <a:pt x="332" y="14"/>
                    </a:lnTo>
                    <a:lnTo>
                      <a:pt x="332" y="10"/>
                    </a:lnTo>
                    <a:lnTo>
                      <a:pt x="331" y="8"/>
                    </a:lnTo>
                    <a:lnTo>
                      <a:pt x="330" y="5"/>
                    </a:lnTo>
                    <a:lnTo>
                      <a:pt x="328" y="3"/>
                    </a:lnTo>
                    <a:lnTo>
                      <a:pt x="326" y="2"/>
                    </a:lnTo>
                    <a:lnTo>
                      <a:pt x="322" y="1"/>
                    </a:lnTo>
                    <a:lnTo>
                      <a:pt x="320" y="0"/>
                    </a:lnTo>
                    <a:lnTo>
                      <a:pt x="317" y="0"/>
                    </a:lnTo>
                    <a:lnTo>
                      <a:pt x="204" y="0"/>
                    </a:lnTo>
                    <a:lnTo>
                      <a:pt x="200" y="0"/>
                    </a:lnTo>
                    <a:lnTo>
                      <a:pt x="198" y="1"/>
                    </a:lnTo>
                    <a:lnTo>
                      <a:pt x="195" y="2"/>
                    </a:lnTo>
                    <a:lnTo>
                      <a:pt x="193" y="3"/>
                    </a:lnTo>
                    <a:lnTo>
                      <a:pt x="192" y="5"/>
                    </a:lnTo>
                    <a:lnTo>
                      <a:pt x="190" y="8"/>
                    </a:lnTo>
                    <a:lnTo>
                      <a:pt x="190" y="10"/>
                    </a:lnTo>
                    <a:lnTo>
                      <a:pt x="189" y="14"/>
                    </a:lnTo>
                    <a:lnTo>
                      <a:pt x="189" y="68"/>
                    </a:lnTo>
                    <a:lnTo>
                      <a:pt x="179" y="71"/>
                    </a:lnTo>
                    <a:lnTo>
                      <a:pt x="169" y="75"/>
                    </a:lnTo>
                    <a:lnTo>
                      <a:pt x="162" y="78"/>
                    </a:lnTo>
                    <a:lnTo>
                      <a:pt x="154" y="82"/>
                    </a:lnTo>
                    <a:lnTo>
                      <a:pt x="141" y="92"/>
                    </a:lnTo>
                    <a:lnTo>
                      <a:pt x="129" y="102"/>
                    </a:lnTo>
                    <a:lnTo>
                      <a:pt x="81" y="74"/>
                    </a:lnTo>
                    <a:lnTo>
                      <a:pt x="75" y="72"/>
                    </a:lnTo>
                    <a:lnTo>
                      <a:pt x="69" y="74"/>
                    </a:lnTo>
                    <a:lnTo>
                      <a:pt x="67" y="74"/>
                    </a:lnTo>
                    <a:lnTo>
                      <a:pt x="65" y="76"/>
                    </a:lnTo>
                    <a:lnTo>
                      <a:pt x="62" y="78"/>
                    </a:lnTo>
                    <a:lnTo>
                      <a:pt x="60" y="80"/>
                    </a:lnTo>
                    <a:lnTo>
                      <a:pt x="3" y="177"/>
                    </a:lnTo>
                    <a:lnTo>
                      <a:pt x="1" y="184"/>
                    </a:lnTo>
                    <a:lnTo>
                      <a:pt x="1" y="189"/>
                    </a:lnTo>
                    <a:lnTo>
                      <a:pt x="3" y="192"/>
                    </a:lnTo>
                    <a:lnTo>
                      <a:pt x="4" y="194"/>
                    </a:lnTo>
                    <a:lnTo>
                      <a:pt x="6" y="197"/>
                    </a:lnTo>
                    <a:lnTo>
                      <a:pt x="9" y="198"/>
                    </a:lnTo>
                    <a:lnTo>
                      <a:pt x="56" y="225"/>
                    </a:lnTo>
                    <a:lnTo>
                      <a:pt x="54" y="241"/>
                    </a:lnTo>
                    <a:lnTo>
                      <a:pt x="53" y="259"/>
                    </a:lnTo>
                    <a:lnTo>
                      <a:pt x="53" y="276"/>
                    </a:lnTo>
                    <a:lnTo>
                      <a:pt x="55" y="292"/>
                    </a:lnTo>
                    <a:lnTo>
                      <a:pt x="8" y="320"/>
                    </a:lnTo>
                    <a:lnTo>
                      <a:pt x="4" y="324"/>
                    </a:lnTo>
                    <a:lnTo>
                      <a:pt x="1" y="328"/>
                    </a:lnTo>
                    <a:lnTo>
                      <a:pt x="0" y="331"/>
                    </a:lnTo>
                    <a:lnTo>
                      <a:pt x="0" y="335"/>
                    </a:lnTo>
                    <a:lnTo>
                      <a:pt x="1" y="338"/>
                    </a:lnTo>
                    <a:lnTo>
                      <a:pt x="3" y="340"/>
                    </a:lnTo>
                    <a:lnTo>
                      <a:pt x="59" y="437"/>
                    </a:lnTo>
                    <a:lnTo>
                      <a:pt x="60" y="439"/>
                    </a:lnTo>
                    <a:lnTo>
                      <a:pt x="62" y="442"/>
                    </a:lnTo>
                    <a:lnTo>
                      <a:pt x="66" y="444"/>
                    </a:lnTo>
                    <a:lnTo>
                      <a:pt x="68" y="445"/>
                    </a:lnTo>
                    <a:lnTo>
                      <a:pt x="71" y="446"/>
                    </a:lnTo>
                    <a:lnTo>
                      <a:pt x="73" y="445"/>
                    </a:lnTo>
                    <a:lnTo>
                      <a:pt x="76" y="445"/>
                    </a:lnTo>
                    <a:lnTo>
                      <a:pt x="80" y="444"/>
                    </a:lnTo>
                    <a:lnTo>
                      <a:pt x="129" y="416"/>
                    </a:lnTo>
                    <a:lnTo>
                      <a:pt x="141" y="427"/>
                    </a:lnTo>
                    <a:lnTo>
                      <a:pt x="154" y="435"/>
                    </a:lnTo>
                    <a:lnTo>
                      <a:pt x="162" y="439"/>
                    </a:lnTo>
                    <a:lnTo>
                      <a:pt x="169" y="444"/>
                    </a:lnTo>
                    <a:lnTo>
                      <a:pt x="179" y="447"/>
                    </a:lnTo>
                    <a:lnTo>
                      <a:pt x="189" y="451"/>
                    </a:lnTo>
                    <a:lnTo>
                      <a:pt x="189" y="491"/>
                    </a:lnTo>
                    <a:lnTo>
                      <a:pt x="190" y="494"/>
                    </a:lnTo>
                    <a:lnTo>
                      <a:pt x="190" y="497"/>
                    </a:lnTo>
                    <a:lnTo>
                      <a:pt x="192" y="499"/>
                    </a:lnTo>
                    <a:lnTo>
                      <a:pt x="193" y="501"/>
                    </a:lnTo>
                    <a:lnTo>
                      <a:pt x="195" y="504"/>
                    </a:lnTo>
                    <a:lnTo>
                      <a:pt x="198" y="505"/>
                    </a:lnTo>
                    <a:lnTo>
                      <a:pt x="200" y="506"/>
                    </a:lnTo>
                    <a:lnTo>
                      <a:pt x="204" y="506"/>
                    </a:lnTo>
                    <a:lnTo>
                      <a:pt x="317" y="506"/>
                    </a:lnTo>
                    <a:lnTo>
                      <a:pt x="320" y="506"/>
                    </a:lnTo>
                    <a:lnTo>
                      <a:pt x="322" y="505"/>
                    </a:lnTo>
                    <a:lnTo>
                      <a:pt x="326" y="504"/>
                    </a:lnTo>
                    <a:lnTo>
                      <a:pt x="328" y="501"/>
                    </a:lnTo>
                    <a:lnTo>
                      <a:pt x="330" y="499"/>
                    </a:lnTo>
                    <a:lnTo>
                      <a:pt x="331" y="497"/>
                    </a:lnTo>
                    <a:lnTo>
                      <a:pt x="332" y="494"/>
                    </a:lnTo>
                    <a:lnTo>
                      <a:pt x="332" y="491"/>
                    </a:lnTo>
                    <a:lnTo>
                      <a:pt x="332" y="448"/>
                    </a:lnTo>
                    <a:lnTo>
                      <a:pt x="348" y="439"/>
                    </a:lnTo>
                    <a:lnTo>
                      <a:pt x="363" y="432"/>
                    </a:lnTo>
                    <a:lnTo>
                      <a:pt x="376" y="424"/>
                    </a:lnTo>
                    <a:lnTo>
                      <a:pt x="387" y="416"/>
                    </a:lnTo>
                    <a:lnTo>
                      <a:pt x="433" y="444"/>
                    </a:lnTo>
                    <a:lnTo>
                      <a:pt x="435" y="445"/>
                    </a:lnTo>
                    <a:lnTo>
                      <a:pt x="438" y="445"/>
                    </a:lnTo>
                    <a:lnTo>
                      <a:pt x="441" y="446"/>
                    </a:lnTo>
                    <a:lnTo>
                      <a:pt x="443" y="445"/>
                    </a:lnTo>
                    <a:lnTo>
                      <a:pt x="447" y="444"/>
                    </a:lnTo>
                    <a:lnTo>
                      <a:pt x="449" y="443"/>
                    </a:lnTo>
                    <a:lnTo>
                      <a:pt x="451" y="440"/>
                    </a:lnTo>
                    <a:lnTo>
                      <a:pt x="453" y="437"/>
                    </a:lnTo>
                    <a:lnTo>
                      <a:pt x="510" y="340"/>
                    </a:lnTo>
                    <a:lnTo>
                      <a:pt x="511" y="338"/>
                    </a:lnTo>
                    <a:lnTo>
                      <a:pt x="512" y="335"/>
                    </a:lnTo>
                    <a:lnTo>
                      <a:pt x="512" y="331"/>
                    </a:lnTo>
                    <a:lnTo>
                      <a:pt x="511" y="328"/>
                    </a:lnTo>
                    <a:lnTo>
                      <a:pt x="510" y="326"/>
                    </a:lnTo>
                    <a:lnTo>
                      <a:pt x="509" y="323"/>
                    </a:lnTo>
                    <a:lnTo>
                      <a:pt x="506" y="321"/>
                    </a:lnTo>
                    <a:lnTo>
                      <a:pt x="504"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358">
                <a:extLst>
                  <a:ext uri="{FF2B5EF4-FFF2-40B4-BE49-F238E27FC236}">
                    <a16:creationId xmlns:a16="http://schemas.microsoft.com/office/drawing/2014/main" id="{58F4AEA5-F705-4DE3-A5E9-7265A2CBAE1F}"/>
                  </a:ext>
                </a:extLst>
              </p:cNvPr>
              <p:cNvSpPr>
                <a:spLocks noEditPoints="1"/>
              </p:cNvSpPr>
              <p:nvPr/>
            </p:nvSpPr>
            <p:spPr bwMode="auto">
              <a:xfrm>
                <a:off x="7048500" y="1509713"/>
                <a:ext cx="161925" cy="161925"/>
              </a:xfrm>
              <a:custGeom>
                <a:avLst/>
                <a:gdLst>
                  <a:gd name="T0" fmla="*/ 229 w 511"/>
                  <a:gd name="T1" fmla="*/ 335 h 509"/>
                  <a:gd name="T2" fmla="*/ 198 w 511"/>
                  <a:gd name="T3" fmla="*/ 319 h 509"/>
                  <a:gd name="T4" fmla="*/ 176 w 511"/>
                  <a:gd name="T5" fmla="*/ 292 h 509"/>
                  <a:gd name="T6" fmla="*/ 166 w 511"/>
                  <a:gd name="T7" fmla="*/ 258 h 509"/>
                  <a:gd name="T8" fmla="*/ 169 w 511"/>
                  <a:gd name="T9" fmla="*/ 223 h 509"/>
                  <a:gd name="T10" fmla="*/ 186 w 511"/>
                  <a:gd name="T11" fmla="*/ 191 h 509"/>
                  <a:gd name="T12" fmla="*/ 213 w 511"/>
                  <a:gd name="T13" fmla="*/ 169 h 509"/>
                  <a:gd name="T14" fmla="*/ 246 w 511"/>
                  <a:gd name="T15" fmla="*/ 158 h 509"/>
                  <a:gd name="T16" fmla="*/ 282 w 511"/>
                  <a:gd name="T17" fmla="*/ 163 h 509"/>
                  <a:gd name="T18" fmla="*/ 313 w 511"/>
                  <a:gd name="T19" fmla="*/ 179 h 509"/>
                  <a:gd name="T20" fmla="*/ 335 w 511"/>
                  <a:gd name="T21" fmla="*/ 206 h 509"/>
                  <a:gd name="T22" fmla="*/ 346 w 511"/>
                  <a:gd name="T23" fmla="*/ 240 h 509"/>
                  <a:gd name="T24" fmla="*/ 342 w 511"/>
                  <a:gd name="T25" fmla="*/ 276 h 509"/>
                  <a:gd name="T26" fmla="*/ 325 w 511"/>
                  <a:gd name="T27" fmla="*/ 306 h 509"/>
                  <a:gd name="T28" fmla="*/ 298 w 511"/>
                  <a:gd name="T29" fmla="*/ 328 h 509"/>
                  <a:gd name="T30" fmla="*/ 265 w 511"/>
                  <a:gd name="T31" fmla="*/ 338 h 509"/>
                  <a:gd name="T32" fmla="*/ 511 w 511"/>
                  <a:gd name="T33" fmla="*/ 173 h 509"/>
                  <a:gd name="T34" fmla="*/ 450 w 511"/>
                  <a:gd name="T35" fmla="*/ 67 h 509"/>
                  <a:gd name="T36" fmla="*/ 441 w 511"/>
                  <a:gd name="T37" fmla="*/ 63 h 509"/>
                  <a:gd name="T38" fmla="*/ 386 w 511"/>
                  <a:gd name="T39" fmla="*/ 92 h 509"/>
                  <a:gd name="T40" fmla="*/ 332 w 511"/>
                  <a:gd name="T41" fmla="*/ 59 h 509"/>
                  <a:gd name="T42" fmla="*/ 329 w 511"/>
                  <a:gd name="T43" fmla="*/ 6 h 509"/>
                  <a:gd name="T44" fmla="*/ 320 w 511"/>
                  <a:gd name="T45" fmla="*/ 0 h 509"/>
                  <a:gd name="T46" fmla="*/ 198 w 511"/>
                  <a:gd name="T47" fmla="*/ 1 h 509"/>
                  <a:gd name="T48" fmla="*/ 190 w 511"/>
                  <a:gd name="T49" fmla="*/ 9 h 509"/>
                  <a:gd name="T50" fmla="*/ 179 w 511"/>
                  <a:gd name="T51" fmla="*/ 61 h 509"/>
                  <a:gd name="T52" fmla="*/ 141 w 511"/>
                  <a:gd name="T53" fmla="*/ 81 h 509"/>
                  <a:gd name="T54" fmla="*/ 68 w 511"/>
                  <a:gd name="T55" fmla="*/ 63 h 509"/>
                  <a:gd name="T56" fmla="*/ 60 w 511"/>
                  <a:gd name="T57" fmla="*/ 70 h 509"/>
                  <a:gd name="T58" fmla="*/ 1 w 511"/>
                  <a:gd name="T59" fmla="*/ 177 h 509"/>
                  <a:gd name="T60" fmla="*/ 5 w 511"/>
                  <a:gd name="T61" fmla="*/ 186 h 509"/>
                  <a:gd name="T62" fmla="*/ 52 w 511"/>
                  <a:gd name="T63" fmla="*/ 249 h 509"/>
                  <a:gd name="T64" fmla="*/ 5 w 511"/>
                  <a:gd name="T65" fmla="*/ 311 h 509"/>
                  <a:gd name="T66" fmla="*/ 0 w 511"/>
                  <a:gd name="T67" fmla="*/ 322 h 509"/>
                  <a:gd name="T68" fmla="*/ 59 w 511"/>
                  <a:gd name="T69" fmla="*/ 429 h 509"/>
                  <a:gd name="T70" fmla="*/ 74 w 511"/>
                  <a:gd name="T71" fmla="*/ 435 h 509"/>
                  <a:gd name="T72" fmla="*/ 140 w 511"/>
                  <a:gd name="T73" fmla="*/ 416 h 509"/>
                  <a:gd name="T74" fmla="*/ 179 w 511"/>
                  <a:gd name="T75" fmla="*/ 438 h 509"/>
                  <a:gd name="T76" fmla="*/ 190 w 511"/>
                  <a:gd name="T77" fmla="*/ 500 h 509"/>
                  <a:gd name="T78" fmla="*/ 198 w 511"/>
                  <a:gd name="T79" fmla="*/ 508 h 509"/>
                  <a:gd name="T80" fmla="*/ 320 w 511"/>
                  <a:gd name="T81" fmla="*/ 509 h 509"/>
                  <a:gd name="T82" fmla="*/ 329 w 511"/>
                  <a:gd name="T83" fmla="*/ 503 h 509"/>
                  <a:gd name="T84" fmla="*/ 332 w 511"/>
                  <a:gd name="T85" fmla="*/ 439 h 509"/>
                  <a:gd name="T86" fmla="*/ 387 w 511"/>
                  <a:gd name="T87" fmla="*/ 407 h 509"/>
                  <a:gd name="T88" fmla="*/ 441 w 511"/>
                  <a:gd name="T89" fmla="*/ 435 h 509"/>
                  <a:gd name="T90" fmla="*/ 450 w 511"/>
                  <a:gd name="T91" fmla="*/ 431 h 509"/>
                  <a:gd name="T92" fmla="*/ 511 w 511"/>
                  <a:gd name="T93" fmla="*/ 324 h 509"/>
                  <a:gd name="T94" fmla="*/ 504 w 511"/>
                  <a:gd name="T95" fmla="*/ 309 h 509"/>
                  <a:gd name="T96" fmla="*/ 459 w 511"/>
                  <a:gd name="T97" fmla="*/ 233 h 509"/>
                  <a:gd name="T98" fmla="*/ 508 w 511"/>
                  <a:gd name="T99" fmla="*/ 18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1" h="509">
                    <a:moveTo>
                      <a:pt x="256" y="339"/>
                    </a:moveTo>
                    <a:lnTo>
                      <a:pt x="246" y="338"/>
                    </a:lnTo>
                    <a:lnTo>
                      <a:pt x="237" y="337"/>
                    </a:lnTo>
                    <a:lnTo>
                      <a:pt x="229" y="335"/>
                    </a:lnTo>
                    <a:lnTo>
                      <a:pt x="220" y="332"/>
                    </a:lnTo>
                    <a:lnTo>
                      <a:pt x="213" y="328"/>
                    </a:lnTo>
                    <a:lnTo>
                      <a:pt x="205" y="323"/>
                    </a:lnTo>
                    <a:lnTo>
                      <a:pt x="198" y="319"/>
                    </a:lnTo>
                    <a:lnTo>
                      <a:pt x="191" y="312"/>
                    </a:lnTo>
                    <a:lnTo>
                      <a:pt x="186" y="306"/>
                    </a:lnTo>
                    <a:lnTo>
                      <a:pt x="181" y="300"/>
                    </a:lnTo>
                    <a:lnTo>
                      <a:pt x="176" y="292"/>
                    </a:lnTo>
                    <a:lnTo>
                      <a:pt x="172" y="284"/>
                    </a:lnTo>
                    <a:lnTo>
                      <a:pt x="169" y="276"/>
                    </a:lnTo>
                    <a:lnTo>
                      <a:pt x="167" y="267"/>
                    </a:lnTo>
                    <a:lnTo>
                      <a:pt x="166" y="258"/>
                    </a:lnTo>
                    <a:lnTo>
                      <a:pt x="166" y="249"/>
                    </a:lnTo>
                    <a:lnTo>
                      <a:pt x="166" y="240"/>
                    </a:lnTo>
                    <a:lnTo>
                      <a:pt x="167" y="231"/>
                    </a:lnTo>
                    <a:lnTo>
                      <a:pt x="169" y="223"/>
                    </a:lnTo>
                    <a:lnTo>
                      <a:pt x="172" y="214"/>
                    </a:lnTo>
                    <a:lnTo>
                      <a:pt x="176" y="206"/>
                    </a:lnTo>
                    <a:lnTo>
                      <a:pt x="181" y="199"/>
                    </a:lnTo>
                    <a:lnTo>
                      <a:pt x="186" y="191"/>
                    </a:lnTo>
                    <a:lnTo>
                      <a:pt x="191" y="185"/>
                    </a:lnTo>
                    <a:lnTo>
                      <a:pt x="198" y="179"/>
                    </a:lnTo>
                    <a:lnTo>
                      <a:pt x="205" y="173"/>
                    </a:lnTo>
                    <a:lnTo>
                      <a:pt x="213" y="169"/>
                    </a:lnTo>
                    <a:lnTo>
                      <a:pt x="220" y="165"/>
                    </a:lnTo>
                    <a:lnTo>
                      <a:pt x="229" y="163"/>
                    </a:lnTo>
                    <a:lnTo>
                      <a:pt x="237" y="159"/>
                    </a:lnTo>
                    <a:lnTo>
                      <a:pt x="246" y="158"/>
                    </a:lnTo>
                    <a:lnTo>
                      <a:pt x="256" y="158"/>
                    </a:lnTo>
                    <a:lnTo>
                      <a:pt x="265" y="158"/>
                    </a:lnTo>
                    <a:lnTo>
                      <a:pt x="274" y="159"/>
                    </a:lnTo>
                    <a:lnTo>
                      <a:pt x="282" y="163"/>
                    </a:lnTo>
                    <a:lnTo>
                      <a:pt x="291" y="165"/>
                    </a:lnTo>
                    <a:lnTo>
                      <a:pt x="298" y="169"/>
                    </a:lnTo>
                    <a:lnTo>
                      <a:pt x="306" y="173"/>
                    </a:lnTo>
                    <a:lnTo>
                      <a:pt x="313" y="179"/>
                    </a:lnTo>
                    <a:lnTo>
                      <a:pt x="320" y="185"/>
                    </a:lnTo>
                    <a:lnTo>
                      <a:pt x="325" y="191"/>
                    </a:lnTo>
                    <a:lnTo>
                      <a:pt x="331" y="199"/>
                    </a:lnTo>
                    <a:lnTo>
                      <a:pt x="335" y="206"/>
                    </a:lnTo>
                    <a:lnTo>
                      <a:pt x="339" y="214"/>
                    </a:lnTo>
                    <a:lnTo>
                      <a:pt x="342" y="223"/>
                    </a:lnTo>
                    <a:lnTo>
                      <a:pt x="344" y="231"/>
                    </a:lnTo>
                    <a:lnTo>
                      <a:pt x="346" y="240"/>
                    </a:lnTo>
                    <a:lnTo>
                      <a:pt x="347" y="249"/>
                    </a:lnTo>
                    <a:lnTo>
                      <a:pt x="346" y="258"/>
                    </a:lnTo>
                    <a:lnTo>
                      <a:pt x="344" y="267"/>
                    </a:lnTo>
                    <a:lnTo>
                      <a:pt x="342" y="276"/>
                    </a:lnTo>
                    <a:lnTo>
                      <a:pt x="339" y="284"/>
                    </a:lnTo>
                    <a:lnTo>
                      <a:pt x="335" y="292"/>
                    </a:lnTo>
                    <a:lnTo>
                      <a:pt x="331" y="300"/>
                    </a:lnTo>
                    <a:lnTo>
                      <a:pt x="325" y="306"/>
                    </a:lnTo>
                    <a:lnTo>
                      <a:pt x="320" y="312"/>
                    </a:lnTo>
                    <a:lnTo>
                      <a:pt x="313" y="319"/>
                    </a:lnTo>
                    <a:lnTo>
                      <a:pt x="306" y="323"/>
                    </a:lnTo>
                    <a:lnTo>
                      <a:pt x="298" y="328"/>
                    </a:lnTo>
                    <a:lnTo>
                      <a:pt x="291" y="332"/>
                    </a:lnTo>
                    <a:lnTo>
                      <a:pt x="282" y="335"/>
                    </a:lnTo>
                    <a:lnTo>
                      <a:pt x="274" y="337"/>
                    </a:lnTo>
                    <a:lnTo>
                      <a:pt x="265" y="338"/>
                    </a:lnTo>
                    <a:lnTo>
                      <a:pt x="256" y="339"/>
                    </a:lnTo>
                    <a:close/>
                    <a:moveTo>
                      <a:pt x="510" y="179"/>
                    </a:moveTo>
                    <a:lnTo>
                      <a:pt x="511" y="177"/>
                    </a:lnTo>
                    <a:lnTo>
                      <a:pt x="511" y="173"/>
                    </a:lnTo>
                    <a:lnTo>
                      <a:pt x="510" y="171"/>
                    </a:lnTo>
                    <a:lnTo>
                      <a:pt x="509" y="168"/>
                    </a:lnTo>
                    <a:lnTo>
                      <a:pt x="453" y="70"/>
                    </a:lnTo>
                    <a:lnTo>
                      <a:pt x="450" y="67"/>
                    </a:lnTo>
                    <a:lnTo>
                      <a:pt x="448" y="65"/>
                    </a:lnTo>
                    <a:lnTo>
                      <a:pt x="446" y="64"/>
                    </a:lnTo>
                    <a:lnTo>
                      <a:pt x="443" y="64"/>
                    </a:lnTo>
                    <a:lnTo>
                      <a:pt x="441" y="63"/>
                    </a:lnTo>
                    <a:lnTo>
                      <a:pt x="438" y="63"/>
                    </a:lnTo>
                    <a:lnTo>
                      <a:pt x="434" y="63"/>
                    </a:lnTo>
                    <a:lnTo>
                      <a:pt x="432" y="65"/>
                    </a:lnTo>
                    <a:lnTo>
                      <a:pt x="386" y="92"/>
                    </a:lnTo>
                    <a:lnTo>
                      <a:pt x="375" y="83"/>
                    </a:lnTo>
                    <a:lnTo>
                      <a:pt x="363" y="75"/>
                    </a:lnTo>
                    <a:lnTo>
                      <a:pt x="348" y="67"/>
                    </a:lnTo>
                    <a:lnTo>
                      <a:pt x="332" y="59"/>
                    </a:lnTo>
                    <a:lnTo>
                      <a:pt x="332" y="14"/>
                    </a:lnTo>
                    <a:lnTo>
                      <a:pt x="332" y="12"/>
                    </a:lnTo>
                    <a:lnTo>
                      <a:pt x="331" y="9"/>
                    </a:lnTo>
                    <a:lnTo>
                      <a:pt x="329" y="6"/>
                    </a:lnTo>
                    <a:lnTo>
                      <a:pt x="327" y="4"/>
                    </a:lnTo>
                    <a:lnTo>
                      <a:pt x="325" y="2"/>
                    </a:lnTo>
                    <a:lnTo>
                      <a:pt x="323" y="1"/>
                    </a:lnTo>
                    <a:lnTo>
                      <a:pt x="320" y="0"/>
                    </a:lnTo>
                    <a:lnTo>
                      <a:pt x="317" y="0"/>
                    </a:lnTo>
                    <a:lnTo>
                      <a:pt x="203" y="0"/>
                    </a:lnTo>
                    <a:lnTo>
                      <a:pt x="201" y="0"/>
                    </a:lnTo>
                    <a:lnTo>
                      <a:pt x="198" y="1"/>
                    </a:lnTo>
                    <a:lnTo>
                      <a:pt x="196" y="2"/>
                    </a:lnTo>
                    <a:lnTo>
                      <a:pt x="194" y="4"/>
                    </a:lnTo>
                    <a:lnTo>
                      <a:pt x="191" y="6"/>
                    </a:lnTo>
                    <a:lnTo>
                      <a:pt x="190" y="9"/>
                    </a:lnTo>
                    <a:lnTo>
                      <a:pt x="189" y="12"/>
                    </a:lnTo>
                    <a:lnTo>
                      <a:pt x="188" y="14"/>
                    </a:lnTo>
                    <a:lnTo>
                      <a:pt x="188" y="58"/>
                    </a:lnTo>
                    <a:lnTo>
                      <a:pt x="179" y="61"/>
                    </a:lnTo>
                    <a:lnTo>
                      <a:pt x="170" y="64"/>
                    </a:lnTo>
                    <a:lnTo>
                      <a:pt x="161" y="68"/>
                    </a:lnTo>
                    <a:lnTo>
                      <a:pt x="154" y="72"/>
                    </a:lnTo>
                    <a:lnTo>
                      <a:pt x="141" y="81"/>
                    </a:lnTo>
                    <a:lnTo>
                      <a:pt x="128" y="92"/>
                    </a:lnTo>
                    <a:lnTo>
                      <a:pt x="80" y="64"/>
                    </a:lnTo>
                    <a:lnTo>
                      <a:pt x="75" y="62"/>
                    </a:lnTo>
                    <a:lnTo>
                      <a:pt x="68" y="63"/>
                    </a:lnTo>
                    <a:lnTo>
                      <a:pt x="66" y="64"/>
                    </a:lnTo>
                    <a:lnTo>
                      <a:pt x="64" y="65"/>
                    </a:lnTo>
                    <a:lnTo>
                      <a:pt x="62" y="67"/>
                    </a:lnTo>
                    <a:lnTo>
                      <a:pt x="60" y="70"/>
                    </a:lnTo>
                    <a:lnTo>
                      <a:pt x="3" y="168"/>
                    </a:lnTo>
                    <a:lnTo>
                      <a:pt x="2" y="171"/>
                    </a:lnTo>
                    <a:lnTo>
                      <a:pt x="1" y="173"/>
                    </a:lnTo>
                    <a:lnTo>
                      <a:pt x="1" y="177"/>
                    </a:lnTo>
                    <a:lnTo>
                      <a:pt x="1" y="179"/>
                    </a:lnTo>
                    <a:lnTo>
                      <a:pt x="2" y="182"/>
                    </a:lnTo>
                    <a:lnTo>
                      <a:pt x="4" y="184"/>
                    </a:lnTo>
                    <a:lnTo>
                      <a:pt x="5" y="186"/>
                    </a:lnTo>
                    <a:lnTo>
                      <a:pt x="8" y="188"/>
                    </a:lnTo>
                    <a:lnTo>
                      <a:pt x="56" y="216"/>
                    </a:lnTo>
                    <a:lnTo>
                      <a:pt x="53" y="233"/>
                    </a:lnTo>
                    <a:lnTo>
                      <a:pt x="52" y="249"/>
                    </a:lnTo>
                    <a:lnTo>
                      <a:pt x="53" y="265"/>
                    </a:lnTo>
                    <a:lnTo>
                      <a:pt x="56" y="282"/>
                    </a:lnTo>
                    <a:lnTo>
                      <a:pt x="7" y="309"/>
                    </a:lnTo>
                    <a:lnTo>
                      <a:pt x="5" y="311"/>
                    </a:lnTo>
                    <a:lnTo>
                      <a:pt x="3" y="313"/>
                    </a:lnTo>
                    <a:lnTo>
                      <a:pt x="2" y="317"/>
                    </a:lnTo>
                    <a:lnTo>
                      <a:pt x="1" y="320"/>
                    </a:lnTo>
                    <a:lnTo>
                      <a:pt x="0" y="322"/>
                    </a:lnTo>
                    <a:lnTo>
                      <a:pt x="0" y="324"/>
                    </a:lnTo>
                    <a:lnTo>
                      <a:pt x="1" y="327"/>
                    </a:lnTo>
                    <a:lnTo>
                      <a:pt x="2" y="330"/>
                    </a:lnTo>
                    <a:lnTo>
                      <a:pt x="59" y="429"/>
                    </a:lnTo>
                    <a:lnTo>
                      <a:pt x="63" y="432"/>
                    </a:lnTo>
                    <a:lnTo>
                      <a:pt x="67" y="434"/>
                    </a:lnTo>
                    <a:lnTo>
                      <a:pt x="71" y="435"/>
                    </a:lnTo>
                    <a:lnTo>
                      <a:pt x="74" y="435"/>
                    </a:lnTo>
                    <a:lnTo>
                      <a:pt x="76" y="434"/>
                    </a:lnTo>
                    <a:lnTo>
                      <a:pt x="79" y="433"/>
                    </a:lnTo>
                    <a:lnTo>
                      <a:pt x="128" y="407"/>
                    </a:lnTo>
                    <a:lnTo>
                      <a:pt x="140" y="416"/>
                    </a:lnTo>
                    <a:lnTo>
                      <a:pt x="154" y="426"/>
                    </a:lnTo>
                    <a:lnTo>
                      <a:pt x="161" y="430"/>
                    </a:lnTo>
                    <a:lnTo>
                      <a:pt x="169" y="434"/>
                    </a:lnTo>
                    <a:lnTo>
                      <a:pt x="179" y="438"/>
                    </a:lnTo>
                    <a:lnTo>
                      <a:pt x="188" y="441"/>
                    </a:lnTo>
                    <a:lnTo>
                      <a:pt x="188" y="494"/>
                    </a:lnTo>
                    <a:lnTo>
                      <a:pt x="189" y="497"/>
                    </a:lnTo>
                    <a:lnTo>
                      <a:pt x="190" y="500"/>
                    </a:lnTo>
                    <a:lnTo>
                      <a:pt x="191" y="503"/>
                    </a:lnTo>
                    <a:lnTo>
                      <a:pt x="194" y="505"/>
                    </a:lnTo>
                    <a:lnTo>
                      <a:pt x="196" y="507"/>
                    </a:lnTo>
                    <a:lnTo>
                      <a:pt x="198" y="508"/>
                    </a:lnTo>
                    <a:lnTo>
                      <a:pt x="201" y="509"/>
                    </a:lnTo>
                    <a:lnTo>
                      <a:pt x="203" y="509"/>
                    </a:lnTo>
                    <a:lnTo>
                      <a:pt x="317" y="509"/>
                    </a:lnTo>
                    <a:lnTo>
                      <a:pt x="320" y="509"/>
                    </a:lnTo>
                    <a:lnTo>
                      <a:pt x="323" y="508"/>
                    </a:lnTo>
                    <a:lnTo>
                      <a:pt x="325" y="507"/>
                    </a:lnTo>
                    <a:lnTo>
                      <a:pt x="327" y="505"/>
                    </a:lnTo>
                    <a:lnTo>
                      <a:pt x="329" y="503"/>
                    </a:lnTo>
                    <a:lnTo>
                      <a:pt x="331" y="500"/>
                    </a:lnTo>
                    <a:lnTo>
                      <a:pt x="332" y="497"/>
                    </a:lnTo>
                    <a:lnTo>
                      <a:pt x="332" y="494"/>
                    </a:lnTo>
                    <a:lnTo>
                      <a:pt x="332" y="439"/>
                    </a:lnTo>
                    <a:lnTo>
                      <a:pt x="348" y="431"/>
                    </a:lnTo>
                    <a:lnTo>
                      <a:pt x="363" y="423"/>
                    </a:lnTo>
                    <a:lnTo>
                      <a:pt x="375" y="414"/>
                    </a:lnTo>
                    <a:lnTo>
                      <a:pt x="387" y="407"/>
                    </a:lnTo>
                    <a:lnTo>
                      <a:pt x="432" y="433"/>
                    </a:lnTo>
                    <a:lnTo>
                      <a:pt x="434" y="434"/>
                    </a:lnTo>
                    <a:lnTo>
                      <a:pt x="438" y="435"/>
                    </a:lnTo>
                    <a:lnTo>
                      <a:pt x="441" y="435"/>
                    </a:lnTo>
                    <a:lnTo>
                      <a:pt x="443" y="434"/>
                    </a:lnTo>
                    <a:lnTo>
                      <a:pt x="446" y="434"/>
                    </a:lnTo>
                    <a:lnTo>
                      <a:pt x="448" y="432"/>
                    </a:lnTo>
                    <a:lnTo>
                      <a:pt x="450" y="431"/>
                    </a:lnTo>
                    <a:lnTo>
                      <a:pt x="453" y="429"/>
                    </a:lnTo>
                    <a:lnTo>
                      <a:pt x="509" y="330"/>
                    </a:lnTo>
                    <a:lnTo>
                      <a:pt x="510" y="327"/>
                    </a:lnTo>
                    <a:lnTo>
                      <a:pt x="511" y="324"/>
                    </a:lnTo>
                    <a:lnTo>
                      <a:pt x="511" y="322"/>
                    </a:lnTo>
                    <a:lnTo>
                      <a:pt x="510" y="320"/>
                    </a:lnTo>
                    <a:lnTo>
                      <a:pt x="508" y="313"/>
                    </a:lnTo>
                    <a:lnTo>
                      <a:pt x="504" y="309"/>
                    </a:lnTo>
                    <a:lnTo>
                      <a:pt x="457" y="282"/>
                    </a:lnTo>
                    <a:lnTo>
                      <a:pt x="459" y="265"/>
                    </a:lnTo>
                    <a:lnTo>
                      <a:pt x="459" y="249"/>
                    </a:lnTo>
                    <a:lnTo>
                      <a:pt x="459" y="233"/>
                    </a:lnTo>
                    <a:lnTo>
                      <a:pt x="457" y="216"/>
                    </a:lnTo>
                    <a:lnTo>
                      <a:pt x="504" y="188"/>
                    </a:lnTo>
                    <a:lnTo>
                      <a:pt x="506" y="186"/>
                    </a:lnTo>
                    <a:lnTo>
                      <a:pt x="508" y="184"/>
                    </a:lnTo>
                    <a:lnTo>
                      <a:pt x="509" y="182"/>
                    </a:lnTo>
                    <a:lnTo>
                      <a:pt x="510"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5" name="Group 64">
            <a:extLst>
              <a:ext uri="{FF2B5EF4-FFF2-40B4-BE49-F238E27FC236}">
                <a16:creationId xmlns:a16="http://schemas.microsoft.com/office/drawing/2014/main" id="{35225E50-F98B-4685-B8A5-22FAA16BA203}"/>
              </a:ext>
            </a:extLst>
          </p:cNvPr>
          <p:cNvGrpSpPr/>
          <p:nvPr/>
        </p:nvGrpSpPr>
        <p:grpSpPr>
          <a:xfrm>
            <a:off x="5484233" y="3980184"/>
            <a:ext cx="475400" cy="475400"/>
            <a:chOff x="5484233" y="3980184"/>
            <a:chExt cx="475400" cy="475400"/>
          </a:xfrm>
        </p:grpSpPr>
        <p:sp>
          <p:nvSpPr>
            <p:cNvPr id="43" name="Oval 42">
              <a:extLst>
                <a:ext uri="{FF2B5EF4-FFF2-40B4-BE49-F238E27FC236}">
                  <a16:creationId xmlns:a16="http://schemas.microsoft.com/office/drawing/2014/main" id="{834FB0DC-FF89-4137-BED3-605E2B8A60BE}"/>
                </a:ext>
              </a:extLst>
            </p:cNvPr>
            <p:cNvSpPr/>
            <p:nvPr/>
          </p:nvSpPr>
          <p:spPr>
            <a:xfrm>
              <a:off x="5484233" y="3980184"/>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44" name="Group 43">
              <a:extLst>
                <a:ext uri="{FF2B5EF4-FFF2-40B4-BE49-F238E27FC236}">
                  <a16:creationId xmlns:a16="http://schemas.microsoft.com/office/drawing/2014/main" id="{4843BEF3-F456-4401-945F-9C815DE19133}"/>
                </a:ext>
              </a:extLst>
            </p:cNvPr>
            <p:cNvGrpSpPr/>
            <p:nvPr/>
          </p:nvGrpSpPr>
          <p:grpSpPr>
            <a:xfrm>
              <a:off x="5579058" y="4074216"/>
              <a:ext cx="285750" cy="287337"/>
              <a:chOff x="2025650" y="2516188"/>
              <a:chExt cx="285750" cy="287337"/>
            </a:xfrm>
            <a:solidFill>
              <a:schemeClr val="bg1"/>
            </a:solidFill>
          </p:grpSpPr>
          <p:sp>
            <p:nvSpPr>
              <p:cNvPr id="45" name="Freeform 1153">
                <a:extLst>
                  <a:ext uri="{FF2B5EF4-FFF2-40B4-BE49-F238E27FC236}">
                    <a16:creationId xmlns:a16="http://schemas.microsoft.com/office/drawing/2014/main" id="{3E13F4D3-8A0E-4632-98F7-7E3E900E7EB4}"/>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54">
                <a:extLst>
                  <a:ext uri="{FF2B5EF4-FFF2-40B4-BE49-F238E27FC236}">
                    <a16:creationId xmlns:a16="http://schemas.microsoft.com/office/drawing/2014/main" id="{7C955381-24C5-4009-B9BE-1F36DA952406}"/>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55">
                <a:extLst>
                  <a:ext uri="{FF2B5EF4-FFF2-40B4-BE49-F238E27FC236}">
                    <a16:creationId xmlns:a16="http://schemas.microsoft.com/office/drawing/2014/main" id="{6B998590-630B-46CC-A667-D23D5F7990EC}"/>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56">
                <a:extLst>
                  <a:ext uri="{FF2B5EF4-FFF2-40B4-BE49-F238E27FC236}">
                    <a16:creationId xmlns:a16="http://schemas.microsoft.com/office/drawing/2014/main" id="{5F6FC53E-657D-46BC-BAC6-94EFBEF93CB4}"/>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57">
                <a:extLst>
                  <a:ext uri="{FF2B5EF4-FFF2-40B4-BE49-F238E27FC236}">
                    <a16:creationId xmlns:a16="http://schemas.microsoft.com/office/drawing/2014/main" id="{B6956878-F0BD-43F1-80D3-6E57EE633A98}"/>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158">
                <a:extLst>
                  <a:ext uri="{FF2B5EF4-FFF2-40B4-BE49-F238E27FC236}">
                    <a16:creationId xmlns:a16="http://schemas.microsoft.com/office/drawing/2014/main" id="{A1C68AE9-85DB-48B9-B300-A94E7D5B01FF}"/>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9">
                <a:extLst>
                  <a:ext uri="{FF2B5EF4-FFF2-40B4-BE49-F238E27FC236}">
                    <a16:creationId xmlns:a16="http://schemas.microsoft.com/office/drawing/2014/main" id="{64ECA2BF-5862-4FF4-9EC0-E3DDFF8F1B1C}"/>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60">
                <a:extLst>
                  <a:ext uri="{FF2B5EF4-FFF2-40B4-BE49-F238E27FC236}">
                    <a16:creationId xmlns:a16="http://schemas.microsoft.com/office/drawing/2014/main" id="{33214F62-0327-4C4D-8EE4-BE684E21EE04}"/>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6" name="Group 65">
            <a:extLst>
              <a:ext uri="{FF2B5EF4-FFF2-40B4-BE49-F238E27FC236}">
                <a16:creationId xmlns:a16="http://schemas.microsoft.com/office/drawing/2014/main" id="{8B04BA91-6D59-4AEB-833B-21640ED07292}"/>
              </a:ext>
            </a:extLst>
          </p:cNvPr>
          <p:cNvGrpSpPr/>
          <p:nvPr/>
        </p:nvGrpSpPr>
        <p:grpSpPr>
          <a:xfrm>
            <a:off x="6628074" y="2668091"/>
            <a:ext cx="475400" cy="475400"/>
            <a:chOff x="5484233" y="3980184"/>
            <a:chExt cx="475400" cy="475400"/>
          </a:xfrm>
        </p:grpSpPr>
        <p:sp>
          <p:nvSpPr>
            <p:cNvPr id="67" name="Oval 66">
              <a:extLst>
                <a:ext uri="{FF2B5EF4-FFF2-40B4-BE49-F238E27FC236}">
                  <a16:creationId xmlns:a16="http://schemas.microsoft.com/office/drawing/2014/main" id="{FC244CBF-5A51-4534-A115-D3D0251DC898}"/>
                </a:ext>
              </a:extLst>
            </p:cNvPr>
            <p:cNvSpPr/>
            <p:nvPr/>
          </p:nvSpPr>
          <p:spPr>
            <a:xfrm>
              <a:off x="5484233" y="3980184"/>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68" name="Group 67">
              <a:extLst>
                <a:ext uri="{FF2B5EF4-FFF2-40B4-BE49-F238E27FC236}">
                  <a16:creationId xmlns:a16="http://schemas.microsoft.com/office/drawing/2014/main" id="{E9E4992C-1397-4B0B-8733-614F3D14728D}"/>
                </a:ext>
              </a:extLst>
            </p:cNvPr>
            <p:cNvGrpSpPr/>
            <p:nvPr/>
          </p:nvGrpSpPr>
          <p:grpSpPr>
            <a:xfrm>
              <a:off x="5579058" y="4074216"/>
              <a:ext cx="285750" cy="287337"/>
              <a:chOff x="2025650" y="2516188"/>
              <a:chExt cx="285750" cy="287337"/>
            </a:xfrm>
            <a:solidFill>
              <a:schemeClr val="bg1"/>
            </a:solidFill>
          </p:grpSpPr>
          <p:sp>
            <p:nvSpPr>
              <p:cNvPr id="69" name="Freeform 1153">
                <a:extLst>
                  <a:ext uri="{FF2B5EF4-FFF2-40B4-BE49-F238E27FC236}">
                    <a16:creationId xmlns:a16="http://schemas.microsoft.com/office/drawing/2014/main" id="{2E9E794D-D1C8-4D86-90C6-10D7C02EB6DB}"/>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54">
                <a:extLst>
                  <a:ext uri="{FF2B5EF4-FFF2-40B4-BE49-F238E27FC236}">
                    <a16:creationId xmlns:a16="http://schemas.microsoft.com/office/drawing/2014/main" id="{DBC89829-FF36-44CB-BC1D-06474C3CB711}"/>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155">
                <a:extLst>
                  <a:ext uri="{FF2B5EF4-FFF2-40B4-BE49-F238E27FC236}">
                    <a16:creationId xmlns:a16="http://schemas.microsoft.com/office/drawing/2014/main" id="{3777FEDA-3215-454C-A5C5-8A7D1A43C79E}"/>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156">
                <a:extLst>
                  <a:ext uri="{FF2B5EF4-FFF2-40B4-BE49-F238E27FC236}">
                    <a16:creationId xmlns:a16="http://schemas.microsoft.com/office/drawing/2014/main" id="{ACFC5622-AE5B-4F46-84C7-7A132E3156E5}"/>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157">
                <a:extLst>
                  <a:ext uri="{FF2B5EF4-FFF2-40B4-BE49-F238E27FC236}">
                    <a16:creationId xmlns:a16="http://schemas.microsoft.com/office/drawing/2014/main" id="{E2D9859D-E40B-4A58-B58A-AAEA6E27C5DC}"/>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158">
                <a:extLst>
                  <a:ext uri="{FF2B5EF4-FFF2-40B4-BE49-F238E27FC236}">
                    <a16:creationId xmlns:a16="http://schemas.microsoft.com/office/drawing/2014/main" id="{E465A00F-3F39-4E2E-B828-9AADE14BAB7C}"/>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159">
                <a:extLst>
                  <a:ext uri="{FF2B5EF4-FFF2-40B4-BE49-F238E27FC236}">
                    <a16:creationId xmlns:a16="http://schemas.microsoft.com/office/drawing/2014/main" id="{749238DC-8769-4487-895C-B7362B2211FD}"/>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160">
                <a:extLst>
                  <a:ext uri="{FF2B5EF4-FFF2-40B4-BE49-F238E27FC236}">
                    <a16:creationId xmlns:a16="http://schemas.microsoft.com/office/drawing/2014/main" id="{C7AE2520-5682-4305-86B1-4ACB149D2465}"/>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77" name="Oval 76">
            <a:extLst>
              <a:ext uri="{FF2B5EF4-FFF2-40B4-BE49-F238E27FC236}">
                <a16:creationId xmlns:a16="http://schemas.microsoft.com/office/drawing/2014/main" id="{0CB44C82-EF1C-481B-B2D5-BEDCCCD2CDF4}"/>
              </a:ext>
            </a:extLst>
          </p:cNvPr>
          <p:cNvSpPr/>
          <p:nvPr/>
        </p:nvSpPr>
        <p:spPr>
          <a:xfrm>
            <a:off x="7182574" y="2802670"/>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TESTING</a:t>
            </a:r>
          </a:p>
        </p:txBody>
      </p:sp>
      <p:grpSp>
        <p:nvGrpSpPr>
          <p:cNvPr id="93" name="Group 92">
            <a:extLst>
              <a:ext uri="{FF2B5EF4-FFF2-40B4-BE49-F238E27FC236}">
                <a16:creationId xmlns:a16="http://schemas.microsoft.com/office/drawing/2014/main" id="{EB3F6AE8-2B99-4FD7-B206-BB706FEA40A8}"/>
              </a:ext>
            </a:extLst>
          </p:cNvPr>
          <p:cNvGrpSpPr/>
          <p:nvPr/>
        </p:nvGrpSpPr>
        <p:grpSpPr>
          <a:xfrm>
            <a:off x="7824858" y="4687886"/>
            <a:ext cx="475400" cy="1226814"/>
            <a:chOff x="7824858" y="4687886"/>
            <a:chExt cx="475400" cy="1226814"/>
          </a:xfrm>
        </p:grpSpPr>
        <p:grpSp>
          <p:nvGrpSpPr>
            <p:cNvPr id="79" name="Group 78">
              <a:extLst>
                <a:ext uri="{FF2B5EF4-FFF2-40B4-BE49-F238E27FC236}">
                  <a16:creationId xmlns:a16="http://schemas.microsoft.com/office/drawing/2014/main" id="{FECB8590-C99F-4F43-8404-3E882BFAD645}"/>
                </a:ext>
              </a:extLst>
            </p:cNvPr>
            <p:cNvGrpSpPr/>
            <p:nvPr/>
          </p:nvGrpSpPr>
          <p:grpSpPr>
            <a:xfrm>
              <a:off x="7824858" y="4687886"/>
              <a:ext cx="475400" cy="475400"/>
              <a:chOff x="4301388" y="2210941"/>
              <a:chExt cx="475400" cy="475400"/>
            </a:xfrm>
          </p:grpSpPr>
          <p:sp>
            <p:nvSpPr>
              <p:cNvPr id="80" name="Oval 79">
                <a:extLst>
                  <a:ext uri="{FF2B5EF4-FFF2-40B4-BE49-F238E27FC236}">
                    <a16:creationId xmlns:a16="http://schemas.microsoft.com/office/drawing/2014/main" id="{846A8A4A-BDA6-452F-9279-FF689A995193}"/>
                  </a:ext>
                </a:extLst>
              </p:cNvPr>
              <p:cNvSpPr/>
              <p:nvPr/>
            </p:nvSpPr>
            <p:spPr>
              <a:xfrm>
                <a:off x="4301388" y="2210941"/>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81" name="Freeform 4400">
                <a:extLst>
                  <a:ext uri="{FF2B5EF4-FFF2-40B4-BE49-F238E27FC236}">
                    <a16:creationId xmlns:a16="http://schemas.microsoft.com/office/drawing/2014/main" id="{F6703C67-43B9-4A31-A60E-E38B2F4DF40A}"/>
                  </a:ext>
                </a:extLst>
              </p:cNvPr>
              <p:cNvSpPr>
                <a:spLocks noEditPoints="1"/>
              </p:cNvSpPr>
              <p:nvPr/>
            </p:nvSpPr>
            <p:spPr bwMode="auto">
              <a:xfrm>
                <a:off x="4396213" y="2306560"/>
                <a:ext cx="285750" cy="284163"/>
              </a:xfrm>
              <a:custGeom>
                <a:avLst/>
                <a:gdLst>
                  <a:gd name="T0" fmla="*/ 679 w 898"/>
                  <a:gd name="T1" fmla="*/ 690 h 896"/>
                  <a:gd name="T2" fmla="*/ 667 w 898"/>
                  <a:gd name="T3" fmla="*/ 688 h 896"/>
                  <a:gd name="T4" fmla="*/ 471 w 898"/>
                  <a:gd name="T5" fmla="*/ 520 h 896"/>
                  <a:gd name="T6" fmla="*/ 434 w 898"/>
                  <a:gd name="T7" fmla="*/ 521 h 896"/>
                  <a:gd name="T8" fmla="*/ 407 w 898"/>
                  <a:gd name="T9" fmla="*/ 510 h 896"/>
                  <a:gd name="T10" fmla="*/ 388 w 898"/>
                  <a:gd name="T11" fmla="*/ 490 h 896"/>
                  <a:gd name="T12" fmla="*/ 376 w 898"/>
                  <a:gd name="T13" fmla="*/ 463 h 896"/>
                  <a:gd name="T14" fmla="*/ 378 w 898"/>
                  <a:gd name="T15" fmla="*/ 427 h 896"/>
                  <a:gd name="T16" fmla="*/ 402 w 898"/>
                  <a:gd name="T17" fmla="*/ 391 h 896"/>
                  <a:gd name="T18" fmla="*/ 420 w 898"/>
                  <a:gd name="T19" fmla="*/ 238 h 896"/>
                  <a:gd name="T20" fmla="*/ 426 w 898"/>
                  <a:gd name="T21" fmla="*/ 229 h 896"/>
                  <a:gd name="T22" fmla="*/ 437 w 898"/>
                  <a:gd name="T23" fmla="*/ 227 h 896"/>
                  <a:gd name="T24" fmla="*/ 447 w 898"/>
                  <a:gd name="T25" fmla="*/ 233 h 896"/>
                  <a:gd name="T26" fmla="*/ 450 w 898"/>
                  <a:gd name="T27" fmla="*/ 373 h 896"/>
                  <a:gd name="T28" fmla="*/ 479 w 898"/>
                  <a:gd name="T29" fmla="*/ 380 h 896"/>
                  <a:gd name="T30" fmla="*/ 502 w 898"/>
                  <a:gd name="T31" fmla="*/ 396 h 896"/>
                  <a:gd name="T32" fmla="*/ 518 w 898"/>
                  <a:gd name="T33" fmla="*/ 419 h 896"/>
                  <a:gd name="T34" fmla="*/ 524 w 898"/>
                  <a:gd name="T35" fmla="*/ 448 h 896"/>
                  <a:gd name="T36" fmla="*/ 512 w 898"/>
                  <a:gd name="T37" fmla="*/ 490 h 896"/>
                  <a:gd name="T38" fmla="*/ 691 w 898"/>
                  <a:gd name="T39" fmla="*/ 673 h 896"/>
                  <a:gd name="T40" fmla="*/ 688 w 898"/>
                  <a:gd name="T41" fmla="*/ 683 h 896"/>
                  <a:gd name="T42" fmla="*/ 404 w 898"/>
                  <a:gd name="T43" fmla="*/ 2 h 896"/>
                  <a:gd name="T44" fmla="*/ 316 w 898"/>
                  <a:gd name="T45" fmla="*/ 19 h 896"/>
                  <a:gd name="T46" fmla="*/ 236 w 898"/>
                  <a:gd name="T47" fmla="*/ 53 h 896"/>
                  <a:gd name="T48" fmla="*/ 164 w 898"/>
                  <a:gd name="T49" fmla="*/ 103 h 896"/>
                  <a:gd name="T50" fmla="*/ 103 w 898"/>
                  <a:gd name="T51" fmla="*/ 162 h 896"/>
                  <a:gd name="T52" fmla="*/ 55 w 898"/>
                  <a:gd name="T53" fmla="*/ 234 h 896"/>
                  <a:gd name="T54" fmla="*/ 21 w 898"/>
                  <a:gd name="T55" fmla="*/ 314 h 896"/>
                  <a:gd name="T56" fmla="*/ 3 w 898"/>
                  <a:gd name="T57" fmla="*/ 402 h 896"/>
                  <a:gd name="T58" fmla="*/ 3 w 898"/>
                  <a:gd name="T59" fmla="*/ 494 h 896"/>
                  <a:gd name="T60" fmla="*/ 21 w 898"/>
                  <a:gd name="T61" fmla="*/ 582 h 896"/>
                  <a:gd name="T62" fmla="*/ 55 w 898"/>
                  <a:gd name="T63" fmla="*/ 662 h 896"/>
                  <a:gd name="T64" fmla="*/ 103 w 898"/>
                  <a:gd name="T65" fmla="*/ 734 h 896"/>
                  <a:gd name="T66" fmla="*/ 164 w 898"/>
                  <a:gd name="T67" fmla="*/ 795 h 896"/>
                  <a:gd name="T68" fmla="*/ 236 w 898"/>
                  <a:gd name="T69" fmla="*/ 843 h 896"/>
                  <a:gd name="T70" fmla="*/ 316 w 898"/>
                  <a:gd name="T71" fmla="*/ 876 h 896"/>
                  <a:gd name="T72" fmla="*/ 404 w 898"/>
                  <a:gd name="T73" fmla="*/ 894 h 896"/>
                  <a:gd name="T74" fmla="*/ 495 w 898"/>
                  <a:gd name="T75" fmla="*/ 894 h 896"/>
                  <a:gd name="T76" fmla="*/ 583 w 898"/>
                  <a:gd name="T77" fmla="*/ 876 h 896"/>
                  <a:gd name="T78" fmla="*/ 663 w 898"/>
                  <a:gd name="T79" fmla="*/ 843 h 896"/>
                  <a:gd name="T80" fmla="*/ 734 w 898"/>
                  <a:gd name="T81" fmla="*/ 795 h 896"/>
                  <a:gd name="T82" fmla="*/ 795 w 898"/>
                  <a:gd name="T83" fmla="*/ 734 h 896"/>
                  <a:gd name="T84" fmla="*/ 844 w 898"/>
                  <a:gd name="T85" fmla="*/ 662 h 896"/>
                  <a:gd name="T86" fmla="*/ 878 w 898"/>
                  <a:gd name="T87" fmla="*/ 582 h 896"/>
                  <a:gd name="T88" fmla="*/ 896 w 898"/>
                  <a:gd name="T89" fmla="*/ 494 h 896"/>
                  <a:gd name="T90" fmla="*/ 896 w 898"/>
                  <a:gd name="T91" fmla="*/ 402 h 896"/>
                  <a:gd name="T92" fmla="*/ 878 w 898"/>
                  <a:gd name="T93" fmla="*/ 314 h 896"/>
                  <a:gd name="T94" fmla="*/ 844 w 898"/>
                  <a:gd name="T95" fmla="*/ 234 h 896"/>
                  <a:gd name="T96" fmla="*/ 795 w 898"/>
                  <a:gd name="T97" fmla="*/ 162 h 896"/>
                  <a:gd name="T98" fmla="*/ 734 w 898"/>
                  <a:gd name="T99" fmla="*/ 103 h 896"/>
                  <a:gd name="T100" fmla="*/ 663 w 898"/>
                  <a:gd name="T101" fmla="*/ 53 h 896"/>
                  <a:gd name="T102" fmla="*/ 583 w 898"/>
                  <a:gd name="T103" fmla="*/ 19 h 896"/>
                  <a:gd name="T104" fmla="*/ 495 w 898"/>
                  <a:gd name="T105" fmla="*/ 2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8" h="896">
                    <a:moveTo>
                      <a:pt x="686" y="686"/>
                    </a:moveTo>
                    <a:lnTo>
                      <a:pt x="684" y="688"/>
                    </a:lnTo>
                    <a:lnTo>
                      <a:pt x="681" y="689"/>
                    </a:lnTo>
                    <a:lnTo>
                      <a:pt x="679" y="690"/>
                    </a:lnTo>
                    <a:lnTo>
                      <a:pt x="676" y="690"/>
                    </a:lnTo>
                    <a:lnTo>
                      <a:pt x="672" y="690"/>
                    </a:lnTo>
                    <a:lnTo>
                      <a:pt x="670" y="689"/>
                    </a:lnTo>
                    <a:lnTo>
                      <a:pt x="667" y="688"/>
                    </a:lnTo>
                    <a:lnTo>
                      <a:pt x="665" y="686"/>
                    </a:lnTo>
                    <a:lnTo>
                      <a:pt x="491" y="511"/>
                    </a:lnTo>
                    <a:lnTo>
                      <a:pt x="481" y="516"/>
                    </a:lnTo>
                    <a:lnTo>
                      <a:pt x="471" y="520"/>
                    </a:lnTo>
                    <a:lnTo>
                      <a:pt x="461" y="522"/>
                    </a:lnTo>
                    <a:lnTo>
                      <a:pt x="450" y="523"/>
                    </a:lnTo>
                    <a:lnTo>
                      <a:pt x="441" y="522"/>
                    </a:lnTo>
                    <a:lnTo>
                      <a:pt x="434" y="521"/>
                    </a:lnTo>
                    <a:lnTo>
                      <a:pt x="427" y="520"/>
                    </a:lnTo>
                    <a:lnTo>
                      <a:pt x="420" y="517"/>
                    </a:lnTo>
                    <a:lnTo>
                      <a:pt x="413" y="513"/>
                    </a:lnTo>
                    <a:lnTo>
                      <a:pt x="407" y="510"/>
                    </a:lnTo>
                    <a:lnTo>
                      <a:pt x="402" y="506"/>
                    </a:lnTo>
                    <a:lnTo>
                      <a:pt x="396" y="501"/>
                    </a:lnTo>
                    <a:lnTo>
                      <a:pt x="392" y="495"/>
                    </a:lnTo>
                    <a:lnTo>
                      <a:pt x="388" y="490"/>
                    </a:lnTo>
                    <a:lnTo>
                      <a:pt x="384" y="483"/>
                    </a:lnTo>
                    <a:lnTo>
                      <a:pt x="380" y="477"/>
                    </a:lnTo>
                    <a:lnTo>
                      <a:pt x="378" y="471"/>
                    </a:lnTo>
                    <a:lnTo>
                      <a:pt x="376" y="463"/>
                    </a:lnTo>
                    <a:lnTo>
                      <a:pt x="375" y="456"/>
                    </a:lnTo>
                    <a:lnTo>
                      <a:pt x="375" y="448"/>
                    </a:lnTo>
                    <a:lnTo>
                      <a:pt x="375" y="436"/>
                    </a:lnTo>
                    <a:lnTo>
                      <a:pt x="378" y="427"/>
                    </a:lnTo>
                    <a:lnTo>
                      <a:pt x="381" y="416"/>
                    </a:lnTo>
                    <a:lnTo>
                      <a:pt x="387" y="407"/>
                    </a:lnTo>
                    <a:lnTo>
                      <a:pt x="393" y="399"/>
                    </a:lnTo>
                    <a:lnTo>
                      <a:pt x="402" y="391"/>
                    </a:lnTo>
                    <a:lnTo>
                      <a:pt x="410" y="385"/>
                    </a:lnTo>
                    <a:lnTo>
                      <a:pt x="420" y="381"/>
                    </a:lnTo>
                    <a:lnTo>
                      <a:pt x="420" y="242"/>
                    </a:lnTo>
                    <a:lnTo>
                      <a:pt x="420" y="238"/>
                    </a:lnTo>
                    <a:lnTo>
                      <a:pt x="421" y="235"/>
                    </a:lnTo>
                    <a:lnTo>
                      <a:pt x="422" y="233"/>
                    </a:lnTo>
                    <a:lnTo>
                      <a:pt x="424" y="231"/>
                    </a:lnTo>
                    <a:lnTo>
                      <a:pt x="426" y="229"/>
                    </a:lnTo>
                    <a:lnTo>
                      <a:pt x="428" y="228"/>
                    </a:lnTo>
                    <a:lnTo>
                      <a:pt x="432" y="227"/>
                    </a:lnTo>
                    <a:lnTo>
                      <a:pt x="435" y="227"/>
                    </a:lnTo>
                    <a:lnTo>
                      <a:pt x="437" y="227"/>
                    </a:lnTo>
                    <a:lnTo>
                      <a:pt x="440" y="228"/>
                    </a:lnTo>
                    <a:lnTo>
                      <a:pt x="442" y="229"/>
                    </a:lnTo>
                    <a:lnTo>
                      <a:pt x="445" y="231"/>
                    </a:lnTo>
                    <a:lnTo>
                      <a:pt x="447" y="233"/>
                    </a:lnTo>
                    <a:lnTo>
                      <a:pt x="448" y="235"/>
                    </a:lnTo>
                    <a:lnTo>
                      <a:pt x="449" y="238"/>
                    </a:lnTo>
                    <a:lnTo>
                      <a:pt x="450" y="242"/>
                    </a:lnTo>
                    <a:lnTo>
                      <a:pt x="450" y="373"/>
                    </a:lnTo>
                    <a:lnTo>
                      <a:pt x="457" y="373"/>
                    </a:lnTo>
                    <a:lnTo>
                      <a:pt x="465" y="374"/>
                    </a:lnTo>
                    <a:lnTo>
                      <a:pt x="471" y="376"/>
                    </a:lnTo>
                    <a:lnTo>
                      <a:pt x="479" y="380"/>
                    </a:lnTo>
                    <a:lnTo>
                      <a:pt x="485" y="383"/>
                    </a:lnTo>
                    <a:lnTo>
                      <a:pt x="492" y="386"/>
                    </a:lnTo>
                    <a:lnTo>
                      <a:pt x="497" y="390"/>
                    </a:lnTo>
                    <a:lnTo>
                      <a:pt x="502" y="396"/>
                    </a:lnTo>
                    <a:lnTo>
                      <a:pt x="507" y="401"/>
                    </a:lnTo>
                    <a:lnTo>
                      <a:pt x="511" y="406"/>
                    </a:lnTo>
                    <a:lnTo>
                      <a:pt x="515" y="413"/>
                    </a:lnTo>
                    <a:lnTo>
                      <a:pt x="518" y="419"/>
                    </a:lnTo>
                    <a:lnTo>
                      <a:pt x="520" y="426"/>
                    </a:lnTo>
                    <a:lnTo>
                      <a:pt x="523" y="433"/>
                    </a:lnTo>
                    <a:lnTo>
                      <a:pt x="524" y="441"/>
                    </a:lnTo>
                    <a:lnTo>
                      <a:pt x="524" y="448"/>
                    </a:lnTo>
                    <a:lnTo>
                      <a:pt x="524" y="460"/>
                    </a:lnTo>
                    <a:lnTo>
                      <a:pt x="520" y="471"/>
                    </a:lnTo>
                    <a:lnTo>
                      <a:pt x="517" y="480"/>
                    </a:lnTo>
                    <a:lnTo>
                      <a:pt x="512" y="490"/>
                    </a:lnTo>
                    <a:lnTo>
                      <a:pt x="686" y="664"/>
                    </a:lnTo>
                    <a:lnTo>
                      <a:pt x="688" y="667"/>
                    </a:lnTo>
                    <a:lnTo>
                      <a:pt x="690" y="670"/>
                    </a:lnTo>
                    <a:lnTo>
                      <a:pt x="691" y="673"/>
                    </a:lnTo>
                    <a:lnTo>
                      <a:pt x="691" y="675"/>
                    </a:lnTo>
                    <a:lnTo>
                      <a:pt x="691" y="678"/>
                    </a:lnTo>
                    <a:lnTo>
                      <a:pt x="690" y="680"/>
                    </a:lnTo>
                    <a:lnTo>
                      <a:pt x="688" y="683"/>
                    </a:lnTo>
                    <a:lnTo>
                      <a:pt x="686" y="686"/>
                    </a:lnTo>
                    <a:close/>
                    <a:moveTo>
                      <a:pt x="450" y="0"/>
                    </a:moveTo>
                    <a:lnTo>
                      <a:pt x="426" y="0"/>
                    </a:lnTo>
                    <a:lnTo>
                      <a:pt x="404" y="2"/>
                    </a:lnTo>
                    <a:lnTo>
                      <a:pt x="381" y="4"/>
                    </a:lnTo>
                    <a:lnTo>
                      <a:pt x="359" y="8"/>
                    </a:lnTo>
                    <a:lnTo>
                      <a:pt x="338" y="14"/>
                    </a:lnTo>
                    <a:lnTo>
                      <a:pt x="316" y="19"/>
                    </a:lnTo>
                    <a:lnTo>
                      <a:pt x="295" y="27"/>
                    </a:lnTo>
                    <a:lnTo>
                      <a:pt x="274" y="35"/>
                    </a:lnTo>
                    <a:lnTo>
                      <a:pt x="255" y="44"/>
                    </a:lnTo>
                    <a:lnTo>
                      <a:pt x="236" y="53"/>
                    </a:lnTo>
                    <a:lnTo>
                      <a:pt x="217" y="64"/>
                    </a:lnTo>
                    <a:lnTo>
                      <a:pt x="198" y="76"/>
                    </a:lnTo>
                    <a:lnTo>
                      <a:pt x="181" y="89"/>
                    </a:lnTo>
                    <a:lnTo>
                      <a:pt x="164" y="103"/>
                    </a:lnTo>
                    <a:lnTo>
                      <a:pt x="148" y="116"/>
                    </a:lnTo>
                    <a:lnTo>
                      <a:pt x="132" y="131"/>
                    </a:lnTo>
                    <a:lnTo>
                      <a:pt x="117" y="146"/>
                    </a:lnTo>
                    <a:lnTo>
                      <a:pt x="103" y="162"/>
                    </a:lnTo>
                    <a:lnTo>
                      <a:pt x="90" y="180"/>
                    </a:lnTo>
                    <a:lnTo>
                      <a:pt x="78" y="198"/>
                    </a:lnTo>
                    <a:lnTo>
                      <a:pt x="66" y="216"/>
                    </a:lnTo>
                    <a:lnTo>
                      <a:pt x="55" y="234"/>
                    </a:lnTo>
                    <a:lnTo>
                      <a:pt x="45" y="253"/>
                    </a:lnTo>
                    <a:lnTo>
                      <a:pt x="36" y="274"/>
                    </a:lnTo>
                    <a:lnTo>
                      <a:pt x="28" y="294"/>
                    </a:lnTo>
                    <a:lnTo>
                      <a:pt x="21" y="314"/>
                    </a:lnTo>
                    <a:lnTo>
                      <a:pt x="14" y="336"/>
                    </a:lnTo>
                    <a:lnTo>
                      <a:pt x="10" y="358"/>
                    </a:lnTo>
                    <a:lnTo>
                      <a:pt x="6" y="380"/>
                    </a:lnTo>
                    <a:lnTo>
                      <a:pt x="3" y="402"/>
                    </a:lnTo>
                    <a:lnTo>
                      <a:pt x="2" y="425"/>
                    </a:lnTo>
                    <a:lnTo>
                      <a:pt x="0" y="448"/>
                    </a:lnTo>
                    <a:lnTo>
                      <a:pt x="2" y="471"/>
                    </a:lnTo>
                    <a:lnTo>
                      <a:pt x="3" y="494"/>
                    </a:lnTo>
                    <a:lnTo>
                      <a:pt x="6" y="517"/>
                    </a:lnTo>
                    <a:lnTo>
                      <a:pt x="10" y="538"/>
                    </a:lnTo>
                    <a:lnTo>
                      <a:pt x="14" y="560"/>
                    </a:lnTo>
                    <a:lnTo>
                      <a:pt x="21" y="582"/>
                    </a:lnTo>
                    <a:lnTo>
                      <a:pt x="28" y="602"/>
                    </a:lnTo>
                    <a:lnTo>
                      <a:pt x="36" y="623"/>
                    </a:lnTo>
                    <a:lnTo>
                      <a:pt x="45" y="643"/>
                    </a:lnTo>
                    <a:lnTo>
                      <a:pt x="55" y="662"/>
                    </a:lnTo>
                    <a:lnTo>
                      <a:pt x="66" y="680"/>
                    </a:lnTo>
                    <a:lnTo>
                      <a:pt x="78" y="698"/>
                    </a:lnTo>
                    <a:lnTo>
                      <a:pt x="90" y="717"/>
                    </a:lnTo>
                    <a:lnTo>
                      <a:pt x="103" y="734"/>
                    </a:lnTo>
                    <a:lnTo>
                      <a:pt x="117" y="750"/>
                    </a:lnTo>
                    <a:lnTo>
                      <a:pt x="132" y="765"/>
                    </a:lnTo>
                    <a:lnTo>
                      <a:pt x="148" y="780"/>
                    </a:lnTo>
                    <a:lnTo>
                      <a:pt x="164" y="795"/>
                    </a:lnTo>
                    <a:lnTo>
                      <a:pt x="181" y="808"/>
                    </a:lnTo>
                    <a:lnTo>
                      <a:pt x="198" y="820"/>
                    </a:lnTo>
                    <a:lnTo>
                      <a:pt x="217" y="832"/>
                    </a:lnTo>
                    <a:lnTo>
                      <a:pt x="236" y="843"/>
                    </a:lnTo>
                    <a:lnTo>
                      <a:pt x="255" y="853"/>
                    </a:lnTo>
                    <a:lnTo>
                      <a:pt x="274" y="861"/>
                    </a:lnTo>
                    <a:lnTo>
                      <a:pt x="295" y="870"/>
                    </a:lnTo>
                    <a:lnTo>
                      <a:pt x="316" y="876"/>
                    </a:lnTo>
                    <a:lnTo>
                      <a:pt x="338" y="882"/>
                    </a:lnTo>
                    <a:lnTo>
                      <a:pt x="359" y="888"/>
                    </a:lnTo>
                    <a:lnTo>
                      <a:pt x="381" y="891"/>
                    </a:lnTo>
                    <a:lnTo>
                      <a:pt x="404" y="894"/>
                    </a:lnTo>
                    <a:lnTo>
                      <a:pt x="426" y="896"/>
                    </a:lnTo>
                    <a:lnTo>
                      <a:pt x="450" y="896"/>
                    </a:lnTo>
                    <a:lnTo>
                      <a:pt x="472" y="896"/>
                    </a:lnTo>
                    <a:lnTo>
                      <a:pt x="495" y="894"/>
                    </a:lnTo>
                    <a:lnTo>
                      <a:pt x="517" y="891"/>
                    </a:lnTo>
                    <a:lnTo>
                      <a:pt x="540" y="888"/>
                    </a:lnTo>
                    <a:lnTo>
                      <a:pt x="561" y="882"/>
                    </a:lnTo>
                    <a:lnTo>
                      <a:pt x="583" y="876"/>
                    </a:lnTo>
                    <a:lnTo>
                      <a:pt x="604" y="870"/>
                    </a:lnTo>
                    <a:lnTo>
                      <a:pt x="624" y="861"/>
                    </a:lnTo>
                    <a:lnTo>
                      <a:pt x="644" y="853"/>
                    </a:lnTo>
                    <a:lnTo>
                      <a:pt x="663" y="843"/>
                    </a:lnTo>
                    <a:lnTo>
                      <a:pt x="682" y="832"/>
                    </a:lnTo>
                    <a:lnTo>
                      <a:pt x="700" y="820"/>
                    </a:lnTo>
                    <a:lnTo>
                      <a:pt x="717" y="808"/>
                    </a:lnTo>
                    <a:lnTo>
                      <a:pt x="734" y="795"/>
                    </a:lnTo>
                    <a:lnTo>
                      <a:pt x="751" y="780"/>
                    </a:lnTo>
                    <a:lnTo>
                      <a:pt x="767" y="765"/>
                    </a:lnTo>
                    <a:lnTo>
                      <a:pt x="782" y="750"/>
                    </a:lnTo>
                    <a:lnTo>
                      <a:pt x="795" y="734"/>
                    </a:lnTo>
                    <a:lnTo>
                      <a:pt x="808" y="717"/>
                    </a:lnTo>
                    <a:lnTo>
                      <a:pt x="821" y="698"/>
                    </a:lnTo>
                    <a:lnTo>
                      <a:pt x="833" y="680"/>
                    </a:lnTo>
                    <a:lnTo>
                      <a:pt x="844" y="662"/>
                    </a:lnTo>
                    <a:lnTo>
                      <a:pt x="853" y="643"/>
                    </a:lnTo>
                    <a:lnTo>
                      <a:pt x="863" y="623"/>
                    </a:lnTo>
                    <a:lnTo>
                      <a:pt x="870" y="602"/>
                    </a:lnTo>
                    <a:lnTo>
                      <a:pt x="878" y="582"/>
                    </a:lnTo>
                    <a:lnTo>
                      <a:pt x="884" y="560"/>
                    </a:lnTo>
                    <a:lnTo>
                      <a:pt x="889" y="538"/>
                    </a:lnTo>
                    <a:lnTo>
                      <a:pt x="893" y="517"/>
                    </a:lnTo>
                    <a:lnTo>
                      <a:pt x="896" y="494"/>
                    </a:lnTo>
                    <a:lnTo>
                      <a:pt x="897" y="471"/>
                    </a:lnTo>
                    <a:lnTo>
                      <a:pt x="898" y="448"/>
                    </a:lnTo>
                    <a:lnTo>
                      <a:pt x="897" y="425"/>
                    </a:lnTo>
                    <a:lnTo>
                      <a:pt x="896" y="402"/>
                    </a:lnTo>
                    <a:lnTo>
                      <a:pt x="893" y="380"/>
                    </a:lnTo>
                    <a:lnTo>
                      <a:pt x="889" y="358"/>
                    </a:lnTo>
                    <a:lnTo>
                      <a:pt x="884" y="336"/>
                    </a:lnTo>
                    <a:lnTo>
                      <a:pt x="878" y="314"/>
                    </a:lnTo>
                    <a:lnTo>
                      <a:pt x="870" y="294"/>
                    </a:lnTo>
                    <a:lnTo>
                      <a:pt x="863" y="274"/>
                    </a:lnTo>
                    <a:lnTo>
                      <a:pt x="853" y="253"/>
                    </a:lnTo>
                    <a:lnTo>
                      <a:pt x="844" y="234"/>
                    </a:lnTo>
                    <a:lnTo>
                      <a:pt x="833" y="216"/>
                    </a:lnTo>
                    <a:lnTo>
                      <a:pt x="821" y="198"/>
                    </a:lnTo>
                    <a:lnTo>
                      <a:pt x="808" y="180"/>
                    </a:lnTo>
                    <a:lnTo>
                      <a:pt x="795" y="162"/>
                    </a:lnTo>
                    <a:lnTo>
                      <a:pt x="782" y="146"/>
                    </a:lnTo>
                    <a:lnTo>
                      <a:pt x="767" y="131"/>
                    </a:lnTo>
                    <a:lnTo>
                      <a:pt x="751" y="116"/>
                    </a:lnTo>
                    <a:lnTo>
                      <a:pt x="734" y="103"/>
                    </a:lnTo>
                    <a:lnTo>
                      <a:pt x="717" y="89"/>
                    </a:lnTo>
                    <a:lnTo>
                      <a:pt x="700" y="76"/>
                    </a:lnTo>
                    <a:lnTo>
                      <a:pt x="682" y="64"/>
                    </a:lnTo>
                    <a:lnTo>
                      <a:pt x="663" y="53"/>
                    </a:lnTo>
                    <a:lnTo>
                      <a:pt x="644" y="44"/>
                    </a:lnTo>
                    <a:lnTo>
                      <a:pt x="624" y="35"/>
                    </a:lnTo>
                    <a:lnTo>
                      <a:pt x="604" y="27"/>
                    </a:lnTo>
                    <a:lnTo>
                      <a:pt x="583" y="19"/>
                    </a:lnTo>
                    <a:lnTo>
                      <a:pt x="561" y="14"/>
                    </a:lnTo>
                    <a:lnTo>
                      <a:pt x="540" y="8"/>
                    </a:lnTo>
                    <a:lnTo>
                      <a:pt x="517" y="4"/>
                    </a:lnTo>
                    <a:lnTo>
                      <a:pt x="495" y="2"/>
                    </a:lnTo>
                    <a:lnTo>
                      <a:pt x="472" y="0"/>
                    </a:lnTo>
                    <a:lnTo>
                      <a:pt x="4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B23A502F-1099-49A4-B8E0-9314D3C38C56}"/>
                </a:ext>
              </a:extLst>
            </p:cNvPr>
            <p:cNvGrpSpPr/>
            <p:nvPr/>
          </p:nvGrpSpPr>
          <p:grpSpPr>
            <a:xfrm>
              <a:off x="7824858" y="5439300"/>
              <a:ext cx="475400" cy="475400"/>
              <a:chOff x="5484233" y="3980184"/>
              <a:chExt cx="475400" cy="475400"/>
            </a:xfrm>
          </p:grpSpPr>
          <p:sp>
            <p:nvSpPr>
              <p:cNvPr id="83" name="Oval 82">
                <a:extLst>
                  <a:ext uri="{FF2B5EF4-FFF2-40B4-BE49-F238E27FC236}">
                    <a16:creationId xmlns:a16="http://schemas.microsoft.com/office/drawing/2014/main" id="{9789965F-FA01-44B1-BF24-6C2BAA27F0DA}"/>
                  </a:ext>
                </a:extLst>
              </p:cNvPr>
              <p:cNvSpPr/>
              <p:nvPr/>
            </p:nvSpPr>
            <p:spPr>
              <a:xfrm>
                <a:off x="5484233" y="3980184"/>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84" name="Group 83">
                <a:extLst>
                  <a:ext uri="{FF2B5EF4-FFF2-40B4-BE49-F238E27FC236}">
                    <a16:creationId xmlns:a16="http://schemas.microsoft.com/office/drawing/2014/main" id="{FAD79C18-445C-407B-AFE1-D7476D435F5C}"/>
                  </a:ext>
                </a:extLst>
              </p:cNvPr>
              <p:cNvGrpSpPr/>
              <p:nvPr/>
            </p:nvGrpSpPr>
            <p:grpSpPr>
              <a:xfrm>
                <a:off x="5579058" y="4074216"/>
                <a:ext cx="285750" cy="287337"/>
                <a:chOff x="2025650" y="2516188"/>
                <a:chExt cx="285750" cy="287337"/>
              </a:xfrm>
              <a:solidFill>
                <a:schemeClr val="bg1"/>
              </a:solidFill>
            </p:grpSpPr>
            <p:sp>
              <p:nvSpPr>
                <p:cNvPr id="85" name="Freeform 1153">
                  <a:extLst>
                    <a:ext uri="{FF2B5EF4-FFF2-40B4-BE49-F238E27FC236}">
                      <a16:creationId xmlns:a16="http://schemas.microsoft.com/office/drawing/2014/main" id="{AB5175CC-57AA-4600-A5D4-91C0A2016090}"/>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154">
                  <a:extLst>
                    <a:ext uri="{FF2B5EF4-FFF2-40B4-BE49-F238E27FC236}">
                      <a16:creationId xmlns:a16="http://schemas.microsoft.com/office/drawing/2014/main" id="{E8EA5F94-2F26-4816-B4AC-4DD8022E4E55}"/>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155">
                  <a:extLst>
                    <a:ext uri="{FF2B5EF4-FFF2-40B4-BE49-F238E27FC236}">
                      <a16:creationId xmlns:a16="http://schemas.microsoft.com/office/drawing/2014/main" id="{3D4C5232-DEB9-4B4F-B1CF-9149DC0A428A}"/>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156">
                  <a:extLst>
                    <a:ext uri="{FF2B5EF4-FFF2-40B4-BE49-F238E27FC236}">
                      <a16:creationId xmlns:a16="http://schemas.microsoft.com/office/drawing/2014/main" id="{94C18FC7-B225-43D3-88A4-A1988B2E4747}"/>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157">
                  <a:extLst>
                    <a:ext uri="{FF2B5EF4-FFF2-40B4-BE49-F238E27FC236}">
                      <a16:creationId xmlns:a16="http://schemas.microsoft.com/office/drawing/2014/main" id="{291081A2-D58B-45E3-A169-161A0B4C606C}"/>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158">
                  <a:extLst>
                    <a:ext uri="{FF2B5EF4-FFF2-40B4-BE49-F238E27FC236}">
                      <a16:creationId xmlns:a16="http://schemas.microsoft.com/office/drawing/2014/main" id="{B1517FD8-5C89-4978-8D31-206EBE068150}"/>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159">
                  <a:extLst>
                    <a:ext uri="{FF2B5EF4-FFF2-40B4-BE49-F238E27FC236}">
                      <a16:creationId xmlns:a16="http://schemas.microsoft.com/office/drawing/2014/main" id="{B95551C7-35C9-456F-B6AD-4F61758C903B}"/>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160">
                  <a:extLst>
                    <a:ext uri="{FF2B5EF4-FFF2-40B4-BE49-F238E27FC236}">
                      <a16:creationId xmlns:a16="http://schemas.microsoft.com/office/drawing/2014/main" id="{1A52BEE4-66B1-4973-9530-48BFE127D437}"/>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94" name="Oval 93">
            <a:extLst>
              <a:ext uri="{FF2B5EF4-FFF2-40B4-BE49-F238E27FC236}">
                <a16:creationId xmlns:a16="http://schemas.microsoft.com/office/drawing/2014/main" id="{D3B1E17E-A306-4C4F-BA38-F8C00393C032}"/>
              </a:ext>
            </a:extLst>
          </p:cNvPr>
          <p:cNvSpPr/>
          <p:nvPr/>
        </p:nvSpPr>
        <p:spPr>
          <a:xfrm>
            <a:off x="7182574" y="5183740"/>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MANAGE </a:t>
            </a:r>
          </a:p>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SAMPLES</a:t>
            </a:r>
          </a:p>
        </p:txBody>
      </p:sp>
      <p:sp>
        <p:nvSpPr>
          <p:cNvPr id="95" name="Oval 94">
            <a:extLst>
              <a:ext uri="{FF2B5EF4-FFF2-40B4-BE49-F238E27FC236}">
                <a16:creationId xmlns:a16="http://schemas.microsoft.com/office/drawing/2014/main" id="{1D01BC63-C26B-4AE3-A3D4-26109D3866AB}"/>
              </a:ext>
            </a:extLst>
          </p:cNvPr>
          <p:cNvSpPr/>
          <p:nvPr/>
        </p:nvSpPr>
        <p:spPr>
          <a:xfrm>
            <a:off x="8280738" y="1520292"/>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ANALYSIS</a:t>
            </a:r>
          </a:p>
        </p:txBody>
      </p:sp>
      <p:grpSp>
        <p:nvGrpSpPr>
          <p:cNvPr id="99" name="Group 98">
            <a:extLst>
              <a:ext uri="{FF2B5EF4-FFF2-40B4-BE49-F238E27FC236}">
                <a16:creationId xmlns:a16="http://schemas.microsoft.com/office/drawing/2014/main" id="{9B6738AA-56D4-4290-BFE1-9318D43D6A47}"/>
              </a:ext>
            </a:extLst>
          </p:cNvPr>
          <p:cNvGrpSpPr/>
          <p:nvPr/>
        </p:nvGrpSpPr>
        <p:grpSpPr>
          <a:xfrm>
            <a:off x="5484233" y="1633530"/>
            <a:ext cx="475400" cy="475400"/>
            <a:chOff x="5484233" y="1633530"/>
            <a:chExt cx="475400" cy="475400"/>
          </a:xfrm>
        </p:grpSpPr>
        <p:sp>
          <p:nvSpPr>
            <p:cNvPr id="54" name="Oval 53">
              <a:extLst>
                <a:ext uri="{FF2B5EF4-FFF2-40B4-BE49-F238E27FC236}">
                  <a16:creationId xmlns:a16="http://schemas.microsoft.com/office/drawing/2014/main" id="{794C5CCC-987F-476F-9B70-CD4B6FFF02F9}"/>
                </a:ext>
              </a:extLst>
            </p:cNvPr>
            <p:cNvSpPr/>
            <p:nvPr/>
          </p:nvSpPr>
          <p:spPr>
            <a:xfrm>
              <a:off x="5484233" y="1633530"/>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98" name="Group 97">
              <a:extLst>
                <a:ext uri="{FF2B5EF4-FFF2-40B4-BE49-F238E27FC236}">
                  <a16:creationId xmlns:a16="http://schemas.microsoft.com/office/drawing/2014/main" id="{1363A606-DFF6-4514-8965-C67AF2BEB42D}"/>
                </a:ext>
              </a:extLst>
            </p:cNvPr>
            <p:cNvGrpSpPr/>
            <p:nvPr/>
          </p:nvGrpSpPr>
          <p:grpSpPr>
            <a:xfrm>
              <a:off x="5564771" y="1727561"/>
              <a:ext cx="314325" cy="287338"/>
              <a:chOff x="5626683" y="1727561"/>
              <a:chExt cx="314325" cy="287338"/>
            </a:xfrm>
          </p:grpSpPr>
          <p:sp>
            <p:nvSpPr>
              <p:cNvPr id="53" name="Freeform 3753">
                <a:extLst>
                  <a:ext uri="{FF2B5EF4-FFF2-40B4-BE49-F238E27FC236}">
                    <a16:creationId xmlns:a16="http://schemas.microsoft.com/office/drawing/2014/main" id="{5309BC05-F3AA-4F86-86EA-E17B9065F317}"/>
                  </a:ext>
                </a:extLst>
              </p:cNvPr>
              <p:cNvSpPr>
                <a:spLocks noEditPoints="1"/>
              </p:cNvSpPr>
              <p:nvPr/>
            </p:nvSpPr>
            <p:spPr bwMode="auto">
              <a:xfrm>
                <a:off x="5626683" y="1727561"/>
                <a:ext cx="190500" cy="287338"/>
              </a:xfrm>
              <a:custGeom>
                <a:avLst/>
                <a:gdLst>
                  <a:gd name="T0" fmla="*/ 314 w 601"/>
                  <a:gd name="T1" fmla="*/ 742 h 902"/>
                  <a:gd name="T2" fmla="*/ 306 w 601"/>
                  <a:gd name="T3" fmla="*/ 750 h 902"/>
                  <a:gd name="T4" fmla="*/ 294 w 601"/>
                  <a:gd name="T5" fmla="*/ 749 h 902"/>
                  <a:gd name="T6" fmla="*/ 287 w 601"/>
                  <a:gd name="T7" fmla="*/ 742 h 902"/>
                  <a:gd name="T8" fmla="*/ 279 w 601"/>
                  <a:gd name="T9" fmla="*/ 622 h 902"/>
                  <a:gd name="T10" fmla="*/ 271 w 601"/>
                  <a:gd name="T11" fmla="*/ 595 h 902"/>
                  <a:gd name="T12" fmla="*/ 283 w 601"/>
                  <a:gd name="T13" fmla="*/ 576 h 902"/>
                  <a:gd name="T14" fmla="*/ 306 w 601"/>
                  <a:gd name="T15" fmla="*/ 571 h 902"/>
                  <a:gd name="T16" fmla="*/ 325 w 601"/>
                  <a:gd name="T17" fmla="*/ 584 h 902"/>
                  <a:gd name="T18" fmla="*/ 330 w 601"/>
                  <a:gd name="T19" fmla="*/ 609 h 902"/>
                  <a:gd name="T20" fmla="*/ 316 w 601"/>
                  <a:gd name="T21" fmla="*/ 627 h 902"/>
                  <a:gd name="T22" fmla="*/ 521 w 601"/>
                  <a:gd name="T23" fmla="*/ 155 h 902"/>
                  <a:gd name="T24" fmla="*/ 490 w 601"/>
                  <a:gd name="T25" fmla="*/ 86 h 902"/>
                  <a:gd name="T26" fmla="*/ 434 w 601"/>
                  <a:gd name="T27" fmla="*/ 33 h 902"/>
                  <a:gd name="T28" fmla="*/ 358 w 601"/>
                  <a:gd name="T29" fmla="*/ 4 h 902"/>
                  <a:gd name="T30" fmla="*/ 275 w 601"/>
                  <a:gd name="T31" fmla="*/ 4 h 902"/>
                  <a:gd name="T32" fmla="*/ 204 w 601"/>
                  <a:gd name="T33" fmla="*/ 32 h 902"/>
                  <a:gd name="T34" fmla="*/ 151 w 601"/>
                  <a:gd name="T35" fmla="*/ 83 h 902"/>
                  <a:gd name="T36" fmla="*/ 124 w 601"/>
                  <a:gd name="T37" fmla="*/ 154 h 902"/>
                  <a:gd name="T38" fmla="*/ 150 w 601"/>
                  <a:gd name="T39" fmla="*/ 178 h 902"/>
                  <a:gd name="T40" fmla="*/ 169 w 601"/>
                  <a:gd name="T41" fmla="*/ 115 h 902"/>
                  <a:gd name="T42" fmla="*/ 208 w 601"/>
                  <a:gd name="T43" fmla="*/ 66 h 902"/>
                  <a:gd name="T44" fmla="*/ 264 w 601"/>
                  <a:gd name="T45" fmla="*/ 37 h 902"/>
                  <a:gd name="T46" fmla="*/ 334 w 601"/>
                  <a:gd name="T47" fmla="*/ 31 h 902"/>
                  <a:gd name="T48" fmla="*/ 402 w 601"/>
                  <a:gd name="T49" fmla="*/ 49 h 902"/>
                  <a:gd name="T50" fmla="*/ 455 w 601"/>
                  <a:gd name="T51" fmla="*/ 90 h 902"/>
                  <a:gd name="T52" fmla="*/ 487 w 601"/>
                  <a:gd name="T53" fmla="*/ 146 h 902"/>
                  <a:gd name="T54" fmla="*/ 496 w 601"/>
                  <a:gd name="T55" fmla="*/ 373 h 902"/>
                  <a:gd name="T56" fmla="*/ 454 w 601"/>
                  <a:gd name="T57" fmla="*/ 343 h 902"/>
                  <a:gd name="T58" fmla="*/ 406 w 601"/>
                  <a:gd name="T59" fmla="*/ 319 h 902"/>
                  <a:gd name="T60" fmla="*/ 355 w 601"/>
                  <a:gd name="T61" fmla="*/ 305 h 902"/>
                  <a:gd name="T62" fmla="*/ 301 w 601"/>
                  <a:gd name="T63" fmla="*/ 300 h 902"/>
                  <a:gd name="T64" fmla="*/ 239 w 601"/>
                  <a:gd name="T65" fmla="*/ 306 h 902"/>
                  <a:gd name="T66" fmla="*/ 184 w 601"/>
                  <a:gd name="T67" fmla="*/ 324 h 902"/>
                  <a:gd name="T68" fmla="*/ 132 w 601"/>
                  <a:gd name="T69" fmla="*/ 352 h 902"/>
                  <a:gd name="T70" fmla="*/ 88 w 601"/>
                  <a:gd name="T71" fmla="*/ 388 h 902"/>
                  <a:gd name="T72" fmla="*/ 51 w 601"/>
                  <a:gd name="T73" fmla="*/ 433 h 902"/>
                  <a:gd name="T74" fmla="*/ 24 w 601"/>
                  <a:gd name="T75" fmla="*/ 484 h 902"/>
                  <a:gd name="T76" fmla="*/ 6 w 601"/>
                  <a:gd name="T77" fmla="*/ 540 h 902"/>
                  <a:gd name="T78" fmla="*/ 0 w 601"/>
                  <a:gd name="T79" fmla="*/ 601 h 902"/>
                  <a:gd name="T80" fmla="*/ 6 w 601"/>
                  <a:gd name="T81" fmla="*/ 661 h 902"/>
                  <a:gd name="T82" fmla="*/ 24 w 601"/>
                  <a:gd name="T83" fmla="*/ 717 h 902"/>
                  <a:gd name="T84" fmla="*/ 51 w 601"/>
                  <a:gd name="T85" fmla="*/ 769 h 902"/>
                  <a:gd name="T86" fmla="*/ 88 w 601"/>
                  <a:gd name="T87" fmla="*/ 814 h 902"/>
                  <a:gd name="T88" fmla="*/ 132 w 601"/>
                  <a:gd name="T89" fmla="*/ 850 h 902"/>
                  <a:gd name="T90" fmla="*/ 184 w 601"/>
                  <a:gd name="T91" fmla="*/ 878 h 902"/>
                  <a:gd name="T92" fmla="*/ 239 w 601"/>
                  <a:gd name="T93" fmla="*/ 895 h 902"/>
                  <a:gd name="T94" fmla="*/ 301 w 601"/>
                  <a:gd name="T95" fmla="*/ 902 h 902"/>
                  <a:gd name="T96" fmla="*/ 361 w 601"/>
                  <a:gd name="T97" fmla="*/ 895 h 902"/>
                  <a:gd name="T98" fmla="*/ 417 w 601"/>
                  <a:gd name="T99" fmla="*/ 878 h 902"/>
                  <a:gd name="T100" fmla="*/ 468 w 601"/>
                  <a:gd name="T101" fmla="*/ 850 h 902"/>
                  <a:gd name="T102" fmla="*/ 513 w 601"/>
                  <a:gd name="T103" fmla="*/ 814 h 902"/>
                  <a:gd name="T104" fmla="*/ 549 w 601"/>
                  <a:gd name="T105" fmla="*/ 769 h 902"/>
                  <a:gd name="T106" fmla="*/ 577 w 601"/>
                  <a:gd name="T107" fmla="*/ 717 h 902"/>
                  <a:gd name="T108" fmla="*/ 594 w 601"/>
                  <a:gd name="T109" fmla="*/ 661 h 902"/>
                  <a:gd name="T110" fmla="*/ 601 w 601"/>
                  <a:gd name="T111" fmla="*/ 601 h 902"/>
                  <a:gd name="T112" fmla="*/ 595 w 601"/>
                  <a:gd name="T113" fmla="*/ 546 h 902"/>
                  <a:gd name="T114" fmla="*/ 580 w 601"/>
                  <a:gd name="T115" fmla="*/ 493 h 902"/>
                  <a:gd name="T116" fmla="*/ 557 w 601"/>
                  <a:gd name="T117" fmla="*/ 446 h 902"/>
                  <a:gd name="T118" fmla="*/ 526 w 601"/>
                  <a:gd name="T119" fmla="*/ 403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902">
                    <a:moveTo>
                      <a:pt x="316" y="627"/>
                    </a:moveTo>
                    <a:lnTo>
                      <a:pt x="316" y="736"/>
                    </a:lnTo>
                    <a:lnTo>
                      <a:pt x="314" y="739"/>
                    </a:lnTo>
                    <a:lnTo>
                      <a:pt x="314" y="742"/>
                    </a:lnTo>
                    <a:lnTo>
                      <a:pt x="312" y="744"/>
                    </a:lnTo>
                    <a:lnTo>
                      <a:pt x="311" y="746"/>
                    </a:lnTo>
                    <a:lnTo>
                      <a:pt x="309" y="748"/>
                    </a:lnTo>
                    <a:lnTo>
                      <a:pt x="306" y="750"/>
                    </a:lnTo>
                    <a:lnTo>
                      <a:pt x="304" y="750"/>
                    </a:lnTo>
                    <a:lnTo>
                      <a:pt x="301" y="751"/>
                    </a:lnTo>
                    <a:lnTo>
                      <a:pt x="297" y="750"/>
                    </a:lnTo>
                    <a:lnTo>
                      <a:pt x="294" y="749"/>
                    </a:lnTo>
                    <a:lnTo>
                      <a:pt x="292" y="748"/>
                    </a:lnTo>
                    <a:lnTo>
                      <a:pt x="290" y="746"/>
                    </a:lnTo>
                    <a:lnTo>
                      <a:pt x="288" y="744"/>
                    </a:lnTo>
                    <a:lnTo>
                      <a:pt x="287" y="742"/>
                    </a:lnTo>
                    <a:lnTo>
                      <a:pt x="286" y="739"/>
                    </a:lnTo>
                    <a:lnTo>
                      <a:pt x="286" y="736"/>
                    </a:lnTo>
                    <a:lnTo>
                      <a:pt x="286" y="627"/>
                    </a:lnTo>
                    <a:lnTo>
                      <a:pt x="279" y="622"/>
                    </a:lnTo>
                    <a:lnTo>
                      <a:pt x="275" y="616"/>
                    </a:lnTo>
                    <a:lnTo>
                      <a:pt x="272" y="609"/>
                    </a:lnTo>
                    <a:lnTo>
                      <a:pt x="271" y="601"/>
                    </a:lnTo>
                    <a:lnTo>
                      <a:pt x="271" y="595"/>
                    </a:lnTo>
                    <a:lnTo>
                      <a:pt x="273" y="590"/>
                    </a:lnTo>
                    <a:lnTo>
                      <a:pt x="276" y="584"/>
                    </a:lnTo>
                    <a:lnTo>
                      <a:pt x="279" y="580"/>
                    </a:lnTo>
                    <a:lnTo>
                      <a:pt x="283" y="576"/>
                    </a:lnTo>
                    <a:lnTo>
                      <a:pt x="289" y="573"/>
                    </a:lnTo>
                    <a:lnTo>
                      <a:pt x="294" y="571"/>
                    </a:lnTo>
                    <a:lnTo>
                      <a:pt x="301" y="571"/>
                    </a:lnTo>
                    <a:lnTo>
                      <a:pt x="306" y="571"/>
                    </a:lnTo>
                    <a:lnTo>
                      <a:pt x="312" y="573"/>
                    </a:lnTo>
                    <a:lnTo>
                      <a:pt x="317" y="576"/>
                    </a:lnTo>
                    <a:lnTo>
                      <a:pt x="322" y="580"/>
                    </a:lnTo>
                    <a:lnTo>
                      <a:pt x="325" y="584"/>
                    </a:lnTo>
                    <a:lnTo>
                      <a:pt x="328" y="590"/>
                    </a:lnTo>
                    <a:lnTo>
                      <a:pt x="330" y="595"/>
                    </a:lnTo>
                    <a:lnTo>
                      <a:pt x="331" y="601"/>
                    </a:lnTo>
                    <a:lnTo>
                      <a:pt x="330" y="609"/>
                    </a:lnTo>
                    <a:lnTo>
                      <a:pt x="326" y="616"/>
                    </a:lnTo>
                    <a:lnTo>
                      <a:pt x="321" y="622"/>
                    </a:lnTo>
                    <a:lnTo>
                      <a:pt x="316" y="627"/>
                    </a:lnTo>
                    <a:lnTo>
                      <a:pt x="316" y="627"/>
                    </a:lnTo>
                    <a:close/>
                    <a:moveTo>
                      <a:pt x="526" y="403"/>
                    </a:moveTo>
                    <a:lnTo>
                      <a:pt x="526" y="195"/>
                    </a:lnTo>
                    <a:lnTo>
                      <a:pt x="525" y="175"/>
                    </a:lnTo>
                    <a:lnTo>
                      <a:pt x="521" y="155"/>
                    </a:lnTo>
                    <a:lnTo>
                      <a:pt x="516" y="136"/>
                    </a:lnTo>
                    <a:lnTo>
                      <a:pt x="510" y="119"/>
                    </a:lnTo>
                    <a:lnTo>
                      <a:pt x="501" y="102"/>
                    </a:lnTo>
                    <a:lnTo>
                      <a:pt x="490" y="86"/>
                    </a:lnTo>
                    <a:lnTo>
                      <a:pt x="479" y="71"/>
                    </a:lnTo>
                    <a:lnTo>
                      <a:pt x="465" y="57"/>
                    </a:lnTo>
                    <a:lnTo>
                      <a:pt x="450" y="44"/>
                    </a:lnTo>
                    <a:lnTo>
                      <a:pt x="434" y="33"/>
                    </a:lnTo>
                    <a:lnTo>
                      <a:pt x="416" y="23"/>
                    </a:lnTo>
                    <a:lnTo>
                      <a:pt x="398" y="15"/>
                    </a:lnTo>
                    <a:lnTo>
                      <a:pt x="379" y="8"/>
                    </a:lnTo>
                    <a:lnTo>
                      <a:pt x="358" y="4"/>
                    </a:lnTo>
                    <a:lnTo>
                      <a:pt x="337" y="1"/>
                    </a:lnTo>
                    <a:lnTo>
                      <a:pt x="316" y="0"/>
                    </a:lnTo>
                    <a:lnTo>
                      <a:pt x="294" y="1"/>
                    </a:lnTo>
                    <a:lnTo>
                      <a:pt x="275" y="4"/>
                    </a:lnTo>
                    <a:lnTo>
                      <a:pt x="256" y="8"/>
                    </a:lnTo>
                    <a:lnTo>
                      <a:pt x="237" y="15"/>
                    </a:lnTo>
                    <a:lnTo>
                      <a:pt x="220" y="22"/>
                    </a:lnTo>
                    <a:lnTo>
                      <a:pt x="204" y="32"/>
                    </a:lnTo>
                    <a:lnTo>
                      <a:pt x="189" y="43"/>
                    </a:lnTo>
                    <a:lnTo>
                      <a:pt x="175" y="56"/>
                    </a:lnTo>
                    <a:lnTo>
                      <a:pt x="163" y="68"/>
                    </a:lnTo>
                    <a:lnTo>
                      <a:pt x="151" y="83"/>
                    </a:lnTo>
                    <a:lnTo>
                      <a:pt x="143" y="100"/>
                    </a:lnTo>
                    <a:lnTo>
                      <a:pt x="134" y="117"/>
                    </a:lnTo>
                    <a:lnTo>
                      <a:pt x="128" y="135"/>
                    </a:lnTo>
                    <a:lnTo>
                      <a:pt x="124" y="154"/>
                    </a:lnTo>
                    <a:lnTo>
                      <a:pt x="121" y="175"/>
                    </a:lnTo>
                    <a:lnTo>
                      <a:pt x="120" y="195"/>
                    </a:lnTo>
                    <a:lnTo>
                      <a:pt x="150" y="195"/>
                    </a:lnTo>
                    <a:lnTo>
                      <a:pt x="150" y="178"/>
                    </a:lnTo>
                    <a:lnTo>
                      <a:pt x="154" y="161"/>
                    </a:lnTo>
                    <a:lnTo>
                      <a:pt x="157" y="145"/>
                    </a:lnTo>
                    <a:lnTo>
                      <a:pt x="162" y="128"/>
                    </a:lnTo>
                    <a:lnTo>
                      <a:pt x="169" y="115"/>
                    </a:lnTo>
                    <a:lnTo>
                      <a:pt x="177" y="101"/>
                    </a:lnTo>
                    <a:lnTo>
                      <a:pt x="187" y="88"/>
                    </a:lnTo>
                    <a:lnTo>
                      <a:pt x="197" y="77"/>
                    </a:lnTo>
                    <a:lnTo>
                      <a:pt x="208" y="66"/>
                    </a:lnTo>
                    <a:lnTo>
                      <a:pt x="221" y="57"/>
                    </a:lnTo>
                    <a:lnTo>
                      <a:pt x="234" y="49"/>
                    </a:lnTo>
                    <a:lnTo>
                      <a:pt x="249" y="43"/>
                    </a:lnTo>
                    <a:lnTo>
                      <a:pt x="264" y="37"/>
                    </a:lnTo>
                    <a:lnTo>
                      <a:pt x="281" y="33"/>
                    </a:lnTo>
                    <a:lnTo>
                      <a:pt x="297" y="31"/>
                    </a:lnTo>
                    <a:lnTo>
                      <a:pt x="316" y="30"/>
                    </a:lnTo>
                    <a:lnTo>
                      <a:pt x="334" y="31"/>
                    </a:lnTo>
                    <a:lnTo>
                      <a:pt x="352" y="33"/>
                    </a:lnTo>
                    <a:lnTo>
                      <a:pt x="369" y="37"/>
                    </a:lnTo>
                    <a:lnTo>
                      <a:pt x="386" y="43"/>
                    </a:lnTo>
                    <a:lnTo>
                      <a:pt x="402" y="49"/>
                    </a:lnTo>
                    <a:lnTo>
                      <a:pt x="416" y="58"/>
                    </a:lnTo>
                    <a:lnTo>
                      <a:pt x="430" y="67"/>
                    </a:lnTo>
                    <a:lnTo>
                      <a:pt x="443" y="78"/>
                    </a:lnTo>
                    <a:lnTo>
                      <a:pt x="455" y="90"/>
                    </a:lnTo>
                    <a:lnTo>
                      <a:pt x="466" y="102"/>
                    </a:lnTo>
                    <a:lnTo>
                      <a:pt x="474" y="116"/>
                    </a:lnTo>
                    <a:lnTo>
                      <a:pt x="482" y="131"/>
                    </a:lnTo>
                    <a:lnTo>
                      <a:pt x="487" y="146"/>
                    </a:lnTo>
                    <a:lnTo>
                      <a:pt x="493" y="162"/>
                    </a:lnTo>
                    <a:lnTo>
                      <a:pt x="495" y="178"/>
                    </a:lnTo>
                    <a:lnTo>
                      <a:pt x="496" y="195"/>
                    </a:lnTo>
                    <a:lnTo>
                      <a:pt x="496" y="373"/>
                    </a:lnTo>
                    <a:lnTo>
                      <a:pt x="486" y="364"/>
                    </a:lnTo>
                    <a:lnTo>
                      <a:pt x="475" y="357"/>
                    </a:lnTo>
                    <a:lnTo>
                      <a:pt x="465" y="349"/>
                    </a:lnTo>
                    <a:lnTo>
                      <a:pt x="454" y="343"/>
                    </a:lnTo>
                    <a:lnTo>
                      <a:pt x="442" y="336"/>
                    </a:lnTo>
                    <a:lnTo>
                      <a:pt x="430" y="330"/>
                    </a:lnTo>
                    <a:lnTo>
                      <a:pt x="419" y="325"/>
                    </a:lnTo>
                    <a:lnTo>
                      <a:pt x="406" y="319"/>
                    </a:lnTo>
                    <a:lnTo>
                      <a:pt x="394" y="315"/>
                    </a:lnTo>
                    <a:lnTo>
                      <a:pt x="381" y="312"/>
                    </a:lnTo>
                    <a:lnTo>
                      <a:pt x="368" y="309"/>
                    </a:lnTo>
                    <a:lnTo>
                      <a:pt x="355" y="305"/>
                    </a:lnTo>
                    <a:lnTo>
                      <a:pt x="341" y="303"/>
                    </a:lnTo>
                    <a:lnTo>
                      <a:pt x="328" y="301"/>
                    </a:lnTo>
                    <a:lnTo>
                      <a:pt x="314" y="301"/>
                    </a:lnTo>
                    <a:lnTo>
                      <a:pt x="301" y="300"/>
                    </a:lnTo>
                    <a:lnTo>
                      <a:pt x="284" y="301"/>
                    </a:lnTo>
                    <a:lnTo>
                      <a:pt x="269" y="302"/>
                    </a:lnTo>
                    <a:lnTo>
                      <a:pt x="254" y="304"/>
                    </a:lnTo>
                    <a:lnTo>
                      <a:pt x="239" y="306"/>
                    </a:lnTo>
                    <a:lnTo>
                      <a:pt x="225" y="310"/>
                    </a:lnTo>
                    <a:lnTo>
                      <a:pt x="212" y="314"/>
                    </a:lnTo>
                    <a:lnTo>
                      <a:pt x="197" y="318"/>
                    </a:lnTo>
                    <a:lnTo>
                      <a:pt x="184" y="324"/>
                    </a:lnTo>
                    <a:lnTo>
                      <a:pt x="170" y="330"/>
                    </a:lnTo>
                    <a:lnTo>
                      <a:pt x="157" y="336"/>
                    </a:lnTo>
                    <a:lnTo>
                      <a:pt x="145" y="344"/>
                    </a:lnTo>
                    <a:lnTo>
                      <a:pt x="132" y="352"/>
                    </a:lnTo>
                    <a:lnTo>
                      <a:pt x="120" y="360"/>
                    </a:lnTo>
                    <a:lnTo>
                      <a:pt x="110" y="369"/>
                    </a:lnTo>
                    <a:lnTo>
                      <a:pt x="98" y="378"/>
                    </a:lnTo>
                    <a:lnTo>
                      <a:pt x="88" y="388"/>
                    </a:lnTo>
                    <a:lnTo>
                      <a:pt x="77" y="399"/>
                    </a:lnTo>
                    <a:lnTo>
                      <a:pt x="69" y="409"/>
                    </a:lnTo>
                    <a:lnTo>
                      <a:pt x="59" y="421"/>
                    </a:lnTo>
                    <a:lnTo>
                      <a:pt x="51" y="433"/>
                    </a:lnTo>
                    <a:lnTo>
                      <a:pt x="43" y="445"/>
                    </a:lnTo>
                    <a:lnTo>
                      <a:pt x="36" y="458"/>
                    </a:lnTo>
                    <a:lnTo>
                      <a:pt x="29" y="471"/>
                    </a:lnTo>
                    <a:lnTo>
                      <a:pt x="24" y="484"/>
                    </a:lnTo>
                    <a:lnTo>
                      <a:pt x="18" y="497"/>
                    </a:lnTo>
                    <a:lnTo>
                      <a:pt x="13" y="511"/>
                    </a:lnTo>
                    <a:lnTo>
                      <a:pt x="9" y="526"/>
                    </a:lnTo>
                    <a:lnTo>
                      <a:pt x="6" y="540"/>
                    </a:lnTo>
                    <a:lnTo>
                      <a:pt x="3" y="555"/>
                    </a:lnTo>
                    <a:lnTo>
                      <a:pt x="1" y="570"/>
                    </a:lnTo>
                    <a:lnTo>
                      <a:pt x="0" y="585"/>
                    </a:lnTo>
                    <a:lnTo>
                      <a:pt x="0" y="601"/>
                    </a:lnTo>
                    <a:lnTo>
                      <a:pt x="0" y="616"/>
                    </a:lnTo>
                    <a:lnTo>
                      <a:pt x="1" y="631"/>
                    </a:lnTo>
                    <a:lnTo>
                      <a:pt x="3" y="646"/>
                    </a:lnTo>
                    <a:lnTo>
                      <a:pt x="6" y="661"/>
                    </a:lnTo>
                    <a:lnTo>
                      <a:pt x="9" y="675"/>
                    </a:lnTo>
                    <a:lnTo>
                      <a:pt x="13" y="690"/>
                    </a:lnTo>
                    <a:lnTo>
                      <a:pt x="18" y="704"/>
                    </a:lnTo>
                    <a:lnTo>
                      <a:pt x="24" y="717"/>
                    </a:lnTo>
                    <a:lnTo>
                      <a:pt x="29" y="731"/>
                    </a:lnTo>
                    <a:lnTo>
                      <a:pt x="36" y="744"/>
                    </a:lnTo>
                    <a:lnTo>
                      <a:pt x="43" y="757"/>
                    </a:lnTo>
                    <a:lnTo>
                      <a:pt x="51" y="769"/>
                    </a:lnTo>
                    <a:lnTo>
                      <a:pt x="59" y="780"/>
                    </a:lnTo>
                    <a:lnTo>
                      <a:pt x="69" y="792"/>
                    </a:lnTo>
                    <a:lnTo>
                      <a:pt x="77" y="803"/>
                    </a:lnTo>
                    <a:lnTo>
                      <a:pt x="88" y="814"/>
                    </a:lnTo>
                    <a:lnTo>
                      <a:pt x="98" y="823"/>
                    </a:lnTo>
                    <a:lnTo>
                      <a:pt x="110" y="833"/>
                    </a:lnTo>
                    <a:lnTo>
                      <a:pt x="120" y="842"/>
                    </a:lnTo>
                    <a:lnTo>
                      <a:pt x="132" y="850"/>
                    </a:lnTo>
                    <a:lnTo>
                      <a:pt x="145" y="858"/>
                    </a:lnTo>
                    <a:lnTo>
                      <a:pt x="157" y="865"/>
                    </a:lnTo>
                    <a:lnTo>
                      <a:pt x="170" y="872"/>
                    </a:lnTo>
                    <a:lnTo>
                      <a:pt x="184" y="878"/>
                    </a:lnTo>
                    <a:lnTo>
                      <a:pt x="197" y="883"/>
                    </a:lnTo>
                    <a:lnTo>
                      <a:pt x="212" y="888"/>
                    </a:lnTo>
                    <a:lnTo>
                      <a:pt x="225" y="892"/>
                    </a:lnTo>
                    <a:lnTo>
                      <a:pt x="239" y="895"/>
                    </a:lnTo>
                    <a:lnTo>
                      <a:pt x="254" y="897"/>
                    </a:lnTo>
                    <a:lnTo>
                      <a:pt x="269" y="899"/>
                    </a:lnTo>
                    <a:lnTo>
                      <a:pt x="284" y="900"/>
                    </a:lnTo>
                    <a:lnTo>
                      <a:pt x="301" y="902"/>
                    </a:lnTo>
                    <a:lnTo>
                      <a:pt x="316" y="900"/>
                    </a:lnTo>
                    <a:lnTo>
                      <a:pt x="331" y="899"/>
                    </a:lnTo>
                    <a:lnTo>
                      <a:pt x="346" y="897"/>
                    </a:lnTo>
                    <a:lnTo>
                      <a:pt x="361" y="895"/>
                    </a:lnTo>
                    <a:lnTo>
                      <a:pt x="376" y="892"/>
                    </a:lnTo>
                    <a:lnTo>
                      <a:pt x="390" y="888"/>
                    </a:lnTo>
                    <a:lnTo>
                      <a:pt x="404" y="883"/>
                    </a:lnTo>
                    <a:lnTo>
                      <a:pt x="417" y="878"/>
                    </a:lnTo>
                    <a:lnTo>
                      <a:pt x="430" y="872"/>
                    </a:lnTo>
                    <a:lnTo>
                      <a:pt x="443" y="865"/>
                    </a:lnTo>
                    <a:lnTo>
                      <a:pt x="456" y="858"/>
                    </a:lnTo>
                    <a:lnTo>
                      <a:pt x="468" y="850"/>
                    </a:lnTo>
                    <a:lnTo>
                      <a:pt x="480" y="842"/>
                    </a:lnTo>
                    <a:lnTo>
                      <a:pt x="491" y="833"/>
                    </a:lnTo>
                    <a:lnTo>
                      <a:pt x="502" y="823"/>
                    </a:lnTo>
                    <a:lnTo>
                      <a:pt x="513" y="814"/>
                    </a:lnTo>
                    <a:lnTo>
                      <a:pt x="523" y="803"/>
                    </a:lnTo>
                    <a:lnTo>
                      <a:pt x="532" y="792"/>
                    </a:lnTo>
                    <a:lnTo>
                      <a:pt x="541" y="780"/>
                    </a:lnTo>
                    <a:lnTo>
                      <a:pt x="549" y="769"/>
                    </a:lnTo>
                    <a:lnTo>
                      <a:pt x="557" y="757"/>
                    </a:lnTo>
                    <a:lnTo>
                      <a:pt x="564" y="744"/>
                    </a:lnTo>
                    <a:lnTo>
                      <a:pt x="571" y="731"/>
                    </a:lnTo>
                    <a:lnTo>
                      <a:pt x="577" y="717"/>
                    </a:lnTo>
                    <a:lnTo>
                      <a:pt x="583" y="704"/>
                    </a:lnTo>
                    <a:lnTo>
                      <a:pt x="587" y="690"/>
                    </a:lnTo>
                    <a:lnTo>
                      <a:pt x="591" y="675"/>
                    </a:lnTo>
                    <a:lnTo>
                      <a:pt x="594" y="661"/>
                    </a:lnTo>
                    <a:lnTo>
                      <a:pt x="598" y="646"/>
                    </a:lnTo>
                    <a:lnTo>
                      <a:pt x="600" y="631"/>
                    </a:lnTo>
                    <a:lnTo>
                      <a:pt x="601" y="616"/>
                    </a:lnTo>
                    <a:lnTo>
                      <a:pt x="601" y="601"/>
                    </a:lnTo>
                    <a:lnTo>
                      <a:pt x="601" y="586"/>
                    </a:lnTo>
                    <a:lnTo>
                      <a:pt x="600" y="572"/>
                    </a:lnTo>
                    <a:lnTo>
                      <a:pt x="598" y="558"/>
                    </a:lnTo>
                    <a:lnTo>
                      <a:pt x="595" y="546"/>
                    </a:lnTo>
                    <a:lnTo>
                      <a:pt x="592" y="532"/>
                    </a:lnTo>
                    <a:lnTo>
                      <a:pt x="589" y="519"/>
                    </a:lnTo>
                    <a:lnTo>
                      <a:pt x="586" y="506"/>
                    </a:lnTo>
                    <a:lnTo>
                      <a:pt x="580" y="493"/>
                    </a:lnTo>
                    <a:lnTo>
                      <a:pt x="575" y="481"/>
                    </a:lnTo>
                    <a:lnTo>
                      <a:pt x="570" y="468"/>
                    </a:lnTo>
                    <a:lnTo>
                      <a:pt x="563" y="457"/>
                    </a:lnTo>
                    <a:lnTo>
                      <a:pt x="557" y="446"/>
                    </a:lnTo>
                    <a:lnTo>
                      <a:pt x="550" y="434"/>
                    </a:lnTo>
                    <a:lnTo>
                      <a:pt x="542" y="423"/>
                    </a:lnTo>
                    <a:lnTo>
                      <a:pt x="534" y="413"/>
                    </a:lnTo>
                    <a:lnTo>
                      <a:pt x="526" y="4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3440">
                <a:extLst>
                  <a:ext uri="{FF2B5EF4-FFF2-40B4-BE49-F238E27FC236}">
                    <a16:creationId xmlns:a16="http://schemas.microsoft.com/office/drawing/2014/main" id="{E3956FA3-517E-4F6B-99C7-96AFFFF48C02}"/>
                  </a:ext>
                </a:extLst>
              </p:cNvPr>
              <p:cNvSpPr>
                <a:spLocks noEditPoints="1"/>
              </p:cNvSpPr>
              <p:nvPr/>
            </p:nvSpPr>
            <p:spPr bwMode="auto">
              <a:xfrm>
                <a:off x="5817183" y="1777141"/>
                <a:ext cx="123825" cy="123825"/>
              </a:xfrm>
              <a:custGeom>
                <a:avLst/>
                <a:gdLst>
                  <a:gd name="T0" fmla="*/ 226 w 312"/>
                  <a:gd name="T1" fmla="*/ 210 h 312"/>
                  <a:gd name="T2" fmla="*/ 226 w 312"/>
                  <a:gd name="T3" fmla="*/ 219 h 312"/>
                  <a:gd name="T4" fmla="*/ 220 w 312"/>
                  <a:gd name="T5" fmla="*/ 226 h 312"/>
                  <a:gd name="T6" fmla="*/ 211 w 312"/>
                  <a:gd name="T7" fmla="*/ 226 h 312"/>
                  <a:gd name="T8" fmla="*/ 157 w 312"/>
                  <a:gd name="T9" fmla="*/ 173 h 312"/>
                  <a:gd name="T10" fmla="*/ 102 w 312"/>
                  <a:gd name="T11" fmla="*/ 226 h 312"/>
                  <a:gd name="T12" fmla="*/ 93 w 312"/>
                  <a:gd name="T13" fmla="*/ 226 h 312"/>
                  <a:gd name="T14" fmla="*/ 86 w 312"/>
                  <a:gd name="T15" fmla="*/ 219 h 312"/>
                  <a:gd name="T16" fmla="*/ 86 w 312"/>
                  <a:gd name="T17" fmla="*/ 210 h 312"/>
                  <a:gd name="T18" fmla="*/ 139 w 312"/>
                  <a:gd name="T19" fmla="*/ 156 h 312"/>
                  <a:gd name="T20" fmla="*/ 85 w 312"/>
                  <a:gd name="T21" fmla="*/ 100 h 312"/>
                  <a:gd name="T22" fmla="*/ 85 w 312"/>
                  <a:gd name="T23" fmla="*/ 91 h 312"/>
                  <a:gd name="T24" fmla="*/ 91 w 312"/>
                  <a:gd name="T25" fmla="*/ 84 h 312"/>
                  <a:gd name="T26" fmla="*/ 100 w 312"/>
                  <a:gd name="T27" fmla="*/ 84 h 312"/>
                  <a:gd name="T28" fmla="*/ 157 w 312"/>
                  <a:gd name="T29" fmla="*/ 138 h 312"/>
                  <a:gd name="T30" fmla="*/ 212 w 312"/>
                  <a:gd name="T31" fmla="*/ 84 h 312"/>
                  <a:gd name="T32" fmla="*/ 221 w 312"/>
                  <a:gd name="T33" fmla="*/ 84 h 312"/>
                  <a:gd name="T34" fmla="*/ 227 w 312"/>
                  <a:gd name="T35" fmla="*/ 91 h 312"/>
                  <a:gd name="T36" fmla="*/ 227 w 312"/>
                  <a:gd name="T37" fmla="*/ 100 h 312"/>
                  <a:gd name="T38" fmla="*/ 173 w 312"/>
                  <a:gd name="T39" fmla="*/ 156 h 312"/>
                  <a:gd name="T40" fmla="*/ 157 w 312"/>
                  <a:gd name="T41" fmla="*/ 0 h 312"/>
                  <a:gd name="T42" fmla="*/ 125 w 312"/>
                  <a:gd name="T43" fmla="*/ 2 h 312"/>
                  <a:gd name="T44" fmla="*/ 95 w 312"/>
                  <a:gd name="T45" fmla="*/ 11 h 312"/>
                  <a:gd name="T46" fmla="*/ 69 w 312"/>
                  <a:gd name="T47" fmla="*/ 27 h 312"/>
                  <a:gd name="T48" fmla="*/ 46 w 312"/>
                  <a:gd name="T49" fmla="*/ 46 h 312"/>
                  <a:gd name="T50" fmla="*/ 27 w 312"/>
                  <a:gd name="T51" fmla="*/ 69 h 312"/>
                  <a:gd name="T52" fmla="*/ 12 w 312"/>
                  <a:gd name="T53" fmla="*/ 95 h 312"/>
                  <a:gd name="T54" fmla="*/ 3 w 312"/>
                  <a:gd name="T55" fmla="*/ 124 h 312"/>
                  <a:gd name="T56" fmla="*/ 0 w 312"/>
                  <a:gd name="T57" fmla="*/ 156 h 312"/>
                  <a:gd name="T58" fmla="*/ 3 w 312"/>
                  <a:gd name="T59" fmla="*/ 187 h 312"/>
                  <a:gd name="T60" fmla="*/ 12 w 312"/>
                  <a:gd name="T61" fmla="*/ 217 h 312"/>
                  <a:gd name="T62" fmla="*/ 27 w 312"/>
                  <a:gd name="T63" fmla="*/ 244 h 312"/>
                  <a:gd name="T64" fmla="*/ 46 w 312"/>
                  <a:gd name="T65" fmla="*/ 267 h 312"/>
                  <a:gd name="T66" fmla="*/ 69 w 312"/>
                  <a:gd name="T67" fmla="*/ 285 h 312"/>
                  <a:gd name="T68" fmla="*/ 95 w 312"/>
                  <a:gd name="T69" fmla="*/ 300 h 312"/>
                  <a:gd name="T70" fmla="*/ 125 w 312"/>
                  <a:gd name="T71" fmla="*/ 309 h 312"/>
                  <a:gd name="T72" fmla="*/ 157 w 312"/>
                  <a:gd name="T73" fmla="*/ 312 h 312"/>
                  <a:gd name="T74" fmla="*/ 188 w 312"/>
                  <a:gd name="T75" fmla="*/ 309 h 312"/>
                  <a:gd name="T76" fmla="*/ 217 w 312"/>
                  <a:gd name="T77" fmla="*/ 300 h 312"/>
                  <a:gd name="T78" fmla="*/ 244 w 312"/>
                  <a:gd name="T79" fmla="*/ 285 h 312"/>
                  <a:gd name="T80" fmla="*/ 267 w 312"/>
                  <a:gd name="T81" fmla="*/ 267 h 312"/>
                  <a:gd name="T82" fmla="*/ 285 w 312"/>
                  <a:gd name="T83" fmla="*/ 244 h 312"/>
                  <a:gd name="T84" fmla="*/ 301 w 312"/>
                  <a:gd name="T85" fmla="*/ 217 h 312"/>
                  <a:gd name="T86" fmla="*/ 310 w 312"/>
                  <a:gd name="T87" fmla="*/ 187 h 312"/>
                  <a:gd name="T88" fmla="*/ 312 w 312"/>
                  <a:gd name="T89" fmla="*/ 156 h 312"/>
                  <a:gd name="T90" fmla="*/ 310 w 312"/>
                  <a:gd name="T91" fmla="*/ 124 h 312"/>
                  <a:gd name="T92" fmla="*/ 301 w 312"/>
                  <a:gd name="T93" fmla="*/ 95 h 312"/>
                  <a:gd name="T94" fmla="*/ 285 w 312"/>
                  <a:gd name="T95" fmla="*/ 69 h 312"/>
                  <a:gd name="T96" fmla="*/ 267 w 312"/>
                  <a:gd name="T97" fmla="*/ 46 h 312"/>
                  <a:gd name="T98" fmla="*/ 244 w 312"/>
                  <a:gd name="T99" fmla="*/ 27 h 312"/>
                  <a:gd name="T100" fmla="*/ 217 w 312"/>
                  <a:gd name="T101" fmla="*/ 11 h 312"/>
                  <a:gd name="T102" fmla="*/ 188 w 312"/>
                  <a:gd name="T103" fmla="*/ 2 h 312"/>
                  <a:gd name="T104" fmla="*/ 157 w 312"/>
                  <a:gd name="T105"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2" h="312">
                    <a:moveTo>
                      <a:pt x="224" y="206"/>
                    </a:moveTo>
                    <a:lnTo>
                      <a:pt x="226" y="210"/>
                    </a:lnTo>
                    <a:lnTo>
                      <a:pt x="227" y="215"/>
                    </a:lnTo>
                    <a:lnTo>
                      <a:pt x="226" y="219"/>
                    </a:lnTo>
                    <a:lnTo>
                      <a:pt x="224" y="223"/>
                    </a:lnTo>
                    <a:lnTo>
                      <a:pt x="220" y="226"/>
                    </a:lnTo>
                    <a:lnTo>
                      <a:pt x="216" y="227"/>
                    </a:lnTo>
                    <a:lnTo>
                      <a:pt x="211" y="226"/>
                    </a:lnTo>
                    <a:lnTo>
                      <a:pt x="207" y="223"/>
                    </a:lnTo>
                    <a:lnTo>
                      <a:pt x="157" y="173"/>
                    </a:lnTo>
                    <a:lnTo>
                      <a:pt x="105" y="223"/>
                    </a:lnTo>
                    <a:lnTo>
                      <a:pt x="102" y="226"/>
                    </a:lnTo>
                    <a:lnTo>
                      <a:pt x="98" y="227"/>
                    </a:lnTo>
                    <a:lnTo>
                      <a:pt x="93" y="226"/>
                    </a:lnTo>
                    <a:lnTo>
                      <a:pt x="89" y="223"/>
                    </a:lnTo>
                    <a:lnTo>
                      <a:pt x="86" y="219"/>
                    </a:lnTo>
                    <a:lnTo>
                      <a:pt x="85" y="215"/>
                    </a:lnTo>
                    <a:lnTo>
                      <a:pt x="86" y="210"/>
                    </a:lnTo>
                    <a:lnTo>
                      <a:pt x="89" y="206"/>
                    </a:lnTo>
                    <a:lnTo>
                      <a:pt x="139" y="156"/>
                    </a:lnTo>
                    <a:lnTo>
                      <a:pt x="87" y="104"/>
                    </a:lnTo>
                    <a:lnTo>
                      <a:pt x="85" y="100"/>
                    </a:lnTo>
                    <a:lnTo>
                      <a:pt x="84" y="96"/>
                    </a:lnTo>
                    <a:lnTo>
                      <a:pt x="85" y="91"/>
                    </a:lnTo>
                    <a:lnTo>
                      <a:pt x="87" y="87"/>
                    </a:lnTo>
                    <a:lnTo>
                      <a:pt x="91" y="84"/>
                    </a:lnTo>
                    <a:lnTo>
                      <a:pt x="96" y="83"/>
                    </a:lnTo>
                    <a:lnTo>
                      <a:pt x="100" y="84"/>
                    </a:lnTo>
                    <a:lnTo>
                      <a:pt x="104" y="87"/>
                    </a:lnTo>
                    <a:lnTo>
                      <a:pt x="157" y="138"/>
                    </a:lnTo>
                    <a:lnTo>
                      <a:pt x="208" y="87"/>
                    </a:lnTo>
                    <a:lnTo>
                      <a:pt x="212" y="84"/>
                    </a:lnTo>
                    <a:lnTo>
                      <a:pt x="216" y="83"/>
                    </a:lnTo>
                    <a:lnTo>
                      <a:pt x="221" y="84"/>
                    </a:lnTo>
                    <a:lnTo>
                      <a:pt x="225" y="87"/>
                    </a:lnTo>
                    <a:lnTo>
                      <a:pt x="227" y="91"/>
                    </a:lnTo>
                    <a:lnTo>
                      <a:pt x="229" y="96"/>
                    </a:lnTo>
                    <a:lnTo>
                      <a:pt x="227" y="100"/>
                    </a:lnTo>
                    <a:lnTo>
                      <a:pt x="225" y="104"/>
                    </a:lnTo>
                    <a:lnTo>
                      <a:pt x="173" y="156"/>
                    </a:lnTo>
                    <a:lnTo>
                      <a:pt x="224" y="206"/>
                    </a:lnTo>
                    <a:close/>
                    <a:moveTo>
                      <a:pt x="157" y="0"/>
                    </a:moveTo>
                    <a:lnTo>
                      <a:pt x="140" y="1"/>
                    </a:lnTo>
                    <a:lnTo>
                      <a:pt x="125" y="2"/>
                    </a:lnTo>
                    <a:lnTo>
                      <a:pt x="109" y="6"/>
                    </a:lnTo>
                    <a:lnTo>
                      <a:pt x="95" y="11"/>
                    </a:lnTo>
                    <a:lnTo>
                      <a:pt x="82" y="19"/>
                    </a:lnTo>
                    <a:lnTo>
                      <a:pt x="69" y="27"/>
                    </a:lnTo>
                    <a:lnTo>
                      <a:pt x="57" y="36"/>
                    </a:lnTo>
                    <a:lnTo>
                      <a:pt x="46" y="46"/>
                    </a:lnTo>
                    <a:lnTo>
                      <a:pt x="36" y="56"/>
                    </a:lnTo>
                    <a:lnTo>
                      <a:pt x="27" y="69"/>
                    </a:lnTo>
                    <a:lnTo>
                      <a:pt x="19" y="82"/>
                    </a:lnTo>
                    <a:lnTo>
                      <a:pt x="12" y="95"/>
                    </a:lnTo>
                    <a:lnTo>
                      <a:pt x="7" y="109"/>
                    </a:lnTo>
                    <a:lnTo>
                      <a:pt x="3" y="124"/>
                    </a:lnTo>
                    <a:lnTo>
                      <a:pt x="1" y="140"/>
                    </a:lnTo>
                    <a:lnTo>
                      <a:pt x="0" y="156"/>
                    </a:lnTo>
                    <a:lnTo>
                      <a:pt x="1" y="172"/>
                    </a:lnTo>
                    <a:lnTo>
                      <a:pt x="3" y="187"/>
                    </a:lnTo>
                    <a:lnTo>
                      <a:pt x="7" y="203"/>
                    </a:lnTo>
                    <a:lnTo>
                      <a:pt x="12" y="217"/>
                    </a:lnTo>
                    <a:lnTo>
                      <a:pt x="19" y="231"/>
                    </a:lnTo>
                    <a:lnTo>
                      <a:pt x="27" y="244"/>
                    </a:lnTo>
                    <a:lnTo>
                      <a:pt x="36" y="255"/>
                    </a:lnTo>
                    <a:lnTo>
                      <a:pt x="46" y="267"/>
                    </a:lnTo>
                    <a:lnTo>
                      <a:pt x="57" y="276"/>
                    </a:lnTo>
                    <a:lnTo>
                      <a:pt x="69" y="285"/>
                    </a:lnTo>
                    <a:lnTo>
                      <a:pt x="82" y="294"/>
                    </a:lnTo>
                    <a:lnTo>
                      <a:pt x="95" y="300"/>
                    </a:lnTo>
                    <a:lnTo>
                      <a:pt x="109" y="305"/>
                    </a:lnTo>
                    <a:lnTo>
                      <a:pt x="125" y="309"/>
                    </a:lnTo>
                    <a:lnTo>
                      <a:pt x="140" y="312"/>
                    </a:lnTo>
                    <a:lnTo>
                      <a:pt x="157" y="312"/>
                    </a:lnTo>
                    <a:lnTo>
                      <a:pt x="172" y="312"/>
                    </a:lnTo>
                    <a:lnTo>
                      <a:pt x="188" y="309"/>
                    </a:lnTo>
                    <a:lnTo>
                      <a:pt x="203" y="305"/>
                    </a:lnTo>
                    <a:lnTo>
                      <a:pt x="217" y="300"/>
                    </a:lnTo>
                    <a:lnTo>
                      <a:pt x="230" y="294"/>
                    </a:lnTo>
                    <a:lnTo>
                      <a:pt x="244" y="285"/>
                    </a:lnTo>
                    <a:lnTo>
                      <a:pt x="256" y="276"/>
                    </a:lnTo>
                    <a:lnTo>
                      <a:pt x="267" y="267"/>
                    </a:lnTo>
                    <a:lnTo>
                      <a:pt x="276" y="255"/>
                    </a:lnTo>
                    <a:lnTo>
                      <a:pt x="285" y="244"/>
                    </a:lnTo>
                    <a:lnTo>
                      <a:pt x="293" y="231"/>
                    </a:lnTo>
                    <a:lnTo>
                      <a:pt x="301" y="217"/>
                    </a:lnTo>
                    <a:lnTo>
                      <a:pt x="306" y="203"/>
                    </a:lnTo>
                    <a:lnTo>
                      <a:pt x="310" y="187"/>
                    </a:lnTo>
                    <a:lnTo>
                      <a:pt x="312" y="172"/>
                    </a:lnTo>
                    <a:lnTo>
                      <a:pt x="312" y="156"/>
                    </a:lnTo>
                    <a:lnTo>
                      <a:pt x="312" y="140"/>
                    </a:lnTo>
                    <a:lnTo>
                      <a:pt x="310" y="124"/>
                    </a:lnTo>
                    <a:lnTo>
                      <a:pt x="306" y="109"/>
                    </a:lnTo>
                    <a:lnTo>
                      <a:pt x="301" y="95"/>
                    </a:lnTo>
                    <a:lnTo>
                      <a:pt x="293" y="82"/>
                    </a:lnTo>
                    <a:lnTo>
                      <a:pt x="285" y="69"/>
                    </a:lnTo>
                    <a:lnTo>
                      <a:pt x="276" y="56"/>
                    </a:lnTo>
                    <a:lnTo>
                      <a:pt x="267" y="46"/>
                    </a:lnTo>
                    <a:lnTo>
                      <a:pt x="256" y="36"/>
                    </a:lnTo>
                    <a:lnTo>
                      <a:pt x="244" y="27"/>
                    </a:lnTo>
                    <a:lnTo>
                      <a:pt x="230" y="19"/>
                    </a:lnTo>
                    <a:lnTo>
                      <a:pt x="217" y="11"/>
                    </a:lnTo>
                    <a:lnTo>
                      <a:pt x="203" y="6"/>
                    </a:lnTo>
                    <a:lnTo>
                      <a:pt x="188" y="2"/>
                    </a:lnTo>
                    <a:lnTo>
                      <a:pt x="172" y="1"/>
                    </a:lnTo>
                    <a:lnTo>
                      <a:pt x="15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06" name="Group 105">
            <a:extLst>
              <a:ext uri="{FF2B5EF4-FFF2-40B4-BE49-F238E27FC236}">
                <a16:creationId xmlns:a16="http://schemas.microsoft.com/office/drawing/2014/main" id="{B3B44DFF-2ACB-4DD8-BCD3-7660CEA04A21}"/>
              </a:ext>
            </a:extLst>
          </p:cNvPr>
          <p:cNvGrpSpPr/>
          <p:nvPr/>
        </p:nvGrpSpPr>
        <p:grpSpPr>
          <a:xfrm>
            <a:off x="7909231" y="1985793"/>
            <a:ext cx="475400" cy="475400"/>
            <a:chOff x="7909231" y="1985793"/>
            <a:chExt cx="475400" cy="475400"/>
          </a:xfrm>
        </p:grpSpPr>
        <p:sp>
          <p:nvSpPr>
            <p:cNvPr id="105" name="Oval 104">
              <a:extLst>
                <a:ext uri="{FF2B5EF4-FFF2-40B4-BE49-F238E27FC236}">
                  <a16:creationId xmlns:a16="http://schemas.microsoft.com/office/drawing/2014/main" id="{D76B5C99-7DF0-4C5B-8840-37178A04834D}"/>
                </a:ext>
              </a:extLst>
            </p:cNvPr>
            <p:cNvSpPr/>
            <p:nvPr/>
          </p:nvSpPr>
          <p:spPr>
            <a:xfrm>
              <a:off x="7909231" y="1985793"/>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pic>
          <p:nvPicPr>
            <p:cNvPr id="101" name="Graphic 100">
              <a:extLst>
                <a:ext uri="{FF2B5EF4-FFF2-40B4-BE49-F238E27FC236}">
                  <a16:creationId xmlns:a16="http://schemas.microsoft.com/office/drawing/2014/main" id="{B29342F8-2EA3-4CC0-93A8-2C33862F5FF1}"/>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106" y="2099668"/>
              <a:ext cx="247650" cy="247650"/>
            </a:xfrm>
            <a:prstGeom prst="rect">
              <a:avLst/>
            </a:prstGeom>
          </p:spPr>
        </p:pic>
      </p:grpSp>
      <p:grpSp>
        <p:nvGrpSpPr>
          <p:cNvPr id="114" name="Group 113">
            <a:extLst>
              <a:ext uri="{FF2B5EF4-FFF2-40B4-BE49-F238E27FC236}">
                <a16:creationId xmlns:a16="http://schemas.microsoft.com/office/drawing/2014/main" id="{E1E2969F-9958-420F-8A64-B89903722295}"/>
              </a:ext>
            </a:extLst>
          </p:cNvPr>
          <p:cNvGrpSpPr/>
          <p:nvPr/>
        </p:nvGrpSpPr>
        <p:grpSpPr>
          <a:xfrm>
            <a:off x="8698105" y="1985793"/>
            <a:ext cx="475400" cy="475400"/>
            <a:chOff x="8698105" y="1985793"/>
            <a:chExt cx="475400" cy="475400"/>
          </a:xfrm>
        </p:grpSpPr>
        <p:sp>
          <p:nvSpPr>
            <p:cNvPr id="103" name="Oval 102">
              <a:extLst>
                <a:ext uri="{FF2B5EF4-FFF2-40B4-BE49-F238E27FC236}">
                  <a16:creationId xmlns:a16="http://schemas.microsoft.com/office/drawing/2014/main" id="{1F60141F-A78D-4DBA-B0A5-BCB21279BED8}"/>
                </a:ext>
              </a:extLst>
            </p:cNvPr>
            <p:cNvSpPr/>
            <p:nvPr/>
          </p:nvSpPr>
          <p:spPr>
            <a:xfrm>
              <a:off x="8698105" y="1985793"/>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107" name="Group 106">
              <a:extLst>
                <a:ext uri="{FF2B5EF4-FFF2-40B4-BE49-F238E27FC236}">
                  <a16:creationId xmlns:a16="http://schemas.microsoft.com/office/drawing/2014/main" id="{F8B17837-C152-4FF9-9356-7A9EB5D6F8AC}"/>
                </a:ext>
              </a:extLst>
            </p:cNvPr>
            <p:cNvGrpSpPr/>
            <p:nvPr/>
          </p:nvGrpSpPr>
          <p:grpSpPr>
            <a:xfrm>
              <a:off x="8793724" y="2081412"/>
              <a:ext cx="284163" cy="284163"/>
              <a:chOff x="2613272" y="4772729"/>
              <a:chExt cx="284163" cy="284163"/>
            </a:xfrm>
            <a:solidFill>
              <a:schemeClr val="bg1"/>
            </a:solidFill>
          </p:grpSpPr>
          <p:sp>
            <p:nvSpPr>
              <p:cNvPr id="108" name="Rectangle 4405">
                <a:extLst>
                  <a:ext uri="{FF2B5EF4-FFF2-40B4-BE49-F238E27FC236}">
                    <a16:creationId xmlns:a16="http://schemas.microsoft.com/office/drawing/2014/main" id="{61647F6D-2818-48BA-B854-C2B2D7C6CB01}"/>
                  </a:ext>
                </a:extLst>
              </p:cNvPr>
              <p:cNvSpPr>
                <a:spLocks noChangeArrowheads="1"/>
              </p:cNvSpPr>
              <p:nvPr/>
            </p:nvSpPr>
            <p:spPr bwMode="auto">
              <a:xfrm>
                <a:off x="2756147" y="4963229"/>
                <a:ext cx="571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406">
                <a:extLst>
                  <a:ext uri="{FF2B5EF4-FFF2-40B4-BE49-F238E27FC236}">
                    <a16:creationId xmlns:a16="http://schemas.microsoft.com/office/drawing/2014/main" id="{83811098-FFA6-48C7-BF6A-EE649B810786}"/>
                  </a:ext>
                </a:extLst>
              </p:cNvPr>
              <p:cNvSpPr>
                <a:spLocks noChangeArrowheads="1"/>
              </p:cNvSpPr>
              <p:nvPr/>
            </p:nvSpPr>
            <p:spPr bwMode="auto">
              <a:xfrm>
                <a:off x="2689472" y="4963229"/>
                <a:ext cx="571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407">
                <a:extLst>
                  <a:ext uri="{FF2B5EF4-FFF2-40B4-BE49-F238E27FC236}">
                    <a16:creationId xmlns:a16="http://schemas.microsoft.com/office/drawing/2014/main" id="{1E286323-9877-4AB7-93EC-B6726F89F902}"/>
                  </a:ext>
                </a:extLst>
              </p:cNvPr>
              <p:cNvSpPr>
                <a:spLocks noChangeArrowheads="1"/>
              </p:cNvSpPr>
              <p:nvPr/>
            </p:nvSpPr>
            <p:spPr bwMode="auto">
              <a:xfrm>
                <a:off x="2689472" y="4915604"/>
                <a:ext cx="571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4408">
                <a:extLst>
                  <a:ext uri="{FF2B5EF4-FFF2-40B4-BE49-F238E27FC236}">
                    <a16:creationId xmlns:a16="http://schemas.microsoft.com/office/drawing/2014/main" id="{01D47EF3-6778-40F6-8537-8A1DD9683106}"/>
                  </a:ext>
                </a:extLst>
              </p:cNvPr>
              <p:cNvSpPr>
                <a:spLocks noChangeArrowheads="1"/>
              </p:cNvSpPr>
              <p:nvPr/>
            </p:nvSpPr>
            <p:spPr bwMode="auto">
              <a:xfrm>
                <a:off x="2756147" y="4915604"/>
                <a:ext cx="57150"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409">
                <a:extLst>
                  <a:ext uri="{FF2B5EF4-FFF2-40B4-BE49-F238E27FC236}">
                    <a16:creationId xmlns:a16="http://schemas.microsoft.com/office/drawing/2014/main" id="{ABFE21FC-27BA-45B4-ADC4-FB28C0BBFC38}"/>
                  </a:ext>
                </a:extLst>
              </p:cNvPr>
              <p:cNvSpPr>
                <a:spLocks noEditPoints="1"/>
              </p:cNvSpPr>
              <p:nvPr/>
            </p:nvSpPr>
            <p:spPr bwMode="auto">
              <a:xfrm>
                <a:off x="2613272" y="4772729"/>
                <a:ext cx="284163" cy="85725"/>
              </a:xfrm>
              <a:custGeom>
                <a:avLst/>
                <a:gdLst>
                  <a:gd name="T0" fmla="*/ 628 w 897"/>
                  <a:gd name="T1" fmla="*/ 149 h 269"/>
                  <a:gd name="T2" fmla="*/ 717 w 897"/>
                  <a:gd name="T3" fmla="*/ 30 h 269"/>
                  <a:gd name="T4" fmla="*/ 269 w 897"/>
                  <a:gd name="T5" fmla="*/ 149 h 269"/>
                  <a:gd name="T6" fmla="*/ 179 w 897"/>
                  <a:gd name="T7" fmla="*/ 30 h 269"/>
                  <a:gd name="T8" fmla="*/ 269 w 897"/>
                  <a:gd name="T9" fmla="*/ 149 h 269"/>
                  <a:gd name="T10" fmla="*/ 747 w 897"/>
                  <a:gd name="T11" fmla="*/ 60 h 269"/>
                  <a:gd name="T12" fmla="*/ 747 w 897"/>
                  <a:gd name="T13" fmla="*/ 12 h 269"/>
                  <a:gd name="T14" fmla="*/ 745 w 897"/>
                  <a:gd name="T15" fmla="*/ 6 h 269"/>
                  <a:gd name="T16" fmla="*/ 741 w 897"/>
                  <a:gd name="T17" fmla="*/ 2 h 269"/>
                  <a:gd name="T18" fmla="*/ 735 w 897"/>
                  <a:gd name="T19" fmla="*/ 0 h 269"/>
                  <a:gd name="T20" fmla="*/ 613 w 897"/>
                  <a:gd name="T21" fmla="*/ 0 h 269"/>
                  <a:gd name="T22" fmla="*/ 607 w 897"/>
                  <a:gd name="T23" fmla="*/ 1 h 269"/>
                  <a:gd name="T24" fmla="*/ 603 w 897"/>
                  <a:gd name="T25" fmla="*/ 4 h 269"/>
                  <a:gd name="T26" fmla="*/ 600 w 897"/>
                  <a:gd name="T27" fmla="*/ 10 h 269"/>
                  <a:gd name="T28" fmla="*/ 598 w 897"/>
                  <a:gd name="T29" fmla="*/ 15 h 269"/>
                  <a:gd name="T30" fmla="*/ 299 w 897"/>
                  <a:gd name="T31" fmla="*/ 60 h 269"/>
                  <a:gd name="T32" fmla="*/ 299 w 897"/>
                  <a:gd name="T33" fmla="*/ 12 h 269"/>
                  <a:gd name="T34" fmla="*/ 297 w 897"/>
                  <a:gd name="T35" fmla="*/ 6 h 269"/>
                  <a:gd name="T36" fmla="*/ 292 w 897"/>
                  <a:gd name="T37" fmla="*/ 2 h 269"/>
                  <a:gd name="T38" fmla="*/ 287 w 897"/>
                  <a:gd name="T39" fmla="*/ 0 h 269"/>
                  <a:gd name="T40" fmla="*/ 164 w 897"/>
                  <a:gd name="T41" fmla="*/ 0 h 269"/>
                  <a:gd name="T42" fmla="*/ 159 w 897"/>
                  <a:gd name="T43" fmla="*/ 1 h 269"/>
                  <a:gd name="T44" fmla="*/ 153 w 897"/>
                  <a:gd name="T45" fmla="*/ 4 h 269"/>
                  <a:gd name="T46" fmla="*/ 150 w 897"/>
                  <a:gd name="T47" fmla="*/ 10 h 269"/>
                  <a:gd name="T48" fmla="*/ 149 w 897"/>
                  <a:gd name="T49" fmla="*/ 15 h 269"/>
                  <a:gd name="T50" fmla="*/ 15 w 897"/>
                  <a:gd name="T51" fmla="*/ 60 h 269"/>
                  <a:gd name="T52" fmla="*/ 9 w 897"/>
                  <a:gd name="T53" fmla="*/ 61 h 269"/>
                  <a:gd name="T54" fmla="*/ 5 w 897"/>
                  <a:gd name="T55" fmla="*/ 64 h 269"/>
                  <a:gd name="T56" fmla="*/ 1 w 897"/>
                  <a:gd name="T57" fmla="*/ 68 h 269"/>
                  <a:gd name="T58" fmla="*/ 0 w 897"/>
                  <a:gd name="T59" fmla="*/ 75 h 269"/>
                  <a:gd name="T60" fmla="*/ 897 w 897"/>
                  <a:gd name="T61" fmla="*/ 269 h 269"/>
                  <a:gd name="T62" fmla="*/ 897 w 897"/>
                  <a:gd name="T63" fmla="*/ 72 h 269"/>
                  <a:gd name="T64" fmla="*/ 895 w 897"/>
                  <a:gd name="T65" fmla="*/ 66 h 269"/>
                  <a:gd name="T66" fmla="*/ 891 w 897"/>
                  <a:gd name="T67" fmla="*/ 62 h 269"/>
                  <a:gd name="T68" fmla="*/ 885 w 897"/>
                  <a:gd name="T69" fmla="*/ 6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97" h="269">
                    <a:moveTo>
                      <a:pt x="717" y="149"/>
                    </a:moveTo>
                    <a:lnTo>
                      <a:pt x="628" y="149"/>
                    </a:lnTo>
                    <a:lnTo>
                      <a:pt x="628" y="30"/>
                    </a:lnTo>
                    <a:lnTo>
                      <a:pt x="717" y="30"/>
                    </a:lnTo>
                    <a:lnTo>
                      <a:pt x="717" y="149"/>
                    </a:lnTo>
                    <a:close/>
                    <a:moveTo>
                      <a:pt x="269" y="149"/>
                    </a:moveTo>
                    <a:lnTo>
                      <a:pt x="179" y="149"/>
                    </a:lnTo>
                    <a:lnTo>
                      <a:pt x="179" y="30"/>
                    </a:lnTo>
                    <a:lnTo>
                      <a:pt x="269" y="30"/>
                    </a:lnTo>
                    <a:lnTo>
                      <a:pt x="269" y="149"/>
                    </a:lnTo>
                    <a:close/>
                    <a:moveTo>
                      <a:pt x="882" y="60"/>
                    </a:moveTo>
                    <a:lnTo>
                      <a:pt x="747" y="60"/>
                    </a:lnTo>
                    <a:lnTo>
                      <a:pt x="747" y="15"/>
                    </a:lnTo>
                    <a:lnTo>
                      <a:pt x="747" y="12"/>
                    </a:lnTo>
                    <a:lnTo>
                      <a:pt x="746" y="10"/>
                    </a:lnTo>
                    <a:lnTo>
                      <a:pt x="745" y="6"/>
                    </a:lnTo>
                    <a:lnTo>
                      <a:pt x="743" y="4"/>
                    </a:lnTo>
                    <a:lnTo>
                      <a:pt x="741" y="2"/>
                    </a:lnTo>
                    <a:lnTo>
                      <a:pt x="739" y="1"/>
                    </a:lnTo>
                    <a:lnTo>
                      <a:pt x="735" y="0"/>
                    </a:lnTo>
                    <a:lnTo>
                      <a:pt x="732" y="0"/>
                    </a:lnTo>
                    <a:lnTo>
                      <a:pt x="613" y="0"/>
                    </a:lnTo>
                    <a:lnTo>
                      <a:pt x="610" y="0"/>
                    </a:lnTo>
                    <a:lnTo>
                      <a:pt x="607" y="1"/>
                    </a:lnTo>
                    <a:lnTo>
                      <a:pt x="605" y="2"/>
                    </a:lnTo>
                    <a:lnTo>
                      <a:pt x="603" y="4"/>
                    </a:lnTo>
                    <a:lnTo>
                      <a:pt x="601" y="6"/>
                    </a:lnTo>
                    <a:lnTo>
                      <a:pt x="600" y="10"/>
                    </a:lnTo>
                    <a:lnTo>
                      <a:pt x="598" y="12"/>
                    </a:lnTo>
                    <a:lnTo>
                      <a:pt x="598" y="15"/>
                    </a:lnTo>
                    <a:lnTo>
                      <a:pt x="598" y="60"/>
                    </a:lnTo>
                    <a:lnTo>
                      <a:pt x="299" y="60"/>
                    </a:lnTo>
                    <a:lnTo>
                      <a:pt x="299" y="15"/>
                    </a:lnTo>
                    <a:lnTo>
                      <a:pt x="299" y="12"/>
                    </a:lnTo>
                    <a:lnTo>
                      <a:pt x="298" y="10"/>
                    </a:lnTo>
                    <a:lnTo>
                      <a:pt x="297" y="6"/>
                    </a:lnTo>
                    <a:lnTo>
                      <a:pt x="295" y="4"/>
                    </a:lnTo>
                    <a:lnTo>
                      <a:pt x="292" y="2"/>
                    </a:lnTo>
                    <a:lnTo>
                      <a:pt x="290" y="1"/>
                    </a:lnTo>
                    <a:lnTo>
                      <a:pt x="287" y="0"/>
                    </a:lnTo>
                    <a:lnTo>
                      <a:pt x="284" y="0"/>
                    </a:lnTo>
                    <a:lnTo>
                      <a:pt x="164" y="0"/>
                    </a:lnTo>
                    <a:lnTo>
                      <a:pt x="161" y="0"/>
                    </a:lnTo>
                    <a:lnTo>
                      <a:pt x="159" y="1"/>
                    </a:lnTo>
                    <a:lnTo>
                      <a:pt x="155" y="2"/>
                    </a:lnTo>
                    <a:lnTo>
                      <a:pt x="153" y="4"/>
                    </a:lnTo>
                    <a:lnTo>
                      <a:pt x="152" y="6"/>
                    </a:lnTo>
                    <a:lnTo>
                      <a:pt x="150" y="10"/>
                    </a:lnTo>
                    <a:lnTo>
                      <a:pt x="150" y="12"/>
                    </a:lnTo>
                    <a:lnTo>
                      <a:pt x="149" y="15"/>
                    </a:lnTo>
                    <a:lnTo>
                      <a:pt x="149" y="60"/>
                    </a:lnTo>
                    <a:lnTo>
                      <a:pt x="15" y="60"/>
                    </a:lnTo>
                    <a:lnTo>
                      <a:pt x="12" y="60"/>
                    </a:lnTo>
                    <a:lnTo>
                      <a:pt x="9" y="61"/>
                    </a:lnTo>
                    <a:lnTo>
                      <a:pt x="7" y="62"/>
                    </a:lnTo>
                    <a:lnTo>
                      <a:pt x="5" y="64"/>
                    </a:lnTo>
                    <a:lnTo>
                      <a:pt x="2" y="66"/>
                    </a:lnTo>
                    <a:lnTo>
                      <a:pt x="1" y="68"/>
                    </a:lnTo>
                    <a:lnTo>
                      <a:pt x="0" y="72"/>
                    </a:lnTo>
                    <a:lnTo>
                      <a:pt x="0" y="75"/>
                    </a:lnTo>
                    <a:lnTo>
                      <a:pt x="0" y="269"/>
                    </a:lnTo>
                    <a:lnTo>
                      <a:pt x="897" y="269"/>
                    </a:lnTo>
                    <a:lnTo>
                      <a:pt x="897" y="75"/>
                    </a:lnTo>
                    <a:lnTo>
                      <a:pt x="897" y="72"/>
                    </a:lnTo>
                    <a:lnTo>
                      <a:pt x="896" y="68"/>
                    </a:lnTo>
                    <a:lnTo>
                      <a:pt x="895" y="66"/>
                    </a:lnTo>
                    <a:lnTo>
                      <a:pt x="893" y="64"/>
                    </a:lnTo>
                    <a:lnTo>
                      <a:pt x="891" y="62"/>
                    </a:lnTo>
                    <a:lnTo>
                      <a:pt x="888" y="61"/>
                    </a:lnTo>
                    <a:lnTo>
                      <a:pt x="885" y="60"/>
                    </a:lnTo>
                    <a:lnTo>
                      <a:pt x="8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410">
                <a:extLst>
                  <a:ext uri="{FF2B5EF4-FFF2-40B4-BE49-F238E27FC236}">
                    <a16:creationId xmlns:a16="http://schemas.microsoft.com/office/drawing/2014/main" id="{C8496087-631B-41E5-9AE8-1D8F12948C98}"/>
                  </a:ext>
                </a:extLst>
              </p:cNvPr>
              <p:cNvSpPr>
                <a:spLocks noEditPoints="1"/>
              </p:cNvSpPr>
              <p:nvPr/>
            </p:nvSpPr>
            <p:spPr bwMode="auto">
              <a:xfrm>
                <a:off x="2613272" y="4867979"/>
                <a:ext cx="284163" cy="188913"/>
              </a:xfrm>
              <a:custGeom>
                <a:avLst/>
                <a:gdLst>
                  <a:gd name="T0" fmla="*/ 82 w 897"/>
                  <a:gd name="T1" fmla="*/ 298 h 599"/>
                  <a:gd name="T2" fmla="*/ 75 w 897"/>
                  <a:gd name="T3" fmla="*/ 288 h 599"/>
                  <a:gd name="T4" fmla="*/ 77 w 897"/>
                  <a:gd name="T5" fmla="*/ 276 h 599"/>
                  <a:gd name="T6" fmla="*/ 87 w 897"/>
                  <a:gd name="T7" fmla="*/ 270 h 599"/>
                  <a:gd name="T8" fmla="*/ 90 w 897"/>
                  <a:gd name="T9" fmla="*/ 150 h 599"/>
                  <a:gd name="T10" fmla="*/ 80 w 897"/>
                  <a:gd name="T11" fmla="*/ 146 h 599"/>
                  <a:gd name="T12" fmla="*/ 75 w 897"/>
                  <a:gd name="T13" fmla="*/ 135 h 599"/>
                  <a:gd name="T14" fmla="*/ 80 w 897"/>
                  <a:gd name="T15" fmla="*/ 125 h 599"/>
                  <a:gd name="T16" fmla="*/ 90 w 897"/>
                  <a:gd name="T17" fmla="*/ 120 h 599"/>
                  <a:gd name="T18" fmla="*/ 210 w 897"/>
                  <a:gd name="T19" fmla="*/ 51 h 599"/>
                  <a:gd name="T20" fmla="*/ 219 w 897"/>
                  <a:gd name="T21" fmla="*/ 42 h 599"/>
                  <a:gd name="T22" fmla="*/ 230 w 897"/>
                  <a:gd name="T23" fmla="*/ 42 h 599"/>
                  <a:gd name="T24" fmla="*/ 238 w 897"/>
                  <a:gd name="T25" fmla="*/ 51 h 599"/>
                  <a:gd name="T26" fmla="*/ 419 w 897"/>
                  <a:gd name="T27" fmla="*/ 120 h 599"/>
                  <a:gd name="T28" fmla="*/ 421 w 897"/>
                  <a:gd name="T29" fmla="*/ 48 h 599"/>
                  <a:gd name="T30" fmla="*/ 430 w 897"/>
                  <a:gd name="T31" fmla="*/ 41 h 599"/>
                  <a:gd name="T32" fmla="*/ 442 w 897"/>
                  <a:gd name="T33" fmla="*/ 44 h 599"/>
                  <a:gd name="T34" fmla="*/ 449 w 897"/>
                  <a:gd name="T35" fmla="*/ 53 h 599"/>
                  <a:gd name="T36" fmla="*/ 628 w 897"/>
                  <a:gd name="T37" fmla="*/ 56 h 599"/>
                  <a:gd name="T38" fmla="*/ 633 w 897"/>
                  <a:gd name="T39" fmla="*/ 45 h 599"/>
                  <a:gd name="T40" fmla="*/ 643 w 897"/>
                  <a:gd name="T41" fmla="*/ 41 h 599"/>
                  <a:gd name="T42" fmla="*/ 653 w 897"/>
                  <a:gd name="T43" fmla="*/ 45 h 599"/>
                  <a:gd name="T44" fmla="*/ 658 w 897"/>
                  <a:gd name="T45" fmla="*/ 56 h 599"/>
                  <a:gd name="T46" fmla="*/ 812 w 897"/>
                  <a:gd name="T47" fmla="*/ 121 h 599"/>
                  <a:gd name="T48" fmla="*/ 821 w 897"/>
                  <a:gd name="T49" fmla="*/ 130 h 599"/>
                  <a:gd name="T50" fmla="*/ 821 w 897"/>
                  <a:gd name="T51" fmla="*/ 142 h 599"/>
                  <a:gd name="T52" fmla="*/ 812 w 897"/>
                  <a:gd name="T53" fmla="*/ 149 h 599"/>
                  <a:gd name="T54" fmla="*/ 658 w 897"/>
                  <a:gd name="T55" fmla="*/ 270 h 599"/>
                  <a:gd name="T56" fmla="*/ 815 w 897"/>
                  <a:gd name="T57" fmla="*/ 272 h 599"/>
                  <a:gd name="T58" fmla="*/ 821 w 897"/>
                  <a:gd name="T59" fmla="*/ 282 h 599"/>
                  <a:gd name="T60" fmla="*/ 819 w 897"/>
                  <a:gd name="T61" fmla="*/ 294 h 599"/>
                  <a:gd name="T62" fmla="*/ 809 w 897"/>
                  <a:gd name="T63" fmla="*/ 300 h 599"/>
                  <a:gd name="T64" fmla="*/ 807 w 897"/>
                  <a:gd name="T65" fmla="*/ 420 h 599"/>
                  <a:gd name="T66" fmla="*/ 818 w 897"/>
                  <a:gd name="T67" fmla="*/ 424 h 599"/>
                  <a:gd name="T68" fmla="*/ 822 w 897"/>
                  <a:gd name="T69" fmla="*/ 435 h 599"/>
                  <a:gd name="T70" fmla="*/ 818 w 897"/>
                  <a:gd name="T71" fmla="*/ 446 h 599"/>
                  <a:gd name="T72" fmla="*/ 807 w 897"/>
                  <a:gd name="T73" fmla="*/ 450 h 599"/>
                  <a:gd name="T74" fmla="*/ 656 w 897"/>
                  <a:gd name="T75" fmla="*/ 515 h 599"/>
                  <a:gd name="T76" fmla="*/ 649 w 897"/>
                  <a:gd name="T77" fmla="*/ 523 h 599"/>
                  <a:gd name="T78" fmla="*/ 637 w 897"/>
                  <a:gd name="T79" fmla="*/ 523 h 599"/>
                  <a:gd name="T80" fmla="*/ 629 w 897"/>
                  <a:gd name="T81" fmla="*/ 515 h 599"/>
                  <a:gd name="T82" fmla="*/ 449 w 897"/>
                  <a:gd name="T83" fmla="*/ 450 h 599"/>
                  <a:gd name="T84" fmla="*/ 445 w 897"/>
                  <a:gd name="T85" fmla="*/ 517 h 599"/>
                  <a:gd name="T86" fmla="*/ 437 w 897"/>
                  <a:gd name="T87" fmla="*/ 524 h 599"/>
                  <a:gd name="T88" fmla="*/ 425 w 897"/>
                  <a:gd name="T89" fmla="*/ 521 h 599"/>
                  <a:gd name="T90" fmla="*/ 419 w 897"/>
                  <a:gd name="T91" fmla="*/ 512 h 599"/>
                  <a:gd name="T92" fmla="*/ 239 w 897"/>
                  <a:gd name="T93" fmla="*/ 509 h 599"/>
                  <a:gd name="T94" fmla="*/ 235 w 897"/>
                  <a:gd name="T95" fmla="*/ 519 h 599"/>
                  <a:gd name="T96" fmla="*/ 224 w 897"/>
                  <a:gd name="T97" fmla="*/ 524 h 599"/>
                  <a:gd name="T98" fmla="*/ 213 w 897"/>
                  <a:gd name="T99" fmla="*/ 519 h 599"/>
                  <a:gd name="T100" fmla="*/ 209 w 897"/>
                  <a:gd name="T101" fmla="*/ 509 h 599"/>
                  <a:gd name="T102" fmla="*/ 85 w 897"/>
                  <a:gd name="T103" fmla="*/ 449 h 599"/>
                  <a:gd name="T104" fmla="*/ 76 w 897"/>
                  <a:gd name="T105" fmla="*/ 440 h 599"/>
                  <a:gd name="T106" fmla="*/ 76 w 897"/>
                  <a:gd name="T107" fmla="*/ 428 h 599"/>
                  <a:gd name="T108" fmla="*/ 85 w 897"/>
                  <a:gd name="T109" fmla="*/ 421 h 599"/>
                  <a:gd name="T110" fmla="*/ 209 w 897"/>
                  <a:gd name="T111" fmla="*/ 300 h 599"/>
                  <a:gd name="T112" fmla="*/ 1 w 897"/>
                  <a:gd name="T113" fmla="*/ 590 h 599"/>
                  <a:gd name="T114" fmla="*/ 9 w 897"/>
                  <a:gd name="T115" fmla="*/ 597 h 599"/>
                  <a:gd name="T116" fmla="*/ 885 w 897"/>
                  <a:gd name="T117" fmla="*/ 599 h 599"/>
                  <a:gd name="T118" fmla="*/ 895 w 897"/>
                  <a:gd name="T119" fmla="*/ 592 h 599"/>
                  <a:gd name="T120" fmla="*/ 897 w 897"/>
                  <a:gd name="T121"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97" h="599">
                    <a:moveTo>
                      <a:pt x="90" y="300"/>
                    </a:moveTo>
                    <a:lnTo>
                      <a:pt x="87" y="300"/>
                    </a:lnTo>
                    <a:lnTo>
                      <a:pt x="85" y="299"/>
                    </a:lnTo>
                    <a:lnTo>
                      <a:pt x="82" y="298"/>
                    </a:lnTo>
                    <a:lnTo>
                      <a:pt x="80" y="296"/>
                    </a:lnTo>
                    <a:lnTo>
                      <a:pt x="77" y="294"/>
                    </a:lnTo>
                    <a:lnTo>
                      <a:pt x="76" y="291"/>
                    </a:lnTo>
                    <a:lnTo>
                      <a:pt x="75" y="288"/>
                    </a:lnTo>
                    <a:lnTo>
                      <a:pt x="75" y="285"/>
                    </a:lnTo>
                    <a:lnTo>
                      <a:pt x="75" y="282"/>
                    </a:lnTo>
                    <a:lnTo>
                      <a:pt x="76" y="280"/>
                    </a:lnTo>
                    <a:lnTo>
                      <a:pt x="77" y="276"/>
                    </a:lnTo>
                    <a:lnTo>
                      <a:pt x="80" y="274"/>
                    </a:lnTo>
                    <a:lnTo>
                      <a:pt x="82" y="272"/>
                    </a:lnTo>
                    <a:lnTo>
                      <a:pt x="85" y="271"/>
                    </a:lnTo>
                    <a:lnTo>
                      <a:pt x="87" y="270"/>
                    </a:lnTo>
                    <a:lnTo>
                      <a:pt x="90" y="270"/>
                    </a:lnTo>
                    <a:lnTo>
                      <a:pt x="209" y="270"/>
                    </a:lnTo>
                    <a:lnTo>
                      <a:pt x="209" y="150"/>
                    </a:lnTo>
                    <a:lnTo>
                      <a:pt x="90" y="150"/>
                    </a:lnTo>
                    <a:lnTo>
                      <a:pt x="87" y="150"/>
                    </a:lnTo>
                    <a:lnTo>
                      <a:pt x="85" y="149"/>
                    </a:lnTo>
                    <a:lnTo>
                      <a:pt x="82" y="148"/>
                    </a:lnTo>
                    <a:lnTo>
                      <a:pt x="80" y="146"/>
                    </a:lnTo>
                    <a:lnTo>
                      <a:pt x="77" y="144"/>
                    </a:lnTo>
                    <a:lnTo>
                      <a:pt x="76" y="142"/>
                    </a:lnTo>
                    <a:lnTo>
                      <a:pt x="75" y="138"/>
                    </a:lnTo>
                    <a:lnTo>
                      <a:pt x="75" y="135"/>
                    </a:lnTo>
                    <a:lnTo>
                      <a:pt x="75" y="132"/>
                    </a:lnTo>
                    <a:lnTo>
                      <a:pt x="76" y="130"/>
                    </a:lnTo>
                    <a:lnTo>
                      <a:pt x="77" y="128"/>
                    </a:lnTo>
                    <a:lnTo>
                      <a:pt x="80" y="125"/>
                    </a:lnTo>
                    <a:lnTo>
                      <a:pt x="82" y="123"/>
                    </a:lnTo>
                    <a:lnTo>
                      <a:pt x="85" y="121"/>
                    </a:lnTo>
                    <a:lnTo>
                      <a:pt x="87" y="120"/>
                    </a:lnTo>
                    <a:lnTo>
                      <a:pt x="90" y="120"/>
                    </a:lnTo>
                    <a:lnTo>
                      <a:pt x="209" y="120"/>
                    </a:lnTo>
                    <a:lnTo>
                      <a:pt x="209" y="56"/>
                    </a:lnTo>
                    <a:lnTo>
                      <a:pt x="210" y="53"/>
                    </a:lnTo>
                    <a:lnTo>
                      <a:pt x="210" y="51"/>
                    </a:lnTo>
                    <a:lnTo>
                      <a:pt x="212" y="48"/>
                    </a:lnTo>
                    <a:lnTo>
                      <a:pt x="213" y="45"/>
                    </a:lnTo>
                    <a:lnTo>
                      <a:pt x="215" y="44"/>
                    </a:lnTo>
                    <a:lnTo>
                      <a:pt x="219" y="42"/>
                    </a:lnTo>
                    <a:lnTo>
                      <a:pt x="221" y="41"/>
                    </a:lnTo>
                    <a:lnTo>
                      <a:pt x="224" y="41"/>
                    </a:lnTo>
                    <a:lnTo>
                      <a:pt x="227" y="41"/>
                    </a:lnTo>
                    <a:lnTo>
                      <a:pt x="230" y="42"/>
                    </a:lnTo>
                    <a:lnTo>
                      <a:pt x="233" y="44"/>
                    </a:lnTo>
                    <a:lnTo>
                      <a:pt x="235" y="45"/>
                    </a:lnTo>
                    <a:lnTo>
                      <a:pt x="237" y="48"/>
                    </a:lnTo>
                    <a:lnTo>
                      <a:pt x="238" y="51"/>
                    </a:lnTo>
                    <a:lnTo>
                      <a:pt x="239" y="53"/>
                    </a:lnTo>
                    <a:lnTo>
                      <a:pt x="239" y="56"/>
                    </a:lnTo>
                    <a:lnTo>
                      <a:pt x="239" y="120"/>
                    </a:lnTo>
                    <a:lnTo>
                      <a:pt x="419" y="120"/>
                    </a:lnTo>
                    <a:lnTo>
                      <a:pt x="419" y="56"/>
                    </a:lnTo>
                    <a:lnTo>
                      <a:pt x="419" y="53"/>
                    </a:lnTo>
                    <a:lnTo>
                      <a:pt x="420" y="51"/>
                    </a:lnTo>
                    <a:lnTo>
                      <a:pt x="421" y="48"/>
                    </a:lnTo>
                    <a:lnTo>
                      <a:pt x="423" y="45"/>
                    </a:lnTo>
                    <a:lnTo>
                      <a:pt x="425" y="44"/>
                    </a:lnTo>
                    <a:lnTo>
                      <a:pt x="427" y="42"/>
                    </a:lnTo>
                    <a:lnTo>
                      <a:pt x="430" y="41"/>
                    </a:lnTo>
                    <a:lnTo>
                      <a:pt x="434" y="41"/>
                    </a:lnTo>
                    <a:lnTo>
                      <a:pt x="437" y="41"/>
                    </a:lnTo>
                    <a:lnTo>
                      <a:pt x="439" y="42"/>
                    </a:lnTo>
                    <a:lnTo>
                      <a:pt x="442" y="44"/>
                    </a:lnTo>
                    <a:lnTo>
                      <a:pt x="444" y="45"/>
                    </a:lnTo>
                    <a:lnTo>
                      <a:pt x="445" y="48"/>
                    </a:lnTo>
                    <a:lnTo>
                      <a:pt x="448" y="51"/>
                    </a:lnTo>
                    <a:lnTo>
                      <a:pt x="449" y="53"/>
                    </a:lnTo>
                    <a:lnTo>
                      <a:pt x="449" y="56"/>
                    </a:lnTo>
                    <a:lnTo>
                      <a:pt x="449" y="120"/>
                    </a:lnTo>
                    <a:lnTo>
                      <a:pt x="628" y="120"/>
                    </a:lnTo>
                    <a:lnTo>
                      <a:pt x="628" y="56"/>
                    </a:lnTo>
                    <a:lnTo>
                      <a:pt x="628" y="53"/>
                    </a:lnTo>
                    <a:lnTo>
                      <a:pt x="629" y="51"/>
                    </a:lnTo>
                    <a:lnTo>
                      <a:pt x="631" y="48"/>
                    </a:lnTo>
                    <a:lnTo>
                      <a:pt x="633" y="45"/>
                    </a:lnTo>
                    <a:lnTo>
                      <a:pt x="635" y="44"/>
                    </a:lnTo>
                    <a:lnTo>
                      <a:pt x="637" y="42"/>
                    </a:lnTo>
                    <a:lnTo>
                      <a:pt x="640" y="41"/>
                    </a:lnTo>
                    <a:lnTo>
                      <a:pt x="643" y="41"/>
                    </a:lnTo>
                    <a:lnTo>
                      <a:pt x="646" y="41"/>
                    </a:lnTo>
                    <a:lnTo>
                      <a:pt x="649" y="42"/>
                    </a:lnTo>
                    <a:lnTo>
                      <a:pt x="651" y="44"/>
                    </a:lnTo>
                    <a:lnTo>
                      <a:pt x="653" y="45"/>
                    </a:lnTo>
                    <a:lnTo>
                      <a:pt x="655" y="48"/>
                    </a:lnTo>
                    <a:lnTo>
                      <a:pt x="656" y="51"/>
                    </a:lnTo>
                    <a:lnTo>
                      <a:pt x="657" y="53"/>
                    </a:lnTo>
                    <a:lnTo>
                      <a:pt x="658" y="56"/>
                    </a:lnTo>
                    <a:lnTo>
                      <a:pt x="658" y="120"/>
                    </a:lnTo>
                    <a:lnTo>
                      <a:pt x="807" y="120"/>
                    </a:lnTo>
                    <a:lnTo>
                      <a:pt x="809" y="120"/>
                    </a:lnTo>
                    <a:lnTo>
                      <a:pt x="812" y="121"/>
                    </a:lnTo>
                    <a:lnTo>
                      <a:pt x="815" y="123"/>
                    </a:lnTo>
                    <a:lnTo>
                      <a:pt x="818" y="125"/>
                    </a:lnTo>
                    <a:lnTo>
                      <a:pt x="819" y="128"/>
                    </a:lnTo>
                    <a:lnTo>
                      <a:pt x="821" y="130"/>
                    </a:lnTo>
                    <a:lnTo>
                      <a:pt x="821" y="132"/>
                    </a:lnTo>
                    <a:lnTo>
                      <a:pt x="822" y="135"/>
                    </a:lnTo>
                    <a:lnTo>
                      <a:pt x="821" y="138"/>
                    </a:lnTo>
                    <a:lnTo>
                      <a:pt x="821" y="142"/>
                    </a:lnTo>
                    <a:lnTo>
                      <a:pt x="819" y="144"/>
                    </a:lnTo>
                    <a:lnTo>
                      <a:pt x="818" y="146"/>
                    </a:lnTo>
                    <a:lnTo>
                      <a:pt x="815" y="148"/>
                    </a:lnTo>
                    <a:lnTo>
                      <a:pt x="812" y="149"/>
                    </a:lnTo>
                    <a:lnTo>
                      <a:pt x="809" y="150"/>
                    </a:lnTo>
                    <a:lnTo>
                      <a:pt x="807" y="150"/>
                    </a:lnTo>
                    <a:lnTo>
                      <a:pt x="658" y="150"/>
                    </a:lnTo>
                    <a:lnTo>
                      <a:pt x="658" y="270"/>
                    </a:lnTo>
                    <a:lnTo>
                      <a:pt x="807" y="270"/>
                    </a:lnTo>
                    <a:lnTo>
                      <a:pt x="809" y="270"/>
                    </a:lnTo>
                    <a:lnTo>
                      <a:pt x="812" y="271"/>
                    </a:lnTo>
                    <a:lnTo>
                      <a:pt x="815" y="272"/>
                    </a:lnTo>
                    <a:lnTo>
                      <a:pt x="818" y="274"/>
                    </a:lnTo>
                    <a:lnTo>
                      <a:pt x="819" y="276"/>
                    </a:lnTo>
                    <a:lnTo>
                      <a:pt x="821" y="280"/>
                    </a:lnTo>
                    <a:lnTo>
                      <a:pt x="821" y="282"/>
                    </a:lnTo>
                    <a:lnTo>
                      <a:pt x="822" y="285"/>
                    </a:lnTo>
                    <a:lnTo>
                      <a:pt x="821" y="288"/>
                    </a:lnTo>
                    <a:lnTo>
                      <a:pt x="821" y="291"/>
                    </a:lnTo>
                    <a:lnTo>
                      <a:pt x="819" y="294"/>
                    </a:lnTo>
                    <a:lnTo>
                      <a:pt x="818" y="296"/>
                    </a:lnTo>
                    <a:lnTo>
                      <a:pt x="815" y="298"/>
                    </a:lnTo>
                    <a:lnTo>
                      <a:pt x="812" y="299"/>
                    </a:lnTo>
                    <a:lnTo>
                      <a:pt x="809" y="300"/>
                    </a:lnTo>
                    <a:lnTo>
                      <a:pt x="807" y="300"/>
                    </a:lnTo>
                    <a:lnTo>
                      <a:pt x="658" y="300"/>
                    </a:lnTo>
                    <a:lnTo>
                      <a:pt x="658" y="420"/>
                    </a:lnTo>
                    <a:lnTo>
                      <a:pt x="807" y="420"/>
                    </a:lnTo>
                    <a:lnTo>
                      <a:pt x="809" y="420"/>
                    </a:lnTo>
                    <a:lnTo>
                      <a:pt x="812" y="421"/>
                    </a:lnTo>
                    <a:lnTo>
                      <a:pt x="815" y="422"/>
                    </a:lnTo>
                    <a:lnTo>
                      <a:pt x="818" y="424"/>
                    </a:lnTo>
                    <a:lnTo>
                      <a:pt x="819" y="426"/>
                    </a:lnTo>
                    <a:lnTo>
                      <a:pt x="821" y="428"/>
                    </a:lnTo>
                    <a:lnTo>
                      <a:pt x="821" y="432"/>
                    </a:lnTo>
                    <a:lnTo>
                      <a:pt x="822" y="435"/>
                    </a:lnTo>
                    <a:lnTo>
                      <a:pt x="821" y="438"/>
                    </a:lnTo>
                    <a:lnTo>
                      <a:pt x="821" y="440"/>
                    </a:lnTo>
                    <a:lnTo>
                      <a:pt x="819" y="443"/>
                    </a:lnTo>
                    <a:lnTo>
                      <a:pt x="818" y="446"/>
                    </a:lnTo>
                    <a:lnTo>
                      <a:pt x="815" y="447"/>
                    </a:lnTo>
                    <a:lnTo>
                      <a:pt x="812" y="449"/>
                    </a:lnTo>
                    <a:lnTo>
                      <a:pt x="809" y="449"/>
                    </a:lnTo>
                    <a:lnTo>
                      <a:pt x="807" y="450"/>
                    </a:lnTo>
                    <a:lnTo>
                      <a:pt x="658" y="450"/>
                    </a:lnTo>
                    <a:lnTo>
                      <a:pt x="658" y="509"/>
                    </a:lnTo>
                    <a:lnTo>
                      <a:pt x="657" y="512"/>
                    </a:lnTo>
                    <a:lnTo>
                      <a:pt x="656" y="515"/>
                    </a:lnTo>
                    <a:lnTo>
                      <a:pt x="655" y="517"/>
                    </a:lnTo>
                    <a:lnTo>
                      <a:pt x="653" y="519"/>
                    </a:lnTo>
                    <a:lnTo>
                      <a:pt x="651" y="521"/>
                    </a:lnTo>
                    <a:lnTo>
                      <a:pt x="649" y="523"/>
                    </a:lnTo>
                    <a:lnTo>
                      <a:pt x="646" y="524"/>
                    </a:lnTo>
                    <a:lnTo>
                      <a:pt x="643" y="524"/>
                    </a:lnTo>
                    <a:lnTo>
                      <a:pt x="640" y="524"/>
                    </a:lnTo>
                    <a:lnTo>
                      <a:pt x="637" y="523"/>
                    </a:lnTo>
                    <a:lnTo>
                      <a:pt x="635" y="521"/>
                    </a:lnTo>
                    <a:lnTo>
                      <a:pt x="633" y="519"/>
                    </a:lnTo>
                    <a:lnTo>
                      <a:pt x="631" y="517"/>
                    </a:lnTo>
                    <a:lnTo>
                      <a:pt x="629" y="515"/>
                    </a:lnTo>
                    <a:lnTo>
                      <a:pt x="628" y="512"/>
                    </a:lnTo>
                    <a:lnTo>
                      <a:pt x="628" y="509"/>
                    </a:lnTo>
                    <a:lnTo>
                      <a:pt x="628" y="450"/>
                    </a:lnTo>
                    <a:lnTo>
                      <a:pt x="449" y="450"/>
                    </a:lnTo>
                    <a:lnTo>
                      <a:pt x="449" y="509"/>
                    </a:lnTo>
                    <a:lnTo>
                      <a:pt x="449" y="512"/>
                    </a:lnTo>
                    <a:lnTo>
                      <a:pt x="448" y="515"/>
                    </a:lnTo>
                    <a:lnTo>
                      <a:pt x="445" y="517"/>
                    </a:lnTo>
                    <a:lnTo>
                      <a:pt x="444" y="519"/>
                    </a:lnTo>
                    <a:lnTo>
                      <a:pt x="442" y="521"/>
                    </a:lnTo>
                    <a:lnTo>
                      <a:pt x="439" y="523"/>
                    </a:lnTo>
                    <a:lnTo>
                      <a:pt x="437" y="524"/>
                    </a:lnTo>
                    <a:lnTo>
                      <a:pt x="434" y="524"/>
                    </a:lnTo>
                    <a:lnTo>
                      <a:pt x="430" y="524"/>
                    </a:lnTo>
                    <a:lnTo>
                      <a:pt x="427" y="523"/>
                    </a:lnTo>
                    <a:lnTo>
                      <a:pt x="425" y="521"/>
                    </a:lnTo>
                    <a:lnTo>
                      <a:pt x="423" y="519"/>
                    </a:lnTo>
                    <a:lnTo>
                      <a:pt x="421" y="517"/>
                    </a:lnTo>
                    <a:lnTo>
                      <a:pt x="420" y="515"/>
                    </a:lnTo>
                    <a:lnTo>
                      <a:pt x="419" y="512"/>
                    </a:lnTo>
                    <a:lnTo>
                      <a:pt x="419" y="509"/>
                    </a:lnTo>
                    <a:lnTo>
                      <a:pt x="419" y="450"/>
                    </a:lnTo>
                    <a:lnTo>
                      <a:pt x="239" y="450"/>
                    </a:lnTo>
                    <a:lnTo>
                      <a:pt x="239" y="509"/>
                    </a:lnTo>
                    <a:lnTo>
                      <a:pt x="239" y="512"/>
                    </a:lnTo>
                    <a:lnTo>
                      <a:pt x="238" y="515"/>
                    </a:lnTo>
                    <a:lnTo>
                      <a:pt x="237" y="517"/>
                    </a:lnTo>
                    <a:lnTo>
                      <a:pt x="235" y="519"/>
                    </a:lnTo>
                    <a:lnTo>
                      <a:pt x="233" y="521"/>
                    </a:lnTo>
                    <a:lnTo>
                      <a:pt x="230" y="523"/>
                    </a:lnTo>
                    <a:lnTo>
                      <a:pt x="227" y="524"/>
                    </a:lnTo>
                    <a:lnTo>
                      <a:pt x="224" y="524"/>
                    </a:lnTo>
                    <a:lnTo>
                      <a:pt x="221" y="524"/>
                    </a:lnTo>
                    <a:lnTo>
                      <a:pt x="219" y="523"/>
                    </a:lnTo>
                    <a:lnTo>
                      <a:pt x="215" y="521"/>
                    </a:lnTo>
                    <a:lnTo>
                      <a:pt x="213" y="519"/>
                    </a:lnTo>
                    <a:lnTo>
                      <a:pt x="212" y="517"/>
                    </a:lnTo>
                    <a:lnTo>
                      <a:pt x="210" y="515"/>
                    </a:lnTo>
                    <a:lnTo>
                      <a:pt x="210" y="512"/>
                    </a:lnTo>
                    <a:lnTo>
                      <a:pt x="209" y="509"/>
                    </a:lnTo>
                    <a:lnTo>
                      <a:pt x="209" y="450"/>
                    </a:lnTo>
                    <a:lnTo>
                      <a:pt x="90" y="450"/>
                    </a:lnTo>
                    <a:lnTo>
                      <a:pt x="87" y="449"/>
                    </a:lnTo>
                    <a:lnTo>
                      <a:pt x="85" y="449"/>
                    </a:lnTo>
                    <a:lnTo>
                      <a:pt x="82" y="447"/>
                    </a:lnTo>
                    <a:lnTo>
                      <a:pt x="80" y="446"/>
                    </a:lnTo>
                    <a:lnTo>
                      <a:pt x="77" y="443"/>
                    </a:lnTo>
                    <a:lnTo>
                      <a:pt x="76" y="440"/>
                    </a:lnTo>
                    <a:lnTo>
                      <a:pt x="75" y="438"/>
                    </a:lnTo>
                    <a:lnTo>
                      <a:pt x="75" y="435"/>
                    </a:lnTo>
                    <a:lnTo>
                      <a:pt x="75" y="432"/>
                    </a:lnTo>
                    <a:lnTo>
                      <a:pt x="76" y="428"/>
                    </a:lnTo>
                    <a:lnTo>
                      <a:pt x="77" y="426"/>
                    </a:lnTo>
                    <a:lnTo>
                      <a:pt x="80" y="424"/>
                    </a:lnTo>
                    <a:lnTo>
                      <a:pt x="82" y="422"/>
                    </a:lnTo>
                    <a:lnTo>
                      <a:pt x="85" y="421"/>
                    </a:lnTo>
                    <a:lnTo>
                      <a:pt x="87" y="420"/>
                    </a:lnTo>
                    <a:lnTo>
                      <a:pt x="90" y="420"/>
                    </a:lnTo>
                    <a:lnTo>
                      <a:pt x="209" y="420"/>
                    </a:lnTo>
                    <a:lnTo>
                      <a:pt x="209" y="300"/>
                    </a:lnTo>
                    <a:lnTo>
                      <a:pt x="90" y="300"/>
                    </a:lnTo>
                    <a:close/>
                    <a:moveTo>
                      <a:pt x="0" y="584"/>
                    </a:moveTo>
                    <a:lnTo>
                      <a:pt x="0" y="587"/>
                    </a:lnTo>
                    <a:lnTo>
                      <a:pt x="1" y="590"/>
                    </a:lnTo>
                    <a:lnTo>
                      <a:pt x="2" y="592"/>
                    </a:lnTo>
                    <a:lnTo>
                      <a:pt x="5" y="594"/>
                    </a:lnTo>
                    <a:lnTo>
                      <a:pt x="7" y="596"/>
                    </a:lnTo>
                    <a:lnTo>
                      <a:pt x="9" y="597"/>
                    </a:lnTo>
                    <a:lnTo>
                      <a:pt x="12" y="599"/>
                    </a:lnTo>
                    <a:lnTo>
                      <a:pt x="15" y="599"/>
                    </a:lnTo>
                    <a:lnTo>
                      <a:pt x="882" y="599"/>
                    </a:lnTo>
                    <a:lnTo>
                      <a:pt x="885" y="599"/>
                    </a:lnTo>
                    <a:lnTo>
                      <a:pt x="888" y="597"/>
                    </a:lnTo>
                    <a:lnTo>
                      <a:pt x="891" y="596"/>
                    </a:lnTo>
                    <a:lnTo>
                      <a:pt x="893" y="594"/>
                    </a:lnTo>
                    <a:lnTo>
                      <a:pt x="895" y="592"/>
                    </a:lnTo>
                    <a:lnTo>
                      <a:pt x="896" y="590"/>
                    </a:lnTo>
                    <a:lnTo>
                      <a:pt x="897" y="587"/>
                    </a:lnTo>
                    <a:lnTo>
                      <a:pt x="897" y="584"/>
                    </a:lnTo>
                    <a:lnTo>
                      <a:pt x="897" y="0"/>
                    </a:lnTo>
                    <a:lnTo>
                      <a:pt x="0" y="0"/>
                    </a:lnTo>
                    <a:lnTo>
                      <a:pt x="0" y="5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5" name="Group 114">
            <a:extLst>
              <a:ext uri="{FF2B5EF4-FFF2-40B4-BE49-F238E27FC236}">
                <a16:creationId xmlns:a16="http://schemas.microsoft.com/office/drawing/2014/main" id="{74D0FB64-42E1-4544-94E4-24306042B229}"/>
              </a:ext>
            </a:extLst>
          </p:cNvPr>
          <p:cNvGrpSpPr/>
          <p:nvPr/>
        </p:nvGrpSpPr>
        <p:grpSpPr>
          <a:xfrm>
            <a:off x="10055643" y="2266858"/>
            <a:ext cx="475400" cy="475400"/>
            <a:chOff x="5484233" y="1633530"/>
            <a:chExt cx="475400" cy="475400"/>
          </a:xfrm>
        </p:grpSpPr>
        <p:sp>
          <p:nvSpPr>
            <p:cNvPr id="116" name="Oval 115">
              <a:extLst>
                <a:ext uri="{FF2B5EF4-FFF2-40B4-BE49-F238E27FC236}">
                  <a16:creationId xmlns:a16="http://schemas.microsoft.com/office/drawing/2014/main" id="{B2D8C3C4-7A1E-4932-A967-978CFEFAAF1B}"/>
                </a:ext>
              </a:extLst>
            </p:cNvPr>
            <p:cNvSpPr/>
            <p:nvPr/>
          </p:nvSpPr>
          <p:spPr>
            <a:xfrm>
              <a:off x="5484233" y="1633530"/>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117" name="Group 116">
              <a:extLst>
                <a:ext uri="{FF2B5EF4-FFF2-40B4-BE49-F238E27FC236}">
                  <a16:creationId xmlns:a16="http://schemas.microsoft.com/office/drawing/2014/main" id="{B2082F6D-7975-45BA-A510-C114AFF9D8C0}"/>
                </a:ext>
              </a:extLst>
            </p:cNvPr>
            <p:cNvGrpSpPr/>
            <p:nvPr/>
          </p:nvGrpSpPr>
          <p:grpSpPr>
            <a:xfrm>
              <a:off x="5564771" y="1727561"/>
              <a:ext cx="314325" cy="287338"/>
              <a:chOff x="5626683" y="1727561"/>
              <a:chExt cx="314325" cy="287338"/>
            </a:xfrm>
          </p:grpSpPr>
          <p:sp>
            <p:nvSpPr>
              <p:cNvPr id="118" name="Freeform 3753">
                <a:extLst>
                  <a:ext uri="{FF2B5EF4-FFF2-40B4-BE49-F238E27FC236}">
                    <a16:creationId xmlns:a16="http://schemas.microsoft.com/office/drawing/2014/main" id="{14637FB1-14F9-40AB-ADB6-6EE0900B1848}"/>
                  </a:ext>
                </a:extLst>
              </p:cNvPr>
              <p:cNvSpPr>
                <a:spLocks noEditPoints="1"/>
              </p:cNvSpPr>
              <p:nvPr/>
            </p:nvSpPr>
            <p:spPr bwMode="auto">
              <a:xfrm>
                <a:off x="5626683" y="1727561"/>
                <a:ext cx="190500" cy="287338"/>
              </a:xfrm>
              <a:custGeom>
                <a:avLst/>
                <a:gdLst>
                  <a:gd name="T0" fmla="*/ 314 w 601"/>
                  <a:gd name="T1" fmla="*/ 742 h 902"/>
                  <a:gd name="T2" fmla="*/ 306 w 601"/>
                  <a:gd name="T3" fmla="*/ 750 h 902"/>
                  <a:gd name="T4" fmla="*/ 294 w 601"/>
                  <a:gd name="T5" fmla="*/ 749 h 902"/>
                  <a:gd name="T6" fmla="*/ 287 w 601"/>
                  <a:gd name="T7" fmla="*/ 742 h 902"/>
                  <a:gd name="T8" fmla="*/ 279 w 601"/>
                  <a:gd name="T9" fmla="*/ 622 h 902"/>
                  <a:gd name="T10" fmla="*/ 271 w 601"/>
                  <a:gd name="T11" fmla="*/ 595 h 902"/>
                  <a:gd name="T12" fmla="*/ 283 w 601"/>
                  <a:gd name="T13" fmla="*/ 576 h 902"/>
                  <a:gd name="T14" fmla="*/ 306 w 601"/>
                  <a:gd name="T15" fmla="*/ 571 h 902"/>
                  <a:gd name="T16" fmla="*/ 325 w 601"/>
                  <a:gd name="T17" fmla="*/ 584 h 902"/>
                  <a:gd name="T18" fmla="*/ 330 w 601"/>
                  <a:gd name="T19" fmla="*/ 609 h 902"/>
                  <a:gd name="T20" fmla="*/ 316 w 601"/>
                  <a:gd name="T21" fmla="*/ 627 h 902"/>
                  <a:gd name="T22" fmla="*/ 521 w 601"/>
                  <a:gd name="T23" fmla="*/ 155 h 902"/>
                  <a:gd name="T24" fmla="*/ 490 w 601"/>
                  <a:gd name="T25" fmla="*/ 86 h 902"/>
                  <a:gd name="T26" fmla="*/ 434 w 601"/>
                  <a:gd name="T27" fmla="*/ 33 h 902"/>
                  <a:gd name="T28" fmla="*/ 358 w 601"/>
                  <a:gd name="T29" fmla="*/ 4 h 902"/>
                  <a:gd name="T30" fmla="*/ 275 w 601"/>
                  <a:gd name="T31" fmla="*/ 4 h 902"/>
                  <a:gd name="T32" fmla="*/ 204 w 601"/>
                  <a:gd name="T33" fmla="*/ 32 h 902"/>
                  <a:gd name="T34" fmla="*/ 151 w 601"/>
                  <a:gd name="T35" fmla="*/ 83 h 902"/>
                  <a:gd name="T36" fmla="*/ 124 w 601"/>
                  <a:gd name="T37" fmla="*/ 154 h 902"/>
                  <a:gd name="T38" fmla="*/ 150 w 601"/>
                  <a:gd name="T39" fmla="*/ 178 h 902"/>
                  <a:gd name="T40" fmla="*/ 169 w 601"/>
                  <a:gd name="T41" fmla="*/ 115 h 902"/>
                  <a:gd name="T42" fmla="*/ 208 w 601"/>
                  <a:gd name="T43" fmla="*/ 66 h 902"/>
                  <a:gd name="T44" fmla="*/ 264 w 601"/>
                  <a:gd name="T45" fmla="*/ 37 h 902"/>
                  <a:gd name="T46" fmla="*/ 334 w 601"/>
                  <a:gd name="T47" fmla="*/ 31 h 902"/>
                  <a:gd name="T48" fmla="*/ 402 w 601"/>
                  <a:gd name="T49" fmla="*/ 49 h 902"/>
                  <a:gd name="T50" fmla="*/ 455 w 601"/>
                  <a:gd name="T51" fmla="*/ 90 h 902"/>
                  <a:gd name="T52" fmla="*/ 487 w 601"/>
                  <a:gd name="T53" fmla="*/ 146 h 902"/>
                  <a:gd name="T54" fmla="*/ 496 w 601"/>
                  <a:gd name="T55" fmla="*/ 373 h 902"/>
                  <a:gd name="T56" fmla="*/ 454 w 601"/>
                  <a:gd name="T57" fmla="*/ 343 h 902"/>
                  <a:gd name="T58" fmla="*/ 406 w 601"/>
                  <a:gd name="T59" fmla="*/ 319 h 902"/>
                  <a:gd name="T60" fmla="*/ 355 w 601"/>
                  <a:gd name="T61" fmla="*/ 305 h 902"/>
                  <a:gd name="T62" fmla="*/ 301 w 601"/>
                  <a:gd name="T63" fmla="*/ 300 h 902"/>
                  <a:gd name="T64" fmla="*/ 239 w 601"/>
                  <a:gd name="T65" fmla="*/ 306 h 902"/>
                  <a:gd name="T66" fmla="*/ 184 w 601"/>
                  <a:gd name="T67" fmla="*/ 324 h 902"/>
                  <a:gd name="T68" fmla="*/ 132 w 601"/>
                  <a:gd name="T69" fmla="*/ 352 h 902"/>
                  <a:gd name="T70" fmla="*/ 88 w 601"/>
                  <a:gd name="T71" fmla="*/ 388 h 902"/>
                  <a:gd name="T72" fmla="*/ 51 w 601"/>
                  <a:gd name="T73" fmla="*/ 433 h 902"/>
                  <a:gd name="T74" fmla="*/ 24 w 601"/>
                  <a:gd name="T75" fmla="*/ 484 h 902"/>
                  <a:gd name="T76" fmla="*/ 6 w 601"/>
                  <a:gd name="T77" fmla="*/ 540 h 902"/>
                  <a:gd name="T78" fmla="*/ 0 w 601"/>
                  <a:gd name="T79" fmla="*/ 601 h 902"/>
                  <a:gd name="T80" fmla="*/ 6 w 601"/>
                  <a:gd name="T81" fmla="*/ 661 h 902"/>
                  <a:gd name="T82" fmla="*/ 24 w 601"/>
                  <a:gd name="T83" fmla="*/ 717 h 902"/>
                  <a:gd name="T84" fmla="*/ 51 w 601"/>
                  <a:gd name="T85" fmla="*/ 769 h 902"/>
                  <a:gd name="T86" fmla="*/ 88 w 601"/>
                  <a:gd name="T87" fmla="*/ 814 h 902"/>
                  <a:gd name="T88" fmla="*/ 132 w 601"/>
                  <a:gd name="T89" fmla="*/ 850 h 902"/>
                  <a:gd name="T90" fmla="*/ 184 w 601"/>
                  <a:gd name="T91" fmla="*/ 878 h 902"/>
                  <a:gd name="T92" fmla="*/ 239 w 601"/>
                  <a:gd name="T93" fmla="*/ 895 h 902"/>
                  <a:gd name="T94" fmla="*/ 301 w 601"/>
                  <a:gd name="T95" fmla="*/ 902 h 902"/>
                  <a:gd name="T96" fmla="*/ 361 w 601"/>
                  <a:gd name="T97" fmla="*/ 895 h 902"/>
                  <a:gd name="T98" fmla="*/ 417 w 601"/>
                  <a:gd name="T99" fmla="*/ 878 h 902"/>
                  <a:gd name="T100" fmla="*/ 468 w 601"/>
                  <a:gd name="T101" fmla="*/ 850 h 902"/>
                  <a:gd name="T102" fmla="*/ 513 w 601"/>
                  <a:gd name="T103" fmla="*/ 814 h 902"/>
                  <a:gd name="T104" fmla="*/ 549 w 601"/>
                  <a:gd name="T105" fmla="*/ 769 h 902"/>
                  <a:gd name="T106" fmla="*/ 577 w 601"/>
                  <a:gd name="T107" fmla="*/ 717 h 902"/>
                  <a:gd name="T108" fmla="*/ 594 w 601"/>
                  <a:gd name="T109" fmla="*/ 661 h 902"/>
                  <a:gd name="T110" fmla="*/ 601 w 601"/>
                  <a:gd name="T111" fmla="*/ 601 h 902"/>
                  <a:gd name="T112" fmla="*/ 595 w 601"/>
                  <a:gd name="T113" fmla="*/ 546 h 902"/>
                  <a:gd name="T114" fmla="*/ 580 w 601"/>
                  <a:gd name="T115" fmla="*/ 493 h 902"/>
                  <a:gd name="T116" fmla="*/ 557 w 601"/>
                  <a:gd name="T117" fmla="*/ 446 h 902"/>
                  <a:gd name="T118" fmla="*/ 526 w 601"/>
                  <a:gd name="T119" fmla="*/ 403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902">
                    <a:moveTo>
                      <a:pt x="316" y="627"/>
                    </a:moveTo>
                    <a:lnTo>
                      <a:pt x="316" y="736"/>
                    </a:lnTo>
                    <a:lnTo>
                      <a:pt x="314" y="739"/>
                    </a:lnTo>
                    <a:lnTo>
                      <a:pt x="314" y="742"/>
                    </a:lnTo>
                    <a:lnTo>
                      <a:pt x="312" y="744"/>
                    </a:lnTo>
                    <a:lnTo>
                      <a:pt x="311" y="746"/>
                    </a:lnTo>
                    <a:lnTo>
                      <a:pt x="309" y="748"/>
                    </a:lnTo>
                    <a:lnTo>
                      <a:pt x="306" y="750"/>
                    </a:lnTo>
                    <a:lnTo>
                      <a:pt x="304" y="750"/>
                    </a:lnTo>
                    <a:lnTo>
                      <a:pt x="301" y="751"/>
                    </a:lnTo>
                    <a:lnTo>
                      <a:pt x="297" y="750"/>
                    </a:lnTo>
                    <a:lnTo>
                      <a:pt x="294" y="749"/>
                    </a:lnTo>
                    <a:lnTo>
                      <a:pt x="292" y="748"/>
                    </a:lnTo>
                    <a:lnTo>
                      <a:pt x="290" y="746"/>
                    </a:lnTo>
                    <a:lnTo>
                      <a:pt x="288" y="744"/>
                    </a:lnTo>
                    <a:lnTo>
                      <a:pt x="287" y="742"/>
                    </a:lnTo>
                    <a:lnTo>
                      <a:pt x="286" y="739"/>
                    </a:lnTo>
                    <a:lnTo>
                      <a:pt x="286" y="736"/>
                    </a:lnTo>
                    <a:lnTo>
                      <a:pt x="286" y="627"/>
                    </a:lnTo>
                    <a:lnTo>
                      <a:pt x="279" y="622"/>
                    </a:lnTo>
                    <a:lnTo>
                      <a:pt x="275" y="616"/>
                    </a:lnTo>
                    <a:lnTo>
                      <a:pt x="272" y="609"/>
                    </a:lnTo>
                    <a:lnTo>
                      <a:pt x="271" y="601"/>
                    </a:lnTo>
                    <a:lnTo>
                      <a:pt x="271" y="595"/>
                    </a:lnTo>
                    <a:lnTo>
                      <a:pt x="273" y="590"/>
                    </a:lnTo>
                    <a:lnTo>
                      <a:pt x="276" y="584"/>
                    </a:lnTo>
                    <a:lnTo>
                      <a:pt x="279" y="580"/>
                    </a:lnTo>
                    <a:lnTo>
                      <a:pt x="283" y="576"/>
                    </a:lnTo>
                    <a:lnTo>
                      <a:pt x="289" y="573"/>
                    </a:lnTo>
                    <a:lnTo>
                      <a:pt x="294" y="571"/>
                    </a:lnTo>
                    <a:lnTo>
                      <a:pt x="301" y="571"/>
                    </a:lnTo>
                    <a:lnTo>
                      <a:pt x="306" y="571"/>
                    </a:lnTo>
                    <a:lnTo>
                      <a:pt x="312" y="573"/>
                    </a:lnTo>
                    <a:lnTo>
                      <a:pt x="317" y="576"/>
                    </a:lnTo>
                    <a:lnTo>
                      <a:pt x="322" y="580"/>
                    </a:lnTo>
                    <a:lnTo>
                      <a:pt x="325" y="584"/>
                    </a:lnTo>
                    <a:lnTo>
                      <a:pt x="328" y="590"/>
                    </a:lnTo>
                    <a:lnTo>
                      <a:pt x="330" y="595"/>
                    </a:lnTo>
                    <a:lnTo>
                      <a:pt x="331" y="601"/>
                    </a:lnTo>
                    <a:lnTo>
                      <a:pt x="330" y="609"/>
                    </a:lnTo>
                    <a:lnTo>
                      <a:pt x="326" y="616"/>
                    </a:lnTo>
                    <a:lnTo>
                      <a:pt x="321" y="622"/>
                    </a:lnTo>
                    <a:lnTo>
                      <a:pt x="316" y="627"/>
                    </a:lnTo>
                    <a:lnTo>
                      <a:pt x="316" y="627"/>
                    </a:lnTo>
                    <a:close/>
                    <a:moveTo>
                      <a:pt x="526" y="403"/>
                    </a:moveTo>
                    <a:lnTo>
                      <a:pt x="526" y="195"/>
                    </a:lnTo>
                    <a:lnTo>
                      <a:pt x="525" y="175"/>
                    </a:lnTo>
                    <a:lnTo>
                      <a:pt x="521" y="155"/>
                    </a:lnTo>
                    <a:lnTo>
                      <a:pt x="516" y="136"/>
                    </a:lnTo>
                    <a:lnTo>
                      <a:pt x="510" y="119"/>
                    </a:lnTo>
                    <a:lnTo>
                      <a:pt x="501" y="102"/>
                    </a:lnTo>
                    <a:lnTo>
                      <a:pt x="490" y="86"/>
                    </a:lnTo>
                    <a:lnTo>
                      <a:pt x="479" y="71"/>
                    </a:lnTo>
                    <a:lnTo>
                      <a:pt x="465" y="57"/>
                    </a:lnTo>
                    <a:lnTo>
                      <a:pt x="450" y="44"/>
                    </a:lnTo>
                    <a:lnTo>
                      <a:pt x="434" y="33"/>
                    </a:lnTo>
                    <a:lnTo>
                      <a:pt x="416" y="23"/>
                    </a:lnTo>
                    <a:lnTo>
                      <a:pt x="398" y="15"/>
                    </a:lnTo>
                    <a:lnTo>
                      <a:pt x="379" y="8"/>
                    </a:lnTo>
                    <a:lnTo>
                      <a:pt x="358" y="4"/>
                    </a:lnTo>
                    <a:lnTo>
                      <a:pt x="337" y="1"/>
                    </a:lnTo>
                    <a:lnTo>
                      <a:pt x="316" y="0"/>
                    </a:lnTo>
                    <a:lnTo>
                      <a:pt x="294" y="1"/>
                    </a:lnTo>
                    <a:lnTo>
                      <a:pt x="275" y="4"/>
                    </a:lnTo>
                    <a:lnTo>
                      <a:pt x="256" y="8"/>
                    </a:lnTo>
                    <a:lnTo>
                      <a:pt x="237" y="15"/>
                    </a:lnTo>
                    <a:lnTo>
                      <a:pt x="220" y="22"/>
                    </a:lnTo>
                    <a:lnTo>
                      <a:pt x="204" y="32"/>
                    </a:lnTo>
                    <a:lnTo>
                      <a:pt x="189" y="43"/>
                    </a:lnTo>
                    <a:lnTo>
                      <a:pt x="175" y="56"/>
                    </a:lnTo>
                    <a:lnTo>
                      <a:pt x="163" y="68"/>
                    </a:lnTo>
                    <a:lnTo>
                      <a:pt x="151" y="83"/>
                    </a:lnTo>
                    <a:lnTo>
                      <a:pt x="143" y="100"/>
                    </a:lnTo>
                    <a:lnTo>
                      <a:pt x="134" y="117"/>
                    </a:lnTo>
                    <a:lnTo>
                      <a:pt x="128" y="135"/>
                    </a:lnTo>
                    <a:lnTo>
                      <a:pt x="124" y="154"/>
                    </a:lnTo>
                    <a:lnTo>
                      <a:pt x="121" y="175"/>
                    </a:lnTo>
                    <a:lnTo>
                      <a:pt x="120" y="195"/>
                    </a:lnTo>
                    <a:lnTo>
                      <a:pt x="150" y="195"/>
                    </a:lnTo>
                    <a:lnTo>
                      <a:pt x="150" y="178"/>
                    </a:lnTo>
                    <a:lnTo>
                      <a:pt x="154" y="161"/>
                    </a:lnTo>
                    <a:lnTo>
                      <a:pt x="157" y="145"/>
                    </a:lnTo>
                    <a:lnTo>
                      <a:pt x="162" y="128"/>
                    </a:lnTo>
                    <a:lnTo>
                      <a:pt x="169" y="115"/>
                    </a:lnTo>
                    <a:lnTo>
                      <a:pt x="177" y="101"/>
                    </a:lnTo>
                    <a:lnTo>
                      <a:pt x="187" y="88"/>
                    </a:lnTo>
                    <a:lnTo>
                      <a:pt x="197" y="77"/>
                    </a:lnTo>
                    <a:lnTo>
                      <a:pt x="208" y="66"/>
                    </a:lnTo>
                    <a:lnTo>
                      <a:pt x="221" y="57"/>
                    </a:lnTo>
                    <a:lnTo>
                      <a:pt x="234" y="49"/>
                    </a:lnTo>
                    <a:lnTo>
                      <a:pt x="249" y="43"/>
                    </a:lnTo>
                    <a:lnTo>
                      <a:pt x="264" y="37"/>
                    </a:lnTo>
                    <a:lnTo>
                      <a:pt x="281" y="33"/>
                    </a:lnTo>
                    <a:lnTo>
                      <a:pt x="297" y="31"/>
                    </a:lnTo>
                    <a:lnTo>
                      <a:pt x="316" y="30"/>
                    </a:lnTo>
                    <a:lnTo>
                      <a:pt x="334" y="31"/>
                    </a:lnTo>
                    <a:lnTo>
                      <a:pt x="352" y="33"/>
                    </a:lnTo>
                    <a:lnTo>
                      <a:pt x="369" y="37"/>
                    </a:lnTo>
                    <a:lnTo>
                      <a:pt x="386" y="43"/>
                    </a:lnTo>
                    <a:lnTo>
                      <a:pt x="402" y="49"/>
                    </a:lnTo>
                    <a:lnTo>
                      <a:pt x="416" y="58"/>
                    </a:lnTo>
                    <a:lnTo>
                      <a:pt x="430" y="67"/>
                    </a:lnTo>
                    <a:lnTo>
                      <a:pt x="443" y="78"/>
                    </a:lnTo>
                    <a:lnTo>
                      <a:pt x="455" y="90"/>
                    </a:lnTo>
                    <a:lnTo>
                      <a:pt x="466" y="102"/>
                    </a:lnTo>
                    <a:lnTo>
                      <a:pt x="474" y="116"/>
                    </a:lnTo>
                    <a:lnTo>
                      <a:pt x="482" y="131"/>
                    </a:lnTo>
                    <a:lnTo>
                      <a:pt x="487" y="146"/>
                    </a:lnTo>
                    <a:lnTo>
                      <a:pt x="493" y="162"/>
                    </a:lnTo>
                    <a:lnTo>
                      <a:pt x="495" y="178"/>
                    </a:lnTo>
                    <a:lnTo>
                      <a:pt x="496" y="195"/>
                    </a:lnTo>
                    <a:lnTo>
                      <a:pt x="496" y="373"/>
                    </a:lnTo>
                    <a:lnTo>
                      <a:pt x="486" y="364"/>
                    </a:lnTo>
                    <a:lnTo>
                      <a:pt x="475" y="357"/>
                    </a:lnTo>
                    <a:lnTo>
                      <a:pt x="465" y="349"/>
                    </a:lnTo>
                    <a:lnTo>
                      <a:pt x="454" y="343"/>
                    </a:lnTo>
                    <a:lnTo>
                      <a:pt x="442" y="336"/>
                    </a:lnTo>
                    <a:lnTo>
                      <a:pt x="430" y="330"/>
                    </a:lnTo>
                    <a:lnTo>
                      <a:pt x="419" y="325"/>
                    </a:lnTo>
                    <a:lnTo>
                      <a:pt x="406" y="319"/>
                    </a:lnTo>
                    <a:lnTo>
                      <a:pt x="394" y="315"/>
                    </a:lnTo>
                    <a:lnTo>
                      <a:pt x="381" y="312"/>
                    </a:lnTo>
                    <a:lnTo>
                      <a:pt x="368" y="309"/>
                    </a:lnTo>
                    <a:lnTo>
                      <a:pt x="355" y="305"/>
                    </a:lnTo>
                    <a:lnTo>
                      <a:pt x="341" y="303"/>
                    </a:lnTo>
                    <a:lnTo>
                      <a:pt x="328" y="301"/>
                    </a:lnTo>
                    <a:lnTo>
                      <a:pt x="314" y="301"/>
                    </a:lnTo>
                    <a:lnTo>
                      <a:pt x="301" y="300"/>
                    </a:lnTo>
                    <a:lnTo>
                      <a:pt x="284" y="301"/>
                    </a:lnTo>
                    <a:lnTo>
                      <a:pt x="269" y="302"/>
                    </a:lnTo>
                    <a:lnTo>
                      <a:pt x="254" y="304"/>
                    </a:lnTo>
                    <a:lnTo>
                      <a:pt x="239" y="306"/>
                    </a:lnTo>
                    <a:lnTo>
                      <a:pt x="225" y="310"/>
                    </a:lnTo>
                    <a:lnTo>
                      <a:pt x="212" y="314"/>
                    </a:lnTo>
                    <a:lnTo>
                      <a:pt x="197" y="318"/>
                    </a:lnTo>
                    <a:lnTo>
                      <a:pt x="184" y="324"/>
                    </a:lnTo>
                    <a:lnTo>
                      <a:pt x="170" y="330"/>
                    </a:lnTo>
                    <a:lnTo>
                      <a:pt x="157" y="336"/>
                    </a:lnTo>
                    <a:lnTo>
                      <a:pt x="145" y="344"/>
                    </a:lnTo>
                    <a:lnTo>
                      <a:pt x="132" y="352"/>
                    </a:lnTo>
                    <a:lnTo>
                      <a:pt x="120" y="360"/>
                    </a:lnTo>
                    <a:lnTo>
                      <a:pt x="110" y="369"/>
                    </a:lnTo>
                    <a:lnTo>
                      <a:pt x="98" y="378"/>
                    </a:lnTo>
                    <a:lnTo>
                      <a:pt x="88" y="388"/>
                    </a:lnTo>
                    <a:lnTo>
                      <a:pt x="77" y="399"/>
                    </a:lnTo>
                    <a:lnTo>
                      <a:pt x="69" y="409"/>
                    </a:lnTo>
                    <a:lnTo>
                      <a:pt x="59" y="421"/>
                    </a:lnTo>
                    <a:lnTo>
                      <a:pt x="51" y="433"/>
                    </a:lnTo>
                    <a:lnTo>
                      <a:pt x="43" y="445"/>
                    </a:lnTo>
                    <a:lnTo>
                      <a:pt x="36" y="458"/>
                    </a:lnTo>
                    <a:lnTo>
                      <a:pt x="29" y="471"/>
                    </a:lnTo>
                    <a:lnTo>
                      <a:pt x="24" y="484"/>
                    </a:lnTo>
                    <a:lnTo>
                      <a:pt x="18" y="497"/>
                    </a:lnTo>
                    <a:lnTo>
                      <a:pt x="13" y="511"/>
                    </a:lnTo>
                    <a:lnTo>
                      <a:pt x="9" y="526"/>
                    </a:lnTo>
                    <a:lnTo>
                      <a:pt x="6" y="540"/>
                    </a:lnTo>
                    <a:lnTo>
                      <a:pt x="3" y="555"/>
                    </a:lnTo>
                    <a:lnTo>
                      <a:pt x="1" y="570"/>
                    </a:lnTo>
                    <a:lnTo>
                      <a:pt x="0" y="585"/>
                    </a:lnTo>
                    <a:lnTo>
                      <a:pt x="0" y="601"/>
                    </a:lnTo>
                    <a:lnTo>
                      <a:pt x="0" y="616"/>
                    </a:lnTo>
                    <a:lnTo>
                      <a:pt x="1" y="631"/>
                    </a:lnTo>
                    <a:lnTo>
                      <a:pt x="3" y="646"/>
                    </a:lnTo>
                    <a:lnTo>
                      <a:pt x="6" y="661"/>
                    </a:lnTo>
                    <a:lnTo>
                      <a:pt x="9" y="675"/>
                    </a:lnTo>
                    <a:lnTo>
                      <a:pt x="13" y="690"/>
                    </a:lnTo>
                    <a:lnTo>
                      <a:pt x="18" y="704"/>
                    </a:lnTo>
                    <a:lnTo>
                      <a:pt x="24" y="717"/>
                    </a:lnTo>
                    <a:lnTo>
                      <a:pt x="29" y="731"/>
                    </a:lnTo>
                    <a:lnTo>
                      <a:pt x="36" y="744"/>
                    </a:lnTo>
                    <a:lnTo>
                      <a:pt x="43" y="757"/>
                    </a:lnTo>
                    <a:lnTo>
                      <a:pt x="51" y="769"/>
                    </a:lnTo>
                    <a:lnTo>
                      <a:pt x="59" y="780"/>
                    </a:lnTo>
                    <a:lnTo>
                      <a:pt x="69" y="792"/>
                    </a:lnTo>
                    <a:lnTo>
                      <a:pt x="77" y="803"/>
                    </a:lnTo>
                    <a:lnTo>
                      <a:pt x="88" y="814"/>
                    </a:lnTo>
                    <a:lnTo>
                      <a:pt x="98" y="823"/>
                    </a:lnTo>
                    <a:lnTo>
                      <a:pt x="110" y="833"/>
                    </a:lnTo>
                    <a:lnTo>
                      <a:pt x="120" y="842"/>
                    </a:lnTo>
                    <a:lnTo>
                      <a:pt x="132" y="850"/>
                    </a:lnTo>
                    <a:lnTo>
                      <a:pt x="145" y="858"/>
                    </a:lnTo>
                    <a:lnTo>
                      <a:pt x="157" y="865"/>
                    </a:lnTo>
                    <a:lnTo>
                      <a:pt x="170" y="872"/>
                    </a:lnTo>
                    <a:lnTo>
                      <a:pt x="184" y="878"/>
                    </a:lnTo>
                    <a:lnTo>
                      <a:pt x="197" y="883"/>
                    </a:lnTo>
                    <a:lnTo>
                      <a:pt x="212" y="888"/>
                    </a:lnTo>
                    <a:lnTo>
                      <a:pt x="225" y="892"/>
                    </a:lnTo>
                    <a:lnTo>
                      <a:pt x="239" y="895"/>
                    </a:lnTo>
                    <a:lnTo>
                      <a:pt x="254" y="897"/>
                    </a:lnTo>
                    <a:lnTo>
                      <a:pt x="269" y="899"/>
                    </a:lnTo>
                    <a:lnTo>
                      <a:pt x="284" y="900"/>
                    </a:lnTo>
                    <a:lnTo>
                      <a:pt x="301" y="902"/>
                    </a:lnTo>
                    <a:lnTo>
                      <a:pt x="316" y="900"/>
                    </a:lnTo>
                    <a:lnTo>
                      <a:pt x="331" y="899"/>
                    </a:lnTo>
                    <a:lnTo>
                      <a:pt x="346" y="897"/>
                    </a:lnTo>
                    <a:lnTo>
                      <a:pt x="361" y="895"/>
                    </a:lnTo>
                    <a:lnTo>
                      <a:pt x="376" y="892"/>
                    </a:lnTo>
                    <a:lnTo>
                      <a:pt x="390" y="888"/>
                    </a:lnTo>
                    <a:lnTo>
                      <a:pt x="404" y="883"/>
                    </a:lnTo>
                    <a:lnTo>
                      <a:pt x="417" y="878"/>
                    </a:lnTo>
                    <a:lnTo>
                      <a:pt x="430" y="872"/>
                    </a:lnTo>
                    <a:lnTo>
                      <a:pt x="443" y="865"/>
                    </a:lnTo>
                    <a:lnTo>
                      <a:pt x="456" y="858"/>
                    </a:lnTo>
                    <a:lnTo>
                      <a:pt x="468" y="850"/>
                    </a:lnTo>
                    <a:lnTo>
                      <a:pt x="480" y="842"/>
                    </a:lnTo>
                    <a:lnTo>
                      <a:pt x="491" y="833"/>
                    </a:lnTo>
                    <a:lnTo>
                      <a:pt x="502" y="823"/>
                    </a:lnTo>
                    <a:lnTo>
                      <a:pt x="513" y="814"/>
                    </a:lnTo>
                    <a:lnTo>
                      <a:pt x="523" y="803"/>
                    </a:lnTo>
                    <a:lnTo>
                      <a:pt x="532" y="792"/>
                    </a:lnTo>
                    <a:lnTo>
                      <a:pt x="541" y="780"/>
                    </a:lnTo>
                    <a:lnTo>
                      <a:pt x="549" y="769"/>
                    </a:lnTo>
                    <a:lnTo>
                      <a:pt x="557" y="757"/>
                    </a:lnTo>
                    <a:lnTo>
                      <a:pt x="564" y="744"/>
                    </a:lnTo>
                    <a:lnTo>
                      <a:pt x="571" y="731"/>
                    </a:lnTo>
                    <a:lnTo>
                      <a:pt x="577" y="717"/>
                    </a:lnTo>
                    <a:lnTo>
                      <a:pt x="583" y="704"/>
                    </a:lnTo>
                    <a:lnTo>
                      <a:pt x="587" y="690"/>
                    </a:lnTo>
                    <a:lnTo>
                      <a:pt x="591" y="675"/>
                    </a:lnTo>
                    <a:lnTo>
                      <a:pt x="594" y="661"/>
                    </a:lnTo>
                    <a:lnTo>
                      <a:pt x="598" y="646"/>
                    </a:lnTo>
                    <a:lnTo>
                      <a:pt x="600" y="631"/>
                    </a:lnTo>
                    <a:lnTo>
                      <a:pt x="601" y="616"/>
                    </a:lnTo>
                    <a:lnTo>
                      <a:pt x="601" y="601"/>
                    </a:lnTo>
                    <a:lnTo>
                      <a:pt x="601" y="586"/>
                    </a:lnTo>
                    <a:lnTo>
                      <a:pt x="600" y="572"/>
                    </a:lnTo>
                    <a:lnTo>
                      <a:pt x="598" y="558"/>
                    </a:lnTo>
                    <a:lnTo>
                      <a:pt x="595" y="546"/>
                    </a:lnTo>
                    <a:lnTo>
                      <a:pt x="592" y="532"/>
                    </a:lnTo>
                    <a:lnTo>
                      <a:pt x="589" y="519"/>
                    </a:lnTo>
                    <a:lnTo>
                      <a:pt x="586" y="506"/>
                    </a:lnTo>
                    <a:lnTo>
                      <a:pt x="580" y="493"/>
                    </a:lnTo>
                    <a:lnTo>
                      <a:pt x="575" y="481"/>
                    </a:lnTo>
                    <a:lnTo>
                      <a:pt x="570" y="468"/>
                    </a:lnTo>
                    <a:lnTo>
                      <a:pt x="563" y="457"/>
                    </a:lnTo>
                    <a:lnTo>
                      <a:pt x="557" y="446"/>
                    </a:lnTo>
                    <a:lnTo>
                      <a:pt x="550" y="434"/>
                    </a:lnTo>
                    <a:lnTo>
                      <a:pt x="542" y="423"/>
                    </a:lnTo>
                    <a:lnTo>
                      <a:pt x="534" y="413"/>
                    </a:lnTo>
                    <a:lnTo>
                      <a:pt x="526" y="4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3440">
                <a:extLst>
                  <a:ext uri="{FF2B5EF4-FFF2-40B4-BE49-F238E27FC236}">
                    <a16:creationId xmlns:a16="http://schemas.microsoft.com/office/drawing/2014/main" id="{FE954A96-CE65-4A32-AE81-CBFFDB0603D7}"/>
                  </a:ext>
                </a:extLst>
              </p:cNvPr>
              <p:cNvSpPr>
                <a:spLocks noEditPoints="1"/>
              </p:cNvSpPr>
              <p:nvPr/>
            </p:nvSpPr>
            <p:spPr bwMode="auto">
              <a:xfrm>
                <a:off x="5817183" y="1777141"/>
                <a:ext cx="123825" cy="123825"/>
              </a:xfrm>
              <a:custGeom>
                <a:avLst/>
                <a:gdLst>
                  <a:gd name="T0" fmla="*/ 226 w 312"/>
                  <a:gd name="T1" fmla="*/ 210 h 312"/>
                  <a:gd name="T2" fmla="*/ 226 w 312"/>
                  <a:gd name="T3" fmla="*/ 219 h 312"/>
                  <a:gd name="T4" fmla="*/ 220 w 312"/>
                  <a:gd name="T5" fmla="*/ 226 h 312"/>
                  <a:gd name="T6" fmla="*/ 211 w 312"/>
                  <a:gd name="T7" fmla="*/ 226 h 312"/>
                  <a:gd name="T8" fmla="*/ 157 w 312"/>
                  <a:gd name="T9" fmla="*/ 173 h 312"/>
                  <a:gd name="T10" fmla="*/ 102 w 312"/>
                  <a:gd name="T11" fmla="*/ 226 h 312"/>
                  <a:gd name="T12" fmla="*/ 93 w 312"/>
                  <a:gd name="T13" fmla="*/ 226 h 312"/>
                  <a:gd name="T14" fmla="*/ 86 w 312"/>
                  <a:gd name="T15" fmla="*/ 219 h 312"/>
                  <a:gd name="T16" fmla="*/ 86 w 312"/>
                  <a:gd name="T17" fmla="*/ 210 h 312"/>
                  <a:gd name="T18" fmla="*/ 139 w 312"/>
                  <a:gd name="T19" fmla="*/ 156 h 312"/>
                  <a:gd name="T20" fmla="*/ 85 w 312"/>
                  <a:gd name="T21" fmla="*/ 100 h 312"/>
                  <a:gd name="T22" fmla="*/ 85 w 312"/>
                  <a:gd name="T23" fmla="*/ 91 h 312"/>
                  <a:gd name="T24" fmla="*/ 91 w 312"/>
                  <a:gd name="T25" fmla="*/ 84 h 312"/>
                  <a:gd name="T26" fmla="*/ 100 w 312"/>
                  <a:gd name="T27" fmla="*/ 84 h 312"/>
                  <a:gd name="T28" fmla="*/ 157 w 312"/>
                  <a:gd name="T29" fmla="*/ 138 h 312"/>
                  <a:gd name="T30" fmla="*/ 212 w 312"/>
                  <a:gd name="T31" fmla="*/ 84 h 312"/>
                  <a:gd name="T32" fmla="*/ 221 w 312"/>
                  <a:gd name="T33" fmla="*/ 84 h 312"/>
                  <a:gd name="T34" fmla="*/ 227 w 312"/>
                  <a:gd name="T35" fmla="*/ 91 h 312"/>
                  <a:gd name="T36" fmla="*/ 227 w 312"/>
                  <a:gd name="T37" fmla="*/ 100 h 312"/>
                  <a:gd name="T38" fmla="*/ 173 w 312"/>
                  <a:gd name="T39" fmla="*/ 156 h 312"/>
                  <a:gd name="T40" fmla="*/ 157 w 312"/>
                  <a:gd name="T41" fmla="*/ 0 h 312"/>
                  <a:gd name="T42" fmla="*/ 125 w 312"/>
                  <a:gd name="T43" fmla="*/ 2 h 312"/>
                  <a:gd name="T44" fmla="*/ 95 w 312"/>
                  <a:gd name="T45" fmla="*/ 11 h 312"/>
                  <a:gd name="T46" fmla="*/ 69 w 312"/>
                  <a:gd name="T47" fmla="*/ 27 h 312"/>
                  <a:gd name="T48" fmla="*/ 46 w 312"/>
                  <a:gd name="T49" fmla="*/ 46 h 312"/>
                  <a:gd name="T50" fmla="*/ 27 w 312"/>
                  <a:gd name="T51" fmla="*/ 69 h 312"/>
                  <a:gd name="T52" fmla="*/ 12 w 312"/>
                  <a:gd name="T53" fmla="*/ 95 h 312"/>
                  <a:gd name="T54" fmla="*/ 3 w 312"/>
                  <a:gd name="T55" fmla="*/ 124 h 312"/>
                  <a:gd name="T56" fmla="*/ 0 w 312"/>
                  <a:gd name="T57" fmla="*/ 156 h 312"/>
                  <a:gd name="T58" fmla="*/ 3 w 312"/>
                  <a:gd name="T59" fmla="*/ 187 h 312"/>
                  <a:gd name="T60" fmla="*/ 12 w 312"/>
                  <a:gd name="T61" fmla="*/ 217 h 312"/>
                  <a:gd name="T62" fmla="*/ 27 w 312"/>
                  <a:gd name="T63" fmla="*/ 244 h 312"/>
                  <a:gd name="T64" fmla="*/ 46 w 312"/>
                  <a:gd name="T65" fmla="*/ 267 h 312"/>
                  <a:gd name="T66" fmla="*/ 69 w 312"/>
                  <a:gd name="T67" fmla="*/ 285 h 312"/>
                  <a:gd name="T68" fmla="*/ 95 w 312"/>
                  <a:gd name="T69" fmla="*/ 300 h 312"/>
                  <a:gd name="T70" fmla="*/ 125 w 312"/>
                  <a:gd name="T71" fmla="*/ 309 h 312"/>
                  <a:gd name="T72" fmla="*/ 157 w 312"/>
                  <a:gd name="T73" fmla="*/ 312 h 312"/>
                  <a:gd name="T74" fmla="*/ 188 w 312"/>
                  <a:gd name="T75" fmla="*/ 309 h 312"/>
                  <a:gd name="T76" fmla="*/ 217 w 312"/>
                  <a:gd name="T77" fmla="*/ 300 h 312"/>
                  <a:gd name="T78" fmla="*/ 244 w 312"/>
                  <a:gd name="T79" fmla="*/ 285 h 312"/>
                  <a:gd name="T80" fmla="*/ 267 w 312"/>
                  <a:gd name="T81" fmla="*/ 267 h 312"/>
                  <a:gd name="T82" fmla="*/ 285 w 312"/>
                  <a:gd name="T83" fmla="*/ 244 h 312"/>
                  <a:gd name="T84" fmla="*/ 301 w 312"/>
                  <a:gd name="T85" fmla="*/ 217 h 312"/>
                  <a:gd name="T86" fmla="*/ 310 w 312"/>
                  <a:gd name="T87" fmla="*/ 187 h 312"/>
                  <a:gd name="T88" fmla="*/ 312 w 312"/>
                  <a:gd name="T89" fmla="*/ 156 h 312"/>
                  <a:gd name="T90" fmla="*/ 310 w 312"/>
                  <a:gd name="T91" fmla="*/ 124 h 312"/>
                  <a:gd name="T92" fmla="*/ 301 w 312"/>
                  <a:gd name="T93" fmla="*/ 95 h 312"/>
                  <a:gd name="T94" fmla="*/ 285 w 312"/>
                  <a:gd name="T95" fmla="*/ 69 h 312"/>
                  <a:gd name="T96" fmla="*/ 267 w 312"/>
                  <a:gd name="T97" fmla="*/ 46 h 312"/>
                  <a:gd name="T98" fmla="*/ 244 w 312"/>
                  <a:gd name="T99" fmla="*/ 27 h 312"/>
                  <a:gd name="T100" fmla="*/ 217 w 312"/>
                  <a:gd name="T101" fmla="*/ 11 h 312"/>
                  <a:gd name="T102" fmla="*/ 188 w 312"/>
                  <a:gd name="T103" fmla="*/ 2 h 312"/>
                  <a:gd name="T104" fmla="*/ 157 w 312"/>
                  <a:gd name="T105"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2" h="312">
                    <a:moveTo>
                      <a:pt x="224" y="206"/>
                    </a:moveTo>
                    <a:lnTo>
                      <a:pt x="226" y="210"/>
                    </a:lnTo>
                    <a:lnTo>
                      <a:pt x="227" y="215"/>
                    </a:lnTo>
                    <a:lnTo>
                      <a:pt x="226" y="219"/>
                    </a:lnTo>
                    <a:lnTo>
                      <a:pt x="224" y="223"/>
                    </a:lnTo>
                    <a:lnTo>
                      <a:pt x="220" y="226"/>
                    </a:lnTo>
                    <a:lnTo>
                      <a:pt x="216" y="227"/>
                    </a:lnTo>
                    <a:lnTo>
                      <a:pt x="211" y="226"/>
                    </a:lnTo>
                    <a:lnTo>
                      <a:pt x="207" y="223"/>
                    </a:lnTo>
                    <a:lnTo>
                      <a:pt x="157" y="173"/>
                    </a:lnTo>
                    <a:lnTo>
                      <a:pt x="105" y="223"/>
                    </a:lnTo>
                    <a:lnTo>
                      <a:pt x="102" y="226"/>
                    </a:lnTo>
                    <a:lnTo>
                      <a:pt x="98" y="227"/>
                    </a:lnTo>
                    <a:lnTo>
                      <a:pt x="93" y="226"/>
                    </a:lnTo>
                    <a:lnTo>
                      <a:pt x="89" y="223"/>
                    </a:lnTo>
                    <a:lnTo>
                      <a:pt x="86" y="219"/>
                    </a:lnTo>
                    <a:lnTo>
                      <a:pt x="85" y="215"/>
                    </a:lnTo>
                    <a:lnTo>
                      <a:pt x="86" y="210"/>
                    </a:lnTo>
                    <a:lnTo>
                      <a:pt x="89" y="206"/>
                    </a:lnTo>
                    <a:lnTo>
                      <a:pt x="139" y="156"/>
                    </a:lnTo>
                    <a:lnTo>
                      <a:pt x="87" y="104"/>
                    </a:lnTo>
                    <a:lnTo>
                      <a:pt x="85" y="100"/>
                    </a:lnTo>
                    <a:lnTo>
                      <a:pt x="84" y="96"/>
                    </a:lnTo>
                    <a:lnTo>
                      <a:pt x="85" y="91"/>
                    </a:lnTo>
                    <a:lnTo>
                      <a:pt x="87" y="87"/>
                    </a:lnTo>
                    <a:lnTo>
                      <a:pt x="91" y="84"/>
                    </a:lnTo>
                    <a:lnTo>
                      <a:pt x="96" y="83"/>
                    </a:lnTo>
                    <a:lnTo>
                      <a:pt x="100" y="84"/>
                    </a:lnTo>
                    <a:lnTo>
                      <a:pt x="104" y="87"/>
                    </a:lnTo>
                    <a:lnTo>
                      <a:pt x="157" y="138"/>
                    </a:lnTo>
                    <a:lnTo>
                      <a:pt x="208" y="87"/>
                    </a:lnTo>
                    <a:lnTo>
                      <a:pt x="212" y="84"/>
                    </a:lnTo>
                    <a:lnTo>
                      <a:pt x="216" y="83"/>
                    </a:lnTo>
                    <a:lnTo>
                      <a:pt x="221" y="84"/>
                    </a:lnTo>
                    <a:lnTo>
                      <a:pt x="225" y="87"/>
                    </a:lnTo>
                    <a:lnTo>
                      <a:pt x="227" y="91"/>
                    </a:lnTo>
                    <a:lnTo>
                      <a:pt x="229" y="96"/>
                    </a:lnTo>
                    <a:lnTo>
                      <a:pt x="227" y="100"/>
                    </a:lnTo>
                    <a:lnTo>
                      <a:pt x="225" y="104"/>
                    </a:lnTo>
                    <a:lnTo>
                      <a:pt x="173" y="156"/>
                    </a:lnTo>
                    <a:lnTo>
                      <a:pt x="224" y="206"/>
                    </a:lnTo>
                    <a:close/>
                    <a:moveTo>
                      <a:pt x="157" y="0"/>
                    </a:moveTo>
                    <a:lnTo>
                      <a:pt x="140" y="1"/>
                    </a:lnTo>
                    <a:lnTo>
                      <a:pt x="125" y="2"/>
                    </a:lnTo>
                    <a:lnTo>
                      <a:pt x="109" y="6"/>
                    </a:lnTo>
                    <a:lnTo>
                      <a:pt x="95" y="11"/>
                    </a:lnTo>
                    <a:lnTo>
                      <a:pt x="82" y="19"/>
                    </a:lnTo>
                    <a:lnTo>
                      <a:pt x="69" y="27"/>
                    </a:lnTo>
                    <a:lnTo>
                      <a:pt x="57" y="36"/>
                    </a:lnTo>
                    <a:lnTo>
                      <a:pt x="46" y="46"/>
                    </a:lnTo>
                    <a:lnTo>
                      <a:pt x="36" y="56"/>
                    </a:lnTo>
                    <a:lnTo>
                      <a:pt x="27" y="69"/>
                    </a:lnTo>
                    <a:lnTo>
                      <a:pt x="19" y="82"/>
                    </a:lnTo>
                    <a:lnTo>
                      <a:pt x="12" y="95"/>
                    </a:lnTo>
                    <a:lnTo>
                      <a:pt x="7" y="109"/>
                    </a:lnTo>
                    <a:lnTo>
                      <a:pt x="3" y="124"/>
                    </a:lnTo>
                    <a:lnTo>
                      <a:pt x="1" y="140"/>
                    </a:lnTo>
                    <a:lnTo>
                      <a:pt x="0" y="156"/>
                    </a:lnTo>
                    <a:lnTo>
                      <a:pt x="1" y="172"/>
                    </a:lnTo>
                    <a:lnTo>
                      <a:pt x="3" y="187"/>
                    </a:lnTo>
                    <a:lnTo>
                      <a:pt x="7" y="203"/>
                    </a:lnTo>
                    <a:lnTo>
                      <a:pt x="12" y="217"/>
                    </a:lnTo>
                    <a:lnTo>
                      <a:pt x="19" y="231"/>
                    </a:lnTo>
                    <a:lnTo>
                      <a:pt x="27" y="244"/>
                    </a:lnTo>
                    <a:lnTo>
                      <a:pt x="36" y="255"/>
                    </a:lnTo>
                    <a:lnTo>
                      <a:pt x="46" y="267"/>
                    </a:lnTo>
                    <a:lnTo>
                      <a:pt x="57" y="276"/>
                    </a:lnTo>
                    <a:lnTo>
                      <a:pt x="69" y="285"/>
                    </a:lnTo>
                    <a:lnTo>
                      <a:pt x="82" y="294"/>
                    </a:lnTo>
                    <a:lnTo>
                      <a:pt x="95" y="300"/>
                    </a:lnTo>
                    <a:lnTo>
                      <a:pt x="109" y="305"/>
                    </a:lnTo>
                    <a:lnTo>
                      <a:pt x="125" y="309"/>
                    </a:lnTo>
                    <a:lnTo>
                      <a:pt x="140" y="312"/>
                    </a:lnTo>
                    <a:lnTo>
                      <a:pt x="157" y="312"/>
                    </a:lnTo>
                    <a:lnTo>
                      <a:pt x="172" y="312"/>
                    </a:lnTo>
                    <a:lnTo>
                      <a:pt x="188" y="309"/>
                    </a:lnTo>
                    <a:lnTo>
                      <a:pt x="203" y="305"/>
                    </a:lnTo>
                    <a:lnTo>
                      <a:pt x="217" y="300"/>
                    </a:lnTo>
                    <a:lnTo>
                      <a:pt x="230" y="294"/>
                    </a:lnTo>
                    <a:lnTo>
                      <a:pt x="244" y="285"/>
                    </a:lnTo>
                    <a:lnTo>
                      <a:pt x="256" y="276"/>
                    </a:lnTo>
                    <a:lnTo>
                      <a:pt x="267" y="267"/>
                    </a:lnTo>
                    <a:lnTo>
                      <a:pt x="276" y="255"/>
                    </a:lnTo>
                    <a:lnTo>
                      <a:pt x="285" y="244"/>
                    </a:lnTo>
                    <a:lnTo>
                      <a:pt x="293" y="231"/>
                    </a:lnTo>
                    <a:lnTo>
                      <a:pt x="301" y="217"/>
                    </a:lnTo>
                    <a:lnTo>
                      <a:pt x="306" y="203"/>
                    </a:lnTo>
                    <a:lnTo>
                      <a:pt x="310" y="187"/>
                    </a:lnTo>
                    <a:lnTo>
                      <a:pt x="312" y="172"/>
                    </a:lnTo>
                    <a:lnTo>
                      <a:pt x="312" y="156"/>
                    </a:lnTo>
                    <a:lnTo>
                      <a:pt x="312" y="140"/>
                    </a:lnTo>
                    <a:lnTo>
                      <a:pt x="310" y="124"/>
                    </a:lnTo>
                    <a:lnTo>
                      <a:pt x="306" y="109"/>
                    </a:lnTo>
                    <a:lnTo>
                      <a:pt x="301" y="95"/>
                    </a:lnTo>
                    <a:lnTo>
                      <a:pt x="293" y="82"/>
                    </a:lnTo>
                    <a:lnTo>
                      <a:pt x="285" y="69"/>
                    </a:lnTo>
                    <a:lnTo>
                      <a:pt x="276" y="56"/>
                    </a:lnTo>
                    <a:lnTo>
                      <a:pt x="267" y="46"/>
                    </a:lnTo>
                    <a:lnTo>
                      <a:pt x="256" y="36"/>
                    </a:lnTo>
                    <a:lnTo>
                      <a:pt x="244" y="27"/>
                    </a:lnTo>
                    <a:lnTo>
                      <a:pt x="230" y="19"/>
                    </a:lnTo>
                    <a:lnTo>
                      <a:pt x="217" y="11"/>
                    </a:lnTo>
                    <a:lnTo>
                      <a:pt x="203" y="6"/>
                    </a:lnTo>
                    <a:lnTo>
                      <a:pt x="188" y="2"/>
                    </a:lnTo>
                    <a:lnTo>
                      <a:pt x="172" y="1"/>
                    </a:lnTo>
                    <a:lnTo>
                      <a:pt x="15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26" name="Group 125">
            <a:extLst>
              <a:ext uri="{FF2B5EF4-FFF2-40B4-BE49-F238E27FC236}">
                <a16:creationId xmlns:a16="http://schemas.microsoft.com/office/drawing/2014/main" id="{08968B88-4EC1-478A-A892-9BEC43EAE80B}"/>
              </a:ext>
            </a:extLst>
          </p:cNvPr>
          <p:cNvGrpSpPr/>
          <p:nvPr/>
        </p:nvGrpSpPr>
        <p:grpSpPr>
          <a:xfrm>
            <a:off x="10055643" y="2865018"/>
            <a:ext cx="475400" cy="475400"/>
            <a:chOff x="10055643" y="2775445"/>
            <a:chExt cx="475400" cy="475400"/>
          </a:xfrm>
        </p:grpSpPr>
        <p:sp>
          <p:nvSpPr>
            <p:cNvPr id="121" name="Oval 120">
              <a:extLst>
                <a:ext uri="{FF2B5EF4-FFF2-40B4-BE49-F238E27FC236}">
                  <a16:creationId xmlns:a16="http://schemas.microsoft.com/office/drawing/2014/main" id="{EC03BA10-0B2C-4F1C-9284-59B63BE30952}"/>
                </a:ext>
              </a:extLst>
            </p:cNvPr>
            <p:cNvSpPr/>
            <p:nvPr/>
          </p:nvSpPr>
          <p:spPr>
            <a:xfrm>
              <a:off x="10055643" y="2775445"/>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sp>
          <p:nvSpPr>
            <p:cNvPr id="125" name="Freeform 1536">
              <a:extLst>
                <a:ext uri="{FF2B5EF4-FFF2-40B4-BE49-F238E27FC236}">
                  <a16:creationId xmlns:a16="http://schemas.microsoft.com/office/drawing/2014/main" id="{6CB374D0-1B82-428A-A663-AFC2F7DDC347}"/>
                </a:ext>
              </a:extLst>
            </p:cNvPr>
            <p:cNvSpPr>
              <a:spLocks noEditPoints="1"/>
            </p:cNvSpPr>
            <p:nvPr/>
          </p:nvSpPr>
          <p:spPr bwMode="auto">
            <a:xfrm>
              <a:off x="10149674" y="2869476"/>
              <a:ext cx="287338" cy="287338"/>
            </a:xfrm>
            <a:custGeom>
              <a:avLst/>
              <a:gdLst>
                <a:gd name="T0" fmla="*/ 754 w 904"/>
                <a:gd name="T1" fmla="*/ 694 h 906"/>
                <a:gd name="T2" fmla="*/ 784 w 904"/>
                <a:gd name="T3" fmla="*/ 724 h 906"/>
                <a:gd name="T4" fmla="*/ 723 w 904"/>
                <a:gd name="T5" fmla="*/ 694 h 906"/>
                <a:gd name="T6" fmla="*/ 693 w 904"/>
                <a:gd name="T7" fmla="*/ 724 h 906"/>
                <a:gd name="T8" fmla="*/ 693 w 904"/>
                <a:gd name="T9" fmla="*/ 845 h 906"/>
                <a:gd name="T10" fmla="*/ 180 w 904"/>
                <a:gd name="T11" fmla="*/ 663 h 906"/>
                <a:gd name="T12" fmla="*/ 150 w 904"/>
                <a:gd name="T13" fmla="*/ 633 h 906"/>
                <a:gd name="T14" fmla="*/ 211 w 904"/>
                <a:gd name="T15" fmla="*/ 663 h 906"/>
                <a:gd name="T16" fmla="*/ 241 w 904"/>
                <a:gd name="T17" fmla="*/ 633 h 906"/>
                <a:gd name="T18" fmla="*/ 270 w 904"/>
                <a:gd name="T19" fmla="*/ 724 h 906"/>
                <a:gd name="T20" fmla="*/ 301 w 904"/>
                <a:gd name="T21" fmla="*/ 604 h 906"/>
                <a:gd name="T22" fmla="*/ 331 w 904"/>
                <a:gd name="T23" fmla="*/ 754 h 906"/>
                <a:gd name="T24" fmla="*/ 331 w 904"/>
                <a:gd name="T25" fmla="*/ 604 h 906"/>
                <a:gd name="T26" fmla="*/ 422 w 904"/>
                <a:gd name="T27" fmla="*/ 754 h 906"/>
                <a:gd name="T28" fmla="*/ 391 w 904"/>
                <a:gd name="T29" fmla="*/ 663 h 906"/>
                <a:gd name="T30" fmla="*/ 482 w 904"/>
                <a:gd name="T31" fmla="*/ 724 h 906"/>
                <a:gd name="T32" fmla="*/ 452 w 904"/>
                <a:gd name="T33" fmla="*/ 694 h 906"/>
                <a:gd name="T34" fmla="*/ 513 w 904"/>
                <a:gd name="T35" fmla="*/ 724 h 906"/>
                <a:gd name="T36" fmla="*/ 543 w 904"/>
                <a:gd name="T37" fmla="*/ 694 h 906"/>
                <a:gd name="T38" fmla="*/ 513 w 904"/>
                <a:gd name="T39" fmla="*/ 604 h 906"/>
                <a:gd name="T40" fmla="*/ 602 w 904"/>
                <a:gd name="T41" fmla="*/ 663 h 906"/>
                <a:gd name="T42" fmla="*/ 572 w 904"/>
                <a:gd name="T43" fmla="*/ 633 h 906"/>
                <a:gd name="T44" fmla="*/ 633 w 904"/>
                <a:gd name="T45" fmla="*/ 663 h 906"/>
                <a:gd name="T46" fmla="*/ 663 w 904"/>
                <a:gd name="T47" fmla="*/ 633 h 906"/>
                <a:gd name="T48" fmla="*/ 120 w 904"/>
                <a:gd name="T49" fmla="*/ 633 h 906"/>
                <a:gd name="T50" fmla="*/ 90 w 904"/>
                <a:gd name="T51" fmla="*/ 754 h 906"/>
                <a:gd name="T52" fmla="*/ 151 w 904"/>
                <a:gd name="T53" fmla="*/ 443 h 906"/>
                <a:gd name="T54" fmla="*/ 176 w 904"/>
                <a:gd name="T55" fmla="*/ 388 h 906"/>
                <a:gd name="T56" fmla="*/ 231 w 904"/>
                <a:gd name="T57" fmla="*/ 362 h 906"/>
                <a:gd name="T58" fmla="*/ 832 w 904"/>
                <a:gd name="T59" fmla="*/ 344 h 906"/>
                <a:gd name="T60" fmla="*/ 894 w 904"/>
                <a:gd name="T61" fmla="*/ 276 h 906"/>
                <a:gd name="T62" fmla="*/ 899 w 904"/>
                <a:gd name="T63" fmla="*/ 189 h 906"/>
                <a:gd name="T64" fmla="*/ 845 w 904"/>
                <a:gd name="T65" fmla="*/ 116 h 906"/>
                <a:gd name="T66" fmla="*/ 513 w 904"/>
                <a:gd name="T67" fmla="*/ 90 h 906"/>
                <a:gd name="T68" fmla="*/ 473 w 904"/>
                <a:gd name="T69" fmla="*/ 78 h 906"/>
                <a:gd name="T70" fmla="*/ 453 w 904"/>
                <a:gd name="T71" fmla="*/ 43 h 906"/>
                <a:gd name="T72" fmla="*/ 447 w 904"/>
                <a:gd name="T73" fmla="*/ 4 h 906"/>
                <a:gd name="T74" fmla="*/ 429 w 904"/>
                <a:gd name="T75" fmla="*/ 3 h 906"/>
                <a:gd name="T76" fmla="*/ 422 w 904"/>
                <a:gd name="T77" fmla="*/ 39 h 906"/>
                <a:gd name="T78" fmla="*/ 447 w 904"/>
                <a:gd name="T79" fmla="*/ 95 h 906"/>
                <a:gd name="T80" fmla="*/ 503 w 904"/>
                <a:gd name="T81" fmla="*/ 120 h 906"/>
                <a:gd name="T82" fmla="*/ 818 w 904"/>
                <a:gd name="T83" fmla="*/ 135 h 906"/>
                <a:gd name="T84" fmla="*/ 867 w 904"/>
                <a:gd name="T85" fmla="*/ 189 h 906"/>
                <a:gd name="T86" fmla="*/ 870 w 904"/>
                <a:gd name="T87" fmla="*/ 255 h 906"/>
                <a:gd name="T88" fmla="*/ 828 w 904"/>
                <a:gd name="T89" fmla="*/ 312 h 906"/>
                <a:gd name="T90" fmla="*/ 241 w 904"/>
                <a:gd name="T91" fmla="*/ 331 h 906"/>
                <a:gd name="T92" fmla="*/ 163 w 904"/>
                <a:gd name="T93" fmla="*/ 359 h 906"/>
                <a:gd name="T94" fmla="*/ 122 w 904"/>
                <a:gd name="T95" fmla="*/ 428 h 906"/>
                <a:gd name="T96" fmla="*/ 53 w 904"/>
                <a:gd name="T97" fmla="*/ 516 h 906"/>
                <a:gd name="T98" fmla="*/ 12 w 904"/>
                <a:gd name="T99" fmla="*/ 546 h 906"/>
                <a:gd name="T100" fmla="*/ 0 w 904"/>
                <a:gd name="T101" fmla="*/ 829 h 906"/>
                <a:gd name="T102" fmla="*/ 16 w 904"/>
                <a:gd name="T103" fmla="*/ 878 h 906"/>
                <a:gd name="T104" fmla="*/ 59 w 904"/>
                <a:gd name="T105" fmla="*/ 903 h 906"/>
                <a:gd name="T106" fmla="*/ 828 w 904"/>
                <a:gd name="T107" fmla="*/ 899 h 906"/>
                <a:gd name="T108" fmla="*/ 866 w 904"/>
                <a:gd name="T109" fmla="*/ 866 h 906"/>
                <a:gd name="T110" fmla="*/ 874 w 904"/>
                <a:gd name="T111" fmla="*/ 580 h 906"/>
                <a:gd name="T112" fmla="*/ 852 w 904"/>
                <a:gd name="T113" fmla="*/ 535 h 906"/>
                <a:gd name="T114" fmla="*/ 807 w 904"/>
                <a:gd name="T115" fmla="*/ 513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4" h="906">
                  <a:moveTo>
                    <a:pt x="784" y="633"/>
                  </a:moveTo>
                  <a:lnTo>
                    <a:pt x="754" y="633"/>
                  </a:lnTo>
                  <a:lnTo>
                    <a:pt x="754" y="604"/>
                  </a:lnTo>
                  <a:lnTo>
                    <a:pt x="784" y="604"/>
                  </a:lnTo>
                  <a:lnTo>
                    <a:pt x="784" y="633"/>
                  </a:lnTo>
                  <a:close/>
                  <a:moveTo>
                    <a:pt x="784" y="694"/>
                  </a:moveTo>
                  <a:lnTo>
                    <a:pt x="754" y="694"/>
                  </a:lnTo>
                  <a:lnTo>
                    <a:pt x="754" y="663"/>
                  </a:lnTo>
                  <a:lnTo>
                    <a:pt x="784" y="663"/>
                  </a:lnTo>
                  <a:lnTo>
                    <a:pt x="784" y="694"/>
                  </a:lnTo>
                  <a:close/>
                  <a:moveTo>
                    <a:pt x="784" y="754"/>
                  </a:moveTo>
                  <a:lnTo>
                    <a:pt x="754" y="754"/>
                  </a:lnTo>
                  <a:lnTo>
                    <a:pt x="754" y="724"/>
                  </a:lnTo>
                  <a:lnTo>
                    <a:pt x="784" y="724"/>
                  </a:lnTo>
                  <a:lnTo>
                    <a:pt x="784" y="754"/>
                  </a:lnTo>
                  <a:close/>
                  <a:moveTo>
                    <a:pt x="723" y="633"/>
                  </a:moveTo>
                  <a:lnTo>
                    <a:pt x="693" y="633"/>
                  </a:lnTo>
                  <a:lnTo>
                    <a:pt x="693" y="604"/>
                  </a:lnTo>
                  <a:lnTo>
                    <a:pt x="723" y="604"/>
                  </a:lnTo>
                  <a:lnTo>
                    <a:pt x="723" y="633"/>
                  </a:lnTo>
                  <a:close/>
                  <a:moveTo>
                    <a:pt x="723" y="694"/>
                  </a:moveTo>
                  <a:lnTo>
                    <a:pt x="693" y="694"/>
                  </a:lnTo>
                  <a:lnTo>
                    <a:pt x="693" y="663"/>
                  </a:lnTo>
                  <a:lnTo>
                    <a:pt x="723" y="663"/>
                  </a:lnTo>
                  <a:lnTo>
                    <a:pt x="723" y="694"/>
                  </a:lnTo>
                  <a:close/>
                  <a:moveTo>
                    <a:pt x="723" y="754"/>
                  </a:moveTo>
                  <a:lnTo>
                    <a:pt x="693" y="754"/>
                  </a:lnTo>
                  <a:lnTo>
                    <a:pt x="693" y="724"/>
                  </a:lnTo>
                  <a:lnTo>
                    <a:pt x="723" y="724"/>
                  </a:lnTo>
                  <a:lnTo>
                    <a:pt x="723" y="754"/>
                  </a:lnTo>
                  <a:close/>
                  <a:moveTo>
                    <a:pt x="693" y="845"/>
                  </a:moveTo>
                  <a:lnTo>
                    <a:pt x="180" y="845"/>
                  </a:lnTo>
                  <a:lnTo>
                    <a:pt x="180" y="815"/>
                  </a:lnTo>
                  <a:lnTo>
                    <a:pt x="693" y="815"/>
                  </a:lnTo>
                  <a:lnTo>
                    <a:pt x="693" y="845"/>
                  </a:lnTo>
                  <a:close/>
                  <a:moveTo>
                    <a:pt x="150" y="724"/>
                  </a:moveTo>
                  <a:lnTo>
                    <a:pt x="180" y="724"/>
                  </a:lnTo>
                  <a:lnTo>
                    <a:pt x="180" y="754"/>
                  </a:lnTo>
                  <a:lnTo>
                    <a:pt x="150" y="754"/>
                  </a:lnTo>
                  <a:lnTo>
                    <a:pt x="150" y="724"/>
                  </a:lnTo>
                  <a:close/>
                  <a:moveTo>
                    <a:pt x="150" y="663"/>
                  </a:moveTo>
                  <a:lnTo>
                    <a:pt x="180" y="663"/>
                  </a:lnTo>
                  <a:lnTo>
                    <a:pt x="180" y="694"/>
                  </a:lnTo>
                  <a:lnTo>
                    <a:pt x="150" y="694"/>
                  </a:lnTo>
                  <a:lnTo>
                    <a:pt x="150" y="663"/>
                  </a:lnTo>
                  <a:close/>
                  <a:moveTo>
                    <a:pt x="150" y="604"/>
                  </a:moveTo>
                  <a:lnTo>
                    <a:pt x="180" y="604"/>
                  </a:lnTo>
                  <a:lnTo>
                    <a:pt x="180" y="633"/>
                  </a:lnTo>
                  <a:lnTo>
                    <a:pt x="150" y="633"/>
                  </a:lnTo>
                  <a:lnTo>
                    <a:pt x="150" y="604"/>
                  </a:lnTo>
                  <a:close/>
                  <a:moveTo>
                    <a:pt x="211" y="724"/>
                  </a:moveTo>
                  <a:lnTo>
                    <a:pt x="241" y="724"/>
                  </a:lnTo>
                  <a:lnTo>
                    <a:pt x="241" y="754"/>
                  </a:lnTo>
                  <a:lnTo>
                    <a:pt x="211" y="754"/>
                  </a:lnTo>
                  <a:lnTo>
                    <a:pt x="211" y="724"/>
                  </a:lnTo>
                  <a:close/>
                  <a:moveTo>
                    <a:pt x="211" y="663"/>
                  </a:moveTo>
                  <a:lnTo>
                    <a:pt x="241" y="663"/>
                  </a:lnTo>
                  <a:lnTo>
                    <a:pt x="241" y="694"/>
                  </a:lnTo>
                  <a:lnTo>
                    <a:pt x="211" y="694"/>
                  </a:lnTo>
                  <a:lnTo>
                    <a:pt x="211" y="663"/>
                  </a:lnTo>
                  <a:close/>
                  <a:moveTo>
                    <a:pt x="211" y="604"/>
                  </a:moveTo>
                  <a:lnTo>
                    <a:pt x="241" y="604"/>
                  </a:lnTo>
                  <a:lnTo>
                    <a:pt x="241" y="633"/>
                  </a:lnTo>
                  <a:lnTo>
                    <a:pt x="211" y="633"/>
                  </a:lnTo>
                  <a:lnTo>
                    <a:pt x="211" y="604"/>
                  </a:lnTo>
                  <a:close/>
                  <a:moveTo>
                    <a:pt x="270" y="724"/>
                  </a:moveTo>
                  <a:lnTo>
                    <a:pt x="301" y="724"/>
                  </a:lnTo>
                  <a:lnTo>
                    <a:pt x="301" y="754"/>
                  </a:lnTo>
                  <a:lnTo>
                    <a:pt x="270" y="754"/>
                  </a:lnTo>
                  <a:lnTo>
                    <a:pt x="270" y="724"/>
                  </a:lnTo>
                  <a:close/>
                  <a:moveTo>
                    <a:pt x="270" y="663"/>
                  </a:moveTo>
                  <a:lnTo>
                    <a:pt x="301" y="663"/>
                  </a:lnTo>
                  <a:lnTo>
                    <a:pt x="301" y="694"/>
                  </a:lnTo>
                  <a:lnTo>
                    <a:pt x="270" y="694"/>
                  </a:lnTo>
                  <a:lnTo>
                    <a:pt x="270" y="663"/>
                  </a:lnTo>
                  <a:close/>
                  <a:moveTo>
                    <a:pt x="270" y="604"/>
                  </a:moveTo>
                  <a:lnTo>
                    <a:pt x="301" y="604"/>
                  </a:lnTo>
                  <a:lnTo>
                    <a:pt x="301" y="633"/>
                  </a:lnTo>
                  <a:lnTo>
                    <a:pt x="270" y="633"/>
                  </a:lnTo>
                  <a:lnTo>
                    <a:pt x="270" y="604"/>
                  </a:lnTo>
                  <a:close/>
                  <a:moveTo>
                    <a:pt x="331" y="724"/>
                  </a:moveTo>
                  <a:lnTo>
                    <a:pt x="361" y="724"/>
                  </a:lnTo>
                  <a:lnTo>
                    <a:pt x="361" y="754"/>
                  </a:lnTo>
                  <a:lnTo>
                    <a:pt x="331" y="754"/>
                  </a:lnTo>
                  <a:lnTo>
                    <a:pt x="331" y="724"/>
                  </a:lnTo>
                  <a:close/>
                  <a:moveTo>
                    <a:pt x="331" y="663"/>
                  </a:moveTo>
                  <a:lnTo>
                    <a:pt x="361" y="663"/>
                  </a:lnTo>
                  <a:lnTo>
                    <a:pt x="361" y="694"/>
                  </a:lnTo>
                  <a:lnTo>
                    <a:pt x="331" y="694"/>
                  </a:lnTo>
                  <a:lnTo>
                    <a:pt x="331" y="663"/>
                  </a:lnTo>
                  <a:close/>
                  <a:moveTo>
                    <a:pt x="331" y="604"/>
                  </a:moveTo>
                  <a:lnTo>
                    <a:pt x="361" y="604"/>
                  </a:lnTo>
                  <a:lnTo>
                    <a:pt x="361" y="633"/>
                  </a:lnTo>
                  <a:lnTo>
                    <a:pt x="331" y="633"/>
                  </a:lnTo>
                  <a:lnTo>
                    <a:pt x="331" y="604"/>
                  </a:lnTo>
                  <a:close/>
                  <a:moveTo>
                    <a:pt x="391" y="724"/>
                  </a:moveTo>
                  <a:lnTo>
                    <a:pt x="422" y="724"/>
                  </a:lnTo>
                  <a:lnTo>
                    <a:pt x="422" y="754"/>
                  </a:lnTo>
                  <a:lnTo>
                    <a:pt x="391" y="754"/>
                  </a:lnTo>
                  <a:lnTo>
                    <a:pt x="391" y="724"/>
                  </a:lnTo>
                  <a:close/>
                  <a:moveTo>
                    <a:pt x="391" y="663"/>
                  </a:moveTo>
                  <a:lnTo>
                    <a:pt x="422" y="663"/>
                  </a:lnTo>
                  <a:lnTo>
                    <a:pt x="422" y="694"/>
                  </a:lnTo>
                  <a:lnTo>
                    <a:pt x="391" y="694"/>
                  </a:lnTo>
                  <a:lnTo>
                    <a:pt x="391" y="663"/>
                  </a:lnTo>
                  <a:close/>
                  <a:moveTo>
                    <a:pt x="391" y="604"/>
                  </a:moveTo>
                  <a:lnTo>
                    <a:pt x="422" y="604"/>
                  </a:lnTo>
                  <a:lnTo>
                    <a:pt x="422" y="633"/>
                  </a:lnTo>
                  <a:lnTo>
                    <a:pt x="391" y="633"/>
                  </a:lnTo>
                  <a:lnTo>
                    <a:pt x="391" y="604"/>
                  </a:lnTo>
                  <a:close/>
                  <a:moveTo>
                    <a:pt x="452" y="724"/>
                  </a:moveTo>
                  <a:lnTo>
                    <a:pt x="482" y="724"/>
                  </a:lnTo>
                  <a:lnTo>
                    <a:pt x="482" y="754"/>
                  </a:lnTo>
                  <a:lnTo>
                    <a:pt x="452" y="754"/>
                  </a:lnTo>
                  <a:lnTo>
                    <a:pt x="452" y="724"/>
                  </a:lnTo>
                  <a:close/>
                  <a:moveTo>
                    <a:pt x="452" y="663"/>
                  </a:moveTo>
                  <a:lnTo>
                    <a:pt x="482" y="663"/>
                  </a:lnTo>
                  <a:lnTo>
                    <a:pt x="482" y="694"/>
                  </a:lnTo>
                  <a:lnTo>
                    <a:pt x="452" y="694"/>
                  </a:lnTo>
                  <a:lnTo>
                    <a:pt x="452" y="663"/>
                  </a:lnTo>
                  <a:close/>
                  <a:moveTo>
                    <a:pt x="452" y="604"/>
                  </a:moveTo>
                  <a:lnTo>
                    <a:pt x="482" y="604"/>
                  </a:lnTo>
                  <a:lnTo>
                    <a:pt x="482" y="633"/>
                  </a:lnTo>
                  <a:lnTo>
                    <a:pt x="452" y="633"/>
                  </a:lnTo>
                  <a:lnTo>
                    <a:pt x="452" y="604"/>
                  </a:lnTo>
                  <a:close/>
                  <a:moveTo>
                    <a:pt x="513" y="724"/>
                  </a:moveTo>
                  <a:lnTo>
                    <a:pt x="543" y="724"/>
                  </a:lnTo>
                  <a:lnTo>
                    <a:pt x="543" y="754"/>
                  </a:lnTo>
                  <a:lnTo>
                    <a:pt x="513" y="754"/>
                  </a:lnTo>
                  <a:lnTo>
                    <a:pt x="513" y="724"/>
                  </a:lnTo>
                  <a:close/>
                  <a:moveTo>
                    <a:pt x="513" y="663"/>
                  </a:moveTo>
                  <a:lnTo>
                    <a:pt x="543" y="663"/>
                  </a:lnTo>
                  <a:lnTo>
                    <a:pt x="543" y="694"/>
                  </a:lnTo>
                  <a:lnTo>
                    <a:pt x="513" y="694"/>
                  </a:lnTo>
                  <a:lnTo>
                    <a:pt x="513" y="663"/>
                  </a:lnTo>
                  <a:close/>
                  <a:moveTo>
                    <a:pt x="513" y="604"/>
                  </a:moveTo>
                  <a:lnTo>
                    <a:pt x="543" y="604"/>
                  </a:lnTo>
                  <a:lnTo>
                    <a:pt x="543" y="633"/>
                  </a:lnTo>
                  <a:lnTo>
                    <a:pt x="513" y="633"/>
                  </a:lnTo>
                  <a:lnTo>
                    <a:pt x="513" y="604"/>
                  </a:lnTo>
                  <a:close/>
                  <a:moveTo>
                    <a:pt x="572" y="724"/>
                  </a:moveTo>
                  <a:lnTo>
                    <a:pt x="602" y="724"/>
                  </a:lnTo>
                  <a:lnTo>
                    <a:pt x="602" y="754"/>
                  </a:lnTo>
                  <a:lnTo>
                    <a:pt x="572" y="754"/>
                  </a:lnTo>
                  <a:lnTo>
                    <a:pt x="572" y="724"/>
                  </a:lnTo>
                  <a:close/>
                  <a:moveTo>
                    <a:pt x="572" y="663"/>
                  </a:moveTo>
                  <a:lnTo>
                    <a:pt x="602" y="663"/>
                  </a:lnTo>
                  <a:lnTo>
                    <a:pt x="602" y="694"/>
                  </a:lnTo>
                  <a:lnTo>
                    <a:pt x="572" y="694"/>
                  </a:lnTo>
                  <a:lnTo>
                    <a:pt x="572" y="663"/>
                  </a:lnTo>
                  <a:close/>
                  <a:moveTo>
                    <a:pt x="572" y="604"/>
                  </a:moveTo>
                  <a:lnTo>
                    <a:pt x="602" y="604"/>
                  </a:lnTo>
                  <a:lnTo>
                    <a:pt x="602" y="633"/>
                  </a:lnTo>
                  <a:lnTo>
                    <a:pt x="572" y="633"/>
                  </a:lnTo>
                  <a:lnTo>
                    <a:pt x="572" y="604"/>
                  </a:lnTo>
                  <a:close/>
                  <a:moveTo>
                    <a:pt x="633" y="724"/>
                  </a:moveTo>
                  <a:lnTo>
                    <a:pt x="663" y="724"/>
                  </a:lnTo>
                  <a:lnTo>
                    <a:pt x="663" y="754"/>
                  </a:lnTo>
                  <a:lnTo>
                    <a:pt x="633" y="754"/>
                  </a:lnTo>
                  <a:lnTo>
                    <a:pt x="633" y="724"/>
                  </a:lnTo>
                  <a:close/>
                  <a:moveTo>
                    <a:pt x="633" y="663"/>
                  </a:moveTo>
                  <a:lnTo>
                    <a:pt x="663" y="663"/>
                  </a:lnTo>
                  <a:lnTo>
                    <a:pt x="663" y="694"/>
                  </a:lnTo>
                  <a:lnTo>
                    <a:pt x="633" y="694"/>
                  </a:lnTo>
                  <a:lnTo>
                    <a:pt x="633" y="663"/>
                  </a:lnTo>
                  <a:close/>
                  <a:moveTo>
                    <a:pt x="633" y="604"/>
                  </a:moveTo>
                  <a:lnTo>
                    <a:pt x="663" y="604"/>
                  </a:lnTo>
                  <a:lnTo>
                    <a:pt x="663" y="633"/>
                  </a:lnTo>
                  <a:lnTo>
                    <a:pt x="633" y="633"/>
                  </a:lnTo>
                  <a:lnTo>
                    <a:pt x="633" y="604"/>
                  </a:lnTo>
                  <a:close/>
                  <a:moveTo>
                    <a:pt x="120" y="633"/>
                  </a:moveTo>
                  <a:lnTo>
                    <a:pt x="90" y="633"/>
                  </a:lnTo>
                  <a:lnTo>
                    <a:pt x="90" y="604"/>
                  </a:lnTo>
                  <a:lnTo>
                    <a:pt x="120" y="604"/>
                  </a:lnTo>
                  <a:lnTo>
                    <a:pt x="120" y="633"/>
                  </a:lnTo>
                  <a:close/>
                  <a:moveTo>
                    <a:pt x="120" y="694"/>
                  </a:moveTo>
                  <a:lnTo>
                    <a:pt x="90" y="694"/>
                  </a:lnTo>
                  <a:lnTo>
                    <a:pt x="90" y="663"/>
                  </a:lnTo>
                  <a:lnTo>
                    <a:pt x="120" y="663"/>
                  </a:lnTo>
                  <a:lnTo>
                    <a:pt x="120" y="694"/>
                  </a:lnTo>
                  <a:close/>
                  <a:moveTo>
                    <a:pt x="120" y="754"/>
                  </a:moveTo>
                  <a:lnTo>
                    <a:pt x="90" y="754"/>
                  </a:lnTo>
                  <a:lnTo>
                    <a:pt x="90" y="724"/>
                  </a:lnTo>
                  <a:lnTo>
                    <a:pt x="120" y="724"/>
                  </a:lnTo>
                  <a:lnTo>
                    <a:pt x="120" y="754"/>
                  </a:lnTo>
                  <a:close/>
                  <a:moveTo>
                    <a:pt x="799" y="513"/>
                  </a:moveTo>
                  <a:lnTo>
                    <a:pt x="150" y="513"/>
                  </a:lnTo>
                  <a:lnTo>
                    <a:pt x="150" y="452"/>
                  </a:lnTo>
                  <a:lnTo>
                    <a:pt x="151" y="443"/>
                  </a:lnTo>
                  <a:lnTo>
                    <a:pt x="152" y="433"/>
                  </a:lnTo>
                  <a:lnTo>
                    <a:pt x="154" y="424"/>
                  </a:lnTo>
                  <a:lnTo>
                    <a:pt x="157" y="417"/>
                  </a:lnTo>
                  <a:lnTo>
                    <a:pt x="161" y="409"/>
                  </a:lnTo>
                  <a:lnTo>
                    <a:pt x="165" y="401"/>
                  </a:lnTo>
                  <a:lnTo>
                    <a:pt x="170" y="395"/>
                  </a:lnTo>
                  <a:lnTo>
                    <a:pt x="176" y="388"/>
                  </a:lnTo>
                  <a:lnTo>
                    <a:pt x="182" y="382"/>
                  </a:lnTo>
                  <a:lnTo>
                    <a:pt x="190" y="377"/>
                  </a:lnTo>
                  <a:lnTo>
                    <a:pt x="196" y="372"/>
                  </a:lnTo>
                  <a:lnTo>
                    <a:pt x="205" y="369"/>
                  </a:lnTo>
                  <a:lnTo>
                    <a:pt x="213" y="366"/>
                  </a:lnTo>
                  <a:lnTo>
                    <a:pt x="222" y="364"/>
                  </a:lnTo>
                  <a:lnTo>
                    <a:pt x="231" y="362"/>
                  </a:lnTo>
                  <a:lnTo>
                    <a:pt x="241" y="362"/>
                  </a:lnTo>
                  <a:lnTo>
                    <a:pt x="754" y="361"/>
                  </a:lnTo>
                  <a:lnTo>
                    <a:pt x="772" y="361"/>
                  </a:lnTo>
                  <a:lnTo>
                    <a:pt x="788" y="359"/>
                  </a:lnTo>
                  <a:lnTo>
                    <a:pt x="805" y="355"/>
                  </a:lnTo>
                  <a:lnTo>
                    <a:pt x="819" y="350"/>
                  </a:lnTo>
                  <a:lnTo>
                    <a:pt x="832" y="344"/>
                  </a:lnTo>
                  <a:lnTo>
                    <a:pt x="845" y="337"/>
                  </a:lnTo>
                  <a:lnTo>
                    <a:pt x="856" y="328"/>
                  </a:lnTo>
                  <a:lnTo>
                    <a:pt x="867" y="319"/>
                  </a:lnTo>
                  <a:lnTo>
                    <a:pt x="876" y="309"/>
                  </a:lnTo>
                  <a:lnTo>
                    <a:pt x="883" y="298"/>
                  </a:lnTo>
                  <a:lnTo>
                    <a:pt x="890" y="287"/>
                  </a:lnTo>
                  <a:lnTo>
                    <a:pt x="894" y="276"/>
                  </a:lnTo>
                  <a:lnTo>
                    <a:pt x="899" y="264"/>
                  </a:lnTo>
                  <a:lnTo>
                    <a:pt x="902" y="252"/>
                  </a:lnTo>
                  <a:lnTo>
                    <a:pt x="904" y="239"/>
                  </a:lnTo>
                  <a:lnTo>
                    <a:pt x="904" y="226"/>
                  </a:lnTo>
                  <a:lnTo>
                    <a:pt x="904" y="213"/>
                  </a:lnTo>
                  <a:lnTo>
                    <a:pt x="902" y="201"/>
                  </a:lnTo>
                  <a:lnTo>
                    <a:pt x="899" y="189"/>
                  </a:lnTo>
                  <a:lnTo>
                    <a:pt x="894" y="177"/>
                  </a:lnTo>
                  <a:lnTo>
                    <a:pt x="890" y="164"/>
                  </a:lnTo>
                  <a:lnTo>
                    <a:pt x="883" y="153"/>
                  </a:lnTo>
                  <a:lnTo>
                    <a:pt x="876" y="143"/>
                  </a:lnTo>
                  <a:lnTo>
                    <a:pt x="867" y="133"/>
                  </a:lnTo>
                  <a:lnTo>
                    <a:pt x="856" y="123"/>
                  </a:lnTo>
                  <a:lnTo>
                    <a:pt x="845" y="116"/>
                  </a:lnTo>
                  <a:lnTo>
                    <a:pt x="832" y="108"/>
                  </a:lnTo>
                  <a:lnTo>
                    <a:pt x="819" y="102"/>
                  </a:lnTo>
                  <a:lnTo>
                    <a:pt x="805" y="97"/>
                  </a:lnTo>
                  <a:lnTo>
                    <a:pt x="788" y="94"/>
                  </a:lnTo>
                  <a:lnTo>
                    <a:pt x="772" y="91"/>
                  </a:lnTo>
                  <a:lnTo>
                    <a:pt x="754" y="90"/>
                  </a:lnTo>
                  <a:lnTo>
                    <a:pt x="513" y="90"/>
                  </a:lnTo>
                  <a:lnTo>
                    <a:pt x="505" y="90"/>
                  </a:lnTo>
                  <a:lnTo>
                    <a:pt x="499" y="89"/>
                  </a:lnTo>
                  <a:lnTo>
                    <a:pt x="493" y="88"/>
                  </a:lnTo>
                  <a:lnTo>
                    <a:pt x="487" y="86"/>
                  </a:lnTo>
                  <a:lnTo>
                    <a:pt x="482" y="84"/>
                  </a:lnTo>
                  <a:lnTo>
                    <a:pt x="477" y="80"/>
                  </a:lnTo>
                  <a:lnTo>
                    <a:pt x="473" y="78"/>
                  </a:lnTo>
                  <a:lnTo>
                    <a:pt x="468" y="74"/>
                  </a:lnTo>
                  <a:lnTo>
                    <a:pt x="464" y="69"/>
                  </a:lnTo>
                  <a:lnTo>
                    <a:pt x="461" y="65"/>
                  </a:lnTo>
                  <a:lnTo>
                    <a:pt x="459" y="60"/>
                  </a:lnTo>
                  <a:lnTo>
                    <a:pt x="456" y="55"/>
                  </a:lnTo>
                  <a:lnTo>
                    <a:pt x="454" y="49"/>
                  </a:lnTo>
                  <a:lnTo>
                    <a:pt x="453" y="43"/>
                  </a:lnTo>
                  <a:lnTo>
                    <a:pt x="452" y="37"/>
                  </a:lnTo>
                  <a:lnTo>
                    <a:pt x="452" y="31"/>
                  </a:lnTo>
                  <a:lnTo>
                    <a:pt x="452" y="15"/>
                  </a:lnTo>
                  <a:lnTo>
                    <a:pt x="452" y="12"/>
                  </a:lnTo>
                  <a:lnTo>
                    <a:pt x="451" y="10"/>
                  </a:lnTo>
                  <a:lnTo>
                    <a:pt x="450" y="6"/>
                  </a:lnTo>
                  <a:lnTo>
                    <a:pt x="447" y="4"/>
                  </a:lnTo>
                  <a:lnTo>
                    <a:pt x="445" y="3"/>
                  </a:lnTo>
                  <a:lnTo>
                    <a:pt x="443" y="1"/>
                  </a:lnTo>
                  <a:lnTo>
                    <a:pt x="440" y="0"/>
                  </a:lnTo>
                  <a:lnTo>
                    <a:pt x="436" y="0"/>
                  </a:lnTo>
                  <a:lnTo>
                    <a:pt x="434" y="0"/>
                  </a:lnTo>
                  <a:lnTo>
                    <a:pt x="431" y="1"/>
                  </a:lnTo>
                  <a:lnTo>
                    <a:pt x="429" y="3"/>
                  </a:lnTo>
                  <a:lnTo>
                    <a:pt x="426" y="4"/>
                  </a:lnTo>
                  <a:lnTo>
                    <a:pt x="424" y="6"/>
                  </a:lnTo>
                  <a:lnTo>
                    <a:pt x="423" y="10"/>
                  </a:lnTo>
                  <a:lnTo>
                    <a:pt x="422" y="12"/>
                  </a:lnTo>
                  <a:lnTo>
                    <a:pt x="422" y="15"/>
                  </a:lnTo>
                  <a:lnTo>
                    <a:pt x="422" y="29"/>
                  </a:lnTo>
                  <a:lnTo>
                    <a:pt x="422" y="39"/>
                  </a:lnTo>
                  <a:lnTo>
                    <a:pt x="423" y="49"/>
                  </a:lnTo>
                  <a:lnTo>
                    <a:pt x="425" y="58"/>
                  </a:lnTo>
                  <a:lnTo>
                    <a:pt x="429" y="67"/>
                  </a:lnTo>
                  <a:lnTo>
                    <a:pt x="432" y="75"/>
                  </a:lnTo>
                  <a:lnTo>
                    <a:pt x="436" y="83"/>
                  </a:lnTo>
                  <a:lnTo>
                    <a:pt x="441" y="89"/>
                  </a:lnTo>
                  <a:lnTo>
                    <a:pt x="447" y="95"/>
                  </a:lnTo>
                  <a:lnTo>
                    <a:pt x="453" y="101"/>
                  </a:lnTo>
                  <a:lnTo>
                    <a:pt x="460" y="106"/>
                  </a:lnTo>
                  <a:lnTo>
                    <a:pt x="467" y="110"/>
                  </a:lnTo>
                  <a:lnTo>
                    <a:pt x="475" y="114"/>
                  </a:lnTo>
                  <a:lnTo>
                    <a:pt x="484" y="117"/>
                  </a:lnTo>
                  <a:lnTo>
                    <a:pt x="493" y="119"/>
                  </a:lnTo>
                  <a:lnTo>
                    <a:pt x="503" y="120"/>
                  </a:lnTo>
                  <a:lnTo>
                    <a:pt x="513" y="120"/>
                  </a:lnTo>
                  <a:lnTo>
                    <a:pt x="754" y="120"/>
                  </a:lnTo>
                  <a:lnTo>
                    <a:pt x="768" y="121"/>
                  </a:lnTo>
                  <a:lnTo>
                    <a:pt x="783" y="123"/>
                  </a:lnTo>
                  <a:lnTo>
                    <a:pt x="796" y="126"/>
                  </a:lnTo>
                  <a:lnTo>
                    <a:pt x="807" y="130"/>
                  </a:lnTo>
                  <a:lnTo>
                    <a:pt x="818" y="135"/>
                  </a:lnTo>
                  <a:lnTo>
                    <a:pt x="828" y="140"/>
                  </a:lnTo>
                  <a:lnTo>
                    <a:pt x="837" y="147"/>
                  </a:lnTo>
                  <a:lnTo>
                    <a:pt x="845" y="154"/>
                  </a:lnTo>
                  <a:lnTo>
                    <a:pt x="852" y="162"/>
                  </a:lnTo>
                  <a:lnTo>
                    <a:pt x="858" y="170"/>
                  </a:lnTo>
                  <a:lnTo>
                    <a:pt x="863" y="179"/>
                  </a:lnTo>
                  <a:lnTo>
                    <a:pt x="867" y="189"/>
                  </a:lnTo>
                  <a:lnTo>
                    <a:pt x="870" y="198"/>
                  </a:lnTo>
                  <a:lnTo>
                    <a:pt x="872" y="208"/>
                  </a:lnTo>
                  <a:lnTo>
                    <a:pt x="873" y="216"/>
                  </a:lnTo>
                  <a:lnTo>
                    <a:pt x="874" y="226"/>
                  </a:lnTo>
                  <a:lnTo>
                    <a:pt x="873" y="235"/>
                  </a:lnTo>
                  <a:lnTo>
                    <a:pt x="872" y="245"/>
                  </a:lnTo>
                  <a:lnTo>
                    <a:pt x="870" y="255"/>
                  </a:lnTo>
                  <a:lnTo>
                    <a:pt x="867" y="264"/>
                  </a:lnTo>
                  <a:lnTo>
                    <a:pt x="863" y="273"/>
                  </a:lnTo>
                  <a:lnTo>
                    <a:pt x="858" y="282"/>
                  </a:lnTo>
                  <a:lnTo>
                    <a:pt x="852" y="291"/>
                  </a:lnTo>
                  <a:lnTo>
                    <a:pt x="845" y="298"/>
                  </a:lnTo>
                  <a:lnTo>
                    <a:pt x="837" y="305"/>
                  </a:lnTo>
                  <a:lnTo>
                    <a:pt x="828" y="312"/>
                  </a:lnTo>
                  <a:lnTo>
                    <a:pt x="818" y="317"/>
                  </a:lnTo>
                  <a:lnTo>
                    <a:pt x="807" y="323"/>
                  </a:lnTo>
                  <a:lnTo>
                    <a:pt x="796" y="326"/>
                  </a:lnTo>
                  <a:lnTo>
                    <a:pt x="783" y="329"/>
                  </a:lnTo>
                  <a:lnTo>
                    <a:pt x="768" y="331"/>
                  </a:lnTo>
                  <a:lnTo>
                    <a:pt x="754" y="331"/>
                  </a:lnTo>
                  <a:lnTo>
                    <a:pt x="241" y="331"/>
                  </a:lnTo>
                  <a:lnTo>
                    <a:pt x="228" y="333"/>
                  </a:lnTo>
                  <a:lnTo>
                    <a:pt x="215" y="334"/>
                  </a:lnTo>
                  <a:lnTo>
                    <a:pt x="204" y="337"/>
                  </a:lnTo>
                  <a:lnTo>
                    <a:pt x="193" y="341"/>
                  </a:lnTo>
                  <a:lnTo>
                    <a:pt x="182" y="346"/>
                  </a:lnTo>
                  <a:lnTo>
                    <a:pt x="172" y="351"/>
                  </a:lnTo>
                  <a:lnTo>
                    <a:pt x="163" y="359"/>
                  </a:lnTo>
                  <a:lnTo>
                    <a:pt x="154" y="366"/>
                  </a:lnTo>
                  <a:lnTo>
                    <a:pt x="147" y="375"/>
                  </a:lnTo>
                  <a:lnTo>
                    <a:pt x="140" y="385"/>
                  </a:lnTo>
                  <a:lnTo>
                    <a:pt x="134" y="395"/>
                  </a:lnTo>
                  <a:lnTo>
                    <a:pt x="129" y="404"/>
                  </a:lnTo>
                  <a:lnTo>
                    <a:pt x="126" y="416"/>
                  </a:lnTo>
                  <a:lnTo>
                    <a:pt x="122" y="428"/>
                  </a:lnTo>
                  <a:lnTo>
                    <a:pt x="120" y="440"/>
                  </a:lnTo>
                  <a:lnTo>
                    <a:pt x="120" y="452"/>
                  </a:lnTo>
                  <a:lnTo>
                    <a:pt x="120" y="513"/>
                  </a:lnTo>
                  <a:lnTo>
                    <a:pt x="75" y="513"/>
                  </a:lnTo>
                  <a:lnTo>
                    <a:pt x="67" y="513"/>
                  </a:lnTo>
                  <a:lnTo>
                    <a:pt x="59" y="514"/>
                  </a:lnTo>
                  <a:lnTo>
                    <a:pt x="53" y="516"/>
                  </a:lnTo>
                  <a:lnTo>
                    <a:pt x="45" y="518"/>
                  </a:lnTo>
                  <a:lnTo>
                    <a:pt x="38" y="522"/>
                  </a:lnTo>
                  <a:lnTo>
                    <a:pt x="33" y="526"/>
                  </a:lnTo>
                  <a:lnTo>
                    <a:pt x="27" y="531"/>
                  </a:lnTo>
                  <a:lnTo>
                    <a:pt x="22" y="535"/>
                  </a:lnTo>
                  <a:lnTo>
                    <a:pt x="16" y="541"/>
                  </a:lnTo>
                  <a:lnTo>
                    <a:pt x="12" y="546"/>
                  </a:lnTo>
                  <a:lnTo>
                    <a:pt x="8" y="553"/>
                  </a:lnTo>
                  <a:lnTo>
                    <a:pt x="5" y="559"/>
                  </a:lnTo>
                  <a:lnTo>
                    <a:pt x="3" y="566"/>
                  </a:lnTo>
                  <a:lnTo>
                    <a:pt x="1" y="573"/>
                  </a:lnTo>
                  <a:lnTo>
                    <a:pt x="0" y="580"/>
                  </a:lnTo>
                  <a:lnTo>
                    <a:pt x="0" y="588"/>
                  </a:lnTo>
                  <a:lnTo>
                    <a:pt x="0" y="829"/>
                  </a:lnTo>
                  <a:lnTo>
                    <a:pt x="0" y="837"/>
                  </a:lnTo>
                  <a:lnTo>
                    <a:pt x="1" y="845"/>
                  </a:lnTo>
                  <a:lnTo>
                    <a:pt x="3" y="853"/>
                  </a:lnTo>
                  <a:lnTo>
                    <a:pt x="5" y="859"/>
                  </a:lnTo>
                  <a:lnTo>
                    <a:pt x="8" y="866"/>
                  </a:lnTo>
                  <a:lnTo>
                    <a:pt x="12" y="871"/>
                  </a:lnTo>
                  <a:lnTo>
                    <a:pt x="16" y="878"/>
                  </a:lnTo>
                  <a:lnTo>
                    <a:pt x="22" y="883"/>
                  </a:lnTo>
                  <a:lnTo>
                    <a:pt x="27" y="888"/>
                  </a:lnTo>
                  <a:lnTo>
                    <a:pt x="33" y="892"/>
                  </a:lnTo>
                  <a:lnTo>
                    <a:pt x="38" y="896"/>
                  </a:lnTo>
                  <a:lnTo>
                    <a:pt x="45" y="899"/>
                  </a:lnTo>
                  <a:lnTo>
                    <a:pt x="53" y="902"/>
                  </a:lnTo>
                  <a:lnTo>
                    <a:pt x="59" y="903"/>
                  </a:lnTo>
                  <a:lnTo>
                    <a:pt x="67" y="905"/>
                  </a:lnTo>
                  <a:lnTo>
                    <a:pt x="75" y="906"/>
                  </a:lnTo>
                  <a:lnTo>
                    <a:pt x="799" y="906"/>
                  </a:lnTo>
                  <a:lnTo>
                    <a:pt x="807" y="905"/>
                  </a:lnTo>
                  <a:lnTo>
                    <a:pt x="814" y="903"/>
                  </a:lnTo>
                  <a:lnTo>
                    <a:pt x="821" y="901"/>
                  </a:lnTo>
                  <a:lnTo>
                    <a:pt x="828" y="899"/>
                  </a:lnTo>
                  <a:lnTo>
                    <a:pt x="835" y="896"/>
                  </a:lnTo>
                  <a:lnTo>
                    <a:pt x="841" y="892"/>
                  </a:lnTo>
                  <a:lnTo>
                    <a:pt x="847" y="888"/>
                  </a:lnTo>
                  <a:lnTo>
                    <a:pt x="852" y="883"/>
                  </a:lnTo>
                  <a:lnTo>
                    <a:pt x="857" y="878"/>
                  </a:lnTo>
                  <a:lnTo>
                    <a:pt x="861" y="871"/>
                  </a:lnTo>
                  <a:lnTo>
                    <a:pt x="866" y="866"/>
                  </a:lnTo>
                  <a:lnTo>
                    <a:pt x="869" y="859"/>
                  </a:lnTo>
                  <a:lnTo>
                    <a:pt x="871" y="853"/>
                  </a:lnTo>
                  <a:lnTo>
                    <a:pt x="872" y="845"/>
                  </a:lnTo>
                  <a:lnTo>
                    <a:pt x="874" y="837"/>
                  </a:lnTo>
                  <a:lnTo>
                    <a:pt x="874" y="829"/>
                  </a:lnTo>
                  <a:lnTo>
                    <a:pt x="874" y="588"/>
                  </a:lnTo>
                  <a:lnTo>
                    <a:pt x="874" y="580"/>
                  </a:lnTo>
                  <a:lnTo>
                    <a:pt x="872" y="573"/>
                  </a:lnTo>
                  <a:lnTo>
                    <a:pt x="871" y="566"/>
                  </a:lnTo>
                  <a:lnTo>
                    <a:pt x="869" y="559"/>
                  </a:lnTo>
                  <a:lnTo>
                    <a:pt x="866" y="553"/>
                  </a:lnTo>
                  <a:lnTo>
                    <a:pt x="861" y="546"/>
                  </a:lnTo>
                  <a:lnTo>
                    <a:pt x="857" y="541"/>
                  </a:lnTo>
                  <a:lnTo>
                    <a:pt x="852" y="535"/>
                  </a:lnTo>
                  <a:lnTo>
                    <a:pt x="847" y="531"/>
                  </a:lnTo>
                  <a:lnTo>
                    <a:pt x="841" y="526"/>
                  </a:lnTo>
                  <a:lnTo>
                    <a:pt x="835" y="522"/>
                  </a:lnTo>
                  <a:lnTo>
                    <a:pt x="828" y="518"/>
                  </a:lnTo>
                  <a:lnTo>
                    <a:pt x="821" y="516"/>
                  </a:lnTo>
                  <a:lnTo>
                    <a:pt x="814" y="514"/>
                  </a:lnTo>
                  <a:lnTo>
                    <a:pt x="807" y="513"/>
                  </a:lnTo>
                  <a:lnTo>
                    <a:pt x="799" y="51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7" name="Oval 126">
            <a:extLst>
              <a:ext uri="{FF2B5EF4-FFF2-40B4-BE49-F238E27FC236}">
                <a16:creationId xmlns:a16="http://schemas.microsoft.com/office/drawing/2014/main" id="{04DDE7BE-DD0E-41BB-BDC9-BCED8B073E7F}"/>
              </a:ext>
            </a:extLst>
          </p:cNvPr>
          <p:cNvSpPr/>
          <p:nvPr/>
        </p:nvSpPr>
        <p:spPr>
          <a:xfrm>
            <a:off x="9460333" y="4323553"/>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BATCH </a:t>
            </a:r>
          </a:p>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RECORD </a:t>
            </a:r>
          </a:p>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STORAGE</a:t>
            </a:r>
          </a:p>
        </p:txBody>
      </p:sp>
      <p:grpSp>
        <p:nvGrpSpPr>
          <p:cNvPr id="135" name="Group 134">
            <a:extLst>
              <a:ext uri="{FF2B5EF4-FFF2-40B4-BE49-F238E27FC236}">
                <a16:creationId xmlns:a16="http://schemas.microsoft.com/office/drawing/2014/main" id="{FBDCC8AC-D0A4-4388-990B-9BD2B02846CB}"/>
              </a:ext>
            </a:extLst>
          </p:cNvPr>
          <p:cNvGrpSpPr/>
          <p:nvPr/>
        </p:nvGrpSpPr>
        <p:grpSpPr>
          <a:xfrm>
            <a:off x="8912155" y="4384409"/>
            <a:ext cx="475400" cy="475400"/>
            <a:chOff x="8439776" y="4266303"/>
            <a:chExt cx="475400" cy="475400"/>
          </a:xfrm>
        </p:grpSpPr>
        <p:sp>
          <p:nvSpPr>
            <p:cNvPr id="133" name="Oval 132">
              <a:extLst>
                <a:ext uri="{FF2B5EF4-FFF2-40B4-BE49-F238E27FC236}">
                  <a16:creationId xmlns:a16="http://schemas.microsoft.com/office/drawing/2014/main" id="{2E1B3967-194B-4FEA-99DF-74584E9A9BC0}"/>
                </a:ext>
              </a:extLst>
            </p:cNvPr>
            <p:cNvSpPr/>
            <p:nvPr/>
          </p:nvSpPr>
          <p:spPr>
            <a:xfrm>
              <a:off x="8439776" y="4266303"/>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grpSp>
          <p:nvGrpSpPr>
            <p:cNvPr id="128" name="Group 127">
              <a:extLst>
                <a:ext uri="{FF2B5EF4-FFF2-40B4-BE49-F238E27FC236}">
                  <a16:creationId xmlns:a16="http://schemas.microsoft.com/office/drawing/2014/main" id="{DDBB4308-BAEC-4DDD-8206-CBFEB3F0EAB0}"/>
                </a:ext>
              </a:extLst>
            </p:cNvPr>
            <p:cNvGrpSpPr/>
            <p:nvPr/>
          </p:nvGrpSpPr>
          <p:grpSpPr>
            <a:xfrm>
              <a:off x="8536189" y="4379384"/>
              <a:ext cx="282575" cy="249238"/>
              <a:chOff x="5465763" y="812800"/>
              <a:chExt cx="282575" cy="249238"/>
            </a:xfrm>
            <a:solidFill>
              <a:schemeClr val="bg1"/>
            </a:solidFill>
          </p:grpSpPr>
          <p:sp>
            <p:nvSpPr>
              <p:cNvPr id="129" name="Freeform 642">
                <a:extLst>
                  <a:ext uri="{FF2B5EF4-FFF2-40B4-BE49-F238E27FC236}">
                    <a16:creationId xmlns:a16="http://schemas.microsoft.com/office/drawing/2014/main" id="{32E6010D-A4B8-4D19-AC5D-08880EA3B31A}"/>
                  </a:ext>
                </a:extLst>
              </p:cNvPr>
              <p:cNvSpPr>
                <a:spLocks noEditPoints="1"/>
              </p:cNvSpPr>
              <p:nvPr/>
            </p:nvSpPr>
            <p:spPr bwMode="auto">
              <a:xfrm>
                <a:off x="5527675" y="812800"/>
                <a:ext cx="63500" cy="247650"/>
              </a:xfrm>
              <a:custGeom>
                <a:avLst/>
                <a:gdLst>
                  <a:gd name="T0" fmla="*/ 147 w 196"/>
                  <a:gd name="T1" fmla="*/ 720 h 782"/>
                  <a:gd name="T2" fmla="*/ 145 w 196"/>
                  <a:gd name="T3" fmla="*/ 725 h 782"/>
                  <a:gd name="T4" fmla="*/ 142 w 196"/>
                  <a:gd name="T5" fmla="*/ 729 h 782"/>
                  <a:gd name="T6" fmla="*/ 136 w 196"/>
                  <a:gd name="T7" fmla="*/ 732 h 782"/>
                  <a:gd name="T8" fmla="*/ 55 w 196"/>
                  <a:gd name="T9" fmla="*/ 732 h 782"/>
                  <a:gd name="T10" fmla="*/ 48 w 196"/>
                  <a:gd name="T11" fmla="*/ 731 h 782"/>
                  <a:gd name="T12" fmla="*/ 44 w 196"/>
                  <a:gd name="T13" fmla="*/ 727 h 782"/>
                  <a:gd name="T14" fmla="*/ 41 w 196"/>
                  <a:gd name="T15" fmla="*/ 723 h 782"/>
                  <a:gd name="T16" fmla="*/ 40 w 196"/>
                  <a:gd name="T17" fmla="*/ 717 h 782"/>
                  <a:gd name="T18" fmla="*/ 40 w 196"/>
                  <a:gd name="T19" fmla="*/ 558 h 782"/>
                  <a:gd name="T20" fmla="*/ 42 w 196"/>
                  <a:gd name="T21" fmla="*/ 552 h 782"/>
                  <a:gd name="T22" fmla="*/ 46 w 196"/>
                  <a:gd name="T23" fmla="*/ 548 h 782"/>
                  <a:gd name="T24" fmla="*/ 52 w 196"/>
                  <a:gd name="T25" fmla="*/ 546 h 782"/>
                  <a:gd name="T26" fmla="*/ 133 w 196"/>
                  <a:gd name="T27" fmla="*/ 546 h 782"/>
                  <a:gd name="T28" fmla="*/ 139 w 196"/>
                  <a:gd name="T29" fmla="*/ 547 h 782"/>
                  <a:gd name="T30" fmla="*/ 144 w 196"/>
                  <a:gd name="T31" fmla="*/ 550 h 782"/>
                  <a:gd name="T32" fmla="*/ 147 w 196"/>
                  <a:gd name="T33" fmla="*/ 555 h 782"/>
                  <a:gd name="T34" fmla="*/ 148 w 196"/>
                  <a:gd name="T35" fmla="*/ 561 h 782"/>
                  <a:gd name="T36" fmla="*/ 66 w 196"/>
                  <a:gd name="T37" fmla="*/ 91 h 782"/>
                  <a:gd name="T38" fmla="*/ 67 w 196"/>
                  <a:gd name="T39" fmla="*/ 85 h 782"/>
                  <a:gd name="T40" fmla="*/ 70 w 196"/>
                  <a:gd name="T41" fmla="*/ 81 h 782"/>
                  <a:gd name="T42" fmla="*/ 75 w 196"/>
                  <a:gd name="T43" fmla="*/ 77 h 782"/>
                  <a:gd name="T44" fmla="*/ 81 w 196"/>
                  <a:gd name="T45" fmla="*/ 76 h 782"/>
                  <a:gd name="T46" fmla="*/ 87 w 196"/>
                  <a:gd name="T47" fmla="*/ 77 h 782"/>
                  <a:gd name="T48" fmla="*/ 91 w 196"/>
                  <a:gd name="T49" fmla="*/ 81 h 782"/>
                  <a:gd name="T50" fmla="*/ 95 w 196"/>
                  <a:gd name="T51" fmla="*/ 85 h 782"/>
                  <a:gd name="T52" fmla="*/ 96 w 196"/>
                  <a:gd name="T53" fmla="*/ 91 h 782"/>
                  <a:gd name="T54" fmla="*/ 96 w 196"/>
                  <a:gd name="T55" fmla="*/ 512 h 782"/>
                  <a:gd name="T56" fmla="*/ 93 w 196"/>
                  <a:gd name="T57" fmla="*/ 517 h 782"/>
                  <a:gd name="T58" fmla="*/ 89 w 196"/>
                  <a:gd name="T59" fmla="*/ 521 h 782"/>
                  <a:gd name="T60" fmla="*/ 84 w 196"/>
                  <a:gd name="T61" fmla="*/ 524 h 782"/>
                  <a:gd name="T62" fmla="*/ 77 w 196"/>
                  <a:gd name="T63" fmla="*/ 524 h 782"/>
                  <a:gd name="T64" fmla="*/ 72 w 196"/>
                  <a:gd name="T65" fmla="*/ 521 h 782"/>
                  <a:gd name="T66" fmla="*/ 68 w 196"/>
                  <a:gd name="T67" fmla="*/ 517 h 782"/>
                  <a:gd name="T68" fmla="*/ 66 w 196"/>
                  <a:gd name="T69" fmla="*/ 512 h 782"/>
                  <a:gd name="T70" fmla="*/ 66 w 196"/>
                  <a:gd name="T71" fmla="*/ 91 h 782"/>
                  <a:gd name="T72" fmla="*/ 15 w 196"/>
                  <a:gd name="T73" fmla="*/ 0 h 782"/>
                  <a:gd name="T74" fmla="*/ 10 w 196"/>
                  <a:gd name="T75" fmla="*/ 1 h 782"/>
                  <a:gd name="T76" fmla="*/ 4 w 196"/>
                  <a:gd name="T77" fmla="*/ 4 h 782"/>
                  <a:gd name="T78" fmla="*/ 1 w 196"/>
                  <a:gd name="T79" fmla="*/ 9 h 782"/>
                  <a:gd name="T80" fmla="*/ 0 w 196"/>
                  <a:gd name="T81" fmla="*/ 15 h 782"/>
                  <a:gd name="T82" fmla="*/ 1 w 196"/>
                  <a:gd name="T83" fmla="*/ 770 h 782"/>
                  <a:gd name="T84" fmla="*/ 3 w 196"/>
                  <a:gd name="T85" fmla="*/ 776 h 782"/>
                  <a:gd name="T86" fmla="*/ 8 w 196"/>
                  <a:gd name="T87" fmla="*/ 780 h 782"/>
                  <a:gd name="T88" fmla="*/ 13 w 196"/>
                  <a:gd name="T89" fmla="*/ 782 h 782"/>
                  <a:gd name="T90" fmla="*/ 181 w 196"/>
                  <a:gd name="T91" fmla="*/ 782 h 782"/>
                  <a:gd name="T92" fmla="*/ 187 w 196"/>
                  <a:gd name="T93" fmla="*/ 781 h 782"/>
                  <a:gd name="T94" fmla="*/ 192 w 196"/>
                  <a:gd name="T95" fmla="*/ 778 h 782"/>
                  <a:gd name="T96" fmla="*/ 195 w 196"/>
                  <a:gd name="T97" fmla="*/ 773 h 782"/>
                  <a:gd name="T98" fmla="*/ 196 w 196"/>
                  <a:gd name="T99" fmla="*/ 767 h 782"/>
                  <a:gd name="T100" fmla="*/ 196 w 196"/>
                  <a:gd name="T101" fmla="*/ 12 h 782"/>
                  <a:gd name="T102" fmla="*/ 193 w 196"/>
                  <a:gd name="T103" fmla="*/ 7 h 782"/>
                  <a:gd name="T104" fmla="*/ 190 w 196"/>
                  <a:gd name="T105" fmla="*/ 2 h 782"/>
                  <a:gd name="T106" fmla="*/ 185 w 196"/>
                  <a:gd name="T107" fmla="*/ 0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6" h="782">
                    <a:moveTo>
                      <a:pt x="148" y="717"/>
                    </a:moveTo>
                    <a:lnTo>
                      <a:pt x="147" y="720"/>
                    </a:lnTo>
                    <a:lnTo>
                      <a:pt x="147" y="723"/>
                    </a:lnTo>
                    <a:lnTo>
                      <a:pt x="145" y="725"/>
                    </a:lnTo>
                    <a:lnTo>
                      <a:pt x="144" y="727"/>
                    </a:lnTo>
                    <a:lnTo>
                      <a:pt x="142" y="729"/>
                    </a:lnTo>
                    <a:lnTo>
                      <a:pt x="139" y="731"/>
                    </a:lnTo>
                    <a:lnTo>
                      <a:pt x="136" y="732"/>
                    </a:lnTo>
                    <a:lnTo>
                      <a:pt x="133" y="732"/>
                    </a:lnTo>
                    <a:lnTo>
                      <a:pt x="55" y="732"/>
                    </a:lnTo>
                    <a:lnTo>
                      <a:pt x="52" y="732"/>
                    </a:lnTo>
                    <a:lnTo>
                      <a:pt x="48" y="731"/>
                    </a:lnTo>
                    <a:lnTo>
                      <a:pt x="46" y="729"/>
                    </a:lnTo>
                    <a:lnTo>
                      <a:pt x="44" y="727"/>
                    </a:lnTo>
                    <a:lnTo>
                      <a:pt x="42" y="725"/>
                    </a:lnTo>
                    <a:lnTo>
                      <a:pt x="41" y="723"/>
                    </a:lnTo>
                    <a:lnTo>
                      <a:pt x="40" y="720"/>
                    </a:lnTo>
                    <a:lnTo>
                      <a:pt x="40" y="717"/>
                    </a:lnTo>
                    <a:lnTo>
                      <a:pt x="40" y="561"/>
                    </a:lnTo>
                    <a:lnTo>
                      <a:pt x="40" y="558"/>
                    </a:lnTo>
                    <a:lnTo>
                      <a:pt x="41" y="555"/>
                    </a:lnTo>
                    <a:lnTo>
                      <a:pt x="42" y="552"/>
                    </a:lnTo>
                    <a:lnTo>
                      <a:pt x="44" y="550"/>
                    </a:lnTo>
                    <a:lnTo>
                      <a:pt x="46" y="548"/>
                    </a:lnTo>
                    <a:lnTo>
                      <a:pt x="48" y="547"/>
                    </a:lnTo>
                    <a:lnTo>
                      <a:pt x="52" y="546"/>
                    </a:lnTo>
                    <a:lnTo>
                      <a:pt x="55" y="546"/>
                    </a:lnTo>
                    <a:lnTo>
                      <a:pt x="133" y="546"/>
                    </a:lnTo>
                    <a:lnTo>
                      <a:pt x="136" y="546"/>
                    </a:lnTo>
                    <a:lnTo>
                      <a:pt x="139" y="547"/>
                    </a:lnTo>
                    <a:lnTo>
                      <a:pt x="142" y="548"/>
                    </a:lnTo>
                    <a:lnTo>
                      <a:pt x="144" y="550"/>
                    </a:lnTo>
                    <a:lnTo>
                      <a:pt x="145" y="552"/>
                    </a:lnTo>
                    <a:lnTo>
                      <a:pt x="147" y="555"/>
                    </a:lnTo>
                    <a:lnTo>
                      <a:pt x="147" y="558"/>
                    </a:lnTo>
                    <a:lnTo>
                      <a:pt x="148" y="561"/>
                    </a:lnTo>
                    <a:lnTo>
                      <a:pt x="148" y="717"/>
                    </a:lnTo>
                    <a:close/>
                    <a:moveTo>
                      <a:pt x="66" y="91"/>
                    </a:moveTo>
                    <a:lnTo>
                      <a:pt x="66" y="88"/>
                    </a:lnTo>
                    <a:lnTo>
                      <a:pt x="67" y="85"/>
                    </a:lnTo>
                    <a:lnTo>
                      <a:pt x="68" y="83"/>
                    </a:lnTo>
                    <a:lnTo>
                      <a:pt x="70" y="81"/>
                    </a:lnTo>
                    <a:lnTo>
                      <a:pt x="72" y="78"/>
                    </a:lnTo>
                    <a:lnTo>
                      <a:pt x="75" y="77"/>
                    </a:lnTo>
                    <a:lnTo>
                      <a:pt x="77" y="76"/>
                    </a:lnTo>
                    <a:lnTo>
                      <a:pt x="81" y="76"/>
                    </a:lnTo>
                    <a:lnTo>
                      <a:pt x="84" y="76"/>
                    </a:lnTo>
                    <a:lnTo>
                      <a:pt x="87" y="77"/>
                    </a:lnTo>
                    <a:lnTo>
                      <a:pt x="89" y="78"/>
                    </a:lnTo>
                    <a:lnTo>
                      <a:pt x="91" y="81"/>
                    </a:lnTo>
                    <a:lnTo>
                      <a:pt x="93" y="83"/>
                    </a:lnTo>
                    <a:lnTo>
                      <a:pt x="95" y="85"/>
                    </a:lnTo>
                    <a:lnTo>
                      <a:pt x="96" y="88"/>
                    </a:lnTo>
                    <a:lnTo>
                      <a:pt x="96" y="91"/>
                    </a:lnTo>
                    <a:lnTo>
                      <a:pt x="96" y="509"/>
                    </a:lnTo>
                    <a:lnTo>
                      <a:pt x="96" y="512"/>
                    </a:lnTo>
                    <a:lnTo>
                      <a:pt x="95" y="514"/>
                    </a:lnTo>
                    <a:lnTo>
                      <a:pt x="93" y="517"/>
                    </a:lnTo>
                    <a:lnTo>
                      <a:pt x="91" y="519"/>
                    </a:lnTo>
                    <a:lnTo>
                      <a:pt x="89" y="521"/>
                    </a:lnTo>
                    <a:lnTo>
                      <a:pt x="87" y="522"/>
                    </a:lnTo>
                    <a:lnTo>
                      <a:pt x="84" y="524"/>
                    </a:lnTo>
                    <a:lnTo>
                      <a:pt x="81" y="524"/>
                    </a:lnTo>
                    <a:lnTo>
                      <a:pt x="77" y="524"/>
                    </a:lnTo>
                    <a:lnTo>
                      <a:pt x="75" y="522"/>
                    </a:lnTo>
                    <a:lnTo>
                      <a:pt x="72" y="521"/>
                    </a:lnTo>
                    <a:lnTo>
                      <a:pt x="70" y="519"/>
                    </a:lnTo>
                    <a:lnTo>
                      <a:pt x="68" y="517"/>
                    </a:lnTo>
                    <a:lnTo>
                      <a:pt x="67" y="514"/>
                    </a:lnTo>
                    <a:lnTo>
                      <a:pt x="66" y="512"/>
                    </a:lnTo>
                    <a:lnTo>
                      <a:pt x="66" y="509"/>
                    </a:lnTo>
                    <a:lnTo>
                      <a:pt x="66" y="91"/>
                    </a:lnTo>
                    <a:close/>
                    <a:moveTo>
                      <a:pt x="181" y="0"/>
                    </a:moveTo>
                    <a:lnTo>
                      <a:pt x="15" y="0"/>
                    </a:lnTo>
                    <a:lnTo>
                      <a:pt x="13" y="0"/>
                    </a:lnTo>
                    <a:lnTo>
                      <a:pt x="10" y="1"/>
                    </a:lnTo>
                    <a:lnTo>
                      <a:pt x="8" y="2"/>
                    </a:lnTo>
                    <a:lnTo>
                      <a:pt x="4" y="4"/>
                    </a:lnTo>
                    <a:lnTo>
                      <a:pt x="3" y="7"/>
                    </a:lnTo>
                    <a:lnTo>
                      <a:pt x="1" y="9"/>
                    </a:lnTo>
                    <a:lnTo>
                      <a:pt x="1" y="12"/>
                    </a:lnTo>
                    <a:lnTo>
                      <a:pt x="0" y="15"/>
                    </a:lnTo>
                    <a:lnTo>
                      <a:pt x="0" y="767"/>
                    </a:lnTo>
                    <a:lnTo>
                      <a:pt x="1" y="770"/>
                    </a:lnTo>
                    <a:lnTo>
                      <a:pt x="1" y="773"/>
                    </a:lnTo>
                    <a:lnTo>
                      <a:pt x="3" y="776"/>
                    </a:lnTo>
                    <a:lnTo>
                      <a:pt x="4" y="778"/>
                    </a:lnTo>
                    <a:lnTo>
                      <a:pt x="8" y="780"/>
                    </a:lnTo>
                    <a:lnTo>
                      <a:pt x="10" y="781"/>
                    </a:lnTo>
                    <a:lnTo>
                      <a:pt x="13" y="782"/>
                    </a:lnTo>
                    <a:lnTo>
                      <a:pt x="15" y="782"/>
                    </a:lnTo>
                    <a:lnTo>
                      <a:pt x="181" y="782"/>
                    </a:lnTo>
                    <a:lnTo>
                      <a:pt x="185" y="782"/>
                    </a:lnTo>
                    <a:lnTo>
                      <a:pt x="187" y="781"/>
                    </a:lnTo>
                    <a:lnTo>
                      <a:pt x="190" y="780"/>
                    </a:lnTo>
                    <a:lnTo>
                      <a:pt x="192" y="778"/>
                    </a:lnTo>
                    <a:lnTo>
                      <a:pt x="193" y="776"/>
                    </a:lnTo>
                    <a:lnTo>
                      <a:pt x="195" y="773"/>
                    </a:lnTo>
                    <a:lnTo>
                      <a:pt x="196" y="770"/>
                    </a:lnTo>
                    <a:lnTo>
                      <a:pt x="196" y="767"/>
                    </a:lnTo>
                    <a:lnTo>
                      <a:pt x="196" y="15"/>
                    </a:lnTo>
                    <a:lnTo>
                      <a:pt x="196" y="12"/>
                    </a:lnTo>
                    <a:lnTo>
                      <a:pt x="195" y="9"/>
                    </a:lnTo>
                    <a:lnTo>
                      <a:pt x="193" y="7"/>
                    </a:lnTo>
                    <a:lnTo>
                      <a:pt x="192" y="4"/>
                    </a:lnTo>
                    <a:lnTo>
                      <a:pt x="190" y="2"/>
                    </a:lnTo>
                    <a:lnTo>
                      <a:pt x="187" y="1"/>
                    </a:lnTo>
                    <a:lnTo>
                      <a:pt x="185" y="0"/>
                    </a:lnTo>
                    <a:lnTo>
                      <a:pt x="1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643">
                <a:extLst>
                  <a:ext uri="{FF2B5EF4-FFF2-40B4-BE49-F238E27FC236}">
                    <a16:creationId xmlns:a16="http://schemas.microsoft.com/office/drawing/2014/main" id="{00875724-335D-4F75-81F7-93B44F945509}"/>
                  </a:ext>
                </a:extLst>
              </p:cNvPr>
              <p:cNvSpPr>
                <a:spLocks noEditPoints="1"/>
              </p:cNvSpPr>
              <p:nvPr/>
            </p:nvSpPr>
            <p:spPr bwMode="auto">
              <a:xfrm>
                <a:off x="5600700" y="844550"/>
                <a:ext cx="147638" cy="217488"/>
              </a:xfrm>
              <a:custGeom>
                <a:avLst/>
                <a:gdLst>
                  <a:gd name="T0" fmla="*/ 61 w 469"/>
                  <a:gd name="T1" fmla="*/ 632 h 684"/>
                  <a:gd name="T2" fmla="*/ 53 w 469"/>
                  <a:gd name="T3" fmla="*/ 627 h 684"/>
                  <a:gd name="T4" fmla="*/ 49 w 469"/>
                  <a:gd name="T5" fmla="*/ 620 h 684"/>
                  <a:gd name="T6" fmla="*/ 50 w 469"/>
                  <a:gd name="T7" fmla="*/ 611 h 684"/>
                  <a:gd name="T8" fmla="*/ 55 w 469"/>
                  <a:gd name="T9" fmla="*/ 605 h 684"/>
                  <a:gd name="T10" fmla="*/ 64 w 469"/>
                  <a:gd name="T11" fmla="*/ 602 h 684"/>
                  <a:gd name="T12" fmla="*/ 147 w 469"/>
                  <a:gd name="T13" fmla="*/ 603 h 684"/>
                  <a:gd name="T14" fmla="*/ 154 w 469"/>
                  <a:gd name="T15" fmla="*/ 609 h 684"/>
                  <a:gd name="T16" fmla="*/ 157 w 469"/>
                  <a:gd name="T17" fmla="*/ 617 h 684"/>
                  <a:gd name="T18" fmla="*/ 154 w 469"/>
                  <a:gd name="T19" fmla="*/ 625 h 684"/>
                  <a:gd name="T20" fmla="*/ 147 w 469"/>
                  <a:gd name="T21" fmla="*/ 631 h 684"/>
                  <a:gd name="T22" fmla="*/ 74 w 469"/>
                  <a:gd name="T23" fmla="*/ 252 h 684"/>
                  <a:gd name="T24" fmla="*/ 77 w 469"/>
                  <a:gd name="T25" fmla="*/ 243 h 684"/>
                  <a:gd name="T26" fmla="*/ 83 w 469"/>
                  <a:gd name="T27" fmla="*/ 238 h 684"/>
                  <a:gd name="T28" fmla="*/ 93 w 469"/>
                  <a:gd name="T29" fmla="*/ 237 h 684"/>
                  <a:gd name="T30" fmla="*/ 100 w 469"/>
                  <a:gd name="T31" fmla="*/ 241 h 684"/>
                  <a:gd name="T32" fmla="*/ 104 w 469"/>
                  <a:gd name="T33" fmla="*/ 249 h 684"/>
                  <a:gd name="T34" fmla="*/ 104 w 469"/>
                  <a:gd name="T35" fmla="*/ 542 h 684"/>
                  <a:gd name="T36" fmla="*/ 100 w 469"/>
                  <a:gd name="T37" fmla="*/ 549 h 684"/>
                  <a:gd name="T38" fmla="*/ 93 w 469"/>
                  <a:gd name="T39" fmla="*/ 553 h 684"/>
                  <a:gd name="T40" fmla="*/ 83 w 469"/>
                  <a:gd name="T41" fmla="*/ 553 h 684"/>
                  <a:gd name="T42" fmla="*/ 77 w 469"/>
                  <a:gd name="T43" fmla="*/ 547 h 684"/>
                  <a:gd name="T44" fmla="*/ 74 w 469"/>
                  <a:gd name="T45" fmla="*/ 539 h 684"/>
                  <a:gd name="T46" fmla="*/ 260 w 469"/>
                  <a:gd name="T47" fmla="*/ 11 h 684"/>
                  <a:gd name="T48" fmla="*/ 255 w 469"/>
                  <a:gd name="T49" fmla="*/ 3 h 684"/>
                  <a:gd name="T50" fmla="*/ 247 w 469"/>
                  <a:gd name="T51" fmla="*/ 0 h 684"/>
                  <a:gd name="T52" fmla="*/ 150 w 469"/>
                  <a:gd name="T53" fmla="*/ 33 h 684"/>
                  <a:gd name="T54" fmla="*/ 143 w 469"/>
                  <a:gd name="T55" fmla="*/ 38 h 684"/>
                  <a:gd name="T56" fmla="*/ 140 w 469"/>
                  <a:gd name="T57" fmla="*/ 46 h 684"/>
                  <a:gd name="T58" fmla="*/ 180 w 469"/>
                  <a:gd name="T59" fmla="*/ 170 h 684"/>
                  <a:gd name="T60" fmla="*/ 9 w 469"/>
                  <a:gd name="T61" fmla="*/ 171 h 684"/>
                  <a:gd name="T62" fmla="*/ 3 w 469"/>
                  <a:gd name="T63" fmla="*/ 177 h 684"/>
                  <a:gd name="T64" fmla="*/ 0 w 469"/>
                  <a:gd name="T65" fmla="*/ 185 h 684"/>
                  <a:gd name="T66" fmla="*/ 2 w 469"/>
                  <a:gd name="T67" fmla="*/ 673 h 684"/>
                  <a:gd name="T68" fmla="*/ 7 w 469"/>
                  <a:gd name="T69" fmla="*/ 680 h 684"/>
                  <a:gd name="T70" fmla="*/ 15 w 469"/>
                  <a:gd name="T71" fmla="*/ 682 h 684"/>
                  <a:gd name="T72" fmla="*/ 202 w 469"/>
                  <a:gd name="T73" fmla="*/ 681 h 684"/>
                  <a:gd name="T74" fmla="*/ 209 w 469"/>
                  <a:gd name="T75" fmla="*/ 676 h 684"/>
                  <a:gd name="T76" fmla="*/ 211 w 469"/>
                  <a:gd name="T77" fmla="*/ 667 h 684"/>
                  <a:gd name="T78" fmla="*/ 350 w 469"/>
                  <a:gd name="T79" fmla="*/ 677 h 684"/>
                  <a:gd name="T80" fmla="*/ 357 w 469"/>
                  <a:gd name="T81" fmla="*/ 683 h 684"/>
                  <a:gd name="T82" fmla="*/ 366 w 469"/>
                  <a:gd name="T83" fmla="*/ 684 h 684"/>
                  <a:gd name="T84" fmla="*/ 463 w 469"/>
                  <a:gd name="T85" fmla="*/ 650 h 684"/>
                  <a:gd name="T86" fmla="*/ 468 w 469"/>
                  <a:gd name="T87" fmla="*/ 643 h 684"/>
                  <a:gd name="T88" fmla="*/ 469 w 469"/>
                  <a:gd name="T89" fmla="*/ 635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9" h="684">
                    <a:moveTo>
                      <a:pt x="142" y="632"/>
                    </a:moveTo>
                    <a:lnTo>
                      <a:pt x="64" y="632"/>
                    </a:lnTo>
                    <a:lnTo>
                      <a:pt x="61" y="632"/>
                    </a:lnTo>
                    <a:lnTo>
                      <a:pt x="57" y="631"/>
                    </a:lnTo>
                    <a:lnTo>
                      <a:pt x="55" y="629"/>
                    </a:lnTo>
                    <a:lnTo>
                      <a:pt x="53" y="627"/>
                    </a:lnTo>
                    <a:lnTo>
                      <a:pt x="51" y="625"/>
                    </a:lnTo>
                    <a:lnTo>
                      <a:pt x="50" y="623"/>
                    </a:lnTo>
                    <a:lnTo>
                      <a:pt x="49" y="620"/>
                    </a:lnTo>
                    <a:lnTo>
                      <a:pt x="48" y="617"/>
                    </a:lnTo>
                    <a:lnTo>
                      <a:pt x="49" y="614"/>
                    </a:lnTo>
                    <a:lnTo>
                      <a:pt x="50" y="611"/>
                    </a:lnTo>
                    <a:lnTo>
                      <a:pt x="51" y="609"/>
                    </a:lnTo>
                    <a:lnTo>
                      <a:pt x="53" y="606"/>
                    </a:lnTo>
                    <a:lnTo>
                      <a:pt x="55" y="605"/>
                    </a:lnTo>
                    <a:lnTo>
                      <a:pt x="57" y="603"/>
                    </a:lnTo>
                    <a:lnTo>
                      <a:pt x="61" y="603"/>
                    </a:lnTo>
                    <a:lnTo>
                      <a:pt x="64" y="602"/>
                    </a:lnTo>
                    <a:lnTo>
                      <a:pt x="142" y="602"/>
                    </a:lnTo>
                    <a:lnTo>
                      <a:pt x="144" y="603"/>
                    </a:lnTo>
                    <a:lnTo>
                      <a:pt x="147" y="603"/>
                    </a:lnTo>
                    <a:lnTo>
                      <a:pt x="150" y="605"/>
                    </a:lnTo>
                    <a:lnTo>
                      <a:pt x="152" y="606"/>
                    </a:lnTo>
                    <a:lnTo>
                      <a:pt x="154" y="609"/>
                    </a:lnTo>
                    <a:lnTo>
                      <a:pt x="155" y="611"/>
                    </a:lnTo>
                    <a:lnTo>
                      <a:pt x="156" y="614"/>
                    </a:lnTo>
                    <a:lnTo>
                      <a:pt x="157" y="617"/>
                    </a:lnTo>
                    <a:lnTo>
                      <a:pt x="156" y="620"/>
                    </a:lnTo>
                    <a:lnTo>
                      <a:pt x="155" y="623"/>
                    </a:lnTo>
                    <a:lnTo>
                      <a:pt x="154" y="625"/>
                    </a:lnTo>
                    <a:lnTo>
                      <a:pt x="152" y="627"/>
                    </a:lnTo>
                    <a:lnTo>
                      <a:pt x="150" y="629"/>
                    </a:lnTo>
                    <a:lnTo>
                      <a:pt x="147" y="631"/>
                    </a:lnTo>
                    <a:lnTo>
                      <a:pt x="144" y="632"/>
                    </a:lnTo>
                    <a:lnTo>
                      <a:pt x="142" y="632"/>
                    </a:lnTo>
                    <a:close/>
                    <a:moveTo>
                      <a:pt x="74" y="252"/>
                    </a:moveTo>
                    <a:lnTo>
                      <a:pt x="74" y="249"/>
                    </a:lnTo>
                    <a:lnTo>
                      <a:pt x="76" y="247"/>
                    </a:lnTo>
                    <a:lnTo>
                      <a:pt x="77" y="243"/>
                    </a:lnTo>
                    <a:lnTo>
                      <a:pt x="79" y="241"/>
                    </a:lnTo>
                    <a:lnTo>
                      <a:pt x="81" y="239"/>
                    </a:lnTo>
                    <a:lnTo>
                      <a:pt x="83" y="238"/>
                    </a:lnTo>
                    <a:lnTo>
                      <a:pt x="86" y="237"/>
                    </a:lnTo>
                    <a:lnTo>
                      <a:pt x="89" y="237"/>
                    </a:lnTo>
                    <a:lnTo>
                      <a:pt x="93" y="237"/>
                    </a:lnTo>
                    <a:lnTo>
                      <a:pt x="95" y="238"/>
                    </a:lnTo>
                    <a:lnTo>
                      <a:pt x="98" y="239"/>
                    </a:lnTo>
                    <a:lnTo>
                      <a:pt x="100" y="241"/>
                    </a:lnTo>
                    <a:lnTo>
                      <a:pt x="102" y="243"/>
                    </a:lnTo>
                    <a:lnTo>
                      <a:pt x="103" y="247"/>
                    </a:lnTo>
                    <a:lnTo>
                      <a:pt x="104" y="249"/>
                    </a:lnTo>
                    <a:lnTo>
                      <a:pt x="104" y="252"/>
                    </a:lnTo>
                    <a:lnTo>
                      <a:pt x="104" y="539"/>
                    </a:lnTo>
                    <a:lnTo>
                      <a:pt x="104" y="542"/>
                    </a:lnTo>
                    <a:lnTo>
                      <a:pt x="103" y="545"/>
                    </a:lnTo>
                    <a:lnTo>
                      <a:pt x="102" y="547"/>
                    </a:lnTo>
                    <a:lnTo>
                      <a:pt x="100" y="549"/>
                    </a:lnTo>
                    <a:lnTo>
                      <a:pt x="98" y="551"/>
                    </a:lnTo>
                    <a:lnTo>
                      <a:pt x="95" y="553"/>
                    </a:lnTo>
                    <a:lnTo>
                      <a:pt x="93" y="553"/>
                    </a:lnTo>
                    <a:lnTo>
                      <a:pt x="89" y="554"/>
                    </a:lnTo>
                    <a:lnTo>
                      <a:pt x="86" y="553"/>
                    </a:lnTo>
                    <a:lnTo>
                      <a:pt x="83" y="553"/>
                    </a:lnTo>
                    <a:lnTo>
                      <a:pt x="81" y="551"/>
                    </a:lnTo>
                    <a:lnTo>
                      <a:pt x="79" y="549"/>
                    </a:lnTo>
                    <a:lnTo>
                      <a:pt x="77" y="547"/>
                    </a:lnTo>
                    <a:lnTo>
                      <a:pt x="76" y="545"/>
                    </a:lnTo>
                    <a:lnTo>
                      <a:pt x="74" y="542"/>
                    </a:lnTo>
                    <a:lnTo>
                      <a:pt x="74" y="539"/>
                    </a:lnTo>
                    <a:lnTo>
                      <a:pt x="74" y="252"/>
                    </a:lnTo>
                    <a:close/>
                    <a:moveTo>
                      <a:pt x="469" y="633"/>
                    </a:moveTo>
                    <a:lnTo>
                      <a:pt x="260" y="11"/>
                    </a:lnTo>
                    <a:lnTo>
                      <a:pt x="259" y="7"/>
                    </a:lnTo>
                    <a:lnTo>
                      <a:pt x="257" y="5"/>
                    </a:lnTo>
                    <a:lnTo>
                      <a:pt x="255" y="3"/>
                    </a:lnTo>
                    <a:lnTo>
                      <a:pt x="252" y="2"/>
                    </a:lnTo>
                    <a:lnTo>
                      <a:pt x="249" y="1"/>
                    </a:lnTo>
                    <a:lnTo>
                      <a:pt x="247" y="0"/>
                    </a:lnTo>
                    <a:lnTo>
                      <a:pt x="244" y="0"/>
                    </a:lnTo>
                    <a:lnTo>
                      <a:pt x="241" y="1"/>
                    </a:lnTo>
                    <a:lnTo>
                      <a:pt x="150" y="33"/>
                    </a:lnTo>
                    <a:lnTo>
                      <a:pt x="147" y="34"/>
                    </a:lnTo>
                    <a:lnTo>
                      <a:pt x="144" y="36"/>
                    </a:lnTo>
                    <a:lnTo>
                      <a:pt x="143" y="38"/>
                    </a:lnTo>
                    <a:lnTo>
                      <a:pt x="141" y="41"/>
                    </a:lnTo>
                    <a:lnTo>
                      <a:pt x="140" y="44"/>
                    </a:lnTo>
                    <a:lnTo>
                      <a:pt x="140" y="46"/>
                    </a:lnTo>
                    <a:lnTo>
                      <a:pt x="140" y="49"/>
                    </a:lnTo>
                    <a:lnTo>
                      <a:pt x="140" y="52"/>
                    </a:lnTo>
                    <a:lnTo>
                      <a:pt x="180" y="170"/>
                    </a:lnTo>
                    <a:lnTo>
                      <a:pt x="15" y="170"/>
                    </a:lnTo>
                    <a:lnTo>
                      <a:pt x="12" y="171"/>
                    </a:lnTo>
                    <a:lnTo>
                      <a:pt x="9" y="171"/>
                    </a:lnTo>
                    <a:lnTo>
                      <a:pt x="7" y="174"/>
                    </a:lnTo>
                    <a:lnTo>
                      <a:pt x="5" y="175"/>
                    </a:lnTo>
                    <a:lnTo>
                      <a:pt x="3" y="177"/>
                    </a:lnTo>
                    <a:lnTo>
                      <a:pt x="2" y="180"/>
                    </a:lnTo>
                    <a:lnTo>
                      <a:pt x="0" y="183"/>
                    </a:lnTo>
                    <a:lnTo>
                      <a:pt x="0" y="185"/>
                    </a:lnTo>
                    <a:lnTo>
                      <a:pt x="0" y="667"/>
                    </a:lnTo>
                    <a:lnTo>
                      <a:pt x="0" y="670"/>
                    </a:lnTo>
                    <a:lnTo>
                      <a:pt x="2" y="673"/>
                    </a:lnTo>
                    <a:lnTo>
                      <a:pt x="3" y="676"/>
                    </a:lnTo>
                    <a:lnTo>
                      <a:pt x="5" y="678"/>
                    </a:lnTo>
                    <a:lnTo>
                      <a:pt x="7" y="680"/>
                    </a:lnTo>
                    <a:lnTo>
                      <a:pt x="9" y="681"/>
                    </a:lnTo>
                    <a:lnTo>
                      <a:pt x="12" y="682"/>
                    </a:lnTo>
                    <a:lnTo>
                      <a:pt x="15" y="682"/>
                    </a:lnTo>
                    <a:lnTo>
                      <a:pt x="196" y="682"/>
                    </a:lnTo>
                    <a:lnTo>
                      <a:pt x="199" y="682"/>
                    </a:lnTo>
                    <a:lnTo>
                      <a:pt x="202" y="681"/>
                    </a:lnTo>
                    <a:lnTo>
                      <a:pt x="204" y="680"/>
                    </a:lnTo>
                    <a:lnTo>
                      <a:pt x="206" y="678"/>
                    </a:lnTo>
                    <a:lnTo>
                      <a:pt x="209" y="676"/>
                    </a:lnTo>
                    <a:lnTo>
                      <a:pt x="210" y="673"/>
                    </a:lnTo>
                    <a:lnTo>
                      <a:pt x="211" y="670"/>
                    </a:lnTo>
                    <a:lnTo>
                      <a:pt x="211" y="667"/>
                    </a:lnTo>
                    <a:lnTo>
                      <a:pt x="211" y="263"/>
                    </a:lnTo>
                    <a:lnTo>
                      <a:pt x="349" y="675"/>
                    </a:lnTo>
                    <a:lnTo>
                      <a:pt x="350" y="677"/>
                    </a:lnTo>
                    <a:lnTo>
                      <a:pt x="352" y="679"/>
                    </a:lnTo>
                    <a:lnTo>
                      <a:pt x="354" y="681"/>
                    </a:lnTo>
                    <a:lnTo>
                      <a:pt x="357" y="683"/>
                    </a:lnTo>
                    <a:lnTo>
                      <a:pt x="360" y="684"/>
                    </a:lnTo>
                    <a:lnTo>
                      <a:pt x="363" y="684"/>
                    </a:lnTo>
                    <a:lnTo>
                      <a:pt x="366" y="684"/>
                    </a:lnTo>
                    <a:lnTo>
                      <a:pt x="368" y="683"/>
                    </a:lnTo>
                    <a:lnTo>
                      <a:pt x="459" y="651"/>
                    </a:lnTo>
                    <a:lnTo>
                      <a:pt x="463" y="650"/>
                    </a:lnTo>
                    <a:lnTo>
                      <a:pt x="465" y="649"/>
                    </a:lnTo>
                    <a:lnTo>
                      <a:pt x="467" y="647"/>
                    </a:lnTo>
                    <a:lnTo>
                      <a:pt x="468" y="643"/>
                    </a:lnTo>
                    <a:lnTo>
                      <a:pt x="469" y="641"/>
                    </a:lnTo>
                    <a:lnTo>
                      <a:pt x="469" y="638"/>
                    </a:lnTo>
                    <a:lnTo>
                      <a:pt x="469" y="635"/>
                    </a:lnTo>
                    <a:lnTo>
                      <a:pt x="469" y="633"/>
                    </a:lnTo>
                    <a:lnTo>
                      <a:pt x="469" y="6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644">
                <a:extLst>
                  <a:ext uri="{FF2B5EF4-FFF2-40B4-BE49-F238E27FC236}">
                    <a16:creationId xmlns:a16="http://schemas.microsoft.com/office/drawing/2014/main" id="{C35B614E-79DD-4A4C-B561-9151E3221747}"/>
                  </a:ext>
                </a:extLst>
              </p:cNvPr>
              <p:cNvSpPr>
                <a:spLocks noEditPoints="1"/>
              </p:cNvSpPr>
              <p:nvPr/>
            </p:nvSpPr>
            <p:spPr bwMode="auto">
              <a:xfrm>
                <a:off x="5465763" y="846138"/>
                <a:ext cx="52388" cy="214313"/>
              </a:xfrm>
              <a:custGeom>
                <a:avLst/>
                <a:gdLst>
                  <a:gd name="T0" fmla="*/ 81 w 165"/>
                  <a:gd name="T1" fmla="*/ 563 h 677"/>
                  <a:gd name="T2" fmla="*/ 79 w 165"/>
                  <a:gd name="T3" fmla="*/ 569 h 677"/>
                  <a:gd name="T4" fmla="*/ 75 w 165"/>
                  <a:gd name="T5" fmla="*/ 572 h 677"/>
                  <a:gd name="T6" fmla="*/ 70 w 165"/>
                  <a:gd name="T7" fmla="*/ 575 h 677"/>
                  <a:gd name="T8" fmla="*/ 64 w 165"/>
                  <a:gd name="T9" fmla="*/ 575 h 677"/>
                  <a:gd name="T10" fmla="*/ 59 w 165"/>
                  <a:gd name="T11" fmla="*/ 572 h 677"/>
                  <a:gd name="T12" fmla="*/ 55 w 165"/>
                  <a:gd name="T13" fmla="*/ 569 h 677"/>
                  <a:gd name="T14" fmla="*/ 53 w 165"/>
                  <a:gd name="T15" fmla="*/ 563 h 677"/>
                  <a:gd name="T16" fmla="*/ 51 w 165"/>
                  <a:gd name="T17" fmla="*/ 116 h 677"/>
                  <a:gd name="T18" fmla="*/ 54 w 165"/>
                  <a:gd name="T19" fmla="*/ 111 h 677"/>
                  <a:gd name="T20" fmla="*/ 57 w 165"/>
                  <a:gd name="T21" fmla="*/ 106 h 677"/>
                  <a:gd name="T22" fmla="*/ 61 w 165"/>
                  <a:gd name="T23" fmla="*/ 103 h 677"/>
                  <a:gd name="T24" fmla="*/ 66 w 165"/>
                  <a:gd name="T25" fmla="*/ 102 h 677"/>
                  <a:gd name="T26" fmla="*/ 73 w 165"/>
                  <a:gd name="T27" fmla="*/ 103 h 677"/>
                  <a:gd name="T28" fmla="*/ 77 w 165"/>
                  <a:gd name="T29" fmla="*/ 106 h 677"/>
                  <a:gd name="T30" fmla="*/ 80 w 165"/>
                  <a:gd name="T31" fmla="*/ 111 h 677"/>
                  <a:gd name="T32" fmla="*/ 83 w 165"/>
                  <a:gd name="T33" fmla="*/ 117 h 677"/>
                  <a:gd name="T34" fmla="*/ 150 w 165"/>
                  <a:gd name="T35" fmla="*/ 0 h 677"/>
                  <a:gd name="T36" fmla="*/ 12 w 165"/>
                  <a:gd name="T37" fmla="*/ 0 h 677"/>
                  <a:gd name="T38" fmla="*/ 6 w 165"/>
                  <a:gd name="T39" fmla="*/ 2 h 677"/>
                  <a:gd name="T40" fmla="*/ 2 w 165"/>
                  <a:gd name="T41" fmla="*/ 7 h 677"/>
                  <a:gd name="T42" fmla="*/ 0 w 165"/>
                  <a:gd name="T43" fmla="*/ 12 h 677"/>
                  <a:gd name="T44" fmla="*/ 0 w 165"/>
                  <a:gd name="T45" fmla="*/ 662 h 677"/>
                  <a:gd name="T46" fmla="*/ 1 w 165"/>
                  <a:gd name="T47" fmla="*/ 668 h 677"/>
                  <a:gd name="T48" fmla="*/ 4 w 165"/>
                  <a:gd name="T49" fmla="*/ 673 h 677"/>
                  <a:gd name="T50" fmla="*/ 9 w 165"/>
                  <a:gd name="T51" fmla="*/ 676 h 677"/>
                  <a:gd name="T52" fmla="*/ 15 w 165"/>
                  <a:gd name="T53" fmla="*/ 677 h 677"/>
                  <a:gd name="T54" fmla="*/ 153 w 165"/>
                  <a:gd name="T55" fmla="*/ 677 h 677"/>
                  <a:gd name="T56" fmla="*/ 159 w 165"/>
                  <a:gd name="T57" fmla="*/ 675 h 677"/>
                  <a:gd name="T58" fmla="*/ 163 w 165"/>
                  <a:gd name="T59" fmla="*/ 671 h 677"/>
                  <a:gd name="T60" fmla="*/ 165 w 165"/>
                  <a:gd name="T61" fmla="*/ 665 h 677"/>
                  <a:gd name="T62" fmla="*/ 165 w 165"/>
                  <a:gd name="T63" fmla="*/ 15 h 677"/>
                  <a:gd name="T64" fmla="*/ 164 w 165"/>
                  <a:gd name="T65" fmla="*/ 9 h 677"/>
                  <a:gd name="T66" fmla="*/ 161 w 165"/>
                  <a:gd name="T67" fmla="*/ 5 h 677"/>
                  <a:gd name="T68" fmla="*/ 157 w 165"/>
                  <a:gd name="T69" fmla="*/ 1 h 677"/>
                  <a:gd name="T70" fmla="*/ 150 w 165"/>
                  <a:gd name="T71"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5" h="677">
                    <a:moveTo>
                      <a:pt x="83" y="560"/>
                    </a:moveTo>
                    <a:lnTo>
                      <a:pt x="81" y="563"/>
                    </a:lnTo>
                    <a:lnTo>
                      <a:pt x="80" y="565"/>
                    </a:lnTo>
                    <a:lnTo>
                      <a:pt x="79" y="569"/>
                    </a:lnTo>
                    <a:lnTo>
                      <a:pt x="77" y="571"/>
                    </a:lnTo>
                    <a:lnTo>
                      <a:pt x="75" y="572"/>
                    </a:lnTo>
                    <a:lnTo>
                      <a:pt x="73" y="574"/>
                    </a:lnTo>
                    <a:lnTo>
                      <a:pt x="70" y="575"/>
                    </a:lnTo>
                    <a:lnTo>
                      <a:pt x="66" y="575"/>
                    </a:lnTo>
                    <a:lnTo>
                      <a:pt x="64" y="575"/>
                    </a:lnTo>
                    <a:lnTo>
                      <a:pt x="61" y="574"/>
                    </a:lnTo>
                    <a:lnTo>
                      <a:pt x="59" y="572"/>
                    </a:lnTo>
                    <a:lnTo>
                      <a:pt x="57" y="571"/>
                    </a:lnTo>
                    <a:lnTo>
                      <a:pt x="55" y="569"/>
                    </a:lnTo>
                    <a:lnTo>
                      <a:pt x="54" y="565"/>
                    </a:lnTo>
                    <a:lnTo>
                      <a:pt x="53" y="563"/>
                    </a:lnTo>
                    <a:lnTo>
                      <a:pt x="51" y="560"/>
                    </a:lnTo>
                    <a:lnTo>
                      <a:pt x="51" y="116"/>
                    </a:lnTo>
                    <a:lnTo>
                      <a:pt x="53" y="114"/>
                    </a:lnTo>
                    <a:lnTo>
                      <a:pt x="54" y="111"/>
                    </a:lnTo>
                    <a:lnTo>
                      <a:pt x="55" y="109"/>
                    </a:lnTo>
                    <a:lnTo>
                      <a:pt x="57" y="106"/>
                    </a:lnTo>
                    <a:lnTo>
                      <a:pt x="59" y="104"/>
                    </a:lnTo>
                    <a:lnTo>
                      <a:pt x="61" y="103"/>
                    </a:lnTo>
                    <a:lnTo>
                      <a:pt x="64" y="102"/>
                    </a:lnTo>
                    <a:lnTo>
                      <a:pt x="66" y="102"/>
                    </a:lnTo>
                    <a:lnTo>
                      <a:pt x="70" y="102"/>
                    </a:lnTo>
                    <a:lnTo>
                      <a:pt x="73" y="103"/>
                    </a:lnTo>
                    <a:lnTo>
                      <a:pt x="75" y="104"/>
                    </a:lnTo>
                    <a:lnTo>
                      <a:pt x="77" y="106"/>
                    </a:lnTo>
                    <a:lnTo>
                      <a:pt x="79" y="109"/>
                    </a:lnTo>
                    <a:lnTo>
                      <a:pt x="80" y="111"/>
                    </a:lnTo>
                    <a:lnTo>
                      <a:pt x="81" y="114"/>
                    </a:lnTo>
                    <a:lnTo>
                      <a:pt x="83" y="117"/>
                    </a:lnTo>
                    <a:lnTo>
                      <a:pt x="83" y="560"/>
                    </a:lnTo>
                    <a:close/>
                    <a:moveTo>
                      <a:pt x="150" y="0"/>
                    </a:moveTo>
                    <a:lnTo>
                      <a:pt x="15" y="0"/>
                    </a:lnTo>
                    <a:lnTo>
                      <a:pt x="12" y="0"/>
                    </a:lnTo>
                    <a:lnTo>
                      <a:pt x="9" y="1"/>
                    </a:lnTo>
                    <a:lnTo>
                      <a:pt x="6" y="2"/>
                    </a:lnTo>
                    <a:lnTo>
                      <a:pt x="4" y="5"/>
                    </a:lnTo>
                    <a:lnTo>
                      <a:pt x="2" y="7"/>
                    </a:lnTo>
                    <a:lnTo>
                      <a:pt x="1" y="9"/>
                    </a:lnTo>
                    <a:lnTo>
                      <a:pt x="0" y="12"/>
                    </a:lnTo>
                    <a:lnTo>
                      <a:pt x="0" y="15"/>
                    </a:lnTo>
                    <a:lnTo>
                      <a:pt x="0" y="662"/>
                    </a:lnTo>
                    <a:lnTo>
                      <a:pt x="0" y="665"/>
                    </a:lnTo>
                    <a:lnTo>
                      <a:pt x="1" y="668"/>
                    </a:lnTo>
                    <a:lnTo>
                      <a:pt x="2" y="671"/>
                    </a:lnTo>
                    <a:lnTo>
                      <a:pt x="4" y="673"/>
                    </a:lnTo>
                    <a:lnTo>
                      <a:pt x="6" y="675"/>
                    </a:lnTo>
                    <a:lnTo>
                      <a:pt x="9" y="676"/>
                    </a:lnTo>
                    <a:lnTo>
                      <a:pt x="12" y="677"/>
                    </a:lnTo>
                    <a:lnTo>
                      <a:pt x="15" y="677"/>
                    </a:lnTo>
                    <a:lnTo>
                      <a:pt x="150" y="677"/>
                    </a:lnTo>
                    <a:lnTo>
                      <a:pt x="153" y="677"/>
                    </a:lnTo>
                    <a:lnTo>
                      <a:pt x="157" y="676"/>
                    </a:lnTo>
                    <a:lnTo>
                      <a:pt x="159" y="675"/>
                    </a:lnTo>
                    <a:lnTo>
                      <a:pt x="161" y="673"/>
                    </a:lnTo>
                    <a:lnTo>
                      <a:pt x="163" y="671"/>
                    </a:lnTo>
                    <a:lnTo>
                      <a:pt x="164" y="668"/>
                    </a:lnTo>
                    <a:lnTo>
                      <a:pt x="165" y="665"/>
                    </a:lnTo>
                    <a:lnTo>
                      <a:pt x="165" y="662"/>
                    </a:lnTo>
                    <a:lnTo>
                      <a:pt x="165" y="15"/>
                    </a:lnTo>
                    <a:lnTo>
                      <a:pt x="165" y="12"/>
                    </a:lnTo>
                    <a:lnTo>
                      <a:pt x="164" y="9"/>
                    </a:lnTo>
                    <a:lnTo>
                      <a:pt x="163" y="7"/>
                    </a:lnTo>
                    <a:lnTo>
                      <a:pt x="161" y="5"/>
                    </a:lnTo>
                    <a:lnTo>
                      <a:pt x="159" y="2"/>
                    </a:lnTo>
                    <a:lnTo>
                      <a:pt x="157" y="1"/>
                    </a:lnTo>
                    <a:lnTo>
                      <a:pt x="153" y="0"/>
                    </a:lnTo>
                    <a:lnTo>
                      <a:pt x="150" y="0"/>
                    </a:lnTo>
                    <a:lnTo>
                      <a:pt x="1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6" name="Oval 135">
            <a:extLst>
              <a:ext uri="{FF2B5EF4-FFF2-40B4-BE49-F238E27FC236}">
                <a16:creationId xmlns:a16="http://schemas.microsoft.com/office/drawing/2014/main" id="{E43A81F5-C367-4E6B-905C-B7F96ADA85CD}"/>
              </a:ext>
            </a:extLst>
          </p:cNvPr>
          <p:cNvSpPr/>
          <p:nvPr/>
        </p:nvSpPr>
        <p:spPr>
          <a:xfrm>
            <a:off x="10533089" y="5797210"/>
            <a:ext cx="564355" cy="564355"/>
          </a:xfrm>
          <a:prstGeom prst="ellipse">
            <a:avLst/>
          </a:prstGeom>
          <a:solidFill>
            <a:srgbClr val="006D9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REPORTING &amp; </a:t>
            </a:r>
          </a:p>
          <a:p>
            <a:pPr algn="ctr">
              <a:lnSpc>
                <a:spcPct val="105000"/>
              </a:lnSpc>
            </a:pPr>
            <a:r>
              <a:rPr lang="en-US" sz="600" dirty="0">
                <a:latin typeface="Bahnschrift" panose="020B0502040204020203" pitchFamily="34" charset="0"/>
                <a:ea typeface="Verdana" panose="020B0604030504040204" pitchFamily="34" charset="0"/>
                <a:cs typeface="Segoe UI Semibold" panose="020B0702040204020203" pitchFamily="34" charset="0"/>
              </a:rPr>
              <a:t>TRENDING</a:t>
            </a:r>
          </a:p>
        </p:txBody>
      </p:sp>
      <p:grpSp>
        <p:nvGrpSpPr>
          <p:cNvPr id="143" name="Group 142">
            <a:extLst>
              <a:ext uri="{FF2B5EF4-FFF2-40B4-BE49-F238E27FC236}">
                <a16:creationId xmlns:a16="http://schemas.microsoft.com/office/drawing/2014/main" id="{B71899D7-CF68-494E-89FC-1C6199C7F54B}"/>
              </a:ext>
            </a:extLst>
          </p:cNvPr>
          <p:cNvGrpSpPr/>
          <p:nvPr/>
        </p:nvGrpSpPr>
        <p:grpSpPr>
          <a:xfrm>
            <a:off x="11146897" y="5579225"/>
            <a:ext cx="475400" cy="475400"/>
            <a:chOff x="7909231" y="1985793"/>
            <a:chExt cx="475400" cy="475400"/>
          </a:xfrm>
        </p:grpSpPr>
        <p:sp>
          <p:nvSpPr>
            <p:cNvPr id="144" name="Oval 143">
              <a:extLst>
                <a:ext uri="{FF2B5EF4-FFF2-40B4-BE49-F238E27FC236}">
                  <a16:creationId xmlns:a16="http://schemas.microsoft.com/office/drawing/2014/main" id="{CF7F953B-78A9-4B94-A4BC-F369F9AB13A6}"/>
                </a:ext>
              </a:extLst>
            </p:cNvPr>
            <p:cNvSpPr/>
            <p:nvPr/>
          </p:nvSpPr>
          <p:spPr>
            <a:xfrm>
              <a:off x="7909231" y="1985793"/>
              <a:ext cx="475400" cy="475400"/>
            </a:xfrm>
            <a:prstGeom prst="ellipse">
              <a:avLst/>
            </a:prstGeom>
            <a:gradFill>
              <a:gsLst>
                <a:gs pos="0">
                  <a:schemeClr val="accent1"/>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pic>
          <p:nvPicPr>
            <p:cNvPr id="145" name="Graphic 144">
              <a:extLst>
                <a:ext uri="{FF2B5EF4-FFF2-40B4-BE49-F238E27FC236}">
                  <a16:creationId xmlns:a16="http://schemas.microsoft.com/office/drawing/2014/main" id="{AB74DC3D-386C-42F2-A424-E5D6978EDF65}"/>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23106" y="2099668"/>
              <a:ext cx="247650" cy="247650"/>
            </a:xfrm>
            <a:prstGeom prst="rect">
              <a:avLst/>
            </a:prstGeom>
          </p:spPr>
        </p:pic>
      </p:grpSp>
      <p:sp>
        <p:nvSpPr>
          <p:cNvPr id="147" name="Slide Number Placeholder 146">
            <a:extLst>
              <a:ext uri="{FF2B5EF4-FFF2-40B4-BE49-F238E27FC236}">
                <a16:creationId xmlns:a16="http://schemas.microsoft.com/office/drawing/2014/main" id="{23435F2B-80CD-4409-8799-E84165AF4DBB}"/>
              </a:ext>
            </a:extLst>
          </p:cNvPr>
          <p:cNvSpPr>
            <a:spLocks noGrp="1"/>
          </p:cNvSpPr>
          <p:nvPr>
            <p:ph type="sldNum" sz="quarter" idx="12"/>
          </p:nvPr>
        </p:nvSpPr>
        <p:spPr/>
        <p:txBody>
          <a:bodyPr/>
          <a:lstStyle/>
          <a:p>
            <a:fld id="{AC9FAADF-8DF6-45BA-B277-A2953980A523}" type="slidenum">
              <a:rPr lang="en-US" smtClean="0"/>
              <a:pPr/>
              <a:t>8</a:t>
            </a:fld>
            <a:endParaRPr lang="en-US" dirty="0"/>
          </a:p>
        </p:txBody>
      </p:sp>
    </p:spTree>
    <p:extLst>
      <p:ext uri="{BB962C8B-B14F-4D97-AF65-F5344CB8AC3E}">
        <p14:creationId xmlns:p14="http://schemas.microsoft.com/office/powerpoint/2010/main" val="10181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500"/>
                                        <p:tgtEl>
                                          <p:spTgt spid="1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fade">
                                      <p:cBhvr>
                                        <p:cTn id="33" dur="500"/>
                                        <p:tgtEl>
                                          <p:spTgt spid="106"/>
                                        </p:tgtEl>
                                      </p:cBhvr>
                                    </p:animEffect>
                                  </p:childTnLst>
                                </p:cTn>
                              </p:par>
                              <p:par>
                                <p:cTn id="34" presetID="10" presetClass="entr" presetSubtype="0" fill="hold" nodeType="with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fade">
                                      <p:cBhvr>
                                        <p:cTn id="36" dur="500"/>
                                        <p:tgtEl>
                                          <p:spTgt spid="1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5"/>
                                        </p:tgtEl>
                                        <p:attrNameLst>
                                          <p:attrName>style.visibility</p:attrName>
                                        </p:attrNameLst>
                                      </p:cBhvr>
                                      <p:to>
                                        <p:strVal val="visible"/>
                                      </p:to>
                                    </p:set>
                                    <p:animEffect transition="in" filter="fade">
                                      <p:cBhvr>
                                        <p:cTn id="41" dur="500"/>
                                        <p:tgtEl>
                                          <p:spTgt spid="115"/>
                                        </p:tgtEl>
                                      </p:cBhvr>
                                    </p:animEffect>
                                  </p:childTnLst>
                                </p:cTn>
                              </p:par>
                              <p:par>
                                <p:cTn id="42" presetID="10" presetClass="entr" presetSubtype="0" fill="hold" nodeType="withEffect">
                                  <p:stCondLst>
                                    <p:cond delay="0"/>
                                  </p:stCondLst>
                                  <p:childTnLst>
                                    <p:set>
                                      <p:cBhvr>
                                        <p:cTn id="43" dur="1" fill="hold">
                                          <p:stCondLst>
                                            <p:cond delay="0"/>
                                          </p:stCondLst>
                                        </p:cTn>
                                        <p:tgtEl>
                                          <p:spTgt spid="126"/>
                                        </p:tgtEl>
                                        <p:attrNameLst>
                                          <p:attrName>style.visibility</p:attrName>
                                        </p:attrNameLst>
                                      </p:cBhvr>
                                      <p:to>
                                        <p:strVal val="visible"/>
                                      </p:to>
                                    </p:set>
                                    <p:animEffect transition="in" filter="fade">
                                      <p:cBhvr>
                                        <p:cTn id="44" dur="500"/>
                                        <p:tgtEl>
                                          <p:spTgt spid="1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5"/>
                                        </p:tgtEl>
                                        <p:attrNameLst>
                                          <p:attrName>style.visibility</p:attrName>
                                        </p:attrNameLst>
                                      </p:cBhvr>
                                      <p:to>
                                        <p:strVal val="visible"/>
                                      </p:to>
                                    </p:set>
                                    <p:animEffect transition="in" filter="fade">
                                      <p:cBhvr>
                                        <p:cTn id="49" dur="500"/>
                                        <p:tgtEl>
                                          <p:spTgt spid="13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B01EE730-49BE-4D47-AA74-75A24E10EE88}"/>
              </a:ext>
            </a:extLst>
          </p:cNvPr>
          <p:cNvGraphicFramePr>
            <a:graphicFrameLocks noChangeAspect="1"/>
          </p:cNvGraphicFramePr>
          <p:nvPr>
            <p:custDataLst>
              <p:tags r:id="rId2"/>
            </p:custDataLst>
            <p:extLst>
              <p:ext uri="{D42A27DB-BD31-4B8C-83A1-F6EECF244321}">
                <p14:modId xmlns:p14="http://schemas.microsoft.com/office/powerpoint/2010/main" val="17519574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3" name="think-cell Slide" r:id="rId5" imgW="383" imgH="384" progId="TCLayout.ActiveDocument.1">
                  <p:embed/>
                </p:oleObj>
              </mc:Choice>
              <mc:Fallback>
                <p:oleObj name="think-cell Slide" r:id="rId5" imgW="383" imgH="38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96DF712-1A70-4B8C-A60E-4857447AED2C}"/>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endParaRPr lang="id-ID" sz="2800" b="1" dirty="0" err="1">
              <a:solidFill>
                <a:schemeClr val="bg1"/>
              </a:solidFill>
              <a:latin typeface="Century Gothic" panose="020B0502020202020204" pitchFamily="34" charset="0"/>
              <a:sym typeface="Century Gothic" panose="020B0502020202020204" pitchFamily="34" charset="0"/>
            </a:endParaRPr>
          </a:p>
        </p:txBody>
      </p:sp>
      <p:sp>
        <p:nvSpPr>
          <p:cNvPr id="2" name="Footer Placeholder 1">
            <a:extLst>
              <a:ext uri="{FF2B5EF4-FFF2-40B4-BE49-F238E27FC236}">
                <a16:creationId xmlns:a16="http://schemas.microsoft.com/office/drawing/2014/main" id="{8C1C088C-14A7-48D1-BFDC-87F4F608E06A}"/>
              </a:ext>
            </a:extLst>
          </p:cNvPr>
          <p:cNvSpPr>
            <a:spLocks noGrp="1"/>
          </p:cNvSpPr>
          <p:nvPr>
            <p:ph type="ftr" sz="quarter" idx="11"/>
          </p:nvPr>
        </p:nvSpPr>
        <p:spPr/>
        <p:txBody>
          <a:bodyPr/>
          <a:lstStyle/>
          <a:p>
            <a:r>
              <a:rPr lang="en-US"/>
              <a:t>Bioscience Solutions  |  Robert Lutskus</a:t>
            </a:r>
            <a:endParaRPr lang="en-US" dirty="0"/>
          </a:p>
        </p:txBody>
      </p:sp>
      <p:sp>
        <p:nvSpPr>
          <p:cNvPr id="3" name="Text Placeholder 2">
            <a:extLst>
              <a:ext uri="{FF2B5EF4-FFF2-40B4-BE49-F238E27FC236}">
                <a16:creationId xmlns:a16="http://schemas.microsoft.com/office/drawing/2014/main" id="{B6BAB4A4-6F1E-4DEF-8B4C-6E75744350A1}"/>
              </a:ext>
            </a:extLst>
          </p:cNvPr>
          <p:cNvSpPr>
            <a:spLocks noGrp="1"/>
          </p:cNvSpPr>
          <p:nvPr>
            <p:ph type="body" sz="quarter" idx="13"/>
          </p:nvPr>
        </p:nvSpPr>
        <p:spPr/>
        <p:txBody>
          <a:bodyPr/>
          <a:lstStyle/>
          <a:p>
            <a:r>
              <a:rPr lang="en-US" dirty="0"/>
              <a:t>Brings the lab and manufacturing data together- one record, one platform, expedited release</a:t>
            </a:r>
          </a:p>
        </p:txBody>
      </p:sp>
      <p:sp>
        <p:nvSpPr>
          <p:cNvPr id="4" name="Title 3">
            <a:extLst>
              <a:ext uri="{FF2B5EF4-FFF2-40B4-BE49-F238E27FC236}">
                <a16:creationId xmlns:a16="http://schemas.microsoft.com/office/drawing/2014/main" id="{EAB624B0-09A3-4B80-9AAF-B6CE15FA309E}"/>
              </a:ext>
            </a:extLst>
          </p:cNvPr>
          <p:cNvSpPr>
            <a:spLocks noGrp="1"/>
          </p:cNvSpPr>
          <p:nvPr>
            <p:ph type="title"/>
          </p:nvPr>
        </p:nvSpPr>
        <p:spPr/>
        <p:txBody>
          <a:bodyPr/>
          <a:lstStyle/>
          <a:p>
            <a:r>
              <a:rPr lang="id-ID" dirty="0"/>
              <a:t>Why MODA for CGT</a:t>
            </a:r>
          </a:p>
        </p:txBody>
      </p:sp>
      <p:grpSp>
        <p:nvGrpSpPr>
          <p:cNvPr id="58" name="Group 57">
            <a:extLst>
              <a:ext uri="{FF2B5EF4-FFF2-40B4-BE49-F238E27FC236}">
                <a16:creationId xmlns:a16="http://schemas.microsoft.com/office/drawing/2014/main" id="{B5D42942-3BAB-4FEC-AB42-0903BE0A27C9}"/>
              </a:ext>
            </a:extLst>
          </p:cNvPr>
          <p:cNvGrpSpPr/>
          <p:nvPr/>
        </p:nvGrpSpPr>
        <p:grpSpPr>
          <a:xfrm>
            <a:off x="507204" y="1683813"/>
            <a:ext cx="2641572" cy="4489735"/>
            <a:chOff x="507204" y="1683813"/>
            <a:chExt cx="2641572" cy="4489735"/>
          </a:xfrm>
        </p:grpSpPr>
        <p:sp>
          <p:nvSpPr>
            <p:cNvPr id="11" name="TextBox 10">
              <a:extLst>
                <a:ext uri="{FF2B5EF4-FFF2-40B4-BE49-F238E27FC236}">
                  <a16:creationId xmlns:a16="http://schemas.microsoft.com/office/drawing/2014/main" id="{F1FDA454-22AD-4EB6-A556-2B3DB2983707}"/>
                </a:ext>
              </a:extLst>
            </p:cNvPr>
            <p:cNvSpPr txBox="1"/>
            <p:nvPr/>
          </p:nvSpPr>
          <p:spPr>
            <a:xfrm>
              <a:off x="507204" y="3566123"/>
              <a:ext cx="2641565" cy="2339102"/>
            </a:xfrm>
            <a:prstGeom prst="rect">
              <a:avLst/>
            </a:prstGeom>
            <a:noFill/>
          </p:spPr>
          <p:txBody>
            <a:bodyPr wrap="square" lIns="0" tIns="0" rIns="0" bIns="0" rtlCol="0" anchor="t" anchorCtr="0">
              <a:spAutoFit/>
            </a:bodyPr>
            <a:lstStyle/>
            <a:p>
              <a:pPr marL="285750" indent="-285750">
                <a:spcBef>
                  <a:spcPts val="600"/>
                </a:spcBef>
                <a:buClr>
                  <a:schemeClr val="accent1"/>
                </a:buClr>
                <a:buFont typeface="Arial" panose="020B0604020202020204" pitchFamily="34" charset="0"/>
                <a:buChar char="•"/>
              </a:pPr>
              <a:r>
                <a:rPr lang="en-US" sz="1200" dirty="0"/>
                <a:t>End user interface emphasized due to manual processing</a:t>
              </a:r>
            </a:p>
            <a:p>
              <a:pPr marL="285750" indent="-285750">
                <a:spcBef>
                  <a:spcPts val="600"/>
                </a:spcBef>
                <a:buClr>
                  <a:schemeClr val="accent1"/>
                </a:buClr>
                <a:buFont typeface="Arial" panose="020B0604020202020204" pitchFamily="34" charset="0"/>
                <a:buChar char="•"/>
              </a:pPr>
              <a:r>
                <a:rPr lang="en-US" sz="1200" dirty="0"/>
                <a:t>Need for Flexibility to adapt processes as technology changes</a:t>
              </a:r>
            </a:p>
            <a:p>
              <a:pPr marL="285750" indent="-285750">
                <a:spcBef>
                  <a:spcPts val="600"/>
                </a:spcBef>
                <a:buClr>
                  <a:schemeClr val="accent1"/>
                </a:buClr>
                <a:buFont typeface="Arial" panose="020B0604020202020204" pitchFamily="34" charset="0"/>
                <a:buChar char="•"/>
              </a:pPr>
              <a:r>
                <a:rPr lang="en-US" sz="1200" dirty="0"/>
                <a:t>Updating the batch record by technical writers and process leads, Not Coders</a:t>
              </a:r>
            </a:p>
            <a:p>
              <a:pPr marL="285750" indent="-285750">
                <a:spcBef>
                  <a:spcPts val="600"/>
                </a:spcBef>
                <a:buClr>
                  <a:schemeClr val="accent1"/>
                </a:buClr>
                <a:buFont typeface="Arial" panose="020B0604020202020204" pitchFamily="34" charset="0"/>
                <a:buChar char="•"/>
              </a:pPr>
              <a:r>
                <a:rPr lang="en-US" sz="1200" dirty="0"/>
                <a:t>Built around traceability of patient material in manufacturing and QC</a:t>
              </a:r>
            </a:p>
            <a:p>
              <a:pPr marL="285750" indent="-285750">
                <a:spcBef>
                  <a:spcPts val="600"/>
                </a:spcBef>
                <a:buClr>
                  <a:schemeClr val="accent1"/>
                </a:buClr>
                <a:buFont typeface="Arial" panose="020B0604020202020204" pitchFamily="34" charset="0"/>
                <a:buChar char="•"/>
              </a:pPr>
              <a:r>
                <a:rPr lang="en-US" sz="1200" dirty="0"/>
                <a:t>Handles the testing of Cell Therapy products</a:t>
              </a:r>
            </a:p>
          </p:txBody>
        </p:sp>
        <p:sp>
          <p:nvSpPr>
            <p:cNvPr id="14" name="TextBox 13">
              <a:extLst>
                <a:ext uri="{FF2B5EF4-FFF2-40B4-BE49-F238E27FC236}">
                  <a16:creationId xmlns:a16="http://schemas.microsoft.com/office/drawing/2014/main" id="{741A9230-611D-4E60-AA0C-4A63A6A40398}"/>
                </a:ext>
              </a:extLst>
            </p:cNvPr>
            <p:cNvSpPr txBox="1"/>
            <p:nvPr/>
          </p:nvSpPr>
          <p:spPr>
            <a:xfrm>
              <a:off x="507204" y="2781223"/>
              <a:ext cx="2641572" cy="637849"/>
            </a:xfrm>
            <a:prstGeom prst="rect">
              <a:avLst/>
            </a:prstGeom>
            <a:gradFill>
              <a:gsLst>
                <a:gs pos="0">
                  <a:schemeClr val="accent1"/>
                </a:gs>
                <a:gs pos="100000">
                  <a:schemeClr val="accent2"/>
                </a:gs>
              </a:gsLst>
              <a:lin ang="10800000" scaled="1"/>
            </a:gradFill>
          </p:spPr>
          <p:txBody>
            <a:bodyPr wrap="square" lIns="108000" tIns="72000" rIns="108000" bIns="72000" rtlCol="0" anchor="ctr" anchorCtr="0">
              <a:noAutofit/>
            </a:bodyPr>
            <a:lstStyle/>
            <a:p>
              <a:pPr algn="ctr">
                <a:spcBef>
                  <a:spcPts val="600"/>
                </a:spcBef>
              </a:pPr>
              <a:r>
                <a:rPr lang="en-US" sz="1600" b="1" dirty="0">
                  <a:solidFill>
                    <a:schemeClr val="bg1"/>
                  </a:solidFill>
                  <a:latin typeface="Calibri" panose="020F0502020204030204" pitchFamily="34" charset="0"/>
                  <a:cs typeface="Calibri" panose="020F0502020204030204" pitchFamily="34" charset="0"/>
                </a:rPr>
                <a:t>Lonza built the system specifically for Cell Therapy</a:t>
              </a:r>
            </a:p>
          </p:txBody>
        </p:sp>
        <p:sp>
          <p:nvSpPr>
            <p:cNvPr id="29" name="Oval 28">
              <a:extLst>
                <a:ext uri="{FF2B5EF4-FFF2-40B4-BE49-F238E27FC236}">
                  <a16:creationId xmlns:a16="http://schemas.microsoft.com/office/drawing/2014/main" id="{E9C758A3-8874-4550-B825-C7829E00441E}"/>
                </a:ext>
              </a:extLst>
            </p:cNvPr>
            <p:cNvSpPr/>
            <p:nvPr/>
          </p:nvSpPr>
          <p:spPr>
            <a:xfrm>
              <a:off x="1372635" y="1683813"/>
              <a:ext cx="910712" cy="9107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cxnSp>
          <p:nvCxnSpPr>
            <p:cNvPr id="34" name="Straight Connector 33">
              <a:extLst>
                <a:ext uri="{FF2B5EF4-FFF2-40B4-BE49-F238E27FC236}">
                  <a16:creationId xmlns:a16="http://schemas.microsoft.com/office/drawing/2014/main" id="{EE0419AA-D675-422D-9F8E-E84DF615DDD0}"/>
                </a:ext>
              </a:extLst>
            </p:cNvPr>
            <p:cNvCxnSpPr>
              <a:cxnSpLocks/>
            </p:cNvCxnSpPr>
            <p:nvPr/>
          </p:nvCxnSpPr>
          <p:spPr>
            <a:xfrm>
              <a:off x="507204" y="6173548"/>
              <a:ext cx="264157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26357E8F-3234-43CA-B403-484B34E1DF62}"/>
                </a:ext>
              </a:extLst>
            </p:cNvPr>
            <p:cNvGrpSpPr/>
            <p:nvPr/>
          </p:nvGrpSpPr>
          <p:grpSpPr>
            <a:xfrm>
              <a:off x="1598155" y="1909334"/>
              <a:ext cx="459674" cy="459670"/>
              <a:chOff x="7613650" y="1387475"/>
              <a:chExt cx="284163" cy="284163"/>
            </a:xfrm>
            <a:solidFill>
              <a:schemeClr val="accent2"/>
            </a:solidFill>
          </p:grpSpPr>
          <p:sp>
            <p:nvSpPr>
              <p:cNvPr id="39" name="Freeform 4359">
                <a:extLst>
                  <a:ext uri="{FF2B5EF4-FFF2-40B4-BE49-F238E27FC236}">
                    <a16:creationId xmlns:a16="http://schemas.microsoft.com/office/drawing/2014/main" id="{9F9D04FC-790D-442D-BD78-8807F92FF95B}"/>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4360">
                <a:extLst>
                  <a:ext uri="{FF2B5EF4-FFF2-40B4-BE49-F238E27FC236}">
                    <a16:creationId xmlns:a16="http://schemas.microsoft.com/office/drawing/2014/main" id="{C539ACD2-DC77-4CA5-8A5E-E689FA4F96D9}"/>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9" name="Group 58">
            <a:extLst>
              <a:ext uri="{FF2B5EF4-FFF2-40B4-BE49-F238E27FC236}">
                <a16:creationId xmlns:a16="http://schemas.microsoft.com/office/drawing/2014/main" id="{B7F87ED3-3B31-428E-A077-DE66B69004A4}"/>
              </a:ext>
            </a:extLst>
          </p:cNvPr>
          <p:cNvGrpSpPr/>
          <p:nvPr/>
        </p:nvGrpSpPr>
        <p:grpSpPr>
          <a:xfrm>
            <a:off x="3352278" y="1683813"/>
            <a:ext cx="2641573" cy="4489735"/>
            <a:chOff x="3352278" y="1683813"/>
            <a:chExt cx="2641573" cy="4489735"/>
          </a:xfrm>
        </p:grpSpPr>
        <p:sp>
          <p:nvSpPr>
            <p:cNvPr id="21" name="TextBox 20">
              <a:extLst>
                <a:ext uri="{FF2B5EF4-FFF2-40B4-BE49-F238E27FC236}">
                  <a16:creationId xmlns:a16="http://schemas.microsoft.com/office/drawing/2014/main" id="{739D8E17-0BC1-4520-B510-C1F50BBE6D02}"/>
                </a:ext>
              </a:extLst>
            </p:cNvPr>
            <p:cNvSpPr txBox="1"/>
            <p:nvPr/>
          </p:nvSpPr>
          <p:spPr>
            <a:xfrm>
              <a:off x="3352279" y="2781223"/>
              <a:ext cx="2641572" cy="637849"/>
            </a:xfrm>
            <a:prstGeom prst="rect">
              <a:avLst/>
            </a:prstGeom>
            <a:gradFill>
              <a:gsLst>
                <a:gs pos="0">
                  <a:schemeClr val="accent1"/>
                </a:gs>
                <a:gs pos="100000">
                  <a:schemeClr val="accent2"/>
                </a:gs>
              </a:gsLst>
              <a:lin ang="10800000" scaled="1"/>
            </a:gradFill>
          </p:spPr>
          <p:txBody>
            <a:bodyPr wrap="square" lIns="108000" tIns="72000" rIns="108000" bIns="72000" rtlCol="0" anchor="ctr" anchorCtr="0">
              <a:noAutofit/>
            </a:bodyPr>
            <a:lstStyle/>
            <a:p>
              <a:pPr algn="ctr">
                <a:spcBef>
                  <a:spcPts val="600"/>
                </a:spcBef>
              </a:pPr>
              <a:r>
                <a:rPr lang="en-US" sz="1600" b="1" dirty="0">
                  <a:solidFill>
                    <a:schemeClr val="bg1"/>
                  </a:solidFill>
                  <a:latin typeface="Calibri" panose="020F0502020204030204" pitchFamily="34" charset="0"/>
                  <a:cs typeface="Calibri" panose="020F0502020204030204" pitchFamily="34" charset="0"/>
                </a:rPr>
                <a:t>Total Solution</a:t>
              </a:r>
            </a:p>
          </p:txBody>
        </p:sp>
        <p:sp>
          <p:nvSpPr>
            <p:cNvPr id="26" name="TextBox 25">
              <a:extLst>
                <a:ext uri="{FF2B5EF4-FFF2-40B4-BE49-F238E27FC236}">
                  <a16:creationId xmlns:a16="http://schemas.microsoft.com/office/drawing/2014/main" id="{AE11B4F1-1B89-413B-A96D-702885BC2CD3}"/>
                </a:ext>
              </a:extLst>
            </p:cNvPr>
            <p:cNvSpPr txBox="1"/>
            <p:nvPr/>
          </p:nvSpPr>
          <p:spPr>
            <a:xfrm>
              <a:off x="3352283" y="3566123"/>
              <a:ext cx="2641565" cy="446276"/>
            </a:xfrm>
            <a:prstGeom prst="rect">
              <a:avLst/>
            </a:prstGeom>
            <a:noFill/>
          </p:spPr>
          <p:txBody>
            <a:bodyPr wrap="square" lIns="0" tIns="0" rIns="0" bIns="0" rtlCol="0" anchor="t" anchorCtr="0">
              <a:spAutoFit/>
            </a:bodyPr>
            <a:lstStyle/>
            <a:p>
              <a:pPr marL="285750" indent="-285750">
                <a:spcBef>
                  <a:spcPts val="600"/>
                </a:spcBef>
                <a:buClr>
                  <a:schemeClr val="accent1"/>
                </a:buClr>
                <a:buFont typeface="Arial" panose="020B0604020202020204" pitchFamily="34" charset="0"/>
                <a:buChar char="•"/>
              </a:pPr>
              <a:r>
                <a:rPr lang="en-US" sz="1200" dirty="0"/>
                <a:t>Manufacturing and QC</a:t>
              </a:r>
            </a:p>
            <a:p>
              <a:pPr marL="285750" indent="-285750">
                <a:spcBef>
                  <a:spcPts val="600"/>
                </a:spcBef>
                <a:buClr>
                  <a:schemeClr val="accent1"/>
                </a:buClr>
                <a:buFont typeface="Arial" panose="020B0604020202020204" pitchFamily="34" charset="0"/>
                <a:buChar char="•"/>
              </a:pPr>
              <a:r>
                <a:rPr lang="en-US" sz="1200" dirty="0"/>
                <a:t>Complete paperless execution</a:t>
              </a:r>
            </a:p>
          </p:txBody>
        </p:sp>
        <p:sp>
          <p:nvSpPr>
            <p:cNvPr id="30" name="Oval 29">
              <a:extLst>
                <a:ext uri="{FF2B5EF4-FFF2-40B4-BE49-F238E27FC236}">
                  <a16:creationId xmlns:a16="http://schemas.microsoft.com/office/drawing/2014/main" id="{E4069910-3A87-49C7-A407-215504455233}"/>
                </a:ext>
              </a:extLst>
            </p:cNvPr>
            <p:cNvSpPr/>
            <p:nvPr/>
          </p:nvSpPr>
          <p:spPr>
            <a:xfrm>
              <a:off x="4142301" y="1683813"/>
              <a:ext cx="910712" cy="9107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cxnSp>
          <p:nvCxnSpPr>
            <p:cNvPr id="35" name="Straight Connector 34">
              <a:extLst>
                <a:ext uri="{FF2B5EF4-FFF2-40B4-BE49-F238E27FC236}">
                  <a16:creationId xmlns:a16="http://schemas.microsoft.com/office/drawing/2014/main" id="{FE9F8281-3F21-4725-BBAA-D3B859C5191B}"/>
                </a:ext>
              </a:extLst>
            </p:cNvPr>
            <p:cNvCxnSpPr>
              <a:cxnSpLocks/>
            </p:cNvCxnSpPr>
            <p:nvPr/>
          </p:nvCxnSpPr>
          <p:spPr>
            <a:xfrm>
              <a:off x="3352278" y="6173548"/>
              <a:ext cx="264157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D59545EE-2A04-49CC-A81A-0E9F33880767}"/>
                </a:ext>
              </a:extLst>
            </p:cNvPr>
            <p:cNvGrpSpPr/>
            <p:nvPr/>
          </p:nvGrpSpPr>
          <p:grpSpPr>
            <a:xfrm>
              <a:off x="4388365" y="1929878"/>
              <a:ext cx="418586" cy="418582"/>
              <a:chOff x="11045825" y="835025"/>
              <a:chExt cx="258763" cy="258763"/>
            </a:xfrm>
            <a:solidFill>
              <a:schemeClr val="accent2"/>
            </a:solidFill>
          </p:grpSpPr>
          <p:sp>
            <p:nvSpPr>
              <p:cNvPr id="42" name="Freeform 2131">
                <a:extLst>
                  <a:ext uri="{FF2B5EF4-FFF2-40B4-BE49-F238E27FC236}">
                    <a16:creationId xmlns:a16="http://schemas.microsoft.com/office/drawing/2014/main" id="{FBC48EC0-AEC9-4048-9B3F-B47A974C7561}"/>
                  </a:ext>
                </a:extLst>
              </p:cNvPr>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32">
                <a:extLst>
                  <a:ext uri="{FF2B5EF4-FFF2-40B4-BE49-F238E27FC236}">
                    <a16:creationId xmlns:a16="http://schemas.microsoft.com/office/drawing/2014/main" id="{2702E8FC-C215-4969-A52A-1DCF8C344066}"/>
                  </a:ext>
                </a:extLst>
              </p:cNvPr>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33">
                <a:extLst>
                  <a:ext uri="{FF2B5EF4-FFF2-40B4-BE49-F238E27FC236}">
                    <a16:creationId xmlns:a16="http://schemas.microsoft.com/office/drawing/2014/main" id="{C2E7BB00-47E9-414F-AD11-F65AC687A302}"/>
                  </a:ext>
                </a:extLst>
              </p:cNvPr>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134">
                <a:extLst>
                  <a:ext uri="{FF2B5EF4-FFF2-40B4-BE49-F238E27FC236}">
                    <a16:creationId xmlns:a16="http://schemas.microsoft.com/office/drawing/2014/main" id="{80E52BFD-24A9-42D6-B128-124228B48F32}"/>
                  </a:ext>
                </a:extLst>
              </p:cNvPr>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35">
                <a:extLst>
                  <a:ext uri="{FF2B5EF4-FFF2-40B4-BE49-F238E27FC236}">
                    <a16:creationId xmlns:a16="http://schemas.microsoft.com/office/drawing/2014/main" id="{E9CEBA88-E73D-47B0-8631-C2EB21CEAD6C}"/>
                  </a:ext>
                </a:extLst>
              </p:cNvPr>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36">
                <a:extLst>
                  <a:ext uri="{FF2B5EF4-FFF2-40B4-BE49-F238E27FC236}">
                    <a16:creationId xmlns:a16="http://schemas.microsoft.com/office/drawing/2014/main" id="{008E3A86-C2CF-4E58-B48B-8AF7133A84EB}"/>
                  </a:ext>
                </a:extLst>
              </p:cNvPr>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137">
                <a:extLst>
                  <a:ext uri="{FF2B5EF4-FFF2-40B4-BE49-F238E27FC236}">
                    <a16:creationId xmlns:a16="http://schemas.microsoft.com/office/drawing/2014/main" id="{D1CD603D-CB4E-46E9-AC14-ACBAA81E2F68}"/>
                  </a:ext>
                </a:extLst>
              </p:cNvPr>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138">
                <a:extLst>
                  <a:ext uri="{FF2B5EF4-FFF2-40B4-BE49-F238E27FC236}">
                    <a16:creationId xmlns:a16="http://schemas.microsoft.com/office/drawing/2014/main" id="{174EA422-2896-4034-96EC-FE83FE68B920}"/>
                  </a:ext>
                </a:extLst>
              </p:cNvPr>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a:extLst>
              <a:ext uri="{FF2B5EF4-FFF2-40B4-BE49-F238E27FC236}">
                <a16:creationId xmlns:a16="http://schemas.microsoft.com/office/drawing/2014/main" id="{49CEF73B-37FA-4AB6-8E42-B1252B18370D}"/>
              </a:ext>
            </a:extLst>
          </p:cNvPr>
          <p:cNvGrpSpPr/>
          <p:nvPr/>
        </p:nvGrpSpPr>
        <p:grpSpPr>
          <a:xfrm>
            <a:off x="6197352" y="1683813"/>
            <a:ext cx="2641573" cy="4489735"/>
            <a:chOff x="6197352" y="1683813"/>
            <a:chExt cx="2641573" cy="4489735"/>
          </a:xfrm>
        </p:grpSpPr>
        <p:sp>
          <p:nvSpPr>
            <p:cNvPr id="22" name="TextBox 21">
              <a:extLst>
                <a:ext uri="{FF2B5EF4-FFF2-40B4-BE49-F238E27FC236}">
                  <a16:creationId xmlns:a16="http://schemas.microsoft.com/office/drawing/2014/main" id="{B6D97922-F59A-444B-BA82-890ECEC5A485}"/>
                </a:ext>
              </a:extLst>
            </p:cNvPr>
            <p:cNvSpPr txBox="1"/>
            <p:nvPr/>
          </p:nvSpPr>
          <p:spPr>
            <a:xfrm>
              <a:off x="6197353" y="2781223"/>
              <a:ext cx="2641572" cy="637849"/>
            </a:xfrm>
            <a:prstGeom prst="rect">
              <a:avLst/>
            </a:prstGeom>
            <a:gradFill>
              <a:gsLst>
                <a:gs pos="0">
                  <a:schemeClr val="accent1"/>
                </a:gs>
                <a:gs pos="100000">
                  <a:schemeClr val="accent2"/>
                </a:gs>
              </a:gsLst>
              <a:lin ang="10800000" scaled="1"/>
            </a:gradFill>
          </p:spPr>
          <p:txBody>
            <a:bodyPr wrap="square" lIns="108000" tIns="72000" rIns="108000" bIns="72000" rtlCol="0" anchor="ctr" anchorCtr="0">
              <a:noAutofit/>
            </a:bodyPr>
            <a:lstStyle/>
            <a:p>
              <a:pPr algn="ctr">
                <a:spcBef>
                  <a:spcPts val="600"/>
                </a:spcBef>
              </a:pPr>
              <a:r>
                <a:rPr lang="en-US" sz="1600" b="1" dirty="0">
                  <a:solidFill>
                    <a:schemeClr val="bg1"/>
                  </a:solidFill>
                  <a:latin typeface="Calibri" panose="020F0502020204030204" pitchFamily="34" charset="0"/>
                  <a:cs typeface="Calibri" panose="020F0502020204030204" pitchFamily="34" charset="0"/>
                </a:rPr>
                <a:t>Technical Expertise</a:t>
              </a:r>
            </a:p>
          </p:txBody>
        </p:sp>
        <p:sp>
          <p:nvSpPr>
            <p:cNvPr id="27" name="TextBox 26">
              <a:extLst>
                <a:ext uri="{FF2B5EF4-FFF2-40B4-BE49-F238E27FC236}">
                  <a16:creationId xmlns:a16="http://schemas.microsoft.com/office/drawing/2014/main" id="{86957A91-F25F-4C1E-A16E-41EBC34DC563}"/>
                </a:ext>
              </a:extLst>
            </p:cNvPr>
            <p:cNvSpPr txBox="1"/>
            <p:nvPr/>
          </p:nvSpPr>
          <p:spPr>
            <a:xfrm>
              <a:off x="6197360" y="3566123"/>
              <a:ext cx="2641565" cy="2262158"/>
            </a:xfrm>
            <a:prstGeom prst="rect">
              <a:avLst/>
            </a:prstGeom>
            <a:noFill/>
          </p:spPr>
          <p:txBody>
            <a:bodyPr wrap="square" lIns="0" tIns="0" rIns="0" bIns="0" rtlCol="0" anchor="t" anchorCtr="0">
              <a:spAutoFit/>
            </a:bodyPr>
            <a:lstStyle/>
            <a:p>
              <a:pPr marL="285750" indent="-285750">
                <a:spcBef>
                  <a:spcPts val="600"/>
                </a:spcBef>
                <a:buClr>
                  <a:schemeClr val="accent1"/>
                </a:buClr>
                <a:buFont typeface="Arial" panose="020B0604020202020204" pitchFamily="34" charset="0"/>
                <a:buChar char="•"/>
              </a:pPr>
              <a:r>
                <a:rPr lang="en-US" sz="1200" dirty="0"/>
                <a:t>Lonza’s Cell Therapy Expertise combined with MODA’s commercial software platform</a:t>
              </a:r>
            </a:p>
            <a:p>
              <a:pPr marL="285750" indent="-285750">
                <a:spcBef>
                  <a:spcPts val="600"/>
                </a:spcBef>
                <a:buClr>
                  <a:schemeClr val="accent1"/>
                </a:buClr>
                <a:buFont typeface="Arial" panose="020B0604020202020204" pitchFamily="34" charset="0"/>
                <a:buChar char="•"/>
              </a:pPr>
              <a:r>
                <a:rPr lang="en-US" sz="1200" dirty="0"/>
                <a:t>Experienced Cell Therapy technicians were part of the design process</a:t>
              </a:r>
            </a:p>
            <a:p>
              <a:pPr marL="285750" indent="-285750">
                <a:spcBef>
                  <a:spcPts val="600"/>
                </a:spcBef>
                <a:buClr>
                  <a:schemeClr val="accent1"/>
                </a:buClr>
                <a:buFont typeface="Arial" panose="020B0604020202020204" pitchFamily="34" charset="0"/>
                <a:buChar char="•"/>
              </a:pPr>
              <a:r>
                <a:rPr lang="en-US" sz="1200" dirty="0"/>
                <a:t>Ensured that process technical personnel could work easily with the system</a:t>
              </a:r>
            </a:p>
            <a:p>
              <a:pPr marL="285750" indent="-285750">
                <a:spcBef>
                  <a:spcPts val="600"/>
                </a:spcBef>
                <a:buClr>
                  <a:schemeClr val="accent1"/>
                </a:buClr>
                <a:buFont typeface="Arial" panose="020B0604020202020204" pitchFamily="34" charset="0"/>
                <a:buChar char="•"/>
              </a:pPr>
              <a:r>
                <a:rPr lang="en-US" sz="1200" dirty="0"/>
                <a:t>Designed for the needs of CMO business which included multiple Cell Therapy techniques and technologies</a:t>
              </a:r>
            </a:p>
          </p:txBody>
        </p:sp>
        <p:sp>
          <p:nvSpPr>
            <p:cNvPr id="31" name="Oval 30">
              <a:extLst>
                <a:ext uri="{FF2B5EF4-FFF2-40B4-BE49-F238E27FC236}">
                  <a16:creationId xmlns:a16="http://schemas.microsoft.com/office/drawing/2014/main" id="{A32CA598-CDCD-4B4B-92C1-ADFD72B2DEEA}"/>
                </a:ext>
              </a:extLst>
            </p:cNvPr>
            <p:cNvSpPr/>
            <p:nvPr/>
          </p:nvSpPr>
          <p:spPr>
            <a:xfrm>
              <a:off x="7062783" y="1683813"/>
              <a:ext cx="910712" cy="9107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cxnSp>
          <p:nvCxnSpPr>
            <p:cNvPr id="36" name="Straight Connector 35">
              <a:extLst>
                <a:ext uri="{FF2B5EF4-FFF2-40B4-BE49-F238E27FC236}">
                  <a16:creationId xmlns:a16="http://schemas.microsoft.com/office/drawing/2014/main" id="{1B5814A8-D2A0-48AA-87C3-E1953F8F0FFA}"/>
                </a:ext>
              </a:extLst>
            </p:cNvPr>
            <p:cNvCxnSpPr>
              <a:cxnSpLocks/>
            </p:cNvCxnSpPr>
            <p:nvPr/>
          </p:nvCxnSpPr>
          <p:spPr>
            <a:xfrm>
              <a:off x="6197352" y="6173548"/>
              <a:ext cx="264157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3E276C8D-6231-4C23-B6B3-17C3C7A1A7C0}"/>
                </a:ext>
              </a:extLst>
            </p:cNvPr>
            <p:cNvGrpSpPr/>
            <p:nvPr/>
          </p:nvGrpSpPr>
          <p:grpSpPr>
            <a:xfrm>
              <a:off x="7292156" y="1911900"/>
              <a:ext cx="451968" cy="454536"/>
              <a:chOff x="6450013" y="5349875"/>
              <a:chExt cx="279399" cy="280988"/>
            </a:xfrm>
            <a:solidFill>
              <a:schemeClr val="accent2"/>
            </a:solidFill>
          </p:grpSpPr>
          <p:sp>
            <p:nvSpPr>
              <p:cNvPr id="51" name="Freeform 3673">
                <a:extLst>
                  <a:ext uri="{FF2B5EF4-FFF2-40B4-BE49-F238E27FC236}">
                    <a16:creationId xmlns:a16="http://schemas.microsoft.com/office/drawing/2014/main" id="{EC9573F8-0405-4D82-811D-421B95FB6BBC}"/>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674">
                <a:extLst>
                  <a:ext uri="{FF2B5EF4-FFF2-40B4-BE49-F238E27FC236}">
                    <a16:creationId xmlns:a16="http://schemas.microsoft.com/office/drawing/2014/main" id="{59B2BD21-F050-4740-85AE-E338DB626198}"/>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1" name="Group 60">
            <a:extLst>
              <a:ext uri="{FF2B5EF4-FFF2-40B4-BE49-F238E27FC236}">
                <a16:creationId xmlns:a16="http://schemas.microsoft.com/office/drawing/2014/main" id="{2B4C9DC1-B0A4-4B32-A426-0019DAA1C5FC}"/>
              </a:ext>
            </a:extLst>
          </p:cNvPr>
          <p:cNvGrpSpPr/>
          <p:nvPr/>
        </p:nvGrpSpPr>
        <p:grpSpPr>
          <a:xfrm>
            <a:off x="9042427" y="1683813"/>
            <a:ext cx="2641572" cy="4489735"/>
            <a:chOff x="9042427" y="1683813"/>
            <a:chExt cx="2641572" cy="4489735"/>
          </a:xfrm>
        </p:grpSpPr>
        <p:sp>
          <p:nvSpPr>
            <p:cNvPr id="23" name="TextBox 22">
              <a:extLst>
                <a:ext uri="{FF2B5EF4-FFF2-40B4-BE49-F238E27FC236}">
                  <a16:creationId xmlns:a16="http://schemas.microsoft.com/office/drawing/2014/main" id="{2F513CE9-65E3-45BA-84C6-1E0C7DB3FE9D}"/>
                </a:ext>
              </a:extLst>
            </p:cNvPr>
            <p:cNvSpPr txBox="1"/>
            <p:nvPr/>
          </p:nvSpPr>
          <p:spPr>
            <a:xfrm>
              <a:off x="9042427" y="2781223"/>
              <a:ext cx="2641572" cy="637849"/>
            </a:xfrm>
            <a:prstGeom prst="rect">
              <a:avLst/>
            </a:prstGeom>
            <a:gradFill>
              <a:gsLst>
                <a:gs pos="0">
                  <a:schemeClr val="accent1"/>
                </a:gs>
                <a:gs pos="100000">
                  <a:schemeClr val="accent2"/>
                </a:gs>
              </a:gsLst>
              <a:lin ang="10800000" scaled="1"/>
            </a:gradFill>
          </p:spPr>
          <p:txBody>
            <a:bodyPr wrap="square" lIns="108000" tIns="72000" rIns="108000" bIns="72000" rtlCol="0" anchor="ctr" anchorCtr="0">
              <a:noAutofit/>
            </a:bodyPr>
            <a:lstStyle/>
            <a:p>
              <a:pPr algn="ctr">
                <a:spcBef>
                  <a:spcPts val="600"/>
                </a:spcBef>
              </a:pPr>
              <a:r>
                <a:rPr lang="en-US" sz="1600" b="1" dirty="0">
                  <a:solidFill>
                    <a:schemeClr val="bg1"/>
                  </a:solidFill>
                  <a:latin typeface="Calibri" panose="020F0502020204030204" pitchFamily="34" charset="0"/>
                  <a:cs typeface="Calibri" panose="020F0502020204030204" pitchFamily="34" charset="0"/>
                </a:rPr>
                <a:t>Modular design</a:t>
              </a:r>
            </a:p>
          </p:txBody>
        </p:sp>
        <p:sp>
          <p:nvSpPr>
            <p:cNvPr id="28" name="TextBox 27">
              <a:extLst>
                <a:ext uri="{FF2B5EF4-FFF2-40B4-BE49-F238E27FC236}">
                  <a16:creationId xmlns:a16="http://schemas.microsoft.com/office/drawing/2014/main" id="{6F7CE254-DF74-489B-8C8B-B033ACDC4FCB}"/>
                </a:ext>
              </a:extLst>
            </p:cNvPr>
            <p:cNvSpPr txBox="1"/>
            <p:nvPr/>
          </p:nvSpPr>
          <p:spPr>
            <a:xfrm>
              <a:off x="9042434" y="3566123"/>
              <a:ext cx="2641565" cy="2185214"/>
            </a:xfrm>
            <a:prstGeom prst="rect">
              <a:avLst/>
            </a:prstGeom>
            <a:noFill/>
          </p:spPr>
          <p:txBody>
            <a:bodyPr wrap="square" lIns="0" tIns="0" rIns="0" bIns="0" rtlCol="0" anchor="t" anchorCtr="0">
              <a:spAutoFit/>
            </a:bodyPr>
            <a:lstStyle/>
            <a:p>
              <a:pPr marL="285750" indent="-285750">
                <a:spcBef>
                  <a:spcPts val="600"/>
                </a:spcBef>
                <a:buClr>
                  <a:schemeClr val="accent1"/>
                </a:buClr>
                <a:buFont typeface="Arial" panose="020B0604020202020204" pitchFamily="34" charset="0"/>
                <a:buChar char="•"/>
              </a:pPr>
              <a:r>
                <a:rPr lang="en-US" sz="1200" dirty="0"/>
                <a:t>Allows for use of common processes (Line Clearance, Room Release) to be validated independently and re-used for other products/processes</a:t>
              </a:r>
            </a:p>
            <a:p>
              <a:pPr marL="285750" indent="-285750">
                <a:spcBef>
                  <a:spcPts val="600"/>
                </a:spcBef>
                <a:buClr>
                  <a:schemeClr val="accent1"/>
                </a:buClr>
                <a:buFont typeface="Arial" panose="020B0604020202020204" pitchFamily="34" charset="0"/>
                <a:buChar char="•"/>
              </a:pPr>
              <a:r>
                <a:rPr lang="en-US" sz="1200" dirty="0"/>
                <a:t>Limited validation effort, configuration over customization</a:t>
              </a:r>
            </a:p>
            <a:p>
              <a:pPr marL="285750" indent="-285750">
                <a:spcBef>
                  <a:spcPts val="600"/>
                </a:spcBef>
                <a:buClr>
                  <a:schemeClr val="accent1"/>
                </a:buClr>
                <a:buFont typeface="Arial" panose="020B0604020202020204" pitchFamily="34" charset="0"/>
                <a:buChar char="•"/>
              </a:pPr>
              <a:r>
                <a:rPr lang="en-US" sz="1200" dirty="0"/>
                <a:t>Modules built specifically for Cell Therapy Track and Trace of patient material and Equipment Availability/Scheduling to reduce risk of cross-</a:t>
              </a:r>
              <a:r>
                <a:rPr lang="en-US" sz="1200" dirty="0" err="1"/>
                <a:t>contaimination</a:t>
              </a:r>
              <a:endParaRPr lang="en-US" sz="1200" dirty="0"/>
            </a:p>
          </p:txBody>
        </p:sp>
        <p:sp>
          <p:nvSpPr>
            <p:cNvPr id="32" name="Oval 31">
              <a:extLst>
                <a:ext uri="{FF2B5EF4-FFF2-40B4-BE49-F238E27FC236}">
                  <a16:creationId xmlns:a16="http://schemas.microsoft.com/office/drawing/2014/main" id="{23440133-D8EA-45A5-BD1C-5A938D4F8F12}"/>
                </a:ext>
              </a:extLst>
            </p:cNvPr>
            <p:cNvSpPr/>
            <p:nvPr/>
          </p:nvSpPr>
          <p:spPr>
            <a:xfrm>
              <a:off x="9907858" y="1683813"/>
              <a:ext cx="910712" cy="91071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id-ID" sz="1500" dirty="0" err="1">
                <a:solidFill>
                  <a:schemeClr val="bg1"/>
                </a:solidFill>
              </a:endParaRPr>
            </a:p>
          </p:txBody>
        </p:sp>
        <p:cxnSp>
          <p:nvCxnSpPr>
            <p:cNvPr id="37" name="Straight Connector 36">
              <a:extLst>
                <a:ext uri="{FF2B5EF4-FFF2-40B4-BE49-F238E27FC236}">
                  <a16:creationId xmlns:a16="http://schemas.microsoft.com/office/drawing/2014/main" id="{9E7858AB-EDE8-4776-AF5A-2BF380934C2D}"/>
                </a:ext>
              </a:extLst>
            </p:cNvPr>
            <p:cNvCxnSpPr>
              <a:cxnSpLocks/>
            </p:cNvCxnSpPr>
            <p:nvPr/>
          </p:nvCxnSpPr>
          <p:spPr>
            <a:xfrm>
              <a:off x="9042427" y="6173548"/>
              <a:ext cx="264157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73E19F89-47D0-4AC7-AE0D-B57FDEF1EFF1}"/>
                </a:ext>
              </a:extLst>
            </p:cNvPr>
            <p:cNvGrpSpPr/>
            <p:nvPr/>
          </p:nvGrpSpPr>
          <p:grpSpPr>
            <a:xfrm>
              <a:off x="10153922" y="1908048"/>
              <a:ext cx="418586" cy="462240"/>
              <a:chOff x="892175" y="5651500"/>
              <a:chExt cx="258763" cy="285750"/>
            </a:xfrm>
            <a:solidFill>
              <a:schemeClr val="accent2"/>
            </a:solidFill>
          </p:grpSpPr>
          <p:sp>
            <p:nvSpPr>
              <p:cNvPr id="54" name="Freeform 1368">
                <a:extLst>
                  <a:ext uri="{FF2B5EF4-FFF2-40B4-BE49-F238E27FC236}">
                    <a16:creationId xmlns:a16="http://schemas.microsoft.com/office/drawing/2014/main" id="{71D09F9D-5697-4891-8FA5-A626057CFDAB}"/>
                  </a:ext>
                </a:extLst>
              </p:cNvPr>
              <p:cNvSpPr>
                <a:spLocks noEditPoints="1"/>
              </p:cNvSpPr>
              <p:nvPr/>
            </p:nvSpPr>
            <p:spPr bwMode="auto">
              <a:xfrm>
                <a:off x="892175" y="5727700"/>
                <a:ext cx="258763" cy="209550"/>
              </a:xfrm>
              <a:custGeom>
                <a:avLst/>
                <a:gdLst>
                  <a:gd name="T0" fmla="*/ 328 w 813"/>
                  <a:gd name="T1" fmla="*/ 205 h 662"/>
                  <a:gd name="T2" fmla="*/ 332 w 813"/>
                  <a:gd name="T3" fmla="*/ 196 h 662"/>
                  <a:gd name="T4" fmla="*/ 482 w 813"/>
                  <a:gd name="T5" fmla="*/ 29 h 662"/>
                  <a:gd name="T6" fmla="*/ 482 w 813"/>
                  <a:gd name="T7" fmla="*/ 201 h 662"/>
                  <a:gd name="T8" fmla="*/ 610 w 813"/>
                  <a:gd name="T9" fmla="*/ 361 h 662"/>
                  <a:gd name="T10" fmla="*/ 809 w 813"/>
                  <a:gd name="T11" fmla="*/ 562 h 662"/>
                  <a:gd name="T12" fmla="*/ 653 w 813"/>
                  <a:gd name="T13" fmla="*/ 367 h 662"/>
                  <a:gd name="T14" fmla="*/ 511 w 813"/>
                  <a:gd name="T15" fmla="*/ 191 h 662"/>
                  <a:gd name="T16" fmla="*/ 542 w 813"/>
                  <a:gd name="T17" fmla="*/ 29 h 662"/>
                  <a:gd name="T18" fmla="*/ 553 w 813"/>
                  <a:gd name="T19" fmla="*/ 26 h 662"/>
                  <a:gd name="T20" fmla="*/ 558 w 813"/>
                  <a:gd name="T21" fmla="*/ 15 h 662"/>
                  <a:gd name="T22" fmla="*/ 553 w 813"/>
                  <a:gd name="T23" fmla="*/ 5 h 662"/>
                  <a:gd name="T24" fmla="*/ 542 w 813"/>
                  <a:gd name="T25" fmla="*/ 0 h 662"/>
                  <a:gd name="T26" fmla="*/ 316 w 813"/>
                  <a:gd name="T27" fmla="*/ 0 h 662"/>
                  <a:gd name="T28" fmla="*/ 265 w 813"/>
                  <a:gd name="T29" fmla="*/ 1 h 662"/>
                  <a:gd name="T30" fmla="*/ 258 w 813"/>
                  <a:gd name="T31" fmla="*/ 9 h 662"/>
                  <a:gd name="T32" fmla="*/ 258 w 813"/>
                  <a:gd name="T33" fmla="*/ 21 h 662"/>
                  <a:gd name="T34" fmla="*/ 265 w 813"/>
                  <a:gd name="T35" fmla="*/ 29 h 662"/>
                  <a:gd name="T36" fmla="*/ 301 w 813"/>
                  <a:gd name="T37" fmla="*/ 29 h 662"/>
                  <a:gd name="T38" fmla="*/ 161 w 813"/>
                  <a:gd name="T39" fmla="*/ 367 h 662"/>
                  <a:gd name="T40" fmla="*/ 161 w 813"/>
                  <a:gd name="T41" fmla="*/ 367 h 662"/>
                  <a:gd name="T42" fmla="*/ 1 w 813"/>
                  <a:gd name="T43" fmla="*/ 567 h 662"/>
                  <a:gd name="T44" fmla="*/ 1 w 813"/>
                  <a:gd name="T45" fmla="*/ 581 h 662"/>
                  <a:gd name="T46" fmla="*/ 5 w 813"/>
                  <a:gd name="T47" fmla="*/ 598 h 662"/>
                  <a:gd name="T48" fmla="*/ 11 w 813"/>
                  <a:gd name="T49" fmla="*/ 615 h 662"/>
                  <a:gd name="T50" fmla="*/ 21 w 813"/>
                  <a:gd name="T51" fmla="*/ 629 h 662"/>
                  <a:gd name="T52" fmla="*/ 33 w 813"/>
                  <a:gd name="T53" fmla="*/ 641 h 662"/>
                  <a:gd name="T54" fmla="*/ 48 w 813"/>
                  <a:gd name="T55" fmla="*/ 651 h 662"/>
                  <a:gd name="T56" fmla="*/ 65 w 813"/>
                  <a:gd name="T57" fmla="*/ 657 h 662"/>
                  <a:gd name="T58" fmla="*/ 82 w 813"/>
                  <a:gd name="T59" fmla="*/ 661 h 662"/>
                  <a:gd name="T60" fmla="*/ 723 w 813"/>
                  <a:gd name="T61" fmla="*/ 662 h 662"/>
                  <a:gd name="T62" fmla="*/ 741 w 813"/>
                  <a:gd name="T63" fmla="*/ 659 h 662"/>
                  <a:gd name="T64" fmla="*/ 758 w 813"/>
                  <a:gd name="T65" fmla="*/ 655 h 662"/>
                  <a:gd name="T66" fmla="*/ 774 w 813"/>
                  <a:gd name="T67" fmla="*/ 646 h 662"/>
                  <a:gd name="T68" fmla="*/ 787 w 813"/>
                  <a:gd name="T69" fmla="*/ 635 h 662"/>
                  <a:gd name="T70" fmla="*/ 798 w 813"/>
                  <a:gd name="T71" fmla="*/ 622 h 662"/>
                  <a:gd name="T72" fmla="*/ 805 w 813"/>
                  <a:gd name="T73" fmla="*/ 607 h 662"/>
                  <a:gd name="T74" fmla="*/ 811 w 813"/>
                  <a:gd name="T75" fmla="*/ 590 h 662"/>
                  <a:gd name="T76" fmla="*/ 813 w 813"/>
                  <a:gd name="T77" fmla="*/ 571 h 662"/>
                  <a:gd name="T78" fmla="*/ 809 w 813"/>
                  <a:gd name="T79" fmla="*/ 5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13" h="662">
                    <a:moveTo>
                      <a:pt x="203" y="361"/>
                    </a:moveTo>
                    <a:lnTo>
                      <a:pt x="328" y="205"/>
                    </a:lnTo>
                    <a:lnTo>
                      <a:pt x="331" y="201"/>
                    </a:lnTo>
                    <a:lnTo>
                      <a:pt x="332" y="196"/>
                    </a:lnTo>
                    <a:lnTo>
                      <a:pt x="332" y="29"/>
                    </a:lnTo>
                    <a:lnTo>
                      <a:pt x="482" y="29"/>
                    </a:lnTo>
                    <a:lnTo>
                      <a:pt x="482" y="196"/>
                    </a:lnTo>
                    <a:lnTo>
                      <a:pt x="482" y="201"/>
                    </a:lnTo>
                    <a:lnTo>
                      <a:pt x="485" y="205"/>
                    </a:lnTo>
                    <a:lnTo>
                      <a:pt x="610" y="361"/>
                    </a:lnTo>
                    <a:lnTo>
                      <a:pt x="203" y="361"/>
                    </a:lnTo>
                    <a:close/>
                    <a:moveTo>
                      <a:pt x="809" y="562"/>
                    </a:moveTo>
                    <a:lnTo>
                      <a:pt x="653" y="367"/>
                    </a:lnTo>
                    <a:lnTo>
                      <a:pt x="653" y="367"/>
                    </a:lnTo>
                    <a:lnTo>
                      <a:pt x="653" y="367"/>
                    </a:lnTo>
                    <a:lnTo>
                      <a:pt x="511" y="191"/>
                    </a:lnTo>
                    <a:lnTo>
                      <a:pt x="511" y="29"/>
                    </a:lnTo>
                    <a:lnTo>
                      <a:pt x="542" y="29"/>
                    </a:lnTo>
                    <a:lnTo>
                      <a:pt x="548" y="29"/>
                    </a:lnTo>
                    <a:lnTo>
                      <a:pt x="553" y="26"/>
                    </a:lnTo>
                    <a:lnTo>
                      <a:pt x="556" y="21"/>
                    </a:lnTo>
                    <a:lnTo>
                      <a:pt x="558" y="15"/>
                    </a:lnTo>
                    <a:lnTo>
                      <a:pt x="556" y="9"/>
                    </a:lnTo>
                    <a:lnTo>
                      <a:pt x="553" y="5"/>
                    </a:lnTo>
                    <a:lnTo>
                      <a:pt x="548" y="1"/>
                    </a:lnTo>
                    <a:lnTo>
                      <a:pt x="542" y="0"/>
                    </a:lnTo>
                    <a:lnTo>
                      <a:pt x="497" y="0"/>
                    </a:lnTo>
                    <a:lnTo>
                      <a:pt x="316" y="0"/>
                    </a:lnTo>
                    <a:lnTo>
                      <a:pt x="271" y="0"/>
                    </a:lnTo>
                    <a:lnTo>
                      <a:pt x="265" y="1"/>
                    </a:lnTo>
                    <a:lnTo>
                      <a:pt x="261" y="5"/>
                    </a:lnTo>
                    <a:lnTo>
                      <a:pt x="258" y="9"/>
                    </a:lnTo>
                    <a:lnTo>
                      <a:pt x="256" y="15"/>
                    </a:lnTo>
                    <a:lnTo>
                      <a:pt x="258" y="21"/>
                    </a:lnTo>
                    <a:lnTo>
                      <a:pt x="261" y="26"/>
                    </a:lnTo>
                    <a:lnTo>
                      <a:pt x="265" y="29"/>
                    </a:lnTo>
                    <a:lnTo>
                      <a:pt x="271" y="29"/>
                    </a:lnTo>
                    <a:lnTo>
                      <a:pt x="301" y="29"/>
                    </a:lnTo>
                    <a:lnTo>
                      <a:pt x="301" y="191"/>
                    </a:lnTo>
                    <a:lnTo>
                      <a:pt x="161" y="367"/>
                    </a:lnTo>
                    <a:lnTo>
                      <a:pt x="161" y="367"/>
                    </a:lnTo>
                    <a:lnTo>
                      <a:pt x="161" y="367"/>
                    </a:lnTo>
                    <a:lnTo>
                      <a:pt x="4" y="562"/>
                    </a:lnTo>
                    <a:lnTo>
                      <a:pt x="1" y="567"/>
                    </a:lnTo>
                    <a:lnTo>
                      <a:pt x="0" y="571"/>
                    </a:lnTo>
                    <a:lnTo>
                      <a:pt x="1" y="581"/>
                    </a:lnTo>
                    <a:lnTo>
                      <a:pt x="3" y="589"/>
                    </a:lnTo>
                    <a:lnTo>
                      <a:pt x="5" y="598"/>
                    </a:lnTo>
                    <a:lnTo>
                      <a:pt x="8" y="606"/>
                    </a:lnTo>
                    <a:lnTo>
                      <a:pt x="11" y="615"/>
                    </a:lnTo>
                    <a:lnTo>
                      <a:pt x="16" y="622"/>
                    </a:lnTo>
                    <a:lnTo>
                      <a:pt x="21" y="629"/>
                    </a:lnTo>
                    <a:lnTo>
                      <a:pt x="27" y="635"/>
                    </a:lnTo>
                    <a:lnTo>
                      <a:pt x="33" y="641"/>
                    </a:lnTo>
                    <a:lnTo>
                      <a:pt x="40" y="646"/>
                    </a:lnTo>
                    <a:lnTo>
                      <a:pt x="48" y="651"/>
                    </a:lnTo>
                    <a:lnTo>
                      <a:pt x="56" y="655"/>
                    </a:lnTo>
                    <a:lnTo>
                      <a:pt x="65" y="657"/>
                    </a:lnTo>
                    <a:lnTo>
                      <a:pt x="73" y="659"/>
                    </a:lnTo>
                    <a:lnTo>
                      <a:pt x="82" y="661"/>
                    </a:lnTo>
                    <a:lnTo>
                      <a:pt x="91" y="662"/>
                    </a:lnTo>
                    <a:lnTo>
                      <a:pt x="723" y="662"/>
                    </a:lnTo>
                    <a:lnTo>
                      <a:pt x="732" y="661"/>
                    </a:lnTo>
                    <a:lnTo>
                      <a:pt x="741" y="659"/>
                    </a:lnTo>
                    <a:lnTo>
                      <a:pt x="749" y="657"/>
                    </a:lnTo>
                    <a:lnTo>
                      <a:pt x="758" y="655"/>
                    </a:lnTo>
                    <a:lnTo>
                      <a:pt x="766" y="651"/>
                    </a:lnTo>
                    <a:lnTo>
                      <a:pt x="774" y="646"/>
                    </a:lnTo>
                    <a:lnTo>
                      <a:pt x="780" y="641"/>
                    </a:lnTo>
                    <a:lnTo>
                      <a:pt x="787" y="635"/>
                    </a:lnTo>
                    <a:lnTo>
                      <a:pt x="792" y="629"/>
                    </a:lnTo>
                    <a:lnTo>
                      <a:pt x="798" y="622"/>
                    </a:lnTo>
                    <a:lnTo>
                      <a:pt x="802" y="615"/>
                    </a:lnTo>
                    <a:lnTo>
                      <a:pt x="805" y="607"/>
                    </a:lnTo>
                    <a:lnTo>
                      <a:pt x="809" y="599"/>
                    </a:lnTo>
                    <a:lnTo>
                      <a:pt x="811" y="590"/>
                    </a:lnTo>
                    <a:lnTo>
                      <a:pt x="813" y="581"/>
                    </a:lnTo>
                    <a:lnTo>
                      <a:pt x="813" y="571"/>
                    </a:lnTo>
                    <a:lnTo>
                      <a:pt x="811" y="567"/>
                    </a:lnTo>
                    <a:lnTo>
                      <a:pt x="809" y="5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369">
                <a:extLst>
                  <a:ext uri="{FF2B5EF4-FFF2-40B4-BE49-F238E27FC236}">
                    <a16:creationId xmlns:a16="http://schemas.microsoft.com/office/drawing/2014/main" id="{5A77758D-E5AC-473B-A746-C90C3E14DEBB}"/>
                  </a:ext>
                </a:extLst>
              </p:cNvPr>
              <p:cNvSpPr>
                <a:spLocks/>
              </p:cNvSpPr>
              <p:nvPr/>
            </p:nvSpPr>
            <p:spPr bwMode="auto">
              <a:xfrm>
                <a:off x="930275" y="5670550"/>
                <a:ext cx="38100" cy="38100"/>
              </a:xfrm>
              <a:custGeom>
                <a:avLst/>
                <a:gdLst>
                  <a:gd name="T0" fmla="*/ 61 w 121"/>
                  <a:gd name="T1" fmla="*/ 121 h 121"/>
                  <a:gd name="T2" fmla="*/ 73 w 121"/>
                  <a:gd name="T3" fmla="*/ 119 h 121"/>
                  <a:gd name="T4" fmla="*/ 84 w 121"/>
                  <a:gd name="T5" fmla="*/ 116 h 121"/>
                  <a:gd name="T6" fmla="*/ 95 w 121"/>
                  <a:gd name="T7" fmla="*/ 111 h 121"/>
                  <a:gd name="T8" fmla="*/ 104 w 121"/>
                  <a:gd name="T9" fmla="*/ 104 h 121"/>
                  <a:gd name="T10" fmla="*/ 111 w 121"/>
                  <a:gd name="T11" fmla="*/ 94 h 121"/>
                  <a:gd name="T12" fmla="*/ 117 w 121"/>
                  <a:gd name="T13" fmla="*/ 84 h 121"/>
                  <a:gd name="T14" fmla="*/ 119 w 121"/>
                  <a:gd name="T15" fmla="*/ 73 h 121"/>
                  <a:gd name="T16" fmla="*/ 121 w 121"/>
                  <a:gd name="T17" fmla="*/ 61 h 121"/>
                  <a:gd name="T18" fmla="*/ 119 w 121"/>
                  <a:gd name="T19" fmla="*/ 49 h 121"/>
                  <a:gd name="T20" fmla="*/ 117 w 121"/>
                  <a:gd name="T21" fmla="*/ 37 h 121"/>
                  <a:gd name="T22" fmla="*/ 111 w 121"/>
                  <a:gd name="T23" fmla="*/ 27 h 121"/>
                  <a:gd name="T24" fmla="*/ 104 w 121"/>
                  <a:gd name="T25" fmla="*/ 19 h 121"/>
                  <a:gd name="T26" fmla="*/ 95 w 121"/>
                  <a:gd name="T27" fmla="*/ 10 h 121"/>
                  <a:gd name="T28" fmla="*/ 84 w 121"/>
                  <a:gd name="T29" fmla="*/ 5 h 121"/>
                  <a:gd name="T30" fmla="*/ 73 w 121"/>
                  <a:gd name="T31" fmla="*/ 2 h 121"/>
                  <a:gd name="T32" fmla="*/ 61 w 121"/>
                  <a:gd name="T33" fmla="*/ 0 h 121"/>
                  <a:gd name="T34" fmla="*/ 49 w 121"/>
                  <a:gd name="T35" fmla="*/ 2 h 121"/>
                  <a:gd name="T36" fmla="*/ 38 w 121"/>
                  <a:gd name="T37" fmla="*/ 5 h 121"/>
                  <a:gd name="T38" fmla="*/ 27 w 121"/>
                  <a:gd name="T39" fmla="*/ 10 h 121"/>
                  <a:gd name="T40" fmla="*/ 19 w 121"/>
                  <a:gd name="T41" fmla="*/ 19 h 121"/>
                  <a:gd name="T42" fmla="*/ 11 w 121"/>
                  <a:gd name="T43" fmla="*/ 27 h 121"/>
                  <a:gd name="T44" fmla="*/ 5 w 121"/>
                  <a:gd name="T45" fmla="*/ 37 h 121"/>
                  <a:gd name="T46" fmla="*/ 2 w 121"/>
                  <a:gd name="T47" fmla="*/ 49 h 121"/>
                  <a:gd name="T48" fmla="*/ 0 w 121"/>
                  <a:gd name="T49" fmla="*/ 61 h 121"/>
                  <a:gd name="T50" fmla="*/ 2 w 121"/>
                  <a:gd name="T51" fmla="*/ 73 h 121"/>
                  <a:gd name="T52" fmla="*/ 5 w 121"/>
                  <a:gd name="T53" fmla="*/ 84 h 121"/>
                  <a:gd name="T54" fmla="*/ 11 w 121"/>
                  <a:gd name="T55" fmla="*/ 94 h 121"/>
                  <a:gd name="T56" fmla="*/ 19 w 121"/>
                  <a:gd name="T57" fmla="*/ 104 h 121"/>
                  <a:gd name="T58" fmla="*/ 27 w 121"/>
                  <a:gd name="T59" fmla="*/ 111 h 121"/>
                  <a:gd name="T60" fmla="*/ 38 w 121"/>
                  <a:gd name="T61" fmla="*/ 116 h 121"/>
                  <a:gd name="T62" fmla="*/ 49 w 121"/>
                  <a:gd name="T63" fmla="*/ 119 h 121"/>
                  <a:gd name="T64" fmla="*/ 61 w 121"/>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21">
                    <a:moveTo>
                      <a:pt x="61" y="121"/>
                    </a:moveTo>
                    <a:lnTo>
                      <a:pt x="73" y="119"/>
                    </a:lnTo>
                    <a:lnTo>
                      <a:pt x="84" y="116"/>
                    </a:lnTo>
                    <a:lnTo>
                      <a:pt x="95" y="111"/>
                    </a:lnTo>
                    <a:lnTo>
                      <a:pt x="104" y="104"/>
                    </a:lnTo>
                    <a:lnTo>
                      <a:pt x="111" y="94"/>
                    </a:lnTo>
                    <a:lnTo>
                      <a:pt x="117" y="84"/>
                    </a:lnTo>
                    <a:lnTo>
                      <a:pt x="119" y="73"/>
                    </a:lnTo>
                    <a:lnTo>
                      <a:pt x="121" y="61"/>
                    </a:lnTo>
                    <a:lnTo>
                      <a:pt x="119" y="49"/>
                    </a:lnTo>
                    <a:lnTo>
                      <a:pt x="117" y="37"/>
                    </a:lnTo>
                    <a:lnTo>
                      <a:pt x="111" y="27"/>
                    </a:lnTo>
                    <a:lnTo>
                      <a:pt x="104" y="19"/>
                    </a:lnTo>
                    <a:lnTo>
                      <a:pt x="95" y="10"/>
                    </a:lnTo>
                    <a:lnTo>
                      <a:pt x="84" y="5"/>
                    </a:lnTo>
                    <a:lnTo>
                      <a:pt x="73" y="2"/>
                    </a:lnTo>
                    <a:lnTo>
                      <a:pt x="61" y="0"/>
                    </a:lnTo>
                    <a:lnTo>
                      <a:pt x="49" y="2"/>
                    </a:lnTo>
                    <a:lnTo>
                      <a:pt x="38" y="5"/>
                    </a:lnTo>
                    <a:lnTo>
                      <a:pt x="27" y="10"/>
                    </a:lnTo>
                    <a:lnTo>
                      <a:pt x="19" y="19"/>
                    </a:lnTo>
                    <a:lnTo>
                      <a:pt x="11" y="27"/>
                    </a:lnTo>
                    <a:lnTo>
                      <a:pt x="5" y="37"/>
                    </a:lnTo>
                    <a:lnTo>
                      <a:pt x="2" y="49"/>
                    </a:lnTo>
                    <a:lnTo>
                      <a:pt x="0" y="61"/>
                    </a:lnTo>
                    <a:lnTo>
                      <a:pt x="2" y="73"/>
                    </a:lnTo>
                    <a:lnTo>
                      <a:pt x="5" y="84"/>
                    </a:lnTo>
                    <a:lnTo>
                      <a:pt x="11" y="94"/>
                    </a:lnTo>
                    <a:lnTo>
                      <a:pt x="19" y="104"/>
                    </a:lnTo>
                    <a:lnTo>
                      <a:pt x="27" y="111"/>
                    </a:lnTo>
                    <a:lnTo>
                      <a:pt x="38" y="116"/>
                    </a:lnTo>
                    <a:lnTo>
                      <a:pt x="49" y="119"/>
                    </a:lnTo>
                    <a:lnTo>
                      <a:pt x="61"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370">
                <a:extLst>
                  <a:ext uri="{FF2B5EF4-FFF2-40B4-BE49-F238E27FC236}">
                    <a16:creationId xmlns:a16="http://schemas.microsoft.com/office/drawing/2014/main" id="{F04976DC-92E2-42E3-8989-70556F6D3248}"/>
                  </a:ext>
                </a:extLst>
              </p:cNvPr>
              <p:cNvSpPr>
                <a:spLocks/>
              </p:cNvSpPr>
              <p:nvPr/>
            </p:nvSpPr>
            <p:spPr bwMode="auto">
              <a:xfrm>
                <a:off x="996950" y="5651500"/>
                <a:ext cx="57150" cy="57150"/>
              </a:xfrm>
              <a:custGeom>
                <a:avLst/>
                <a:gdLst>
                  <a:gd name="T0" fmla="*/ 99 w 179"/>
                  <a:gd name="T1" fmla="*/ 181 h 181"/>
                  <a:gd name="T2" fmla="*/ 116 w 179"/>
                  <a:gd name="T3" fmla="*/ 177 h 181"/>
                  <a:gd name="T4" fmla="*/ 133 w 179"/>
                  <a:gd name="T5" fmla="*/ 170 h 181"/>
                  <a:gd name="T6" fmla="*/ 147 w 179"/>
                  <a:gd name="T7" fmla="*/ 160 h 181"/>
                  <a:gd name="T8" fmla="*/ 159 w 179"/>
                  <a:gd name="T9" fmla="*/ 148 h 181"/>
                  <a:gd name="T10" fmla="*/ 168 w 179"/>
                  <a:gd name="T11" fmla="*/ 133 h 181"/>
                  <a:gd name="T12" fmla="*/ 176 w 179"/>
                  <a:gd name="T13" fmla="*/ 117 h 181"/>
                  <a:gd name="T14" fmla="*/ 179 w 179"/>
                  <a:gd name="T15" fmla="*/ 99 h 181"/>
                  <a:gd name="T16" fmla="*/ 179 w 179"/>
                  <a:gd name="T17" fmla="*/ 81 h 181"/>
                  <a:gd name="T18" fmla="*/ 176 w 179"/>
                  <a:gd name="T19" fmla="*/ 64 h 181"/>
                  <a:gd name="T20" fmla="*/ 168 w 179"/>
                  <a:gd name="T21" fmla="*/ 47 h 181"/>
                  <a:gd name="T22" fmla="*/ 159 w 179"/>
                  <a:gd name="T23" fmla="*/ 34 h 181"/>
                  <a:gd name="T24" fmla="*/ 147 w 179"/>
                  <a:gd name="T25" fmla="*/ 20 h 181"/>
                  <a:gd name="T26" fmla="*/ 133 w 179"/>
                  <a:gd name="T27" fmla="*/ 11 h 181"/>
                  <a:gd name="T28" fmla="*/ 116 w 179"/>
                  <a:gd name="T29" fmla="*/ 4 h 181"/>
                  <a:gd name="T30" fmla="*/ 99 w 179"/>
                  <a:gd name="T31" fmla="*/ 1 h 181"/>
                  <a:gd name="T32" fmla="*/ 81 w 179"/>
                  <a:gd name="T33" fmla="*/ 1 h 181"/>
                  <a:gd name="T34" fmla="*/ 63 w 179"/>
                  <a:gd name="T35" fmla="*/ 4 h 181"/>
                  <a:gd name="T36" fmla="*/ 47 w 179"/>
                  <a:gd name="T37" fmla="*/ 11 h 181"/>
                  <a:gd name="T38" fmla="*/ 33 w 179"/>
                  <a:gd name="T39" fmla="*/ 20 h 181"/>
                  <a:gd name="T40" fmla="*/ 20 w 179"/>
                  <a:gd name="T41" fmla="*/ 34 h 181"/>
                  <a:gd name="T42" fmla="*/ 11 w 179"/>
                  <a:gd name="T43" fmla="*/ 47 h 181"/>
                  <a:gd name="T44" fmla="*/ 3 w 179"/>
                  <a:gd name="T45" fmla="*/ 64 h 181"/>
                  <a:gd name="T46" fmla="*/ 0 w 179"/>
                  <a:gd name="T47" fmla="*/ 81 h 181"/>
                  <a:gd name="T48" fmla="*/ 0 w 179"/>
                  <a:gd name="T49" fmla="*/ 99 h 181"/>
                  <a:gd name="T50" fmla="*/ 3 w 179"/>
                  <a:gd name="T51" fmla="*/ 117 h 181"/>
                  <a:gd name="T52" fmla="*/ 11 w 179"/>
                  <a:gd name="T53" fmla="*/ 133 h 181"/>
                  <a:gd name="T54" fmla="*/ 20 w 179"/>
                  <a:gd name="T55" fmla="*/ 148 h 181"/>
                  <a:gd name="T56" fmla="*/ 33 w 179"/>
                  <a:gd name="T57" fmla="*/ 160 h 181"/>
                  <a:gd name="T58" fmla="*/ 47 w 179"/>
                  <a:gd name="T59" fmla="*/ 170 h 181"/>
                  <a:gd name="T60" fmla="*/ 63 w 179"/>
                  <a:gd name="T61" fmla="*/ 177 h 181"/>
                  <a:gd name="T62" fmla="*/ 81 w 179"/>
                  <a:gd name="T63"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181">
                    <a:moveTo>
                      <a:pt x="90" y="181"/>
                    </a:moveTo>
                    <a:lnTo>
                      <a:pt x="99" y="181"/>
                    </a:lnTo>
                    <a:lnTo>
                      <a:pt x="108" y="179"/>
                    </a:lnTo>
                    <a:lnTo>
                      <a:pt x="116" y="177"/>
                    </a:lnTo>
                    <a:lnTo>
                      <a:pt x="125" y="173"/>
                    </a:lnTo>
                    <a:lnTo>
                      <a:pt x="133" y="170"/>
                    </a:lnTo>
                    <a:lnTo>
                      <a:pt x="141" y="165"/>
                    </a:lnTo>
                    <a:lnTo>
                      <a:pt x="147" y="160"/>
                    </a:lnTo>
                    <a:lnTo>
                      <a:pt x="154" y="154"/>
                    </a:lnTo>
                    <a:lnTo>
                      <a:pt x="159" y="148"/>
                    </a:lnTo>
                    <a:lnTo>
                      <a:pt x="165" y="140"/>
                    </a:lnTo>
                    <a:lnTo>
                      <a:pt x="168" y="133"/>
                    </a:lnTo>
                    <a:lnTo>
                      <a:pt x="173" y="126"/>
                    </a:lnTo>
                    <a:lnTo>
                      <a:pt x="176" y="117"/>
                    </a:lnTo>
                    <a:lnTo>
                      <a:pt x="178" y="109"/>
                    </a:lnTo>
                    <a:lnTo>
                      <a:pt x="179" y="99"/>
                    </a:lnTo>
                    <a:lnTo>
                      <a:pt x="179" y="91"/>
                    </a:lnTo>
                    <a:lnTo>
                      <a:pt x="179" y="81"/>
                    </a:lnTo>
                    <a:lnTo>
                      <a:pt x="178" y="72"/>
                    </a:lnTo>
                    <a:lnTo>
                      <a:pt x="176" y="64"/>
                    </a:lnTo>
                    <a:lnTo>
                      <a:pt x="173" y="55"/>
                    </a:lnTo>
                    <a:lnTo>
                      <a:pt x="168" y="47"/>
                    </a:lnTo>
                    <a:lnTo>
                      <a:pt x="165" y="40"/>
                    </a:lnTo>
                    <a:lnTo>
                      <a:pt x="159" y="34"/>
                    </a:lnTo>
                    <a:lnTo>
                      <a:pt x="154" y="26"/>
                    </a:lnTo>
                    <a:lnTo>
                      <a:pt x="147" y="20"/>
                    </a:lnTo>
                    <a:lnTo>
                      <a:pt x="141" y="15"/>
                    </a:lnTo>
                    <a:lnTo>
                      <a:pt x="133" y="11"/>
                    </a:lnTo>
                    <a:lnTo>
                      <a:pt x="125" y="7"/>
                    </a:lnTo>
                    <a:lnTo>
                      <a:pt x="116" y="4"/>
                    </a:lnTo>
                    <a:lnTo>
                      <a:pt x="108" y="2"/>
                    </a:lnTo>
                    <a:lnTo>
                      <a:pt x="99" y="1"/>
                    </a:lnTo>
                    <a:lnTo>
                      <a:pt x="90" y="0"/>
                    </a:lnTo>
                    <a:lnTo>
                      <a:pt x="81" y="1"/>
                    </a:lnTo>
                    <a:lnTo>
                      <a:pt x="71" y="2"/>
                    </a:lnTo>
                    <a:lnTo>
                      <a:pt x="63" y="4"/>
                    </a:lnTo>
                    <a:lnTo>
                      <a:pt x="54" y="7"/>
                    </a:lnTo>
                    <a:lnTo>
                      <a:pt x="47" y="11"/>
                    </a:lnTo>
                    <a:lnTo>
                      <a:pt x="40" y="15"/>
                    </a:lnTo>
                    <a:lnTo>
                      <a:pt x="33" y="20"/>
                    </a:lnTo>
                    <a:lnTo>
                      <a:pt x="26" y="26"/>
                    </a:lnTo>
                    <a:lnTo>
                      <a:pt x="20" y="34"/>
                    </a:lnTo>
                    <a:lnTo>
                      <a:pt x="16" y="40"/>
                    </a:lnTo>
                    <a:lnTo>
                      <a:pt x="11" y="47"/>
                    </a:lnTo>
                    <a:lnTo>
                      <a:pt x="7" y="55"/>
                    </a:lnTo>
                    <a:lnTo>
                      <a:pt x="3" y="64"/>
                    </a:lnTo>
                    <a:lnTo>
                      <a:pt x="1" y="72"/>
                    </a:lnTo>
                    <a:lnTo>
                      <a:pt x="0" y="81"/>
                    </a:lnTo>
                    <a:lnTo>
                      <a:pt x="0" y="91"/>
                    </a:lnTo>
                    <a:lnTo>
                      <a:pt x="0" y="99"/>
                    </a:lnTo>
                    <a:lnTo>
                      <a:pt x="1" y="109"/>
                    </a:lnTo>
                    <a:lnTo>
                      <a:pt x="3" y="117"/>
                    </a:lnTo>
                    <a:lnTo>
                      <a:pt x="7" y="126"/>
                    </a:lnTo>
                    <a:lnTo>
                      <a:pt x="11" y="133"/>
                    </a:lnTo>
                    <a:lnTo>
                      <a:pt x="16" y="140"/>
                    </a:lnTo>
                    <a:lnTo>
                      <a:pt x="20" y="148"/>
                    </a:lnTo>
                    <a:lnTo>
                      <a:pt x="26" y="154"/>
                    </a:lnTo>
                    <a:lnTo>
                      <a:pt x="33" y="160"/>
                    </a:lnTo>
                    <a:lnTo>
                      <a:pt x="40" y="165"/>
                    </a:lnTo>
                    <a:lnTo>
                      <a:pt x="47" y="170"/>
                    </a:lnTo>
                    <a:lnTo>
                      <a:pt x="54" y="173"/>
                    </a:lnTo>
                    <a:lnTo>
                      <a:pt x="63" y="177"/>
                    </a:lnTo>
                    <a:lnTo>
                      <a:pt x="71" y="179"/>
                    </a:lnTo>
                    <a:lnTo>
                      <a:pt x="81" y="181"/>
                    </a:lnTo>
                    <a:lnTo>
                      <a:pt x="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371">
                <a:extLst>
                  <a:ext uri="{FF2B5EF4-FFF2-40B4-BE49-F238E27FC236}">
                    <a16:creationId xmlns:a16="http://schemas.microsoft.com/office/drawing/2014/main" id="{F05A2BC7-51A8-4C67-B3DB-8266A88CED41}"/>
                  </a:ext>
                </a:extLst>
              </p:cNvPr>
              <p:cNvSpPr>
                <a:spLocks/>
              </p:cNvSpPr>
              <p:nvPr/>
            </p:nvSpPr>
            <p:spPr bwMode="auto">
              <a:xfrm>
                <a:off x="1082675" y="5680075"/>
                <a:ext cx="28575" cy="28575"/>
              </a:xfrm>
              <a:custGeom>
                <a:avLst/>
                <a:gdLst>
                  <a:gd name="T0" fmla="*/ 45 w 90"/>
                  <a:gd name="T1" fmla="*/ 90 h 90"/>
                  <a:gd name="T2" fmla="*/ 54 w 90"/>
                  <a:gd name="T3" fmla="*/ 88 h 90"/>
                  <a:gd name="T4" fmla="*/ 62 w 90"/>
                  <a:gd name="T5" fmla="*/ 86 h 90"/>
                  <a:gd name="T6" fmla="*/ 71 w 90"/>
                  <a:gd name="T7" fmla="*/ 82 h 90"/>
                  <a:gd name="T8" fmla="*/ 77 w 90"/>
                  <a:gd name="T9" fmla="*/ 76 h 90"/>
                  <a:gd name="T10" fmla="*/ 83 w 90"/>
                  <a:gd name="T11" fmla="*/ 70 h 90"/>
                  <a:gd name="T12" fmla="*/ 87 w 90"/>
                  <a:gd name="T13" fmla="*/ 63 h 90"/>
                  <a:gd name="T14" fmla="*/ 89 w 90"/>
                  <a:gd name="T15" fmla="*/ 54 h 90"/>
                  <a:gd name="T16" fmla="*/ 90 w 90"/>
                  <a:gd name="T17" fmla="*/ 45 h 90"/>
                  <a:gd name="T18" fmla="*/ 89 w 90"/>
                  <a:gd name="T19" fmla="*/ 36 h 90"/>
                  <a:gd name="T20" fmla="*/ 87 w 90"/>
                  <a:gd name="T21" fmla="*/ 28 h 90"/>
                  <a:gd name="T22" fmla="*/ 83 w 90"/>
                  <a:gd name="T23" fmla="*/ 19 h 90"/>
                  <a:gd name="T24" fmla="*/ 77 w 90"/>
                  <a:gd name="T25" fmla="*/ 13 h 90"/>
                  <a:gd name="T26" fmla="*/ 71 w 90"/>
                  <a:gd name="T27" fmla="*/ 7 h 90"/>
                  <a:gd name="T28" fmla="*/ 62 w 90"/>
                  <a:gd name="T29" fmla="*/ 3 h 90"/>
                  <a:gd name="T30" fmla="*/ 54 w 90"/>
                  <a:gd name="T31" fmla="*/ 1 h 90"/>
                  <a:gd name="T32" fmla="*/ 45 w 90"/>
                  <a:gd name="T33" fmla="*/ 0 h 90"/>
                  <a:gd name="T34" fmla="*/ 36 w 90"/>
                  <a:gd name="T35" fmla="*/ 1 h 90"/>
                  <a:gd name="T36" fmla="*/ 28 w 90"/>
                  <a:gd name="T37" fmla="*/ 3 h 90"/>
                  <a:gd name="T38" fmla="*/ 20 w 90"/>
                  <a:gd name="T39" fmla="*/ 7 h 90"/>
                  <a:gd name="T40" fmla="*/ 14 w 90"/>
                  <a:gd name="T41" fmla="*/ 13 h 90"/>
                  <a:gd name="T42" fmla="*/ 8 w 90"/>
                  <a:gd name="T43" fmla="*/ 19 h 90"/>
                  <a:gd name="T44" fmla="*/ 4 w 90"/>
                  <a:gd name="T45" fmla="*/ 28 h 90"/>
                  <a:gd name="T46" fmla="*/ 2 w 90"/>
                  <a:gd name="T47" fmla="*/ 36 h 90"/>
                  <a:gd name="T48" fmla="*/ 0 w 90"/>
                  <a:gd name="T49" fmla="*/ 45 h 90"/>
                  <a:gd name="T50" fmla="*/ 2 w 90"/>
                  <a:gd name="T51" fmla="*/ 54 h 90"/>
                  <a:gd name="T52" fmla="*/ 4 w 90"/>
                  <a:gd name="T53" fmla="*/ 63 h 90"/>
                  <a:gd name="T54" fmla="*/ 8 w 90"/>
                  <a:gd name="T55" fmla="*/ 70 h 90"/>
                  <a:gd name="T56" fmla="*/ 14 w 90"/>
                  <a:gd name="T57" fmla="*/ 76 h 90"/>
                  <a:gd name="T58" fmla="*/ 20 w 90"/>
                  <a:gd name="T59" fmla="*/ 82 h 90"/>
                  <a:gd name="T60" fmla="*/ 28 w 90"/>
                  <a:gd name="T61" fmla="*/ 86 h 90"/>
                  <a:gd name="T62" fmla="*/ 36 w 90"/>
                  <a:gd name="T63" fmla="*/ 88 h 90"/>
                  <a:gd name="T64" fmla="*/ 45 w 90"/>
                  <a:gd name="T6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 h="90">
                    <a:moveTo>
                      <a:pt x="45" y="90"/>
                    </a:moveTo>
                    <a:lnTo>
                      <a:pt x="54" y="88"/>
                    </a:lnTo>
                    <a:lnTo>
                      <a:pt x="62" y="86"/>
                    </a:lnTo>
                    <a:lnTo>
                      <a:pt x="71" y="82"/>
                    </a:lnTo>
                    <a:lnTo>
                      <a:pt x="77" y="76"/>
                    </a:lnTo>
                    <a:lnTo>
                      <a:pt x="83" y="70"/>
                    </a:lnTo>
                    <a:lnTo>
                      <a:pt x="87" y="63"/>
                    </a:lnTo>
                    <a:lnTo>
                      <a:pt x="89" y="54"/>
                    </a:lnTo>
                    <a:lnTo>
                      <a:pt x="90" y="45"/>
                    </a:lnTo>
                    <a:lnTo>
                      <a:pt x="89" y="36"/>
                    </a:lnTo>
                    <a:lnTo>
                      <a:pt x="87" y="28"/>
                    </a:lnTo>
                    <a:lnTo>
                      <a:pt x="83" y="19"/>
                    </a:lnTo>
                    <a:lnTo>
                      <a:pt x="77" y="13"/>
                    </a:lnTo>
                    <a:lnTo>
                      <a:pt x="71" y="7"/>
                    </a:lnTo>
                    <a:lnTo>
                      <a:pt x="62" y="3"/>
                    </a:lnTo>
                    <a:lnTo>
                      <a:pt x="54" y="1"/>
                    </a:lnTo>
                    <a:lnTo>
                      <a:pt x="45" y="0"/>
                    </a:lnTo>
                    <a:lnTo>
                      <a:pt x="36" y="1"/>
                    </a:lnTo>
                    <a:lnTo>
                      <a:pt x="28" y="3"/>
                    </a:lnTo>
                    <a:lnTo>
                      <a:pt x="20" y="7"/>
                    </a:lnTo>
                    <a:lnTo>
                      <a:pt x="14" y="13"/>
                    </a:lnTo>
                    <a:lnTo>
                      <a:pt x="8" y="19"/>
                    </a:lnTo>
                    <a:lnTo>
                      <a:pt x="4" y="28"/>
                    </a:lnTo>
                    <a:lnTo>
                      <a:pt x="2" y="36"/>
                    </a:lnTo>
                    <a:lnTo>
                      <a:pt x="0" y="45"/>
                    </a:lnTo>
                    <a:lnTo>
                      <a:pt x="2" y="54"/>
                    </a:lnTo>
                    <a:lnTo>
                      <a:pt x="4" y="63"/>
                    </a:lnTo>
                    <a:lnTo>
                      <a:pt x="8" y="70"/>
                    </a:lnTo>
                    <a:lnTo>
                      <a:pt x="14" y="76"/>
                    </a:lnTo>
                    <a:lnTo>
                      <a:pt x="20" y="82"/>
                    </a:lnTo>
                    <a:lnTo>
                      <a:pt x="28" y="86"/>
                    </a:lnTo>
                    <a:lnTo>
                      <a:pt x="36" y="88"/>
                    </a:lnTo>
                    <a:lnTo>
                      <a:pt x="4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62" name="Slide Number Placeholder 61">
            <a:extLst>
              <a:ext uri="{FF2B5EF4-FFF2-40B4-BE49-F238E27FC236}">
                <a16:creationId xmlns:a16="http://schemas.microsoft.com/office/drawing/2014/main" id="{CF6CAEA4-416C-4603-A159-1C73C29A5DBD}"/>
              </a:ext>
            </a:extLst>
          </p:cNvPr>
          <p:cNvSpPr>
            <a:spLocks noGrp="1"/>
          </p:cNvSpPr>
          <p:nvPr>
            <p:ph type="sldNum" sz="quarter" idx="12"/>
          </p:nvPr>
        </p:nvSpPr>
        <p:spPr/>
        <p:txBody>
          <a:bodyPr/>
          <a:lstStyle/>
          <a:p>
            <a:fld id="{AC9FAADF-8DF6-45BA-B277-A2953980A523}" type="slidenum">
              <a:rPr lang="en-US" smtClean="0"/>
              <a:pPr/>
              <a:t>9</a:t>
            </a:fld>
            <a:endParaRPr lang="en-US" dirty="0"/>
          </a:p>
        </p:txBody>
      </p:sp>
    </p:spTree>
    <p:extLst>
      <p:ext uri="{BB962C8B-B14F-4D97-AF65-F5344CB8AC3E}">
        <p14:creationId xmlns:p14="http://schemas.microsoft.com/office/powerpoint/2010/main" val="278357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MPLATEID" val="LPB_169"/>
  <p:tag name="LANGUAGEID" val="1033"/>
  <p:tag name="COLORTHEMEID" val="LPBBlue"/>
  <p:tag name="BRANDID" val="LPB"/>
  <p:tag name="MARKETNAME" val="Pharma &amp; Biotech"/>
  <p:tag name="CLIENT" val="LZA"/>
  <p:tag name="VERSION" val="1001"/>
  <p:tag name="REFERENCEDATE" val="43753"/>
  <p:tag name="DATE" val="November 2019"/>
  <p:tag name="FOOTER1" val="© Lonza Wayne, Inc."/>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SHAPETYPE" val="Logo"/>
</p:tagLst>
</file>

<file path=ppt/tags/tag15.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SHAPETYPE" val="Logo"/>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SHAPETYPE" val="Logo"/>
</p:tagLst>
</file>

<file path=ppt/tags/tag27.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csyxZUz.5qzrm6ER7Hl0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MOA9GNMKkD41GbYh_CExQ"/>
</p:tagLst>
</file>

<file path=ppt/tags/tag30.xml><?xml version="1.0" encoding="utf-8"?>
<p:tagLst xmlns:a="http://schemas.openxmlformats.org/drawingml/2006/main" xmlns:r="http://schemas.openxmlformats.org/officeDocument/2006/relationships" xmlns:p="http://schemas.openxmlformats.org/presentationml/2006/main">
  <p:tag name="DUPLICATEONIMAGE" val="True"/>
  <p:tag name="SHAPETYPE" val="Logo"/>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Nz.TNdxbeAAjF.g.ph6U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GeB00l7cnVCfh7QUN4SZI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cndoHQUBTUU5vDffP8i_4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eQ0LnBoMQnsyEYM2ZZJLa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Yww0snDjVqnoY9pCqecp5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AF_ZsxkL1h.RtakRmaqdR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jZTglTrtjeyybtCGQAa2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dZ6by6JafYjz18iQcr0sL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DnKZjrxu1iBYyocnlXj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HAPETYPE" val="Sourc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mSXgGx4iw6ghA1_YQQsvf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FqFYTw1TsVGuZH3cRn0yg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SHAPETYPE" val="Logo"/>
  <p:tag name="DUPLICATEONIMAGE" val="True"/>
</p:tagLst>
</file>

<file path=ppt/tags/tag9.xml><?xml version="1.0" encoding="utf-8"?>
<p:tagLst xmlns:a="http://schemas.openxmlformats.org/drawingml/2006/main" xmlns:r="http://schemas.openxmlformats.org/officeDocument/2006/relationships" xmlns:p="http://schemas.openxmlformats.org/presentationml/2006/main">
  <p:tag name="SHAPETYPE" val="Classification"/>
  <p:tag name="DUPLICATEONIMAGE" val="True"/>
</p:tagLst>
</file>

<file path=ppt/theme/theme1.xml><?xml version="1.0" encoding="utf-8"?>
<a:theme xmlns:a="http://schemas.openxmlformats.org/drawingml/2006/main" name="LPB">
  <a:themeElements>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fontScheme name="Lonza font theme">
      <a:majorFont>
        <a:latin typeface="Century Gothic"/>
        <a:ea typeface="Arial Unicode MS"/>
        <a:cs typeface="Arial Unicode MS"/>
      </a:majorFont>
      <a:minorFont>
        <a:latin typeface="Calibri Light"/>
        <a:ea typeface="Arial Unicode MS"/>
        <a:cs typeface="Arial Unicode MS"/>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a:solidFill>
              <a:schemeClr val="tx1"/>
            </a:solidFill>
          </a:defRPr>
        </a:defPPr>
      </a:lstStyle>
    </a:txDef>
  </a:objectDefaults>
  <a:extraClrSchemeLst/>
  <a:extLst>
    <a:ext uri="{05A4C25C-085E-4340-85A3-A5531E510DB2}">
      <thm15:themeFamily xmlns:thm15="http://schemas.microsoft.com/office/thememl/2012/main" name="LPB_169.potx" id="{846BC562-05A5-4E55-9799-831F8D3BC61B}" vid="{31730E68-2186-4F9F-8A89-E821469E3ACE}"/>
    </a:ext>
  </a:extLst>
</a:theme>
</file>

<file path=ppt/theme/theme2.xml><?xml version="1.0" encoding="utf-8"?>
<a:theme xmlns:a="http://schemas.openxmlformats.org/drawingml/2006/main" name="Office Theme">
  <a:themeElements>
    <a:clrScheme name="LPB - Orange">
      <a:dk1>
        <a:sysClr val="windowText" lastClr="000000"/>
      </a:dk1>
      <a:lt1>
        <a:sysClr val="window" lastClr="FFFFFF"/>
      </a:lt1>
      <a:dk2>
        <a:srgbClr val="183F5A"/>
      </a:dk2>
      <a:lt2>
        <a:srgbClr val="7F7F7F"/>
      </a:lt2>
      <a:accent1>
        <a:srgbClr val="EE7439"/>
      </a:accent1>
      <a:accent2>
        <a:srgbClr val="F4AD00"/>
      </a:accent2>
      <a:accent3>
        <a:srgbClr val="007AC0"/>
      </a:accent3>
      <a:accent4>
        <a:srgbClr val="F6B392"/>
      </a:accent4>
      <a:accent5>
        <a:srgbClr val="F9D273"/>
      </a:accent5>
      <a:accent6>
        <a:srgbClr val="73B6D2"/>
      </a:accent6>
      <a:hlink>
        <a:srgbClr val="0563C1"/>
      </a:hlink>
      <a:folHlink>
        <a:srgbClr val="954F72"/>
      </a:folHlink>
    </a:clrScheme>
    <a:fontScheme name="LPB">
      <a:majorFont>
        <a:latin typeface="Century Gothic"/>
        <a:ea typeface="Arial Unicode MS"/>
        <a:cs typeface="Arial Unicode MS"/>
      </a:majorFont>
      <a:minorFont>
        <a:latin typeface="Calibri Light"/>
        <a:ea typeface="Arial Unicode MS"/>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PB - Orange">
      <a:dk1>
        <a:sysClr val="windowText" lastClr="000000"/>
      </a:dk1>
      <a:lt1>
        <a:sysClr val="window" lastClr="FFFFFF"/>
      </a:lt1>
      <a:dk2>
        <a:srgbClr val="183F5A"/>
      </a:dk2>
      <a:lt2>
        <a:srgbClr val="7F7F7F"/>
      </a:lt2>
      <a:accent1>
        <a:srgbClr val="EE7439"/>
      </a:accent1>
      <a:accent2>
        <a:srgbClr val="F4AD00"/>
      </a:accent2>
      <a:accent3>
        <a:srgbClr val="007AC0"/>
      </a:accent3>
      <a:accent4>
        <a:srgbClr val="F6B392"/>
      </a:accent4>
      <a:accent5>
        <a:srgbClr val="F9D273"/>
      </a:accent5>
      <a:accent6>
        <a:srgbClr val="73B6D2"/>
      </a:accent6>
      <a:hlink>
        <a:srgbClr val="0563C1"/>
      </a:hlink>
      <a:folHlink>
        <a:srgbClr val="954F72"/>
      </a:folHlink>
    </a:clrScheme>
    <a:fontScheme name="LPB">
      <a:majorFont>
        <a:latin typeface="Century Gothic"/>
        <a:ea typeface="Arial Unicode MS"/>
        <a:cs typeface="Arial Unicode MS"/>
      </a:majorFont>
      <a:minorFont>
        <a:latin typeface="Calibri Light"/>
        <a:ea typeface="Arial Unicode MS"/>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0.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1.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2.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3.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4.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15.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2.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3.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4.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5.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6.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7.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8.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ppt/theme/themeOverride9.xml><?xml version="1.0" encoding="utf-8"?>
<a:themeOverride xmlns:a="http://schemas.openxmlformats.org/drawingml/2006/main">
  <a:clrScheme name="Lonza colour theme Orange">
    <a:dk1>
      <a:srgbClr val="000000"/>
    </a:dk1>
    <a:lt1>
      <a:srgbClr val="FFFFFF"/>
    </a:lt1>
    <a:dk2>
      <a:srgbClr val="EE7439"/>
    </a:dk2>
    <a:lt2>
      <a:srgbClr val="7F7F7F"/>
    </a:lt2>
    <a:accent1>
      <a:srgbClr val="183F5A"/>
    </a:accent1>
    <a:accent2>
      <a:srgbClr val="007AC0"/>
    </a:accent2>
    <a:accent3>
      <a:srgbClr val="F4AD00"/>
    </a:accent3>
    <a:accent4>
      <a:srgbClr val="8096A4"/>
    </a:accent4>
    <a:accent5>
      <a:srgbClr val="73B6DC"/>
    </a:accent5>
    <a:accent6>
      <a:srgbClr val="F9D273"/>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01C0A8F7227F4E915240F0FF020CBC" ma:contentTypeVersion="13" ma:contentTypeDescription="Create a new document." ma:contentTypeScope="" ma:versionID="2464fcf55c801ef380520a0f8b0ce7ae">
  <xsd:schema xmlns:xsd="http://www.w3.org/2001/XMLSchema" xmlns:xs="http://www.w3.org/2001/XMLSchema" xmlns:p="http://schemas.microsoft.com/office/2006/metadata/properties" xmlns:ns3="4e80e75e-3fe6-4d17-b18d-aa750f95e354" xmlns:ns4="b152055e-b260-4354-9e7f-76cde0c3d857" targetNamespace="http://schemas.microsoft.com/office/2006/metadata/properties" ma:root="true" ma:fieldsID="97436f7c6ac51ea67231138fdb7f4503" ns3:_="" ns4:_="">
    <xsd:import namespace="4e80e75e-3fe6-4d17-b18d-aa750f95e354"/>
    <xsd:import namespace="b152055e-b260-4354-9e7f-76cde0c3d85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80e75e-3fe6-4d17-b18d-aa750f95e35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52055e-b260-4354-9e7f-76cde0c3d85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9A2BC8-8DBB-433C-8417-516F08DCC3A5}">
  <ds:schemaRefs>
    <ds:schemaRef ds:uri="http://schemas.microsoft.com/sharepoint/v3/contenttype/forms"/>
  </ds:schemaRefs>
</ds:datastoreItem>
</file>

<file path=customXml/itemProps2.xml><?xml version="1.0" encoding="utf-8"?>
<ds:datastoreItem xmlns:ds="http://schemas.openxmlformats.org/officeDocument/2006/customXml" ds:itemID="{B9AD0E1A-7E6E-4A7E-96B9-8EB3D8F53396}">
  <ds:schemaRefs>
    <ds:schemaRef ds:uri="http://purl.org/dc/dcmitype/"/>
    <ds:schemaRef ds:uri="b152055e-b260-4354-9e7f-76cde0c3d857"/>
    <ds:schemaRef ds:uri="http://purl.org/dc/elements/1.1/"/>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4e80e75e-3fe6-4d17-b18d-aa750f95e354"/>
    <ds:schemaRef ds:uri="http://schemas.microsoft.com/office/2006/metadata/properties"/>
  </ds:schemaRefs>
</ds:datastoreItem>
</file>

<file path=customXml/itemProps3.xml><?xml version="1.0" encoding="utf-8"?>
<ds:datastoreItem xmlns:ds="http://schemas.openxmlformats.org/officeDocument/2006/customXml" ds:itemID="{32897E04-223E-4C74-9C32-3FABB7AF02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80e75e-3fe6-4d17-b18d-aa750f95e354"/>
    <ds:schemaRef ds:uri="b152055e-b260-4354-9e7f-76cde0c3d8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LPB_169</Template>
  <TotalTime>885</TotalTime>
  <Words>1722</Words>
  <Application>Microsoft Office PowerPoint</Application>
  <PresentationFormat>Widescreen</PresentationFormat>
  <Paragraphs>292</Paragraphs>
  <Slides>16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Bahnschrift</vt:lpstr>
      <vt:lpstr>Calibri</vt:lpstr>
      <vt:lpstr>Calibri Light</vt:lpstr>
      <vt:lpstr>Century Gothic</vt:lpstr>
      <vt:lpstr>LPB</vt:lpstr>
      <vt:lpstr>think-cell Slide</vt:lpstr>
      <vt:lpstr>MODATM  Platform</vt:lpstr>
      <vt:lpstr>What is the MODA™ platform</vt:lpstr>
      <vt:lpstr>Paperless execution for manufacturing and QC</vt:lpstr>
      <vt:lpstr>PowerPoint Presentation</vt:lpstr>
      <vt:lpstr>Established commercial software solution for paperless QC microbiology </vt:lpstr>
      <vt:lpstr>Lonza global strategy to digitize quality and manufacturing </vt:lpstr>
      <vt:lpstr>Purpose built for QC microbiology</vt:lpstr>
      <vt:lpstr>Batch process </vt:lpstr>
      <vt:lpstr>Why MODA for CGT</vt:lpstr>
      <vt:lpstr>User interface</vt:lpstr>
      <vt:lpstr>Configurability over customization</vt:lpstr>
      <vt:lpstr>Process development </vt:lpstr>
      <vt:lpstr>Integration</vt:lpstr>
      <vt:lpstr>Cost</vt:lpstr>
      <vt:lpstr>Tangible benefits</vt:lpstr>
      <vt:lpstr>PowerPoint Presentation</vt:lpstr>
    </vt:vector>
  </TitlesOfParts>
  <Company>Lonza AG/Ltd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Cowman Sinead - Slough</dc:creator>
  <cp:lastModifiedBy>Rob Lutskus</cp:lastModifiedBy>
  <cp:revision>151</cp:revision>
  <cp:lastPrinted>2017-11-13T10:17:01Z</cp:lastPrinted>
  <dcterms:created xsi:type="dcterms:W3CDTF">2019-10-15T15:28:30Z</dcterms:created>
  <dcterms:modified xsi:type="dcterms:W3CDTF">2021-01-22T15:06:16Z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0x010100BC01C0A8F7227F4E915240F0FF020CBC</vt:lpwstr>
  </property>
  <property fmtid="{D5CDD505-2E9C-101B-9397-08002B2CF9AE}" pid="3" name="_dlc_DocIdItemGuid">
    <vt:lpwstr>ff9045ed-125f-40ab-bbf0-2c943c8f1c66</vt:lpwstr>
  </property>
</Properties>
</file>