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50" d="100"/>
          <a:sy n="50" d="100"/>
        </p:scale>
        <p:origin x="1152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0F4015-4FCE-469B-8451-8A0E4344C31A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D71A8E0-95D8-4BD3-AB6D-09C1CEE04A87}">
      <dgm:prSet custT="1"/>
      <dgm:spPr/>
      <dgm:t>
        <a:bodyPr/>
        <a:lstStyle/>
        <a:p>
          <a:r>
            <a:rPr lang="en-US" sz="2400" dirty="0"/>
            <a:t>Implications</a:t>
          </a:r>
        </a:p>
      </dgm:t>
    </dgm:pt>
    <dgm:pt modelId="{DFE83F4A-53E0-440B-BBEC-C2357C527166}" type="parTrans" cxnId="{F292B8DD-C4A7-4590-B14D-0B04F0F55AFF}">
      <dgm:prSet/>
      <dgm:spPr/>
      <dgm:t>
        <a:bodyPr/>
        <a:lstStyle/>
        <a:p>
          <a:endParaRPr lang="en-US"/>
        </a:p>
      </dgm:t>
    </dgm:pt>
    <dgm:pt modelId="{05DA3CAA-9315-42A9-ACD8-A6DCF6633C4B}" type="sibTrans" cxnId="{F292B8DD-C4A7-4590-B14D-0B04F0F55AFF}">
      <dgm:prSet/>
      <dgm:spPr/>
      <dgm:t>
        <a:bodyPr/>
        <a:lstStyle/>
        <a:p>
          <a:endParaRPr lang="en-US"/>
        </a:p>
      </dgm:t>
    </dgm:pt>
    <dgm:pt modelId="{56A591A7-322A-4CFD-8385-EDA04988B3A7}">
      <dgm:prSet custT="1"/>
      <dgm:spPr/>
      <dgm:t>
        <a:bodyPr/>
        <a:lstStyle/>
        <a:p>
          <a:r>
            <a:rPr lang="en-US" sz="1700" dirty="0"/>
            <a:t>Web Development is still in demand</a:t>
          </a:r>
        </a:p>
      </dgm:t>
    </dgm:pt>
    <dgm:pt modelId="{E6087B50-55EC-4FB3-804A-33933A548501}" type="parTrans" cxnId="{B07A653A-7F9A-47A3-8E3F-40D6A6B69CBC}">
      <dgm:prSet/>
      <dgm:spPr/>
      <dgm:t>
        <a:bodyPr/>
        <a:lstStyle/>
        <a:p>
          <a:endParaRPr lang="en-US"/>
        </a:p>
      </dgm:t>
    </dgm:pt>
    <dgm:pt modelId="{FCD45A22-5C9A-4511-95C5-A9C4D33C8092}" type="sibTrans" cxnId="{B07A653A-7F9A-47A3-8E3F-40D6A6B69CBC}">
      <dgm:prSet/>
      <dgm:spPr/>
      <dgm:t>
        <a:bodyPr/>
        <a:lstStyle/>
        <a:p>
          <a:endParaRPr lang="en-US"/>
        </a:p>
      </dgm:t>
    </dgm:pt>
    <dgm:pt modelId="{8BE07F5E-8849-4C45-B1E1-D43E7F6650E4}">
      <dgm:prSet custT="1"/>
      <dgm:spPr/>
      <dgm:t>
        <a:bodyPr/>
        <a:lstStyle/>
        <a:p>
          <a:r>
            <a:rPr lang="en-US" sz="1700" dirty="0"/>
            <a:t>New languages like Go and Kotlin need to be learned.</a:t>
          </a:r>
        </a:p>
      </dgm:t>
    </dgm:pt>
    <dgm:pt modelId="{1AC0AE61-45C8-466D-BC7D-A9A78968C3EF}" type="parTrans" cxnId="{619C8648-F91B-4469-86C0-F97C2BA34319}">
      <dgm:prSet/>
      <dgm:spPr/>
      <dgm:t>
        <a:bodyPr/>
        <a:lstStyle/>
        <a:p>
          <a:endParaRPr lang="en-US"/>
        </a:p>
      </dgm:t>
    </dgm:pt>
    <dgm:pt modelId="{F640E5E7-CDC7-4BAE-B388-10EFD452C9E3}" type="sibTrans" cxnId="{619C8648-F91B-4469-86C0-F97C2BA34319}">
      <dgm:prSet/>
      <dgm:spPr/>
      <dgm:t>
        <a:bodyPr/>
        <a:lstStyle/>
        <a:p>
          <a:endParaRPr lang="en-US"/>
        </a:p>
      </dgm:t>
    </dgm:pt>
    <dgm:pt modelId="{6F12747F-3775-40A1-B558-7A5CE2B937DE}">
      <dgm:prSet custT="1"/>
      <dgm:spPr/>
      <dgm:t>
        <a:bodyPr/>
        <a:lstStyle/>
        <a:p>
          <a:r>
            <a:rPr lang="en-US" sz="1700" dirty="0"/>
            <a:t>Need to be adaptive to change as popularity of languages change with new languages emerging.</a:t>
          </a:r>
        </a:p>
      </dgm:t>
    </dgm:pt>
    <dgm:pt modelId="{AEDF5C78-8828-4711-8A89-DC2FEACBEF06}" type="parTrans" cxnId="{EC008BE1-E628-4B91-ADC2-C59669B71E71}">
      <dgm:prSet/>
      <dgm:spPr/>
      <dgm:t>
        <a:bodyPr/>
        <a:lstStyle/>
        <a:p>
          <a:endParaRPr lang="en-US"/>
        </a:p>
      </dgm:t>
    </dgm:pt>
    <dgm:pt modelId="{DE6E0122-6777-439C-AA2F-A17C0B6A81B7}" type="sibTrans" cxnId="{EC008BE1-E628-4B91-ADC2-C59669B71E71}">
      <dgm:prSet/>
      <dgm:spPr/>
      <dgm:t>
        <a:bodyPr/>
        <a:lstStyle/>
        <a:p>
          <a:endParaRPr lang="en-US"/>
        </a:p>
      </dgm:t>
    </dgm:pt>
    <dgm:pt modelId="{9334620B-2A6B-4424-87B1-F20B3DADEC0A}" type="pres">
      <dgm:prSet presAssocID="{DE0F4015-4FCE-469B-8451-8A0E4344C31A}" presName="Name0" presStyleCnt="0">
        <dgm:presLayoutVars>
          <dgm:dir/>
          <dgm:animLvl val="lvl"/>
          <dgm:resizeHandles val="exact"/>
        </dgm:presLayoutVars>
      </dgm:prSet>
      <dgm:spPr/>
    </dgm:pt>
    <dgm:pt modelId="{880C711E-16C8-4BD1-AD1C-7AC3271643A6}" type="pres">
      <dgm:prSet presAssocID="{AD71A8E0-95D8-4BD3-AB6D-09C1CEE04A87}" presName="composite" presStyleCnt="0"/>
      <dgm:spPr/>
    </dgm:pt>
    <dgm:pt modelId="{8294A7DB-9B97-4202-AF6E-FFC2E2F416D2}" type="pres">
      <dgm:prSet presAssocID="{AD71A8E0-95D8-4BD3-AB6D-09C1CEE04A87}" presName="parTx" presStyleLbl="node1" presStyleIdx="0" presStyleCnt="1" custScaleX="72377" custScaleY="100000">
        <dgm:presLayoutVars>
          <dgm:chMax val="0"/>
          <dgm:chPref val="0"/>
          <dgm:bulletEnabled val="1"/>
        </dgm:presLayoutVars>
      </dgm:prSet>
      <dgm:spPr/>
    </dgm:pt>
    <dgm:pt modelId="{3E558F20-E350-499C-9274-147A7E4CF61C}" type="pres">
      <dgm:prSet presAssocID="{AD71A8E0-95D8-4BD3-AB6D-09C1CEE04A87}" presName="desTx" presStyleLbl="revTx" presStyleIdx="0" presStyleCnt="1">
        <dgm:presLayoutVars>
          <dgm:bulletEnabled val="1"/>
        </dgm:presLayoutVars>
      </dgm:prSet>
      <dgm:spPr/>
    </dgm:pt>
  </dgm:ptLst>
  <dgm:cxnLst>
    <dgm:cxn modelId="{3405E500-F60E-4692-9778-03AB42B31B2A}" type="presOf" srcId="{AD71A8E0-95D8-4BD3-AB6D-09C1CEE04A87}" destId="{8294A7DB-9B97-4202-AF6E-FFC2E2F416D2}" srcOrd="0" destOrd="0" presId="urn:microsoft.com/office/officeart/2005/8/layout/chevron1"/>
    <dgm:cxn modelId="{55D6470B-E22F-45DC-B70A-93B5400DA582}" type="presOf" srcId="{8BE07F5E-8849-4C45-B1E1-D43E7F6650E4}" destId="{3E558F20-E350-499C-9274-147A7E4CF61C}" srcOrd="0" destOrd="1" presId="urn:microsoft.com/office/officeart/2005/8/layout/chevron1"/>
    <dgm:cxn modelId="{99FD801B-587E-4960-B707-DE2D2EBA7F1C}" type="presOf" srcId="{6F12747F-3775-40A1-B558-7A5CE2B937DE}" destId="{3E558F20-E350-499C-9274-147A7E4CF61C}" srcOrd="0" destOrd="2" presId="urn:microsoft.com/office/officeart/2005/8/layout/chevron1"/>
    <dgm:cxn modelId="{B07A653A-7F9A-47A3-8E3F-40D6A6B69CBC}" srcId="{AD71A8E0-95D8-4BD3-AB6D-09C1CEE04A87}" destId="{56A591A7-322A-4CFD-8385-EDA04988B3A7}" srcOrd="0" destOrd="0" parTransId="{E6087B50-55EC-4FB3-804A-33933A548501}" sibTransId="{FCD45A22-5C9A-4511-95C5-A9C4D33C8092}"/>
    <dgm:cxn modelId="{C7EE5764-108E-42CF-9E21-8877FAA4D18C}" type="presOf" srcId="{56A591A7-322A-4CFD-8385-EDA04988B3A7}" destId="{3E558F20-E350-499C-9274-147A7E4CF61C}" srcOrd="0" destOrd="0" presId="urn:microsoft.com/office/officeart/2005/8/layout/chevron1"/>
    <dgm:cxn modelId="{F21E6848-EC16-40A5-A819-6D38B7016FB1}" type="presOf" srcId="{DE0F4015-4FCE-469B-8451-8A0E4344C31A}" destId="{9334620B-2A6B-4424-87B1-F20B3DADEC0A}" srcOrd="0" destOrd="0" presId="urn:microsoft.com/office/officeart/2005/8/layout/chevron1"/>
    <dgm:cxn modelId="{619C8648-F91B-4469-86C0-F97C2BA34319}" srcId="{AD71A8E0-95D8-4BD3-AB6D-09C1CEE04A87}" destId="{8BE07F5E-8849-4C45-B1E1-D43E7F6650E4}" srcOrd="1" destOrd="0" parTransId="{1AC0AE61-45C8-466D-BC7D-A9A78968C3EF}" sibTransId="{F640E5E7-CDC7-4BAE-B388-10EFD452C9E3}"/>
    <dgm:cxn modelId="{F292B8DD-C4A7-4590-B14D-0B04F0F55AFF}" srcId="{DE0F4015-4FCE-469B-8451-8A0E4344C31A}" destId="{AD71A8E0-95D8-4BD3-AB6D-09C1CEE04A87}" srcOrd="0" destOrd="0" parTransId="{DFE83F4A-53E0-440B-BBEC-C2357C527166}" sibTransId="{05DA3CAA-9315-42A9-ACD8-A6DCF6633C4B}"/>
    <dgm:cxn modelId="{EC008BE1-E628-4B91-ADC2-C59669B71E71}" srcId="{AD71A8E0-95D8-4BD3-AB6D-09C1CEE04A87}" destId="{6F12747F-3775-40A1-B558-7A5CE2B937DE}" srcOrd="2" destOrd="0" parTransId="{AEDF5C78-8828-4711-8A89-DC2FEACBEF06}" sibTransId="{DE6E0122-6777-439C-AA2F-A17C0B6A81B7}"/>
    <dgm:cxn modelId="{12BA33C4-8CAB-4FF4-B56C-CD6EF0417457}" type="presParOf" srcId="{9334620B-2A6B-4424-87B1-F20B3DADEC0A}" destId="{880C711E-16C8-4BD1-AD1C-7AC3271643A6}" srcOrd="0" destOrd="0" presId="urn:microsoft.com/office/officeart/2005/8/layout/chevron1"/>
    <dgm:cxn modelId="{463B887F-DE0A-4F0B-9135-506A966B317E}" type="presParOf" srcId="{880C711E-16C8-4BD1-AD1C-7AC3271643A6}" destId="{8294A7DB-9B97-4202-AF6E-FFC2E2F416D2}" srcOrd="0" destOrd="0" presId="urn:microsoft.com/office/officeart/2005/8/layout/chevron1"/>
    <dgm:cxn modelId="{CEA07F8F-4222-4A2E-A05C-90C27AE5B221}" type="presParOf" srcId="{880C711E-16C8-4BD1-AD1C-7AC3271643A6}" destId="{3E558F20-E350-499C-9274-147A7E4CF61C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BA317A-28E8-4193-9C3B-FF8A2DEF71B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7CB4AE-7E3E-48C7-A0F3-0AE7B1C0D145}">
      <dgm:prSet custT="1"/>
      <dgm:spPr/>
      <dgm:t>
        <a:bodyPr/>
        <a:lstStyle/>
        <a:p>
          <a:r>
            <a:rPr lang="en-US" sz="2400" dirty="0"/>
            <a:t>Findings</a:t>
          </a:r>
        </a:p>
      </dgm:t>
    </dgm:pt>
    <dgm:pt modelId="{F8AE5B63-CE99-4221-A2D6-3A1389F2928F}" type="parTrans" cxnId="{A9817AD1-7950-441C-A306-B70F71CEF88B}">
      <dgm:prSet/>
      <dgm:spPr/>
      <dgm:t>
        <a:bodyPr/>
        <a:lstStyle/>
        <a:p>
          <a:endParaRPr lang="en-US"/>
        </a:p>
      </dgm:t>
    </dgm:pt>
    <dgm:pt modelId="{93580374-444F-49BE-847A-170554086C0C}" type="sibTrans" cxnId="{A9817AD1-7950-441C-A306-B70F71CEF88B}">
      <dgm:prSet/>
      <dgm:spPr/>
      <dgm:t>
        <a:bodyPr/>
        <a:lstStyle/>
        <a:p>
          <a:endParaRPr lang="en-US"/>
        </a:p>
      </dgm:t>
    </dgm:pt>
    <dgm:pt modelId="{E42390AF-0845-44D9-807F-0E3C5CB0E785}">
      <dgm:prSet/>
      <dgm:spPr/>
      <dgm:t>
        <a:bodyPr/>
        <a:lstStyle/>
        <a:p>
          <a:r>
            <a:rPr lang="en-US" dirty="0"/>
            <a:t>Currently, MySQL is most used database followed by Microsoft SQL Server and PostgreSQL</a:t>
          </a:r>
        </a:p>
      </dgm:t>
    </dgm:pt>
    <dgm:pt modelId="{53272ABB-7959-4DF7-9367-FB61DEF5DF31}" type="parTrans" cxnId="{661613E4-3CDD-4FD9-9CCA-AB956B7B2C16}">
      <dgm:prSet/>
      <dgm:spPr/>
      <dgm:t>
        <a:bodyPr/>
        <a:lstStyle/>
        <a:p>
          <a:endParaRPr lang="en-US"/>
        </a:p>
      </dgm:t>
    </dgm:pt>
    <dgm:pt modelId="{F687AE9A-7666-45CC-B451-9A2B542AD621}" type="sibTrans" cxnId="{661613E4-3CDD-4FD9-9CCA-AB956B7B2C16}">
      <dgm:prSet/>
      <dgm:spPr/>
      <dgm:t>
        <a:bodyPr/>
        <a:lstStyle/>
        <a:p>
          <a:endParaRPr lang="en-US"/>
        </a:p>
      </dgm:t>
    </dgm:pt>
    <dgm:pt modelId="{0ABECF21-72D5-4B09-85FE-9634992484FE}">
      <dgm:prSet/>
      <dgm:spPr/>
      <dgm:t>
        <a:bodyPr/>
        <a:lstStyle/>
        <a:p>
          <a:r>
            <a:rPr lang="en-US" dirty="0"/>
            <a:t>This is different from databases desired next year as PostgreSQL is most desired language followed by MongoDB and Redis.</a:t>
          </a:r>
        </a:p>
      </dgm:t>
    </dgm:pt>
    <dgm:pt modelId="{F9FA1B57-AD73-4FCA-8B36-31F387957479}" type="parTrans" cxnId="{1DABD0B0-4E20-4E89-BECE-6055CC7452B0}">
      <dgm:prSet/>
      <dgm:spPr/>
      <dgm:t>
        <a:bodyPr/>
        <a:lstStyle/>
        <a:p>
          <a:endParaRPr lang="en-US"/>
        </a:p>
      </dgm:t>
    </dgm:pt>
    <dgm:pt modelId="{F51F2472-07CF-4319-96F3-2096AA9E2673}" type="sibTrans" cxnId="{1DABD0B0-4E20-4E89-BECE-6055CC7452B0}">
      <dgm:prSet/>
      <dgm:spPr/>
      <dgm:t>
        <a:bodyPr/>
        <a:lstStyle/>
        <a:p>
          <a:endParaRPr lang="en-US"/>
        </a:p>
      </dgm:t>
    </dgm:pt>
    <dgm:pt modelId="{7D32A054-CB41-4D82-9916-B1CE43C66FA1}">
      <dgm:prSet/>
      <dgm:spPr/>
      <dgm:t>
        <a:bodyPr/>
        <a:lstStyle/>
        <a:p>
          <a:r>
            <a:rPr lang="en-US"/>
            <a:t>DynamoDB is emerging as new database in top 10 while Oracle seems to be losing popularity.</a:t>
          </a:r>
        </a:p>
      </dgm:t>
    </dgm:pt>
    <dgm:pt modelId="{EB3F39D9-B40D-468E-99FB-6265A20DF157}" type="parTrans" cxnId="{0A1C594A-20BE-4734-95A5-D8586FC67DA5}">
      <dgm:prSet/>
      <dgm:spPr/>
      <dgm:t>
        <a:bodyPr/>
        <a:lstStyle/>
        <a:p>
          <a:endParaRPr lang="en-US"/>
        </a:p>
      </dgm:t>
    </dgm:pt>
    <dgm:pt modelId="{64DD973F-6828-4159-8C64-7CFBFD3980C4}" type="sibTrans" cxnId="{0A1C594A-20BE-4734-95A5-D8586FC67DA5}">
      <dgm:prSet/>
      <dgm:spPr/>
      <dgm:t>
        <a:bodyPr/>
        <a:lstStyle/>
        <a:p>
          <a:endParaRPr lang="en-US"/>
        </a:p>
      </dgm:t>
    </dgm:pt>
    <dgm:pt modelId="{0368DF5D-78E6-4857-9318-91BE929F5AFF}" type="pres">
      <dgm:prSet presAssocID="{31BA317A-28E8-4193-9C3B-FF8A2DEF71B5}" presName="root" presStyleCnt="0">
        <dgm:presLayoutVars>
          <dgm:dir/>
          <dgm:resizeHandles val="exact"/>
        </dgm:presLayoutVars>
      </dgm:prSet>
      <dgm:spPr/>
    </dgm:pt>
    <dgm:pt modelId="{C8A73428-0EAF-467F-AE28-6C7D171BCEEA}" type="pres">
      <dgm:prSet presAssocID="{537CB4AE-7E3E-48C7-A0F3-0AE7B1C0D145}" presName="compNode" presStyleCnt="0"/>
      <dgm:spPr/>
    </dgm:pt>
    <dgm:pt modelId="{1011CC21-EF03-47F5-9C56-031A26C0849F}" type="pres">
      <dgm:prSet presAssocID="{537CB4AE-7E3E-48C7-A0F3-0AE7B1C0D145}" presName="bgRect" presStyleLbl="bgShp" presStyleIdx="0" presStyleCnt="4"/>
      <dgm:spPr/>
    </dgm:pt>
    <dgm:pt modelId="{C326C510-C08A-485B-BF52-D5A5100AD917}" type="pres">
      <dgm:prSet presAssocID="{537CB4AE-7E3E-48C7-A0F3-0AE7B1C0D14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8B54850-CAC9-4EDB-BE6F-4200A66E6C05}" type="pres">
      <dgm:prSet presAssocID="{537CB4AE-7E3E-48C7-A0F3-0AE7B1C0D145}" presName="spaceRect" presStyleCnt="0"/>
      <dgm:spPr/>
    </dgm:pt>
    <dgm:pt modelId="{68A2F12B-3C8A-4C40-BF3C-53E0334A5DFB}" type="pres">
      <dgm:prSet presAssocID="{537CB4AE-7E3E-48C7-A0F3-0AE7B1C0D145}" presName="parTx" presStyleLbl="revTx" presStyleIdx="0" presStyleCnt="4">
        <dgm:presLayoutVars>
          <dgm:chMax val="0"/>
          <dgm:chPref val="0"/>
        </dgm:presLayoutVars>
      </dgm:prSet>
      <dgm:spPr/>
    </dgm:pt>
    <dgm:pt modelId="{6FD1EEDF-8AF5-4FF5-B126-76CF3DD72AF9}" type="pres">
      <dgm:prSet presAssocID="{93580374-444F-49BE-847A-170554086C0C}" presName="sibTrans" presStyleCnt="0"/>
      <dgm:spPr/>
    </dgm:pt>
    <dgm:pt modelId="{9B332971-3325-48C0-9517-349509DACBB6}" type="pres">
      <dgm:prSet presAssocID="{E42390AF-0845-44D9-807F-0E3C5CB0E785}" presName="compNode" presStyleCnt="0"/>
      <dgm:spPr/>
    </dgm:pt>
    <dgm:pt modelId="{484A7F29-F72B-43CC-A468-A65166066DC6}" type="pres">
      <dgm:prSet presAssocID="{E42390AF-0845-44D9-807F-0E3C5CB0E785}" presName="bgRect" presStyleLbl="bgShp" presStyleIdx="1" presStyleCnt="4"/>
      <dgm:spPr/>
    </dgm:pt>
    <dgm:pt modelId="{749F255C-33EC-4E4C-ADFD-5D36133E41BE}" type="pres">
      <dgm:prSet presAssocID="{E42390AF-0845-44D9-807F-0E3C5CB0E78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1BC80A5-8E8F-491A-9A17-F486DAED5796}" type="pres">
      <dgm:prSet presAssocID="{E42390AF-0845-44D9-807F-0E3C5CB0E785}" presName="spaceRect" presStyleCnt="0"/>
      <dgm:spPr/>
    </dgm:pt>
    <dgm:pt modelId="{D65B303C-5A90-482D-B23D-29A84C606331}" type="pres">
      <dgm:prSet presAssocID="{E42390AF-0845-44D9-807F-0E3C5CB0E785}" presName="parTx" presStyleLbl="revTx" presStyleIdx="1" presStyleCnt="4" custScaleX="102323">
        <dgm:presLayoutVars>
          <dgm:chMax val="0"/>
          <dgm:chPref val="0"/>
        </dgm:presLayoutVars>
      </dgm:prSet>
      <dgm:spPr/>
    </dgm:pt>
    <dgm:pt modelId="{9789FC0D-F3D9-4725-A196-CDF1773C16A8}" type="pres">
      <dgm:prSet presAssocID="{F687AE9A-7666-45CC-B451-9A2B542AD621}" presName="sibTrans" presStyleCnt="0"/>
      <dgm:spPr/>
    </dgm:pt>
    <dgm:pt modelId="{587BA04F-2BCF-45DE-ACE3-D54CB6C37A1E}" type="pres">
      <dgm:prSet presAssocID="{0ABECF21-72D5-4B09-85FE-9634992484FE}" presName="compNode" presStyleCnt="0"/>
      <dgm:spPr/>
    </dgm:pt>
    <dgm:pt modelId="{AD213C93-51FA-4703-BA0C-1DEFE27C50AA}" type="pres">
      <dgm:prSet presAssocID="{0ABECF21-72D5-4B09-85FE-9634992484FE}" presName="bgRect" presStyleLbl="bgShp" presStyleIdx="2" presStyleCnt="4"/>
      <dgm:spPr/>
    </dgm:pt>
    <dgm:pt modelId="{A5D94BE4-5A89-499C-9DC2-332B5EBD8B9A}" type="pres">
      <dgm:prSet presAssocID="{0ABECF21-72D5-4B09-85FE-9634992484F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6677928C-9343-420A-A885-15F12B026352}" type="pres">
      <dgm:prSet presAssocID="{0ABECF21-72D5-4B09-85FE-9634992484FE}" presName="spaceRect" presStyleCnt="0"/>
      <dgm:spPr/>
    </dgm:pt>
    <dgm:pt modelId="{9E093155-C772-4F28-B7A2-B313C0AF2F6C}" type="pres">
      <dgm:prSet presAssocID="{0ABECF21-72D5-4B09-85FE-9634992484FE}" presName="parTx" presStyleLbl="revTx" presStyleIdx="2" presStyleCnt="4">
        <dgm:presLayoutVars>
          <dgm:chMax val="0"/>
          <dgm:chPref val="0"/>
        </dgm:presLayoutVars>
      </dgm:prSet>
      <dgm:spPr/>
    </dgm:pt>
    <dgm:pt modelId="{08DD637F-171A-4014-A815-23210B512A3D}" type="pres">
      <dgm:prSet presAssocID="{F51F2472-07CF-4319-96F3-2096AA9E2673}" presName="sibTrans" presStyleCnt="0"/>
      <dgm:spPr/>
    </dgm:pt>
    <dgm:pt modelId="{5640C4CB-06C3-4C3A-B70E-9C4D42BA9E61}" type="pres">
      <dgm:prSet presAssocID="{7D32A054-CB41-4D82-9916-B1CE43C66FA1}" presName="compNode" presStyleCnt="0"/>
      <dgm:spPr/>
    </dgm:pt>
    <dgm:pt modelId="{9A29CED0-FBC0-4D9B-8B55-AE6D119D0544}" type="pres">
      <dgm:prSet presAssocID="{7D32A054-CB41-4D82-9916-B1CE43C66FA1}" presName="bgRect" presStyleLbl="bgShp" presStyleIdx="3" presStyleCnt="4"/>
      <dgm:spPr/>
    </dgm:pt>
    <dgm:pt modelId="{A8BED84C-E71D-4A1A-9AF2-74DB8A7B267B}" type="pres">
      <dgm:prSet presAssocID="{7D32A054-CB41-4D82-9916-B1CE43C66FA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00C24C6-F867-48F8-B56A-5851AA77143D}" type="pres">
      <dgm:prSet presAssocID="{7D32A054-CB41-4D82-9916-B1CE43C66FA1}" presName="spaceRect" presStyleCnt="0"/>
      <dgm:spPr/>
    </dgm:pt>
    <dgm:pt modelId="{EC5D0D87-CBD2-416B-AFA7-535529455FA0}" type="pres">
      <dgm:prSet presAssocID="{7D32A054-CB41-4D82-9916-B1CE43C66FA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A1C594A-20BE-4734-95A5-D8586FC67DA5}" srcId="{31BA317A-28E8-4193-9C3B-FF8A2DEF71B5}" destId="{7D32A054-CB41-4D82-9916-B1CE43C66FA1}" srcOrd="3" destOrd="0" parTransId="{EB3F39D9-B40D-468E-99FB-6265A20DF157}" sibTransId="{64DD973F-6828-4159-8C64-7CFBFD3980C4}"/>
    <dgm:cxn modelId="{B47EA874-4E72-4222-BF6C-663EDDA6038D}" type="presOf" srcId="{E42390AF-0845-44D9-807F-0E3C5CB0E785}" destId="{D65B303C-5A90-482D-B23D-29A84C606331}" srcOrd="0" destOrd="0" presId="urn:microsoft.com/office/officeart/2018/2/layout/IconVerticalSolidList"/>
    <dgm:cxn modelId="{A2236A7C-F8DA-4976-A712-FEB5DE031317}" type="presOf" srcId="{7D32A054-CB41-4D82-9916-B1CE43C66FA1}" destId="{EC5D0D87-CBD2-416B-AFA7-535529455FA0}" srcOrd="0" destOrd="0" presId="urn:microsoft.com/office/officeart/2018/2/layout/IconVerticalSolidList"/>
    <dgm:cxn modelId="{1DABD0B0-4E20-4E89-BECE-6055CC7452B0}" srcId="{31BA317A-28E8-4193-9C3B-FF8A2DEF71B5}" destId="{0ABECF21-72D5-4B09-85FE-9634992484FE}" srcOrd="2" destOrd="0" parTransId="{F9FA1B57-AD73-4FCA-8B36-31F387957479}" sibTransId="{F51F2472-07CF-4319-96F3-2096AA9E2673}"/>
    <dgm:cxn modelId="{AB1C85B2-A900-4854-96D0-50FCD872373B}" type="presOf" srcId="{0ABECF21-72D5-4B09-85FE-9634992484FE}" destId="{9E093155-C772-4F28-B7A2-B313C0AF2F6C}" srcOrd="0" destOrd="0" presId="urn:microsoft.com/office/officeart/2018/2/layout/IconVerticalSolidList"/>
    <dgm:cxn modelId="{1C82D4B6-DF27-4066-884C-2BCF981804A7}" type="presOf" srcId="{31BA317A-28E8-4193-9C3B-FF8A2DEF71B5}" destId="{0368DF5D-78E6-4857-9318-91BE929F5AFF}" srcOrd="0" destOrd="0" presId="urn:microsoft.com/office/officeart/2018/2/layout/IconVerticalSolidList"/>
    <dgm:cxn modelId="{A9817AD1-7950-441C-A306-B70F71CEF88B}" srcId="{31BA317A-28E8-4193-9C3B-FF8A2DEF71B5}" destId="{537CB4AE-7E3E-48C7-A0F3-0AE7B1C0D145}" srcOrd="0" destOrd="0" parTransId="{F8AE5B63-CE99-4221-A2D6-3A1389F2928F}" sibTransId="{93580374-444F-49BE-847A-170554086C0C}"/>
    <dgm:cxn modelId="{D7C848D6-3C7D-459D-AABD-1C6560E0A7E7}" type="presOf" srcId="{537CB4AE-7E3E-48C7-A0F3-0AE7B1C0D145}" destId="{68A2F12B-3C8A-4C40-BF3C-53E0334A5DFB}" srcOrd="0" destOrd="0" presId="urn:microsoft.com/office/officeart/2018/2/layout/IconVerticalSolidList"/>
    <dgm:cxn modelId="{661613E4-3CDD-4FD9-9CCA-AB956B7B2C16}" srcId="{31BA317A-28E8-4193-9C3B-FF8A2DEF71B5}" destId="{E42390AF-0845-44D9-807F-0E3C5CB0E785}" srcOrd="1" destOrd="0" parTransId="{53272ABB-7959-4DF7-9367-FB61DEF5DF31}" sibTransId="{F687AE9A-7666-45CC-B451-9A2B542AD621}"/>
    <dgm:cxn modelId="{6D028CB7-FD93-425D-AA27-A5A478EFAB02}" type="presParOf" srcId="{0368DF5D-78E6-4857-9318-91BE929F5AFF}" destId="{C8A73428-0EAF-467F-AE28-6C7D171BCEEA}" srcOrd="0" destOrd="0" presId="urn:microsoft.com/office/officeart/2018/2/layout/IconVerticalSolidList"/>
    <dgm:cxn modelId="{992B5A5A-EA77-46F1-B58F-159CBB9921AB}" type="presParOf" srcId="{C8A73428-0EAF-467F-AE28-6C7D171BCEEA}" destId="{1011CC21-EF03-47F5-9C56-031A26C0849F}" srcOrd="0" destOrd="0" presId="urn:microsoft.com/office/officeart/2018/2/layout/IconVerticalSolidList"/>
    <dgm:cxn modelId="{24E62DCA-8BA1-43CE-9826-850722F291A5}" type="presParOf" srcId="{C8A73428-0EAF-467F-AE28-6C7D171BCEEA}" destId="{C326C510-C08A-485B-BF52-D5A5100AD917}" srcOrd="1" destOrd="0" presId="urn:microsoft.com/office/officeart/2018/2/layout/IconVerticalSolidList"/>
    <dgm:cxn modelId="{8478FAC3-BBAE-446D-82B2-C48D787A2650}" type="presParOf" srcId="{C8A73428-0EAF-467F-AE28-6C7D171BCEEA}" destId="{B8B54850-CAC9-4EDB-BE6F-4200A66E6C05}" srcOrd="2" destOrd="0" presId="urn:microsoft.com/office/officeart/2018/2/layout/IconVerticalSolidList"/>
    <dgm:cxn modelId="{E122F3DD-382B-4DD5-9D97-368788B26B78}" type="presParOf" srcId="{C8A73428-0EAF-467F-AE28-6C7D171BCEEA}" destId="{68A2F12B-3C8A-4C40-BF3C-53E0334A5DFB}" srcOrd="3" destOrd="0" presId="urn:microsoft.com/office/officeart/2018/2/layout/IconVerticalSolidList"/>
    <dgm:cxn modelId="{5F2F0536-B94C-43AB-990D-696A4437E34B}" type="presParOf" srcId="{0368DF5D-78E6-4857-9318-91BE929F5AFF}" destId="{6FD1EEDF-8AF5-4FF5-B126-76CF3DD72AF9}" srcOrd="1" destOrd="0" presId="urn:microsoft.com/office/officeart/2018/2/layout/IconVerticalSolidList"/>
    <dgm:cxn modelId="{08669E2B-8960-4D83-A29B-B913D31070D3}" type="presParOf" srcId="{0368DF5D-78E6-4857-9318-91BE929F5AFF}" destId="{9B332971-3325-48C0-9517-349509DACBB6}" srcOrd="2" destOrd="0" presId="urn:microsoft.com/office/officeart/2018/2/layout/IconVerticalSolidList"/>
    <dgm:cxn modelId="{24DD5492-68C4-435F-8DAE-C9B08BA287B8}" type="presParOf" srcId="{9B332971-3325-48C0-9517-349509DACBB6}" destId="{484A7F29-F72B-43CC-A468-A65166066DC6}" srcOrd="0" destOrd="0" presId="urn:microsoft.com/office/officeart/2018/2/layout/IconVerticalSolidList"/>
    <dgm:cxn modelId="{7F9911D0-BD54-487F-988A-FE1F6FB2B6B9}" type="presParOf" srcId="{9B332971-3325-48C0-9517-349509DACBB6}" destId="{749F255C-33EC-4E4C-ADFD-5D36133E41BE}" srcOrd="1" destOrd="0" presId="urn:microsoft.com/office/officeart/2018/2/layout/IconVerticalSolidList"/>
    <dgm:cxn modelId="{5E32CFC3-0AC0-4AF2-A34F-8679F0E74EA3}" type="presParOf" srcId="{9B332971-3325-48C0-9517-349509DACBB6}" destId="{F1BC80A5-8E8F-491A-9A17-F486DAED5796}" srcOrd="2" destOrd="0" presId="urn:microsoft.com/office/officeart/2018/2/layout/IconVerticalSolidList"/>
    <dgm:cxn modelId="{24E56B3F-C65E-4CEC-9DA3-2E71F5B795E2}" type="presParOf" srcId="{9B332971-3325-48C0-9517-349509DACBB6}" destId="{D65B303C-5A90-482D-B23D-29A84C606331}" srcOrd="3" destOrd="0" presId="urn:microsoft.com/office/officeart/2018/2/layout/IconVerticalSolidList"/>
    <dgm:cxn modelId="{8958FB69-6C8F-4EC0-939A-9AE4B5CD03EF}" type="presParOf" srcId="{0368DF5D-78E6-4857-9318-91BE929F5AFF}" destId="{9789FC0D-F3D9-4725-A196-CDF1773C16A8}" srcOrd="3" destOrd="0" presId="urn:microsoft.com/office/officeart/2018/2/layout/IconVerticalSolidList"/>
    <dgm:cxn modelId="{BD69525A-2EF1-4C4F-A105-2C6FECCAA7F8}" type="presParOf" srcId="{0368DF5D-78E6-4857-9318-91BE929F5AFF}" destId="{587BA04F-2BCF-45DE-ACE3-D54CB6C37A1E}" srcOrd="4" destOrd="0" presId="urn:microsoft.com/office/officeart/2018/2/layout/IconVerticalSolidList"/>
    <dgm:cxn modelId="{8552BE37-127A-4765-871C-9165F8BB1180}" type="presParOf" srcId="{587BA04F-2BCF-45DE-ACE3-D54CB6C37A1E}" destId="{AD213C93-51FA-4703-BA0C-1DEFE27C50AA}" srcOrd="0" destOrd="0" presId="urn:microsoft.com/office/officeart/2018/2/layout/IconVerticalSolidList"/>
    <dgm:cxn modelId="{0A44B302-67F9-4560-9ECC-8C503E71CF9A}" type="presParOf" srcId="{587BA04F-2BCF-45DE-ACE3-D54CB6C37A1E}" destId="{A5D94BE4-5A89-499C-9DC2-332B5EBD8B9A}" srcOrd="1" destOrd="0" presId="urn:microsoft.com/office/officeart/2018/2/layout/IconVerticalSolidList"/>
    <dgm:cxn modelId="{B6BA8A7D-6E6A-4E8C-BD0C-CF58FD75E48C}" type="presParOf" srcId="{587BA04F-2BCF-45DE-ACE3-D54CB6C37A1E}" destId="{6677928C-9343-420A-A885-15F12B026352}" srcOrd="2" destOrd="0" presId="urn:microsoft.com/office/officeart/2018/2/layout/IconVerticalSolidList"/>
    <dgm:cxn modelId="{BCA06E29-4EC9-44E3-9204-4E132B9659E2}" type="presParOf" srcId="{587BA04F-2BCF-45DE-ACE3-D54CB6C37A1E}" destId="{9E093155-C772-4F28-B7A2-B313C0AF2F6C}" srcOrd="3" destOrd="0" presId="urn:microsoft.com/office/officeart/2018/2/layout/IconVerticalSolidList"/>
    <dgm:cxn modelId="{719491C1-F0C1-47F5-8205-25C9FA4A54E2}" type="presParOf" srcId="{0368DF5D-78E6-4857-9318-91BE929F5AFF}" destId="{08DD637F-171A-4014-A815-23210B512A3D}" srcOrd="5" destOrd="0" presId="urn:microsoft.com/office/officeart/2018/2/layout/IconVerticalSolidList"/>
    <dgm:cxn modelId="{31957130-A3F3-4D37-AD66-34F6E1D70B45}" type="presParOf" srcId="{0368DF5D-78E6-4857-9318-91BE929F5AFF}" destId="{5640C4CB-06C3-4C3A-B70E-9C4D42BA9E61}" srcOrd="6" destOrd="0" presId="urn:microsoft.com/office/officeart/2018/2/layout/IconVerticalSolidList"/>
    <dgm:cxn modelId="{7434A441-F966-443E-971F-55C9D6C19CA5}" type="presParOf" srcId="{5640C4CB-06C3-4C3A-B70E-9C4D42BA9E61}" destId="{9A29CED0-FBC0-4D9B-8B55-AE6D119D0544}" srcOrd="0" destOrd="0" presId="urn:microsoft.com/office/officeart/2018/2/layout/IconVerticalSolidList"/>
    <dgm:cxn modelId="{46E70232-FC6D-49F7-8873-5A12D69E8898}" type="presParOf" srcId="{5640C4CB-06C3-4C3A-B70E-9C4D42BA9E61}" destId="{A8BED84C-E71D-4A1A-9AF2-74DB8A7B267B}" srcOrd="1" destOrd="0" presId="urn:microsoft.com/office/officeart/2018/2/layout/IconVerticalSolidList"/>
    <dgm:cxn modelId="{93D8C32D-5891-4DD3-ABCC-C011AB632A26}" type="presParOf" srcId="{5640C4CB-06C3-4C3A-B70E-9C4D42BA9E61}" destId="{B00C24C6-F867-48F8-B56A-5851AA77143D}" srcOrd="2" destOrd="0" presId="urn:microsoft.com/office/officeart/2018/2/layout/IconVerticalSolidList"/>
    <dgm:cxn modelId="{9F5580D5-4EBE-49C1-91AA-DE2D999316BC}" type="presParOf" srcId="{5640C4CB-06C3-4C3A-B70E-9C4D42BA9E61}" destId="{EC5D0D87-CBD2-416B-AFA7-535529455F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9AB4D9-9D02-4409-9367-708F62D72DD0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E1E791E-B8D5-430A-A94F-A07411478235}">
      <dgm:prSet custT="1"/>
      <dgm:spPr/>
      <dgm:t>
        <a:bodyPr/>
        <a:lstStyle/>
        <a:p>
          <a:r>
            <a:rPr lang="en-US" sz="2400" dirty="0"/>
            <a:t>Findings</a:t>
          </a:r>
        </a:p>
      </dgm:t>
    </dgm:pt>
    <dgm:pt modelId="{E50FE34A-177A-47E2-9645-E43A3EA84F5E}" type="parTrans" cxnId="{6B2FF84D-FF03-489E-B687-088AC8DD5B35}">
      <dgm:prSet/>
      <dgm:spPr/>
      <dgm:t>
        <a:bodyPr/>
        <a:lstStyle/>
        <a:p>
          <a:endParaRPr lang="en-US"/>
        </a:p>
      </dgm:t>
    </dgm:pt>
    <dgm:pt modelId="{A0719599-FDB5-4B42-9D14-A5B92AFC2E53}" type="sibTrans" cxnId="{6B2FF84D-FF03-489E-B687-088AC8DD5B35}">
      <dgm:prSet/>
      <dgm:spPr/>
      <dgm:t>
        <a:bodyPr/>
        <a:lstStyle/>
        <a:p>
          <a:endParaRPr lang="en-US"/>
        </a:p>
      </dgm:t>
    </dgm:pt>
    <dgm:pt modelId="{53CA3F31-6D17-453A-8B6F-649915E49F15}">
      <dgm:prSet custT="1"/>
      <dgm:spPr/>
      <dgm:t>
        <a:bodyPr/>
        <a:lstStyle/>
        <a:p>
          <a:r>
            <a:rPr lang="en-US" sz="1700" dirty="0"/>
            <a:t>Trends in technology change each year</a:t>
          </a:r>
        </a:p>
      </dgm:t>
    </dgm:pt>
    <dgm:pt modelId="{DEF24411-89DC-422B-AF69-A24BCF099838}" type="parTrans" cxnId="{672880F0-DEBE-49F9-AAA2-7797498C1EAD}">
      <dgm:prSet/>
      <dgm:spPr/>
      <dgm:t>
        <a:bodyPr/>
        <a:lstStyle/>
        <a:p>
          <a:endParaRPr lang="en-US"/>
        </a:p>
      </dgm:t>
    </dgm:pt>
    <dgm:pt modelId="{68258A3C-256D-40AB-B506-A1C978D720C5}" type="sibTrans" cxnId="{672880F0-DEBE-49F9-AAA2-7797498C1EAD}">
      <dgm:prSet/>
      <dgm:spPr/>
      <dgm:t>
        <a:bodyPr/>
        <a:lstStyle/>
        <a:p>
          <a:endParaRPr lang="en-US"/>
        </a:p>
      </dgm:t>
    </dgm:pt>
    <dgm:pt modelId="{D24B9BCA-CE94-4378-8B02-1EDE60B8C32A}">
      <dgm:prSet custT="1"/>
      <dgm:spPr/>
      <dgm:t>
        <a:bodyPr/>
        <a:lstStyle/>
        <a:p>
          <a:r>
            <a:rPr lang="en-US" sz="1700" dirty="0"/>
            <a:t>Gender and age related discrimination still exists.</a:t>
          </a:r>
        </a:p>
      </dgm:t>
    </dgm:pt>
    <dgm:pt modelId="{51B03EED-56A0-49A3-8B44-E5CA754D0D05}" type="parTrans" cxnId="{CD9A1DE9-E559-4962-94D3-6899280E24DE}">
      <dgm:prSet/>
      <dgm:spPr/>
      <dgm:t>
        <a:bodyPr/>
        <a:lstStyle/>
        <a:p>
          <a:endParaRPr lang="en-US"/>
        </a:p>
      </dgm:t>
    </dgm:pt>
    <dgm:pt modelId="{6CCC9650-F54A-412A-9CA3-A3C3BD15639D}" type="sibTrans" cxnId="{CD9A1DE9-E559-4962-94D3-6899280E24DE}">
      <dgm:prSet/>
      <dgm:spPr/>
      <dgm:t>
        <a:bodyPr/>
        <a:lstStyle/>
        <a:p>
          <a:endParaRPr lang="en-US"/>
        </a:p>
      </dgm:t>
    </dgm:pt>
    <dgm:pt modelId="{798246F1-2C50-4A89-9C0B-E7505F4428AC}">
      <dgm:prSet custT="1"/>
      <dgm:spPr/>
      <dgm:t>
        <a:bodyPr/>
        <a:lstStyle/>
        <a:p>
          <a:r>
            <a:rPr lang="en-US" sz="1700" dirty="0"/>
            <a:t>Most of the survey respondents are from USA.</a:t>
          </a:r>
        </a:p>
      </dgm:t>
    </dgm:pt>
    <dgm:pt modelId="{D02AABBF-AD38-4A9E-B365-82129AA4F236}" type="parTrans" cxnId="{2620C195-6751-40F7-A9FC-CB9968D89A5B}">
      <dgm:prSet/>
      <dgm:spPr/>
      <dgm:t>
        <a:bodyPr/>
        <a:lstStyle/>
        <a:p>
          <a:endParaRPr lang="en-US"/>
        </a:p>
      </dgm:t>
    </dgm:pt>
    <dgm:pt modelId="{6088508C-B8F0-4AA0-8978-EFA342AB4BE6}" type="sibTrans" cxnId="{2620C195-6751-40F7-A9FC-CB9968D89A5B}">
      <dgm:prSet/>
      <dgm:spPr/>
      <dgm:t>
        <a:bodyPr/>
        <a:lstStyle/>
        <a:p>
          <a:endParaRPr lang="en-US"/>
        </a:p>
      </dgm:t>
    </dgm:pt>
    <dgm:pt modelId="{A94105E6-83AB-4AE7-8B17-2FFC41E77CEF}" type="pres">
      <dgm:prSet presAssocID="{909AB4D9-9D02-4409-9367-708F62D72DD0}" presName="linear" presStyleCnt="0">
        <dgm:presLayoutVars>
          <dgm:animLvl val="lvl"/>
          <dgm:resizeHandles val="exact"/>
        </dgm:presLayoutVars>
      </dgm:prSet>
      <dgm:spPr/>
    </dgm:pt>
    <dgm:pt modelId="{BBBA4BD8-850F-477B-8FB9-67FB954108FC}" type="pres">
      <dgm:prSet presAssocID="{4E1E791E-B8D5-430A-A94F-A07411478235}" presName="parentText" presStyleLbl="node1" presStyleIdx="0" presStyleCnt="4" custLinFactNeighborY="-26913">
        <dgm:presLayoutVars>
          <dgm:chMax val="0"/>
          <dgm:bulletEnabled val="1"/>
        </dgm:presLayoutVars>
      </dgm:prSet>
      <dgm:spPr/>
    </dgm:pt>
    <dgm:pt modelId="{49F3DB98-34D5-4906-96DF-EE38EE5D80A1}" type="pres">
      <dgm:prSet presAssocID="{A0719599-FDB5-4B42-9D14-A5B92AFC2E53}" presName="spacer" presStyleCnt="0"/>
      <dgm:spPr/>
    </dgm:pt>
    <dgm:pt modelId="{6D689338-2130-4944-8025-F7C7F44038C3}" type="pres">
      <dgm:prSet presAssocID="{53CA3F31-6D17-453A-8B6F-649915E49F1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BE5BF52-C6A6-4479-8F48-6C5AE0326040}" type="pres">
      <dgm:prSet presAssocID="{68258A3C-256D-40AB-B506-A1C978D720C5}" presName="spacer" presStyleCnt="0"/>
      <dgm:spPr/>
    </dgm:pt>
    <dgm:pt modelId="{38FEF812-D15C-4C0F-9AE9-2F767578AFA4}" type="pres">
      <dgm:prSet presAssocID="{D24B9BCA-CE94-4378-8B02-1EDE60B8C32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650ECE1-ECA2-45C2-B1E7-6168A1B0C227}" type="pres">
      <dgm:prSet presAssocID="{6CCC9650-F54A-412A-9CA3-A3C3BD15639D}" presName="spacer" presStyleCnt="0"/>
      <dgm:spPr/>
    </dgm:pt>
    <dgm:pt modelId="{74D66EC2-D6CD-4AE1-A38C-4679EC9AAA9E}" type="pres">
      <dgm:prSet presAssocID="{798246F1-2C50-4A89-9C0B-E7505F4428A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6D93402-F688-4EA9-865E-523D9AE3A5C1}" type="presOf" srcId="{D24B9BCA-CE94-4378-8B02-1EDE60B8C32A}" destId="{38FEF812-D15C-4C0F-9AE9-2F767578AFA4}" srcOrd="0" destOrd="0" presId="urn:microsoft.com/office/officeart/2005/8/layout/vList2"/>
    <dgm:cxn modelId="{36080B0E-D047-477E-B13A-91D6592788B9}" type="presOf" srcId="{53CA3F31-6D17-453A-8B6F-649915E49F15}" destId="{6D689338-2130-4944-8025-F7C7F44038C3}" srcOrd="0" destOrd="0" presId="urn:microsoft.com/office/officeart/2005/8/layout/vList2"/>
    <dgm:cxn modelId="{115F9F3C-6679-4AF8-80DD-46394B1CB161}" type="presOf" srcId="{798246F1-2C50-4A89-9C0B-E7505F4428AC}" destId="{74D66EC2-D6CD-4AE1-A38C-4679EC9AAA9E}" srcOrd="0" destOrd="0" presId="urn:microsoft.com/office/officeart/2005/8/layout/vList2"/>
    <dgm:cxn modelId="{6B2FF84D-FF03-489E-B687-088AC8DD5B35}" srcId="{909AB4D9-9D02-4409-9367-708F62D72DD0}" destId="{4E1E791E-B8D5-430A-A94F-A07411478235}" srcOrd="0" destOrd="0" parTransId="{E50FE34A-177A-47E2-9645-E43A3EA84F5E}" sibTransId="{A0719599-FDB5-4B42-9D14-A5B92AFC2E53}"/>
    <dgm:cxn modelId="{286D6A58-7578-48B8-9923-F5072CE23B00}" type="presOf" srcId="{4E1E791E-B8D5-430A-A94F-A07411478235}" destId="{BBBA4BD8-850F-477B-8FB9-67FB954108FC}" srcOrd="0" destOrd="0" presId="urn:microsoft.com/office/officeart/2005/8/layout/vList2"/>
    <dgm:cxn modelId="{2620C195-6751-40F7-A9FC-CB9968D89A5B}" srcId="{909AB4D9-9D02-4409-9367-708F62D72DD0}" destId="{798246F1-2C50-4A89-9C0B-E7505F4428AC}" srcOrd="3" destOrd="0" parTransId="{D02AABBF-AD38-4A9E-B365-82129AA4F236}" sibTransId="{6088508C-B8F0-4AA0-8978-EFA342AB4BE6}"/>
    <dgm:cxn modelId="{AB115ADC-65FF-49BA-BCE1-32F0B4220E5B}" type="presOf" srcId="{909AB4D9-9D02-4409-9367-708F62D72DD0}" destId="{A94105E6-83AB-4AE7-8B17-2FFC41E77CEF}" srcOrd="0" destOrd="0" presId="urn:microsoft.com/office/officeart/2005/8/layout/vList2"/>
    <dgm:cxn modelId="{CD9A1DE9-E559-4962-94D3-6899280E24DE}" srcId="{909AB4D9-9D02-4409-9367-708F62D72DD0}" destId="{D24B9BCA-CE94-4378-8B02-1EDE60B8C32A}" srcOrd="2" destOrd="0" parTransId="{51B03EED-56A0-49A3-8B44-E5CA754D0D05}" sibTransId="{6CCC9650-F54A-412A-9CA3-A3C3BD15639D}"/>
    <dgm:cxn modelId="{672880F0-DEBE-49F9-AAA2-7797498C1EAD}" srcId="{909AB4D9-9D02-4409-9367-708F62D72DD0}" destId="{53CA3F31-6D17-453A-8B6F-649915E49F15}" srcOrd="1" destOrd="0" parTransId="{DEF24411-89DC-422B-AF69-A24BCF099838}" sibTransId="{68258A3C-256D-40AB-B506-A1C978D720C5}"/>
    <dgm:cxn modelId="{3C94BD7C-23BA-4567-86B3-931CFA4F828E}" type="presParOf" srcId="{A94105E6-83AB-4AE7-8B17-2FFC41E77CEF}" destId="{BBBA4BD8-850F-477B-8FB9-67FB954108FC}" srcOrd="0" destOrd="0" presId="urn:microsoft.com/office/officeart/2005/8/layout/vList2"/>
    <dgm:cxn modelId="{73034359-2D8E-47D6-91C3-2CA6848DEA72}" type="presParOf" srcId="{A94105E6-83AB-4AE7-8B17-2FFC41E77CEF}" destId="{49F3DB98-34D5-4906-96DF-EE38EE5D80A1}" srcOrd="1" destOrd="0" presId="urn:microsoft.com/office/officeart/2005/8/layout/vList2"/>
    <dgm:cxn modelId="{762502D1-3B95-4DE8-B3E5-1AE0215D5FF7}" type="presParOf" srcId="{A94105E6-83AB-4AE7-8B17-2FFC41E77CEF}" destId="{6D689338-2130-4944-8025-F7C7F44038C3}" srcOrd="2" destOrd="0" presId="urn:microsoft.com/office/officeart/2005/8/layout/vList2"/>
    <dgm:cxn modelId="{26AAE4A1-856A-4868-BE16-86F2FD725D00}" type="presParOf" srcId="{A94105E6-83AB-4AE7-8B17-2FFC41E77CEF}" destId="{4BE5BF52-C6A6-4479-8F48-6C5AE0326040}" srcOrd="3" destOrd="0" presId="urn:microsoft.com/office/officeart/2005/8/layout/vList2"/>
    <dgm:cxn modelId="{63439F7C-C7B8-47AE-B11F-34F57D8F1A79}" type="presParOf" srcId="{A94105E6-83AB-4AE7-8B17-2FFC41E77CEF}" destId="{38FEF812-D15C-4C0F-9AE9-2F767578AFA4}" srcOrd="4" destOrd="0" presId="urn:microsoft.com/office/officeart/2005/8/layout/vList2"/>
    <dgm:cxn modelId="{5B9BC21B-F749-42DD-ADB7-0174860C251A}" type="presParOf" srcId="{A94105E6-83AB-4AE7-8B17-2FFC41E77CEF}" destId="{3650ECE1-ECA2-45C2-B1E7-6168A1B0C227}" srcOrd="5" destOrd="0" presId="urn:microsoft.com/office/officeart/2005/8/layout/vList2"/>
    <dgm:cxn modelId="{254CFCCD-B576-4E30-94BA-AA788A3629E0}" type="presParOf" srcId="{A94105E6-83AB-4AE7-8B17-2FFC41E77CEF}" destId="{74D66EC2-D6CD-4AE1-A38C-4679EC9AAA9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4A7DB-9B97-4202-AF6E-FFC2E2F416D2}">
      <dsp:nvSpPr>
        <dsp:cNvPr id="0" name=""/>
        <dsp:cNvSpPr/>
      </dsp:nvSpPr>
      <dsp:spPr>
        <a:xfrm>
          <a:off x="617219" y="846680"/>
          <a:ext cx="4467253" cy="178690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Implications</a:t>
          </a:r>
        </a:p>
      </dsp:txBody>
      <dsp:txXfrm>
        <a:off x="1510670" y="846680"/>
        <a:ext cx="2680352" cy="1786901"/>
      </dsp:txXfrm>
    </dsp:sp>
    <dsp:sp modelId="{3E558F20-E350-499C-9274-147A7E4CF61C}">
      <dsp:nvSpPr>
        <dsp:cNvPr id="0" name=""/>
        <dsp:cNvSpPr/>
      </dsp:nvSpPr>
      <dsp:spPr>
        <a:xfrm>
          <a:off x="617219" y="2856944"/>
          <a:ext cx="4937760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Web Development is still in demand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New languages like Go and Kotlin need to be learned.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Need to be adaptive to change as popularity of languages change with new languages emerging.</a:t>
          </a:r>
        </a:p>
      </dsp:txBody>
      <dsp:txXfrm>
        <a:off x="617219" y="2856944"/>
        <a:ext cx="4937760" cy="117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1CC21-EF03-47F5-9C56-031A26C0849F}">
      <dsp:nvSpPr>
        <dsp:cNvPr id="0" name=""/>
        <dsp:cNvSpPr/>
      </dsp:nvSpPr>
      <dsp:spPr>
        <a:xfrm>
          <a:off x="-22927" y="8168"/>
          <a:ext cx="5181600" cy="9126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26C510-C08A-485B-BF52-D5A5100AD917}">
      <dsp:nvSpPr>
        <dsp:cNvPr id="0" name=""/>
        <dsp:cNvSpPr/>
      </dsp:nvSpPr>
      <dsp:spPr>
        <a:xfrm>
          <a:off x="253143" y="213510"/>
          <a:ext cx="501947" cy="5019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2F12B-3C8A-4C40-BF3C-53E0334A5DFB}">
      <dsp:nvSpPr>
        <dsp:cNvPr id="0" name=""/>
        <dsp:cNvSpPr/>
      </dsp:nvSpPr>
      <dsp:spPr>
        <a:xfrm>
          <a:off x="1031162" y="8168"/>
          <a:ext cx="4125448" cy="912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87" tIns="96587" rIns="96587" bIns="9658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Findings</a:t>
          </a:r>
        </a:p>
      </dsp:txBody>
      <dsp:txXfrm>
        <a:off x="1031162" y="8168"/>
        <a:ext cx="4125448" cy="912631"/>
      </dsp:txXfrm>
    </dsp:sp>
    <dsp:sp modelId="{484A7F29-F72B-43CC-A468-A65166066DC6}">
      <dsp:nvSpPr>
        <dsp:cNvPr id="0" name=""/>
        <dsp:cNvSpPr/>
      </dsp:nvSpPr>
      <dsp:spPr>
        <a:xfrm>
          <a:off x="-22927" y="1148958"/>
          <a:ext cx="5181600" cy="9126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9F255C-33EC-4E4C-ADFD-5D36133E41BE}">
      <dsp:nvSpPr>
        <dsp:cNvPr id="0" name=""/>
        <dsp:cNvSpPr/>
      </dsp:nvSpPr>
      <dsp:spPr>
        <a:xfrm>
          <a:off x="253143" y="1354300"/>
          <a:ext cx="501947" cy="5019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B303C-5A90-482D-B23D-29A84C606331}">
      <dsp:nvSpPr>
        <dsp:cNvPr id="0" name=""/>
        <dsp:cNvSpPr/>
      </dsp:nvSpPr>
      <dsp:spPr>
        <a:xfrm>
          <a:off x="983244" y="1148958"/>
          <a:ext cx="4221282" cy="912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87" tIns="96587" rIns="96587" bIns="9658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Currently, MySQL is most used database followed by Microsoft SQL Server and PostgreSQL</a:t>
          </a:r>
        </a:p>
      </dsp:txBody>
      <dsp:txXfrm>
        <a:off x="983244" y="1148958"/>
        <a:ext cx="4221282" cy="912631"/>
      </dsp:txXfrm>
    </dsp:sp>
    <dsp:sp modelId="{AD213C93-51FA-4703-BA0C-1DEFE27C50AA}">
      <dsp:nvSpPr>
        <dsp:cNvPr id="0" name=""/>
        <dsp:cNvSpPr/>
      </dsp:nvSpPr>
      <dsp:spPr>
        <a:xfrm>
          <a:off x="-22927" y="2289747"/>
          <a:ext cx="5181600" cy="9126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D94BE4-5A89-499C-9DC2-332B5EBD8B9A}">
      <dsp:nvSpPr>
        <dsp:cNvPr id="0" name=""/>
        <dsp:cNvSpPr/>
      </dsp:nvSpPr>
      <dsp:spPr>
        <a:xfrm>
          <a:off x="253143" y="2495090"/>
          <a:ext cx="501947" cy="5019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93155-C772-4F28-B7A2-B313C0AF2F6C}">
      <dsp:nvSpPr>
        <dsp:cNvPr id="0" name=""/>
        <dsp:cNvSpPr/>
      </dsp:nvSpPr>
      <dsp:spPr>
        <a:xfrm>
          <a:off x="1031162" y="2289747"/>
          <a:ext cx="4125448" cy="912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87" tIns="96587" rIns="96587" bIns="9658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This is different from databases desired next year as PostgreSQL is most desired language followed by MongoDB and Redis.</a:t>
          </a:r>
        </a:p>
      </dsp:txBody>
      <dsp:txXfrm>
        <a:off x="1031162" y="2289747"/>
        <a:ext cx="4125448" cy="912631"/>
      </dsp:txXfrm>
    </dsp:sp>
    <dsp:sp modelId="{9A29CED0-FBC0-4D9B-8B55-AE6D119D0544}">
      <dsp:nvSpPr>
        <dsp:cNvPr id="0" name=""/>
        <dsp:cNvSpPr/>
      </dsp:nvSpPr>
      <dsp:spPr>
        <a:xfrm>
          <a:off x="-22927" y="3430537"/>
          <a:ext cx="5181600" cy="9126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ED84C-E71D-4A1A-9AF2-74DB8A7B267B}">
      <dsp:nvSpPr>
        <dsp:cNvPr id="0" name=""/>
        <dsp:cNvSpPr/>
      </dsp:nvSpPr>
      <dsp:spPr>
        <a:xfrm>
          <a:off x="253143" y="3635879"/>
          <a:ext cx="501947" cy="5019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D0D87-CBD2-416B-AFA7-535529455FA0}">
      <dsp:nvSpPr>
        <dsp:cNvPr id="0" name=""/>
        <dsp:cNvSpPr/>
      </dsp:nvSpPr>
      <dsp:spPr>
        <a:xfrm>
          <a:off x="1031162" y="3430537"/>
          <a:ext cx="4125448" cy="912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87" tIns="96587" rIns="96587" bIns="9658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DynamoDB is emerging as new database in top 10 while Oracle seems to be losing popularity.</a:t>
          </a:r>
        </a:p>
      </dsp:txBody>
      <dsp:txXfrm>
        <a:off x="1031162" y="3430537"/>
        <a:ext cx="4125448" cy="9126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BA4BD8-850F-477B-8FB9-67FB954108FC}">
      <dsp:nvSpPr>
        <dsp:cNvPr id="0" name=""/>
        <dsp:cNvSpPr/>
      </dsp:nvSpPr>
      <dsp:spPr>
        <a:xfrm>
          <a:off x="0" y="0"/>
          <a:ext cx="5181600" cy="9734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Findings</a:t>
          </a:r>
        </a:p>
      </dsp:txBody>
      <dsp:txXfrm>
        <a:off x="47519" y="47519"/>
        <a:ext cx="5086562" cy="878402"/>
      </dsp:txXfrm>
    </dsp:sp>
    <dsp:sp modelId="{6D689338-2130-4944-8025-F7C7F44038C3}">
      <dsp:nvSpPr>
        <dsp:cNvPr id="0" name=""/>
        <dsp:cNvSpPr/>
      </dsp:nvSpPr>
      <dsp:spPr>
        <a:xfrm>
          <a:off x="0" y="1127349"/>
          <a:ext cx="5181600" cy="9734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Trends in technology change each year</a:t>
          </a:r>
        </a:p>
      </dsp:txBody>
      <dsp:txXfrm>
        <a:off x="47519" y="1174868"/>
        <a:ext cx="5086562" cy="878402"/>
      </dsp:txXfrm>
    </dsp:sp>
    <dsp:sp modelId="{38FEF812-D15C-4C0F-9AE9-2F767578AFA4}">
      <dsp:nvSpPr>
        <dsp:cNvPr id="0" name=""/>
        <dsp:cNvSpPr/>
      </dsp:nvSpPr>
      <dsp:spPr>
        <a:xfrm>
          <a:off x="0" y="2250549"/>
          <a:ext cx="5181600" cy="9734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Gender and age related discrimination still exists.</a:t>
          </a:r>
        </a:p>
      </dsp:txBody>
      <dsp:txXfrm>
        <a:off x="47519" y="2298068"/>
        <a:ext cx="5086562" cy="878402"/>
      </dsp:txXfrm>
    </dsp:sp>
    <dsp:sp modelId="{74D66EC2-D6CD-4AE1-A38C-4679EC9AAA9E}">
      <dsp:nvSpPr>
        <dsp:cNvPr id="0" name=""/>
        <dsp:cNvSpPr/>
      </dsp:nvSpPr>
      <dsp:spPr>
        <a:xfrm>
          <a:off x="0" y="3373749"/>
          <a:ext cx="5181600" cy="9734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Most of the survey respondents are from USA.</a:t>
          </a:r>
        </a:p>
      </dsp:txBody>
      <dsp:txXfrm>
        <a:off x="47519" y="3421268"/>
        <a:ext cx="5086562" cy="878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Minimum age among 11111 respondents is 16 while maximum age is 99 and median age is 29.</a:t>
            </a:r>
          </a:p>
          <a:p>
            <a:r>
              <a:rPr lang="en-US" dirty="0"/>
              <a:t>Majority of survey responders are full-stack developers followed </a:t>
            </a:r>
            <a:r>
              <a:rPr lang="en-US"/>
              <a:t>by Back-end and Front-end.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77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26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13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job postings are in Washington DC followed by Detroit &amp; Seattle.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96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Swift developers have highest average salary followed by Python and C++.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76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dataplatform.cloud.ibm.com/dashboards/01246807-aee6-42d7-a9ef-167127f467b6/view/6504e128798e35d574b2f6e4079b2b527537240fb2bb835784d37b495b362297f3681590c82b430ed2195431f5e81b50cb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6019440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&lt;</a:t>
            </a:r>
            <a:r>
              <a:rPr lang="en-US" b="0" i="0" dirty="0">
                <a:solidFill>
                  <a:srgbClr val="161616"/>
                </a:solidFill>
                <a:effectLst/>
                <a:latin typeface="IBM Plex Sans" panose="020B0604020202020204" pitchFamily="34" charset="0"/>
              </a:rPr>
              <a:t>Stack Overflow Developer Survey Analysis</a:t>
            </a:r>
            <a:r>
              <a:rPr lang="en-US" dirty="0">
                <a:solidFill>
                  <a:srgbClr val="0E659B"/>
                </a:solidFill>
              </a:rPr>
              <a:t>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&lt;Rupanjal Dasgupta&gt;</a:t>
            </a:r>
          </a:p>
          <a:p>
            <a:pPr marL="0" indent="0">
              <a:buNone/>
            </a:pPr>
            <a:r>
              <a:rPr lang="en-US" dirty="0"/>
              <a:t>&lt;July, 28, 2022&gt;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Implications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1700" dirty="0"/>
              <a:t>Apart from Oracle, the other currently used databases in top 10 are still relevant with changing popularity.</a:t>
            </a:r>
          </a:p>
          <a:p>
            <a:r>
              <a:rPr lang="en-US" sz="1700" dirty="0"/>
              <a:t>DynamoDB needs to be learned due to increase in demand.</a:t>
            </a:r>
          </a:p>
          <a:p>
            <a:r>
              <a:rPr lang="en-US" sz="1700" dirty="0"/>
              <a:t>NoSQL databases are increasingly gaining popularity. 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F265C07-0DBE-2113-252C-A380824F1DB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85013754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https://dataplatform.cloud.ibm.com/dashboards/01246807-aee6-42d7-a9ef-167127f467b6/view/6504e128798e35d574b2f6e4079b2b527537240fb2bb835784d37b495b362297f3681590c82b430ed2195431f5e81b50cb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8F7F73E-0C32-9B49-4144-B10082BEF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109" y="1397001"/>
            <a:ext cx="7873391" cy="499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9149587-AFAB-DD87-223F-A5ADDA681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249" y="1397000"/>
            <a:ext cx="8609751" cy="498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2387D7E2-A7B4-D201-4E6E-827595192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453" y="1333688"/>
            <a:ext cx="8033093" cy="506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1825"/>
            <a:ext cx="5181600" cy="4351338"/>
          </a:xfrm>
        </p:spPr>
        <p:txBody>
          <a:bodyPr>
            <a:normAutofit/>
          </a:bodyPr>
          <a:lstStyle/>
          <a:p>
            <a:r>
              <a:rPr lang="en-US" sz="1700" dirty="0"/>
              <a:t>Trend in current / future technology usage and the emergence of new technology.</a:t>
            </a:r>
          </a:p>
          <a:p>
            <a:r>
              <a:rPr lang="en-US" sz="1700" dirty="0"/>
              <a:t>Discrimination in IT industry related to gender, age and education level.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Implications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1700" dirty="0"/>
              <a:t>On-demand technology trends should be followed which means programmers have to be adaptive to change.</a:t>
            </a:r>
          </a:p>
          <a:p>
            <a:r>
              <a:rPr lang="en-US" sz="1700" dirty="0"/>
              <a:t>There must be equality in workplace with regards to gender, age and education level.</a:t>
            </a:r>
          </a:p>
          <a:p>
            <a:r>
              <a:rPr lang="en-US" sz="1700" dirty="0"/>
              <a:t>More countries should have access to new technology.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3D61E61-61E9-2CAC-8B1D-9F1DC654804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46469192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914525"/>
            <a:ext cx="6809509" cy="4351338"/>
          </a:xfrm>
        </p:spPr>
        <p:txBody>
          <a:bodyPr>
            <a:normAutofit/>
          </a:bodyPr>
          <a:lstStyle/>
          <a:p>
            <a:r>
              <a:rPr lang="en-US" sz="1700" dirty="0"/>
              <a:t>Technology related language, database and platform etc. trends changing each year.</a:t>
            </a:r>
          </a:p>
          <a:p>
            <a:r>
              <a:rPr lang="en-US" sz="1700" dirty="0"/>
              <a:t>Trends in demography hinting at discrimination.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5BBD34-694B-9C17-F0EA-9B684F54A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8189"/>
            <a:ext cx="5181600" cy="3432809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/>
              <a:t>Data Sources:</a:t>
            </a:r>
          </a:p>
          <a:p>
            <a:r>
              <a:rPr lang="en-US" sz="1700"/>
              <a:t>https://cf-courses-data.s3.us.cloud-object-storage.appdomain.cloud/IBM-DA0321EN-SkillsNetwork/LargeData/m5_survey_data_demographics.csv?utm_medium=Exinfluencer&amp;amp;utm_source=Exinfluencer&amp;amp;utm_content=000026UJ&amp;amp;utm_term=10006555&amp;amp;utm_id=NA-SkillsNetwork-Channel-SkillsNetworkCoursesIBMDA0321ENSkillsNetwork21426264-2022-01-01</a:t>
            </a:r>
          </a:p>
          <a:p>
            <a:r>
              <a:rPr lang="en-US" sz="1700"/>
              <a:t>https://cf-courses-data.s3.us.cloud-object-storage.appdomain.cloud/IBM-DA0321EN-SkillsNetwork/LargeData/m5_survey_data_technologies_normalised.csv?utm_medium=Exinfluencer&amp;amp;utm_source=Exinfluencer&amp;amp;utm_content=000026UJ&amp;amp;utm_term=10006555&amp;amp;utm_id=NA-SkillsNetwork-Channel-SkillsNetworkCoursesIBMDA0321ENSkillsNetwork21426264-2022-01-01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30515-AAD8-EC26-18CE-8FEC31174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45" y="1690688"/>
            <a:ext cx="617211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2073"/>
            <a:ext cx="5181600" cy="4487863"/>
          </a:xfrm>
        </p:spPr>
        <p:txBody>
          <a:bodyPr>
            <a:normAutofit/>
          </a:bodyPr>
          <a:lstStyle/>
          <a:p>
            <a:r>
              <a:rPr lang="en-US" sz="1700" dirty="0"/>
              <a:t>Executive Summary</a:t>
            </a:r>
          </a:p>
          <a:p>
            <a:r>
              <a:rPr lang="en-US" sz="1700" dirty="0"/>
              <a:t>Introduction</a:t>
            </a:r>
          </a:p>
          <a:p>
            <a:r>
              <a:rPr lang="en-US" sz="1700" dirty="0"/>
              <a:t>Methodology</a:t>
            </a:r>
          </a:p>
          <a:p>
            <a:r>
              <a:rPr lang="en-US" sz="1700" dirty="0"/>
              <a:t>Results</a:t>
            </a:r>
          </a:p>
          <a:p>
            <a:pPr lvl="1"/>
            <a:r>
              <a:rPr lang="en-US" sz="1700" dirty="0"/>
              <a:t>Visualization – Charts</a:t>
            </a:r>
          </a:p>
          <a:p>
            <a:pPr lvl="1"/>
            <a:r>
              <a:rPr lang="en-US" sz="1700" dirty="0"/>
              <a:t>Dashboard</a:t>
            </a:r>
          </a:p>
          <a:p>
            <a:r>
              <a:rPr lang="en-US" sz="1700" dirty="0"/>
              <a:t>Discussion</a:t>
            </a:r>
          </a:p>
          <a:p>
            <a:pPr lvl="1"/>
            <a:r>
              <a:rPr lang="en-US" sz="1700" dirty="0"/>
              <a:t>Findings &amp; Implications</a:t>
            </a:r>
          </a:p>
          <a:p>
            <a:r>
              <a:rPr lang="en-US" sz="1700" dirty="0"/>
              <a:t>Conclusion</a:t>
            </a:r>
          </a:p>
          <a:p>
            <a:r>
              <a:rPr lang="en-US" sz="17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75386C4-6E6A-0886-8963-AF919ACAD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693" y="1690688"/>
            <a:ext cx="6022613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2564" y="1352548"/>
            <a:ext cx="7068725" cy="4465447"/>
          </a:xfrm>
        </p:spPr>
        <p:txBody>
          <a:bodyPr>
            <a:noAutofit/>
          </a:bodyPr>
          <a:lstStyle/>
          <a:p>
            <a:endParaRPr lang="en-US" sz="17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700" dirty="0"/>
              <a:t>Current Technology Usage Trend </a:t>
            </a:r>
          </a:p>
          <a:p>
            <a:pPr lvl="1"/>
            <a:r>
              <a:rPr lang="en-US" sz="1700" dirty="0"/>
              <a:t>Language used</a:t>
            </a:r>
          </a:p>
          <a:p>
            <a:pPr lvl="1"/>
            <a:r>
              <a:rPr lang="en-US" sz="1700" dirty="0"/>
              <a:t>Database used</a:t>
            </a:r>
          </a:p>
          <a:p>
            <a:pPr lvl="1"/>
            <a:r>
              <a:rPr lang="en-US" sz="1700" dirty="0"/>
              <a:t>Platform used</a:t>
            </a:r>
          </a:p>
          <a:p>
            <a:pPr lvl="1"/>
            <a:r>
              <a:rPr lang="en-US" sz="1700" dirty="0"/>
              <a:t>Web frame used</a:t>
            </a:r>
          </a:p>
          <a:p>
            <a:r>
              <a:rPr lang="en-US" sz="1700" dirty="0"/>
              <a:t>Future Technology Trend </a:t>
            </a:r>
          </a:p>
          <a:p>
            <a:pPr lvl="1"/>
            <a:r>
              <a:rPr lang="en-US" sz="1700" dirty="0"/>
              <a:t>Language desired</a:t>
            </a:r>
          </a:p>
          <a:p>
            <a:pPr lvl="1"/>
            <a:r>
              <a:rPr lang="en-US" sz="1700" dirty="0"/>
              <a:t>Database desired</a:t>
            </a:r>
          </a:p>
          <a:p>
            <a:pPr lvl="1"/>
            <a:r>
              <a:rPr lang="en-US" sz="1700" dirty="0"/>
              <a:t>Platform desired</a:t>
            </a:r>
          </a:p>
          <a:p>
            <a:pPr lvl="1"/>
            <a:r>
              <a:rPr lang="en-US" sz="1700" dirty="0"/>
              <a:t>Web frame desired</a:t>
            </a:r>
          </a:p>
          <a:p>
            <a:r>
              <a:rPr lang="en-US" sz="1700" dirty="0"/>
              <a:t>Demographics</a:t>
            </a:r>
          </a:p>
          <a:p>
            <a:pPr lvl="1"/>
            <a:r>
              <a:rPr lang="en-US" sz="1700" dirty="0"/>
              <a:t>Respondent classified by gender</a:t>
            </a:r>
          </a:p>
          <a:p>
            <a:pPr lvl="1"/>
            <a:r>
              <a:rPr lang="en-US" sz="1700" dirty="0"/>
              <a:t>Respondent count for countries</a:t>
            </a:r>
          </a:p>
          <a:p>
            <a:pPr lvl="1"/>
            <a:r>
              <a:rPr lang="en-US" sz="1700" dirty="0"/>
              <a:t>Respondent count by age</a:t>
            </a:r>
          </a:p>
          <a:p>
            <a:pPr lvl="1"/>
            <a:r>
              <a:rPr lang="en-US" sz="1700" dirty="0"/>
              <a:t>Respondent count by gender and classified by education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700213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Analyze trends in software / web development technology</a:t>
            </a:r>
          </a:p>
          <a:p>
            <a:r>
              <a:rPr lang="en-US" sz="1700" dirty="0"/>
              <a:t>Find top 10 in demand programming languages, databases and web-frames along with trendy platforms</a:t>
            </a:r>
          </a:p>
          <a:p>
            <a:r>
              <a:rPr lang="en-US" sz="1700" dirty="0"/>
              <a:t>Identify gap between number of male / female respondents and education level of those respondents</a:t>
            </a:r>
          </a:p>
          <a:p>
            <a:r>
              <a:rPr lang="en-US" sz="1700" dirty="0"/>
              <a:t>Identify countries where most respondents live</a:t>
            </a:r>
          </a:p>
          <a:p>
            <a:r>
              <a:rPr lang="en-US" sz="1700" dirty="0"/>
              <a:t>Analyze age of respondents</a:t>
            </a:r>
          </a:p>
          <a:p>
            <a:endParaRPr lang="en-US" sz="1700" dirty="0"/>
          </a:p>
          <a:p>
            <a:r>
              <a:rPr lang="en-US" sz="1700" dirty="0"/>
              <a:t>Audience:</a:t>
            </a:r>
          </a:p>
          <a:p>
            <a:pPr lvl="1"/>
            <a:r>
              <a:rPr lang="en-US" sz="1700" dirty="0"/>
              <a:t>Computer Science / IT students and programmers</a:t>
            </a:r>
          </a:p>
          <a:p>
            <a:pPr lvl="1"/>
            <a:r>
              <a:rPr lang="en-US" sz="1700" dirty="0"/>
              <a:t>Leaders in IT industry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679714"/>
            <a:ext cx="7068725" cy="4351338"/>
          </a:xfrm>
        </p:spPr>
        <p:txBody>
          <a:bodyPr>
            <a:normAutofit/>
          </a:bodyPr>
          <a:lstStyle/>
          <a:p>
            <a:r>
              <a:rPr lang="en-US" sz="1700" dirty="0"/>
              <a:t>Data Collection </a:t>
            </a:r>
          </a:p>
          <a:p>
            <a:pPr lvl="1"/>
            <a:r>
              <a:rPr lang="en-US" sz="1700" dirty="0"/>
              <a:t>Stack Overflow Developer Survey</a:t>
            </a:r>
          </a:p>
          <a:p>
            <a:r>
              <a:rPr lang="en-US" sz="1700" dirty="0"/>
              <a:t>Data Wrangling / Cleaning</a:t>
            </a:r>
          </a:p>
          <a:p>
            <a:pPr lvl="1"/>
            <a:r>
              <a:rPr lang="en-US" sz="1700" dirty="0"/>
              <a:t>Remove duplicate rows / handle null values</a:t>
            </a:r>
          </a:p>
          <a:p>
            <a:r>
              <a:rPr lang="en-US" sz="1700" dirty="0"/>
              <a:t>Exploratory Data Analysis</a:t>
            </a:r>
          </a:p>
          <a:p>
            <a:pPr lvl="1"/>
            <a:r>
              <a:rPr lang="en-US" sz="1700" dirty="0"/>
              <a:t>Descriptive statistics etc.</a:t>
            </a:r>
          </a:p>
          <a:p>
            <a:r>
              <a:rPr lang="en-US" sz="1700" dirty="0"/>
              <a:t>Data Visualization</a:t>
            </a:r>
          </a:p>
          <a:p>
            <a:r>
              <a:rPr lang="en-US" sz="1700" dirty="0"/>
              <a:t>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34A89-793E-F94D-8616-A3634EDEF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" y="1825625"/>
            <a:ext cx="5313363" cy="278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17FE5D-5F13-DE3C-14AD-62E0D94B3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421" y="1457325"/>
            <a:ext cx="5569379" cy="528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47DDD1-951D-B809-F20C-42DA6421C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327565"/>
            <a:ext cx="5717986" cy="40165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8D1BFC-4EF7-0C0C-0358-7B571E6DE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140" y="2305777"/>
            <a:ext cx="5737793" cy="401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sz="27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Findings</a:t>
            </a:r>
          </a:p>
          <a:p>
            <a:r>
              <a:rPr lang="en-US" sz="1700" dirty="0"/>
              <a:t>For current year, JavaScript is mostly used programming language followed by HTML / CSS in 2</a:t>
            </a:r>
            <a:r>
              <a:rPr lang="en-US" sz="1700" baseline="30000" dirty="0"/>
              <a:t>nd</a:t>
            </a:r>
            <a:r>
              <a:rPr lang="en-US" sz="1700" dirty="0"/>
              <a:t> and SQL in 3</a:t>
            </a:r>
            <a:r>
              <a:rPr lang="en-US" sz="1700" baseline="30000" dirty="0"/>
              <a:t>rd</a:t>
            </a:r>
            <a:r>
              <a:rPr lang="en-US" sz="1700" dirty="0"/>
              <a:t> used language.</a:t>
            </a:r>
          </a:p>
          <a:p>
            <a:r>
              <a:rPr lang="en-US" sz="1700" dirty="0"/>
              <a:t>This is a little different from languages desired next year as here Python is 3</a:t>
            </a:r>
            <a:r>
              <a:rPr lang="en-US" sz="1700" baseline="30000" dirty="0"/>
              <a:t>rd</a:t>
            </a:r>
            <a:r>
              <a:rPr lang="en-US" sz="1700" dirty="0"/>
              <a:t> most desired with SQL being fourth</a:t>
            </a:r>
          </a:p>
          <a:p>
            <a:r>
              <a:rPr lang="en-US" sz="1700" dirty="0"/>
              <a:t>There are new languages like Go and Kotlin coming up in top 10 desired language list while PHP and C++ seem to be losing popularity.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DAFEBC35-14AE-9405-B30B-C831853EB2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507398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8FAC5C-4546-430E-13E8-025D87FEB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73" y="2312617"/>
            <a:ext cx="5528427" cy="39258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5B68D-DAF3-7555-0295-799E53424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075" y="2280966"/>
            <a:ext cx="5648325" cy="393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f80a141d-92ca-4d3d-9308-f7e7b1d44ce8"/>
    <ds:schemaRef ds:uri="155be751-a274-42e8-93fb-f39d3b9bccc8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5941</TotalTime>
  <Words>748</Words>
  <Application>Microsoft Office PowerPoint</Application>
  <PresentationFormat>Widescreen</PresentationFormat>
  <Paragraphs>115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Helv</vt:lpstr>
      <vt:lpstr>IBM Plex Mono SemiBold</vt:lpstr>
      <vt:lpstr>IBM Plex Mono Text</vt:lpstr>
      <vt:lpstr>IBM Plex Sans</vt:lpstr>
      <vt:lpstr>SLIDE_TEMPLATE_skill_network</vt:lpstr>
      <vt:lpstr>&lt;Stack Overflow Developer Survey Analysis&gt;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Rupanjal Dasgupta</cp:lastModifiedBy>
  <cp:revision>54</cp:revision>
  <dcterms:created xsi:type="dcterms:W3CDTF">2020-10-28T18:29:43Z</dcterms:created>
  <dcterms:modified xsi:type="dcterms:W3CDTF">2022-08-01T16:50:37Z</dcterms:modified>
</cp:coreProperties>
</file>