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41069"/>
            <a:ext cx="7174398" cy="581891"/>
          </a:xfrm>
        </p:spPr>
        <p:txBody>
          <a:bodyPr/>
          <a:lstStyle/>
          <a:p>
            <a:r>
              <a:rPr lang="en-US" sz="3000" b="1" i="1" dirty="0" smtClean="0">
                <a:solidFill>
                  <a:schemeClr val="accent2">
                    <a:lumMod val="60000"/>
                    <a:lumOff val="40000"/>
                  </a:schemeClr>
                </a:solidFill>
                <a:latin typeface="Copperplate Gothic Bold" panose="020E0705020206020404" pitchFamily="34" charset="0"/>
              </a:rPr>
              <a:t>Basic Introduction to Testing </a:t>
            </a:r>
            <a:endParaRPr lang="en-US" sz="3000" b="1" i="1" dirty="0">
              <a:solidFill>
                <a:schemeClr val="accent2">
                  <a:lumMod val="60000"/>
                  <a:lumOff val="40000"/>
                </a:schemeClr>
              </a:solidFill>
              <a:latin typeface="Copperplate Gothic Bold" panose="020E0705020206020404" pitchFamily="34" charset="0"/>
            </a:endParaRPr>
          </a:p>
        </p:txBody>
      </p:sp>
      <p:sp>
        <p:nvSpPr>
          <p:cNvPr id="3" name="Subtitle 2"/>
          <p:cNvSpPr>
            <a:spLocks noGrp="1"/>
          </p:cNvSpPr>
          <p:nvPr>
            <p:ph type="subTitle" idx="1"/>
          </p:nvPr>
        </p:nvSpPr>
        <p:spPr>
          <a:xfrm>
            <a:off x="1154955" y="1097279"/>
            <a:ext cx="8825658" cy="5453149"/>
          </a:xfrm>
        </p:spPr>
        <p:txBody>
          <a:bodyPr>
            <a:normAutofit/>
          </a:bodyPr>
          <a:lstStyle/>
          <a:p>
            <a:r>
              <a:rPr lang="en-US" sz="1600" b="1" dirty="0" smtClean="0">
                <a:latin typeface="Gabriola" panose="04040605051002020D02" pitchFamily="82" charset="0"/>
              </a:rPr>
              <a:t>What is Testing</a:t>
            </a:r>
            <a:r>
              <a:rPr lang="en-US" sz="1600" b="1" dirty="0" smtClean="0">
                <a:latin typeface="Algerian" panose="04020705040A02060702" pitchFamily="82" charset="0"/>
              </a:rPr>
              <a:t>: </a:t>
            </a:r>
          </a:p>
          <a:p>
            <a:pPr marL="342900" indent="-342900">
              <a:buFont typeface="+mj-lt"/>
              <a:buAutoNum type="arabicParenR"/>
            </a:pPr>
            <a:r>
              <a:rPr lang="en-US" sz="1400" cap="none" dirty="0" smtClean="0">
                <a:solidFill>
                  <a:schemeClr val="tx1"/>
                </a:solidFill>
                <a:latin typeface="Garamond" panose="02020404030301010803" pitchFamily="18" charset="0"/>
              </a:rPr>
              <a:t>It is a procedure of checking whether the product is functioning as Expected.</a:t>
            </a:r>
            <a:r>
              <a:rPr lang="en-US" sz="1400" cap="none" dirty="0">
                <a:solidFill>
                  <a:schemeClr val="tx1"/>
                </a:solidFill>
                <a:latin typeface="Garamond" panose="02020404030301010803" pitchFamily="18" charset="0"/>
              </a:rPr>
              <a:t/>
            </a:r>
            <a:br>
              <a:rPr lang="en-US" sz="1400" cap="none" dirty="0">
                <a:solidFill>
                  <a:schemeClr val="tx1"/>
                </a:solidFill>
                <a:latin typeface="Garamond" panose="02020404030301010803" pitchFamily="18" charset="0"/>
              </a:rPr>
            </a:br>
            <a:r>
              <a:rPr lang="en-US" sz="1400" cap="none" dirty="0" smtClean="0">
                <a:solidFill>
                  <a:schemeClr val="tx1"/>
                </a:solidFill>
                <a:latin typeface="Garamond" panose="02020404030301010803" pitchFamily="18" charset="0"/>
              </a:rPr>
              <a:t>	For </a:t>
            </a:r>
            <a:r>
              <a:rPr lang="en-US" sz="1400" cap="none" dirty="0" err="1" smtClean="0">
                <a:solidFill>
                  <a:schemeClr val="tx1"/>
                </a:solidFill>
                <a:latin typeface="Garamond" panose="02020404030301010803" pitchFamily="18" charset="0"/>
              </a:rPr>
              <a:t>eg</a:t>
            </a:r>
            <a:r>
              <a:rPr lang="en-US" sz="1400" cap="none" dirty="0" smtClean="0">
                <a:solidFill>
                  <a:schemeClr val="tx1"/>
                </a:solidFill>
                <a:latin typeface="Garamond" panose="02020404030301010803" pitchFamily="18" charset="0"/>
              </a:rPr>
              <a:t>: Before purchasing a car, companies provide a test drive to client so that client can check all the features of car 	and then decide whether to buy it or not. Client can check various features of Car:</a:t>
            </a:r>
            <a:r>
              <a:rPr lang="en-US" sz="1400" cap="none" dirty="0">
                <a:solidFill>
                  <a:schemeClr val="tx1"/>
                </a:solidFill>
                <a:latin typeface="Garamond" panose="02020404030301010803" pitchFamily="18" charset="0"/>
              </a:rPr>
              <a:t> </a:t>
            </a:r>
            <a:r>
              <a:rPr lang="en-US" sz="1400" cap="none" dirty="0" smtClean="0">
                <a:solidFill>
                  <a:schemeClr val="tx1"/>
                </a:solidFill>
                <a:latin typeface="Garamond" panose="02020404030301010803" pitchFamily="18" charset="0"/>
              </a:rPr>
              <a:t>UI, Performance, Average, Brakes, 	Handle, Gear, Sound etc.</a:t>
            </a:r>
            <a:endParaRPr lang="en-US" sz="1200" cap="none" dirty="0" smtClean="0">
              <a:solidFill>
                <a:schemeClr val="tx1"/>
              </a:solidFill>
              <a:latin typeface="Garamond" panose="02020404030301010803" pitchFamily="18" charset="0"/>
            </a:endParaRPr>
          </a:p>
          <a:p>
            <a:pPr marL="342900" indent="-342900">
              <a:buFont typeface="+mj-lt"/>
              <a:buAutoNum type="arabicParenR"/>
            </a:pPr>
            <a:r>
              <a:rPr lang="en-US" sz="1400" cap="none" dirty="0" smtClean="0">
                <a:solidFill>
                  <a:schemeClr val="tx1"/>
                </a:solidFill>
                <a:latin typeface="Garamond" panose="02020404030301010803" pitchFamily="18" charset="0"/>
              </a:rPr>
              <a:t>Everyone in real world from kid to old, involves in testing either directly or indirectly.</a:t>
            </a:r>
          </a:p>
          <a:p>
            <a:endParaRPr lang="en-US" sz="1400" cap="none" dirty="0">
              <a:solidFill>
                <a:schemeClr val="tx1"/>
              </a:solidFill>
              <a:latin typeface="Garamond" panose="02020404030301010803" pitchFamily="18" charset="0"/>
            </a:endParaRPr>
          </a:p>
          <a:p>
            <a:r>
              <a:rPr lang="en-US" sz="1600" b="1" dirty="0">
                <a:latin typeface="Gabriola" panose="04040605051002020D02" pitchFamily="82" charset="0"/>
              </a:rPr>
              <a:t>What is </a:t>
            </a:r>
            <a:r>
              <a:rPr lang="en-US" sz="1600" b="1" dirty="0" smtClean="0">
                <a:latin typeface="Gabriola" panose="04040605051002020D02" pitchFamily="82" charset="0"/>
              </a:rPr>
              <a:t>Software Testing</a:t>
            </a:r>
            <a:r>
              <a:rPr lang="en-US" sz="1600" b="1" dirty="0">
                <a:latin typeface="Algerian" panose="04020705040A02060702" pitchFamily="82" charset="0"/>
              </a:rPr>
              <a:t>: </a:t>
            </a:r>
          </a:p>
          <a:p>
            <a:pPr marL="342900" indent="-342900">
              <a:buFont typeface="+mj-lt"/>
              <a:buAutoNum type="arabicParenR"/>
            </a:pPr>
            <a:r>
              <a:rPr lang="en-US" sz="1400" cap="none" dirty="0">
                <a:solidFill>
                  <a:schemeClr val="tx1"/>
                </a:solidFill>
                <a:latin typeface="Garamond" panose="02020404030301010803" pitchFamily="18" charset="0"/>
              </a:rPr>
              <a:t>It is a </a:t>
            </a:r>
            <a:r>
              <a:rPr lang="en-US" sz="1400" cap="none" dirty="0" smtClean="0">
                <a:solidFill>
                  <a:schemeClr val="tx1"/>
                </a:solidFill>
                <a:latin typeface="Garamond" panose="02020404030301010803" pitchFamily="18" charset="0"/>
              </a:rPr>
              <a:t>procedure of verifying whether a software is bug-free and meets all the user/client requirements.</a:t>
            </a:r>
            <a:br>
              <a:rPr lang="en-US" sz="1400" cap="none" dirty="0" smtClean="0">
                <a:solidFill>
                  <a:schemeClr val="tx1"/>
                </a:solidFill>
                <a:latin typeface="Garamond" panose="02020404030301010803" pitchFamily="18" charset="0"/>
              </a:rPr>
            </a:br>
            <a:r>
              <a:rPr lang="en-US" sz="1400" cap="none" dirty="0" smtClean="0">
                <a:solidFill>
                  <a:schemeClr val="tx1"/>
                </a:solidFill>
                <a:latin typeface="Garamond" panose="02020404030301010803" pitchFamily="18" charset="0"/>
              </a:rPr>
              <a:t>	For </a:t>
            </a:r>
            <a:r>
              <a:rPr lang="en-US" sz="1400" cap="none" dirty="0" err="1" smtClean="0">
                <a:solidFill>
                  <a:schemeClr val="tx1"/>
                </a:solidFill>
                <a:latin typeface="Garamond" panose="02020404030301010803" pitchFamily="18" charset="0"/>
              </a:rPr>
              <a:t>eg</a:t>
            </a:r>
            <a:r>
              <a:rPr lang="en-US" sz="1400" cap="none" dirty="0" smtClean="0">
                <a:solidFill>
                  <a:schemeClr val="tx1"/>
                </a:solidFill>
                <a:latin typeface="Garamond" panose="02020404030301010803" pitchFamily="18" charset="0"/>
              </a:rPr>
              <a:t>: WhatsApp is a software or application and owner always ensure that it works fine without any Chaos.</a:t>
            </a:r>
            <a:r>
              <a:rPr lang="en-US" sz="1400" cap="none" dirty="0">
                <a:solidFill>
                  <a:schemeClr val="tx1"/>
                </a:solidFill>
                <a:latin typeface="Garamond" panose="02020404030301010803" pitchFamily="18" charset="0"/>
              </a:rPr>
              <a:t> </a:t>
            </a:r>
            <a:r>
              <a:rPr lang="en-US" sz="1400" cap="none" dirty="0" smtClean="0">
                <a:solidFill>
                  <a:schemeClr val="tx1"/>
                </a:solidFill>
                <a:latin typeface="Garamond" panose="02020404030301010803" pitchFamily="18" charset="0"/>
              </a:rPr>
              <a:t>If it will    	not work properly then people stop using it and looking for alternative (say Telegram) </a:t>
            </a:r>
          </a:p>
          <a:p>
            <a:endParaRPr lang="en-US" sz="1400" cap="none" dirty="0">
              <a:solidFill>
                <a:schemeClr val="tx1"/>
              </a:solidFill>
              <a:latin typeface="Garamond" panose="02020404030301010803" pitchFamily="18" charset="0"/>
            </a:endParaRPr>
          </a:p>
          <a:p>
            <a:r>
              <a:rPr lang="en-US" sz="1600" b="1" dirty="0">
                <a:latin typeface="Gabriola" panose="04040605051002020D02" pitchFamily="82" charset="0"/>
              </a:rPr>
              <a:t>What is </a:t>
            </a:r>
            <a:r>
              <a:rPr lang="en-US" sz="1600" b="1" dirty="0" smtClean="0">
                <a:latin typeface="Gabriola" panose="04040605051002020D02" pitchFamily="82" charset="0"/>
              </a:rPr>
              <a:t>Manual </a:t>
            </a:r>
            <a:r>
              <a:rPr lang="en-US" sz="1600" b="1" dirty="0">
                <a:latin typeface="Gabriola" panose="04040605051002020D02" pitchFamily="82" charset="0"/>
              </a:rPr>
              <a:t>Testing</a:t>
            </a:r>
            <a:r>
              <a:rPr lang="en-US" sz="1600" b="1" dirty="0">
                <a:latin typeface="Algerian" panose="04020705040A02060702" pitchFamily="82" charset="0"/>
              </a:rPr>
              <a:t>: </a:t>
            </a:r>
            <a:endParaRPr lang="en-US" sz="1600" b="1" dirty="0" smtClean="0">
              <a:latin typeface="Algerian" panose="04020705040A02060702" pitchFamily="82" charset="0"/>
            </a:endParaRPr>
          </a:p>
          <a:p>
            <a:pPr marL="342900" indent="-342900">
              <a:buFont typeface="+mj-lt"/>
              <a:buAutoNum type="arabicParenR"/>
            </a:pPr>
            <a:r>
              <a:rPr lang="en-US" sz="1400" cap="none" dirty="0" smtClean="0">
                <a:solidFill>
                  <a:schemeClr val="tx1"/>
                </a:solidFill>
                <a:latin typeface="Garamond" panose="02020404030301010803" pitchFamily="18" charset="0"/>
              </a:rPr>
              <a:t>In this process tester check the whole product/software functionality Manually with the help of Test Cases.</a:t>
            </a:r>
          </a:p>
          <a:p>
            <a:pPr marL="342900" indent="-342900">
              <a:buFont typeface="+mj-lt"/>
              <a:buAutoNum type="arabicParenR"/>
            </a:pPr>
            <a:r>
              <a:rPr lang="en-US" sz="1400" cap="none" dirty="0" smtClean="0">
                <a:solidFill>
                  <a:schemeClr val="tx1"/>
                </a:solidFill>
                <a:latin typeface="Garamond" panose="02020404030301010803" pitchFamily="18" charset="0"/>
              </a:rPr>
              <a:t>After executing Test Cases he can decide how many cases are working as per end user perspective and how many are failing due to bug.</a:t>
            </a:r>
          </a:p>
          <a:p>
            <a:pPr marL="342900" indent="-342900">
              <a:buFont typeface="+mj-lt"/>
              <a:buAutoNum type="arabicParenR"/>
            </a:pPr>
            <a:r>
              <a:rPr lang="en-US" sz="1400" cap="none" dirty="0" smtClean="0">
                <a:solidFill>
                  <a:schemeClr val="tx1"/>
                </a:solidFill>
                <a:latin typeface="Garamond" panose="02020404030301010803" pitchFamily="18" charset="0"/>
              </a:rPr>
              <a:t>Manual Testing need time effort, vigilance, great knowledge, professionalism and it is not easy task to deliver bug-free software.</a:t>
            </a:r>
            <a:endParaRPr lang="en-US" sz="1400" cap="none" dirty="0">
              <a:solidFill>
                <a:schemeClr val="tx1"/>
              </a:solidFill>
              <a:latin typeface="Garamond" panose="02020404030301010803" pitchFamily="18" charset="0"/>
            </a:endParaRPr>
          </a:p>
          <a:p>
            <a:endParaRPr lang="en-US" sz="1400" b="1" dirty="0">
              <a:latin typeface="Algerian" panose="04020705040A02060702" pitchFamily="82" charset="0"/>
            </a:endParaRPr>
          </a:p>
          <a:p>
            <a:endParaRPr lang="en-US" sz="1400" cap="none" dirty="0" smtClean="0">
              <a:solidFill>
                <a:schemeClr val="tx1"/>
              </a:solidFill>
              <a:latin typeface="Garamond" panose="02020404030301010803" pitchFamily="18" charset="0"/>
            </a:endParaRPr>
          </a:p>
        </p:txBody>
      </p:sp>
    </p:spTree>
    <p:extLst>
      <p:ext uri="{BB962C8B-B14F-4D97-AF65-F5344CB8AC3E}">
        <p14:creationId xmlns:p14="http://schemas.microsoft.com/office/powerpoint/2010/main" val="3437796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1316"/>
            <a:ext cx="8825658" cy="640080"/>
          </a:xfrm>
        </p:spPr>
        <p:txBody>
          <a:bodyPr/>
          <a:lstStyle/>
          <a:p>
            <a:r>
              <a:rPr lang="en-US" sz="3000" b="1" i="1" dirty="0" smtClean="0">
                <a:solidFill>
                  <a:schemeClr val="accent3">
                    <a:lumMod val="60000"/>
                    <a:lumOff val="40000"/>
                  </a:schemeClr>
                </a:solidFill>
                <a:latin typeface="Copperplate Gothic Bold" panose="020E0705020206020404" pitchFamily="34" charset="0"/>
              </a:rPr>
              <a:t>Manual Testing</a:t>
            </a:r>
            <a:endParaRPr lang="en-US" sz="3000" dirty="0">
              <a:solidFill>
                <a:schemeClr val="accent3">
                  <a:lumMod val="60000"/>
                  <a:lumOff val="40000"/>
                </a:schemeClr>
              </a:solidFill>
            </a:endParaRPr>
          </a:p>
        </p:txBody>
      </p:sp>
      <p:sp>
        <p:nvSpPr>
          <p:cNvPr id="3" name="Subtitle 2"/>
          <p:cNvSpPr>
            <a:spLocks noGrp="1"/>
          </p:cNvSpPr>
          <p:nvPr>
            <p:ph type="subTitle" idx="1"/>
          </p:nvPr>
        </p:nvSpPr>
        <p:spPr>
          <a:xfrm>
            <a:off x="1154955" y="931025"/>
            <a:ext cx="8825658" cy="5810597"/>
          </a:xfrm>
        </p:spPr>
        <p:txBody>
          <a:bodyPr/>
          <a:lstStyle/>
          <a:p>
            <a:r>
              <a:rPr lang="en-US" sz="1600" b="1" cap="none" dirty="0" smtClean="0">
                <a:latin typeface="Gabriola" panose="04040605051002020D02" pitchFamily="82" charset="0"/>
              </a:rPr>
              <a:t>NEED OF MANUAL TESTING: </a:t>
            </a:r>
          </a:p>
          <a:p>
            <a:pPr marL="342900" indent="-342900">
              <a:buFont typeface="+mj-lt"/>
              <a:buAutoNum type="arabicParenR"/>
            </a:pPr>
            <a:r>
              <a:rPr lang="en-US" sz="1400" cap="none" dirty="0" smtClean="0">
                <a:solidFill>
                  <a:schemeClr val="tx1"/>
                </a:solidFill>
                <a:latin typeface="Garamond" panose="02020404030301010803" pitchFamily="18" charset="0"/>
              </a:rPr>
              <a:t>Whenever any product or software introduced then it requires trail before launching to real world. Here, Manual testing perform an important role to check the entire functionality manually just like user will do once getting the product. </a:t>
            </a:r>
          </a:p>
          <a:p>
            <a:pPr marL="342900" indent="-342900">
              <a:buFont typeface="+mj-lt"/>
              <a:buAutoNum type="arabicParenR"/>
            </a:pPr>
            <a:r>
              <a:rPr lang="en-US" sz="1400" cap="none" dirty="0" smtClean="0">
                <a:solidFill>
                  <a:schemeClr val="tx1"/>
                </a:solidFill>
                <a:latin typeface="Garamond" panose="02020404030301010803" pitchFamily="18" charset="0"/>
              </a:rPr>
              <a:t>End User or Normal people have no knowledge of any </a:t>
            </a:r>
            <a:r>
              <a:rPr lang="en-US" sz="1400" cap="none" dirty="0">
                <a:solidFill>
                  <a:schemeClr val="tx1"/>
                </a:solidFill>
                <a:latin typeface="Garamond" panose="02020404030301010803" pitchFamily="18" charset="0"/>
              </a:rPr>
              <a:t>l</a:t>
            </a:r>
            <a:r>
              <a:rPr lang="en-US" sz="1400" cap="none" dirty="0" smtClean="0">
                <a:solidFill>
                  <a:schemeClr val="tx1"/>
                </a:solidFill>
                <a:latin typeface="Garamond" panose="02020404030301010803" pitchFamily="18" charset="0"/>
              </a:rPr>
              <a:t>anguage or tool, he just install the particular App and start using it and can discover more settings or functions by using it day by day.</a:t>
            </a:r>
          </a:p>
          <a:p>
            <a:pPr marL="342900" indent="-342900">
              <a:buFont typeface="+mj-lt"/>
              <a:buAutoNum type="arabicParenR"/>
            </a:pPr>
            <a:r>
              <a:rPr lang="en-US" sz="1400" cap="none" dirty="0" smtClean="0">
                <a:solidFill>
                  <a:schemeClr val="tx1"/>
                </a:solidFill>
                <a:latin typeface="Garamond" panose="02020404030301010803" pitchFamily="18" charset="0"/>
              </a:rPr>
              <a:t>By manually test the application, tester can implement real world scenarios i.e. how people will perform actions or what security parameters expected by them, and tester can perform exploratory and find the bugs.</a:t>
            </a:r>
          </a:p>
          <a:p>
            <a:pPr marL="800100" lvl="1" indent="-342900">
              <a:buFont typeface="+mj-lt"/>
              <a:buAutoNum type="arabicParenR"/>
            </a:pPr>
            <a:endParaRPr lang="en-US" sz="1200" b="1" cap="none" dirty="0" smtClean="0">
              <a:latin typeface="Gabriola" panose="04040605051002020D02" pitchFamily="82" charset="0"/>
            </a:endParaRPr>
          </a:p>
          <a:p>
            <a:r>
              <a:rPr lang="en-US" sz="1600" b="1" cap="none" dirty="0" smtClean="0">
                <a:latin typeface="Gabriola" panose="04040605051002020D02" pitchFamily="82" charset="0"/>
              </a:rPr>
              <a:t>ADVANTAGES OF </a:t>
            </a:r>
            <a:r>
              <a:rPr lang="en-US" sz="1600" b="1" cap="none" dirty="0">
                <a:latin typeface="Gabriola" panose="04040605051002020D02" pitchFamily="82" charset="0"/>
              </a:rPr>
              <a:t>MANUAL TESTING: </a:t>
            </a:r>
            <a:endParaRPr lang="en-US" sz="1600" b="1" cap="none" dirty="0" smtClean="0">
              <a:latin typeface="Gabriola" panose="04040605051002020D02" pitchFamily="82" charset="0"/>
            </a:endParaRPr>
          </a:p>
          <a:p>
            <a:pPr marL="400050" indent="-400050">
              <a:buFont typeface="+mj-lt"/>
              <a:buAutoNum type="romanUcPeriod"/>
            </a:pPr>
            <a:r>
              <a:rPr lang="en-US" sz="1400" cap="none" dirty="0" smtClean="0">
                <a:solidFill>
                  <a:schemeClr val="tx1"/>
                </a:solidFill>
                <a:latin typeface="Garamond" panose="02020404030301010803" pitchFamily="18" charset="0"/>
              </a:rPr>
              <a:t>Programing knowledge is not required. If tester knows programming then it is not harmful.</a:t>
            </a:r>
          </a:p>
          <a:p>
            <a:pPr marL="400050" indent="-400050">
              <a:buFont typeface="+mj-lt"/>
              <a:buAutoNum type="romanUcPeriod"/>
            </a:pPr>
            <a:r>
              <a:rPr lang="en-US" sz="1400" cap="none" dirty="0" smtClean="0">
                <a:solidFill>
                  <a:schemeClr val="tx1"/>
                </a:solidFill>
                <a:latin typeface="Garamond" panose="02020404030301010803" pitchFamily="18" charset="0"/>
              </a:rPr>
              <a:t>Can check usability, how the product look like and how much it’s UI is impactful.</a:t>
            </a:r>
          </a:p>
          <a:p>
            <a:pPr marL="400050" indent="-400050">
              <a:buFont typeface="+mj-lt"/>
              <a:buAutoNum type="romanUcPeriod"/>
            </a:pPr>
            <a:r>
              <a:rPr lang="en-US" sz="1400" cap="none" dirty="0" smtClean="0">
                <a:solidFill>
                  <a:schemeClr val="tx1"/>
                </a:solidFill>
                <a:latin typeface="Garamond" panose="02020404030301010803" pitchFamily="18" charset="0"/>
              </a:rPr>
              <a:t>In Manual testing, tester can detect out of code defects, such as performance, response time etc.</a:t>
            </a:r>
          </a:p>
          <a:p>
            <a:pPr marL="400050" indent="-400050">
              <a:buFont typeface="+mj-lt"/>
              <a:buAutoNum type="romanUcPeriod"/>
            </a:pPr>
            <a:endParaRPr lang="en-US" sz="1400" cap="none" dirty="0">
              <a:solidFill>
                <a:schemeClr val="tx1"/>
              </a:solidFill>
              <a:latin typeface="Garamond" panose="02020404030301010803" pitchFamily="18" charset="0"/>
            </a:endParaRPr>
          </a:p>
          <a:p>
            <a:r>
              <a:rPr lang="en-US" sz="1400" b="1" cap="none" dirty="0" smtClean="0">
                <a:latin typeface="Gabriola" panose="04040605051002020D02" pitchFamily="82" charset="0"/>
              </a:rPr>
              <a:t>DISADVANTAGES </a:t>
            </a:r>
            <a:r>
              <a:rPr lang="en-US" sz="1400" b="1" cap="none" dirty="0">
                <a:latin typeface="Gabriola" panose="04040605051002020D02" pitchFamily="82" charset="0"/>
              </a:rPr>
              <a:t>OF MANUAL TESTING: </a:t>
            </a:r>
          </a:p>
          <a:p>
            <a:pPr marL="400050" indent="-400050">
              <a:buFont typeface="+mj-lt"/>
              <a:buAutoNum type="romanUcPeriod"/>
            </a:pPr>
            <a:r>
              <a:rPr lang="en-US" sz="1400" cap="none" dirty="0" smtClean="0">
                <a:solidFill>
                  <a:schemeClr val="tx1"/>
                </a:solidFill>
                <a:latin typeface="Garamond" panose="02020404030301010803" pitchFamily="18" charset="0"/>
              </a:rPr>
              <a:t>It may require large human resource if product is large and complex.</a:t>
            </a:r>
          </a:p>
          <a:p>
            <a:pPr marL="400050" indent="-400050">
              <a:buFont typeface="+mj-lt"/>
              <a:buAutoNum type="romanUcPeriod"/>
            </a:pPr>
            <a:r>
              <a:rPr lang="en-US" sz="1400" cap="none" dirty="0" smtClean="0">
                <a:solidFill>
                  <a:schemeClr val="tx1"/>
                </a:solidFill>
                <a:latin typeface="Garamond" panose="02020404030301010803" pitchFamily="18" charset="0"/>
              </a:rPr>
              <a:t>It requires time and human dedication. </a:t>
            </a:r>
          </a:p>
          <a:p>
            <a:pPr marL="400050" indent="-400050">
              <a:buFont typeface="+mj-lt"/>
              <a:buAutoNum type="romanUcPeriod"/>
            </a:pPr>
            <a:r>
              <a:rPr lang="en-US" sz="1400" cap="none" dirty="0" smtClean="0">
                <a:solidFill>
                  <a:schemeClr val="tx1"/>
                </a:solidFill>
                <a:latin typeface="Garamond" panose="02020404030301010803" pitchFamily="18" charset="0"/>
              </a:rPr>
              <a:t>Tester should know each and every functionality of software and lack of knowledge may leads to Critical bugs.</a:t>
            </a:r>
            <a:endParaRPr lang="en-US" sz="1400" dirty="0"/>
          </a:p>
        </p:txBody>
      </p:sp>
    </p:spTree>
    <p:extLst>
      <p:ext uri="{BB962C8B-B14F-4D97-AF65-F5344CB8AC3E}">
        <p14:creationId xmlns:p14="http://schemas.microsoft.com/office/powerpoint/2010/main" val="1772482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Assignment</a:t>
            </a:r>
            <a:endParaRPr lang="en-US" dirty="0"/>
          </a:p>
        </p:txBody>
      </p:sp>
      <p:sp>
        <p:nvSpPr>
          <p:cNvPr id="3" name="Content Placeholder 2"/>
          <p:cNvSpPr>
            <a:spLocks noGrp="1"/>
          </p:cNvSpPr>
          <p:nvPr>
            <p:ph idx="1"/>
          </p:nvPr>
        </p:nvSpPr>
        <p:spPr/>
        <p:txBody>
          <a:bodyPr/>
          <a:lstStyle/>
          <a:p>
            <a:r>
              <a:rPr lang="en-US" dirty="0" smtClean="0"/>
              <a:t>Prepare 2 Real life Scenarios in which you Daily perform Testing</a:t>
            </a:r>
            <a:r>
              <a:rPr lang="en-US" dirty="0" smtClean="0"/>
              <a:t>.</a:t>
            </a:r>
          </a:p>
          <a:p>
            <a:r>
              <a:rPr lang="en-US" dirty="0" smtClean="0"/>
              <a:t>List down the scenarios where you feel testing is required.</a:t>
            </a:r>
            <a:endParaRPr lang="en-US" dirty="0"/>
          </a:p>
        </p:txBody>
      </p:sp>
    </p:spTree>
    <p:extLst>
      <p:ext uri="{BB962C8B-B14F-4D97-AF65-F5344CB8AC3E}">
        <p14:creationId xmlns:p14="http://schemas.microsoft.com/office/powerpoint/2010/main" val="1923900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102</TotalTime>
  <Words>487</Words>
  <Application>Microsoft Office PowerPoint</Application>
  <PresentationFormat>Widescreen</PresentationFormat>
  <Paragraphs>30</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Algerian</vt:lpstr>
      <vt:lpstr>Arial</vt:lpstr>
      <vt:lpstr>Century Gothic</vt:lpstr>
      <vt:lpstr>Copperplate Gothic Bold</vt:lpstr>
      <vt:lpstr>Gabriola</vt:lpstr>
      <vt:lpstr>Garamond</vt:lpstr>
      <vt:lpstr>Wingdings 3</vt:lpstr>
      <vt:lpstr>Ion</vt:lpstr>
      <vt:lpstr>Basic Introduction to Testing </vt:lpstr>
      <vt:lpstr>Manual Testing</vt:lpstr>
      <vt:lpstr>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Rupinder Kaur</dc:creator>
  <cp:lastModifiedBy>Rupinder Kaur</cp:lastModifiedBy>
  <cp:revision>56</cp:revision>
  <dcterms:created xsi:type="dcterms:W3CDTF">2023-06-11T10:58:27Z</dcterms:created>
  <dcterms:modified xsi:type="dcterms:W3CDTF">2023-10-09T10:15:58Z</dcterms:modified>
</cp:coreProperties>
</file>