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60" r:id="rId5"/>
    <p:sldId id="258"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10/9/2023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10/9/2023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10/9/2023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98269"/>
            <a:ext cx="8825658" cy="689956"/>
          </a:xfrm>
        </p:spPr>
        <p:txBody>
          <a:bodyPr/>
          <a:lstStyle/>
          <a:p>
            <a:r>
              <a:rPr lang="en-US" sz="3000" dirty="0" smtClean="0">
                <a:solidFill>
                  <a:schemeClr val="accent4">
                    <a:lumMod val="40000"/>
                    <a:lumOff val="60000"/>
                  </a:schemeClr>
                </a:solidFill>
                <a:latin typeface="Lucida Calligraphy" panose="03010101010101010101" pitchFamily="66" charset="0"/>
              </a:rPr>
              <a:t>Types of Manual Testing</a:t>
            </a:r>
            <a:endParaRPr lang="en-US" sz="3000" dirty="0">
              <a:solidFill>
                <a:schemeClr val="accent4">
                  <a:lumMod val="40000"/>
                  <a:lumOff val="60000"/>
                </a:schemeClr>
              </a:solidFill>
              <a:latin typeface="Lucida Calligraphy" panose="03010101010101010101" pitchFamily="66" charset="0"/>
            </a:endParaRPr>
          </a:p>
        </p:txBody>
      </p:sp>
      <p:sp>
        <p:nvSpPr>
          <p:cNvPr id="3" name="Subtitle 2"/>
          <p:cNvSpPr>
            <a:spLocks noGrp="1"/>
          </p:cNvSpPr>
          <p:nvPr>
            <p:ph type="subTitle" idx="1"/>
          </p:nvPr>
        </p:nvSpPr>
        <p:spPr>
          <a:xfrm>
            <a:off x="1154955" y="1529541"/>
            <a:ext cx="8825658" cy="4696691"/>
          </a:xfrm>
        </p:spPr>
        <p:txBody>
          <a:bodyPr>
            <a:normAutofit/>
          </a:bodyPr>
          <a:lstStyle/>
          <a:p>
            <a:r>
              <a:rPr lang="en-US" sz="1600" b="1" dirty="0" smtClean="0">
                <a:latin typeface="Gabriola" panose="04040605051002020D02" pitchFamily="82" charset="0"/>
              </a:rPr>
              <a:t>White Box Testing:</a:t>
            </a:r>
          </a:p>
          <a:p>
            <a:pPr marL="342900" indent="-342900">
              <a:buFont typeface="+mj-lt"/>
              <a:buAutoNum type="arabicParenR"/>
            </a:pPr>
            <a:r>
              <a:rPr lang="en-US" sz="1400" cap="none" dirty="0" smtClean="0">
                <a:solidFill>
                  <a:schemeClr val="bg2"/>
                </a:solidFill>
                <a:latin typeface="Garamond" panose="02020404030301010803" pitchFamily="18" charset="0"/>
              </a:rPr>
              <a:t>White Box Testing is also known as Glass Box or Clear Box testing and it is done by Developers.</a:t>
            </a:r>
            <a:endParaRPr lang="en-US" sz="1400" cap="none" dirty="0">
              <a:solidFill>
                <a:schemeClr val="bg2"/>
              </a:solidFill>
              <a:latin typeface="Garamond" panose="02020404030301010803" pitchFamily="18" charset="0"/>
            </a:endParaRPr>
          </a:p>
          <a:p>
            <a:pPr marL="342900" indent="-342900">
              <a:buFont typeface="+mj-lt"/>
              <a:buAutoNum type="arabicParenR"/>
            </a:pPr>
            <a:r>
              <a:rPr lang="en-US" sz="1400" cap="none" dirty="0" smtClean="0">
                <a:solidFill>
                  <a:schemeClr val="bg2"/>
                </a:solidFill>
                <a:latin typeface="Garamond" panose="02020404030301010803" pitchFamily="18" charset="0"/>
              </a:rPr>
              <a:t>Developers test every line of program code and check the core internal working between inputs and outputs.</a:t>
            </a:r>
          </a:p>
          <a:p>
            <a:pPr marL="342900" indent="-342900">
              <a:buFont typeface="+mj-lt"/>
              <a:buAutoNum type="arabicParenR"/>
            </a:pPr>
            <a:r>
              <a:rPr lang="en-US" sz="1400" cap="none" dirty="0" smtClean="0">
                <a:solidFill>
                  <a:schemeClr val="bg2"/>
                </a:solidFill>
                <a:latin typeface="Garamond" panose="02020404030301010803" pitchFamily="18" charset="0"/>
              </a:rPr>
              <a:t>It requires in-depth knowledge of programming language.</a:t>
            </a:r>
          </a:p>
          <a:p>
            <a:pPr marL="342900" indent="-342900">
              <a:buFont typeface="+mj-lt"/>
              <a:buAutoNum type="arabicParenR"/>
            </a:pPr>
            <a:r>
              <a:rPr lang="en-US" sz="1400" cap="none" dirty="0">
                <a:solidFill>
                  <a:schemeClr val="bg2"/>
                </a:solidFill>
                <a:latin typeface="Garamond" panose="02020404030301010803" pitchFamily="18" charset="0"/>
              </a:rPr>
              <a:t>White box testing helps to analyze the code </a:t>
            </a:r>
            <a:r>
              <a:rPr lang="en-US" sz="1400" cap="none" dirty="0" smtClean="0">
                <a:solidFill>
                  <a:schemeClr val="bg2"/>
                </a:solidFill>
                <a:latin typeface="Garamond" panose="02020404030301010803" pitchFamily="18" charset="0"/>
              </a:rPr>
              <a:t>coverage in order to </a:t>
            </a:r>
            <a:r>
              <a:rPr lang="en-US" sz="1400" cap="none" dirty="0">
                <a:solidFill>
                  <a:schemeClr val="bg2"/>
                </a:solidFill>
                <a:latin typeface="Garamond" panose="02020404030301010803" pitchFamily="18" charset="0"/>
              </a:rPr>
              <a:t>identify the areas of the code that are not being tested</a:t>
            </a:r>
            <a:r>
              <a:rPr lang="en-US" sz="1400" cap="none" dirty="0" smtClean="0">
                <a:solidFill>
                  <a:schemeClr val="bg2"/>
                </a:solidFill>
                <a:latin typeface="Garamond" panose="02020404030301010803" pitchFamily="18" charset="0"/>
              </a:rPr>
              <a:t>.</a:t>
            </a:r>
          </a:p>
          <a:p>
            <a:pPr marL="342900" indent="-342900">
              <a:buFont typeface="+mj-lt"/>
              <a:buAutoNum type="arabicParenR"/>
            </a:pPr>
            <a:r>
              <a:rPr lang="en-US" sz="1400" cap="none" dirty="0" smtClean="0">
                <a:solidFill>
                  <a:schemeClr val="bg2"/>
                </a:solidFill>
                <a:latin typeface="Garamond" panose="02020404030301010803" pitchFamily="18" charset="0"/>
              </a:rPr>
              <a:t>It includes complex code structures and not provide any realistic view of software or application.</a:t>
            </a:r>
          </a:p>
          <a:p>
            <a:pPr marL="342900" indent="-342900">
              <a:buFont typeface="+mj-lt"/>
              <a:buAutoNum type="arabicParenR"/>
            </a:pPr>
            <a:r>
              <a:rPr lang="en-US" sz="1400" cap="none" dirty="0" smtClean="0">
                <a:solidFill>
                  <a:schemeClr val="bg2"/>
                </a:solidFill>
                <a:latin typeface="Garamond" panose="02020404030301010803" pitchFamily="18" charset="0"/>
              </a:rPr>
              <a:t>For example, in case of Calculator App, this testing includes the logic how two numbers are getting added into each other.</a:t>
            </a:r>
          </a:p>
          <a:p>
            <a:pPr marL="342900" indent="-342900">
              <a:buFont typeface="+mj-lt"/>
              <a:buAutoNum type="arabicParenR"/>
            </a:pPr>
            <a:endParaRPr lang="en-US" sz="1400" cap="none" dirty="0">
              <a:solidFill>
                <a:schemeClr val="bg2"/>
              </a:solidFill>
              <a:latin typeface="Garamond" panose="02020404030301010803" pitchFamily="18" charset="0"/>
            </a:endParaRPr>
          </a:p>
          <a:p>
            <a:pPr marL="342900" indent="-342900">
              <a:buFont typeface="+mj-lt"/>
              <a:buAutoNum type="arabicParenR"/>
            </a:pPr>
            <a:endParaRPr lang="en-US" sz="1400" cap="none" dirty="0" smtClean="0">
              <a:solidFill>
                <a:schemeClr val="bg2"/>
              </a:solidFill>
              <a:latin typeface="Garamond" panose="02020404030301010803" pitchFamily="18" charset="0"/>
            </a:endParaRPr>
          </a:p>
        </p:txBody>
      </p:sp>
      <p:sp>
        <p:nvSpPr>
          <p:cNvPr id="4" name="Rounded Rectangle 3"/>
          <p:cNvSpPr/>
          <p:nvPr/>
        </p:nvSpPr>
        <p:spPr>
          <a:xfrm>
            <a:off x="1720733" y="4937760"/>
            <a:ext cx="1255222" cy="53201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Castellar" panose="020A0402060406010301" pitchFamily="18" charset="0"/>
              </a:rPr>
              <a:t>Input</a:t>
            </a:r>
            <a:endParaRPr lang="en-US" dirty="0">
              <a:latin typeface="Castellar" panose="020A0402060406010301" pitchFamily="18" charset="0"/>
            </a:endParaRPr>
          </a:p>
        </p:txBody>
      </p:sp>
      <p:sp>
        <p:nvSpPr>
          <p:cNvPr id="5" name="Rectangle 4"/>
          <p:cNvSpPr/>
          <p:nvPr/>
        </p:nvSpPr>
        <p:spPr>
          <a:xfrm>
            <a:off x="4405745" y="4355869"/>
            <a:ext cx="2518757" cy="169579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 name="Rounded Rectangle 5"/>
          <p:cNvSpPr/>
          <p:nvPr/>
        </p:nvSpPr>
        <p:spPr>
          <a:xfrm>
            <a:off x="4846320" y="4547062"/>
            <a:ext cx="207818" cy="216131"/>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7" name="Diamond 6"/>
          <p:cNvSpPr/>
          <p:nvPr/>
        </p:nvSpPr>
        <p:spPr>
          <a:xfrm>
            <a:off x="4773583" y="5033356"/>
            <a:ext cx="353291" cy="340822"/>
          </a:xfrm>
          <a:prstGeom prst="diamond">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8" name="Rounded Rectangle 7"/>
          <p:cNvSpPr/>
          <p:nvPr/>
        </p:nvSpPr>
        <p:spPr>
          <a:xfrm>
            <a:off x="4846320" y="5644341"/>
            <a:ext cx="207818" cy="24107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9" name="Rounded Rectangle 8"/>
          <p:cNvSpPr/>
          <p:nvPr/>
        </p:nvSpPr>
        <p:spPr>
          <a:xfrm>
            <a:off x="5561214" y="5083232"/>
            <a:ext cx="207818" cy="24107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0" name="Rounded Rectangle 9"/>
          <p:cNvSpPr/>
          <p:nvPr/>
        </p:nvSpPr>
        <p:spPr>
          <a:xfrm>
            <a:off x="6326500" y="5083232"/>
            <a:ext cx="207818" cy="24107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cxnSp>
        <p:nvCxnSpPr>
          <p:cNvPr id="13" name="Straight Arrow Connector 12"/>
          <p:cNvCxnSpPr>
            <a:endCxn id="7" idx="0"/>
          </p:cNvCxnSpPr>
          <p:nvPr/>
        </p:nvCxnSpPr>
        <p:spPr>
          <a:xfrm>
            <a:off x="4950228" y="4763193"/>
            <a:ext cx="1" cy="270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8" idx="0"/>
          </p:cNvCxnSpPr>
          <p:nvPr/>
        </p:nvCxnSpPr>
        <p:spPr>
          <a:xfrm>
            <a:off x="4950228" y="5374178"/>
            <a:ext cx="1" cy="270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9" idx="1"/>
          </p:cNvCxnSpPr>
          <p:nvPr/>
        </p:nvCxnSpPr>
        <p:spPr>
          <a:xfrm>
            <a:off x="5126874" y="5203767"/>
            <a:ext cx="434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1"/>
          </p:cNvCxnSpPr>
          <p:nvPr/>
        </p:nvCxnSpPr>
        <p:spPr>
          <a:xfrm>
            <a:off x="5769032" y="5203767"/>
            <a:ext cx="5574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0" idx="0"/>
            <a:endCxn id="6" idx="3"/>
          </p:cNvCxnSpPr>
          <p:nvPr/>
        </p:nvCxnSpPr>
        <p:spPr>
          <a:xfrm rot="16200000" flipV="1">
            <a:off x="5528222" y="4181044"/>
            <a:ext cx="428104" cy="13762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ight Arrow 25"/>
          <p:cNvSpPr/>
          <p:nvPr/>
        </p:nvSpPr>
        <p:spPr>
          <a:xfrm>
            <a:off x="2982189" y="5037512"/>
            <a:ext cx="1429790" cy="266007"/>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7" name="Right Arrow 26"/>
          <p:cNvSpPr/>
          <p:nvPr/>
        </p:nvSpPr>
        <p:spPr>
          <a:xfrm>
            <a:off x="6883968" y="5033356"/>
            <a:ext cx="1429790" cy="266007"/>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8" name="Rounded Rectangle 27"/>
          <p:cNvSpPr/>
          <p:nvPr/>
        </p:nvSpPr>
        <p:spPr>
          <a:xfrm>
            <a:off x="8292871" y="4889961"/>
            <a:ext cx="1383143" cy="53201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Castellar" panose="020A0402060406010301" pitchFamily="18" charset="0"/>
              </a:rPr>
              <a:t>Output</a:t>
            </a:r>
            <a:endParaRPr lang="en-US" dirty="0">
              <a:latin typeface="Castellar" panose="020A0402060406010301" pitchFamily="18" charset="0"/>
            </a:endParaRPr>
          </a:p>
        </p:txBody>
      </p:sp>
    </p:spTree>
    <p:extLst>
      <p:ext uri="{BB962C8B-B14F-4D97-AF65-F5344CB8AC3E}">
        <p14:creationId xmlns:p14="http://schemas.microsoft.com/office/powerpoint/2010/main" val="1213962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681644"/>
            <a:ext cx="8761413" cy="847898"/>
          </a:xfrm>
        </p:spPr>
        <p:txBody>
          <a:bodyPr/>
          <a:lstStyle/>
          <a:p>
            <a:r>
              <a:rPr lang="en-US" dirty="0" smtClean="0">
                <a:solidFill>
                  <a:schemeClr val="accent4">
                    <a:lumMod val="40000"/>
                    <a:lumOff val="60000"/>
                  </a:schemeClr>
                </a:solidFill>
                <a:latin typeface="Lucida Calligraphy" panose="03010101010101010101" pitchFamily="66" charset="0"/>
              </a:rPr>
              <a:t>Techniques </a:t>
            </a:r>
            <a:r>
              <a:rPr lang="en-US" dirty="0">
                <a:solidFill>
                  <a:schemeClr val="accent4">
                    <a:lumMod val="40000"/>
                    <a:lumOff val="60000"/>
                  </a:schemeClr>
                </a:solidFill>
                <a:latin typeface="Lucida Calligraphy" panose="03010101010101010101" pitchFamily="66" charset="0"/>
              </a:rPr>
              <a:t>of </a:t>
            </a:r>
            <a:r>
              <a:rPr lang="en-US" dirty="0" smtClean="0">
                <a:solidFill>
                  <a:schemeClr val="accent4">
                    <a:lumMod val="40000"/>
                    <a:lumOff val="60000"/>
                  </a:schemeClr>
                </a:solidFill>
                <a:latin typeface="Lucida Calligraphy" panose="03010101010101010101" pitchFamily="66" charset="0"/>
              </a:rPr>
              <a:t>White Box </a:t>
            </a:r>
            <a:r>
              <a:rPr lang="en-US" dirty="0">
                <a:solidFill>
                  <a:schemeClr val="accent4">
                    <a:lumMod val="40000"/>
                    <a:lumOff val="60000"/>
                  </a:schemeClr>
                </a:solidFill>
                <a:latin typeface="Lucida Calligraphy" panose="03010101010101010101" pitchFamily="66" charset="0"/>
              </a:rPr>
              <a:t>Testing</a:t>
            </a:r>
            <a:endParaRPr lang="en-US" dirty="0"/>
          </a:p>
        </p:txBody>
      </p:sp>
      <p:sp>
        <p:nvSpPr>
          <p:cNvPr id="3" name="Content Placeholder 2"/>
          <p:cNvSpPr>
            <a:spLocks noGrp="1"/>
          </p:cNvSpPr>
          <p:nvPr>
            <p:ph idx="1"/>
          </p:nvPr>
        </p:nvSpPr>
        <p:spPr>
          <a:xfrm>
            <a:off x="1154954" y="2543695"/>
            <a:ext cx="8825659" cy="4123112"/>
          </a:xfrm>
        </p:spPr>
        <p:txBody>
          <a:bodyPr>
            <a:normAutofit/>
          </a:bodyPr>
          <a:lstStyle/>
          <a:p>
            <a:r>
              <a:rPr lang="en-US" sz="1400" b="1" dirty="0">
                <a:latin typeface="Garamond" panose="02020404030301010803" pitchFamily="18" charset="0"/>
              </a:rPr>
              <a:t>Statement Coverage:</a:t>
            </a:r>
            <a:r>
              <a:rPr lang="en-US" sz="1400" dirty="0">
                <a:latin typeface="Garamond" panose="02020404030301010803" pitchFamily="18" charset="0"/>
              </a:rPr>
              <a:t> This technique is like making sure you've read every sentence in a book. In software, it checks if every line of code has been executed at least once during testing. It ensures that no code statements are missed during testing</a:t>
            </a:r>
            <a:r>
              <a:rPr lang="en-US" sz="1400" dirty="0" smtClean="0">
                <a:latin typeface="Garamond" panose="02020404030301010803" pitchFamily="18" charset="0"/>
              </a:rPr>
              <a:t>.</a:t>
            </a:r>
          </a:p>
          <a:p>
            <a:r>
              <a:rPr lang="en-US" sz="1400" b="1" dirty="0">
                <a:latin typeface="Garamond" panose="02020404030301010803" pitchFamily="18" charset="0"/>
              </a:rPr>
              <a:t>Branch Coverage:</a:t>
            </a:r>
            <a:r>
              <a:rPr lang="en-US" sz="1400" dirty="0">
                <a:latin typeface="Garamond" panose="02020404030301010803" pitchFamily="18" charset="0"/>
              </a:rPr>
              <a:t> </a:t>
            </a:r>
            <a:r>
              <a:rPr lang="en-US" sz="1400" dirty="0" smtClean="0">
                <a:latin typeface="Garamond" panose="02020404030301010803" pitchFamily="18" charset="0"/>
              </a:rPr>
              <a:t>In </a:t>
            </a:r>
            <a:r>
              <a:rPr lang="en-US" sz="1400" dirty="0">
                <a:latin typeface="Garamond" panose="02020404030301010803" pitchFamily="18" charset="0"/>
              </a:rPr>
              <a:t>software, it checks if every possible branch (like if statements or loops) in the code has been followed during testing. It helps find conditions that may lead to </a:t>
            </a:r>
            <a:r>
              <a:rPr lang="en-US" sz="1400" dirty="0" smtClean="0">
                <a:latin typeface="Garamond" panose="02020404030301010803" pitchFamily="18" charset="0"/>
              </a:rPr>
              <a:t>unexpected </a:t>
            </a:r>
            <a:r>
              <a:rPr lang="en-US" sz="1400" dirty="0">
                <a:latin typeface="Garamond" panose="02020404030301010803" pitchFamily="18" charset="0"/>
              </a:rPr>
              <a:t>outcomes</a:t>
            </a:r>
            <a:r>
              <a:rPr lang="en-US" sz="1400" dirty="0" smtClean="0">
                <a:latin typeface="Garamond" panose="02020404030301010803" pitchFamily="18" charset="0"/>
              </a:rPr>
              <a:t>.</a:t>
            </a:r>
          </a:p>
          <a:p>
            <a:r>
              <a:rPr lang="en-US" sz="1400" b="1" dirty="0">
                <a:latin typeface="Garamond" panose="02020404030301010803" pitchFamily="18" charset="0"/>
              </a:rPr>
              <a:t>Loop Testing:</a:t>
            </a:r>
            <a:r>
              <a:rPr lang="en-US" sz="1400" dirty="0">
                <a:latin typeface="Garamond" panose="02020404030301010803" pitchFamily="18" charset="0"/>
              </a:rPr>
              <a:t> This is like repeatedly doing a task until a certain condition is met, and you want to make sure it works correctly. In software, loop testing focuses on testing loops (like for and while loops) to check if they run the correct number of times and handle </a:t>
            </a:r>
            <a:r>
              <a:rPr lang="en-US" sz="1400" dirty="0" smtClean="0">
                <a:latin typeface="Garamond" panose="02020404030301010803" pitchFamily="18" charset="0"/>
              </a:rPr>
              <a:t>different </a:t>
            </a:r>
            <a:r>
              <a:rPr lang="en-US" sz="1400" dirty="0">
                <a:latin typeface="Garamond" panose="02020404030301010803" pitchFamily="18" charset="0"/>
              </a:rPr>
              <a:t>inputs effectively</a:t>
            </a:r>
            <a:r>
              <a:rPr lang="en-US" sz="1400" dirty="0" smtClean="0">
                <a:latin typeface="Garamond" panose="02020404030301010803" pitchFamily="18" charset="0"/>
              </a:rPr>
              <a:t>.</a:t>
            </a:r>
          </a:p>
          <a:p>
            <a:r>
              <a:rPr lang="en-US" sz="1400" b="1" dirty="0">
                <a:latin typeface="Garamond" panose="02020404030301010803" pitchFamily="18" charset="0"/>
              </a:rPr>
              <a:t>Boundary Value Testing:</a:t>
            </a:r>
            <a:r>
              <a:rPr lang="en-US" sz="1400" dirty="0">
                <a:latin typeface="Garamond" panose="02020404030301010803" pitchFamily="18" charset="0"/>
              </a:rPr>
              <a:t> Imagine testing the limits of a playground to make sure it's safe. In software, this technique tests the values at the edges or boundaries of input ranges. It helps catch issues that might occur when values are at their minimum or </a:t>
            </a:r>
            <a:r>
              <a:rPr lang="en-US" sz="1400" dirty="0" smtClean="0">
                <a:latin typeface="Garamond" panose="02020404030301010803" pitchFamily="18" charset="0"/>
              </a:rPr>
              <a:t>maximum </a:t>
            </a:r>
            <a:r>
              <a:rPr lang="en-US" sz="1400" dirty="0">
                <a:latin typeface="Garamond" panose="02020404030301010803" pitchFamily="18" charset="0"/>
              </a:rPr>
              <a:t>limits</a:t>
            </a:r>
            <a:r>
              <a:rPr lang="en-US" sz="1400" dirty="0" smtClean="0">
                <a:latin typeface="Garamond" panose="02020404030301010803" pitchFamily="18" charset="0"/>
              </a:rPr>
              <a:t>.</a:t>
            </a:r>
          </a:p>
          <a:p>
            <a:r>
              <a:rPr lang="en-US" sz="1400" b="1" dirty="0">
                <a:latin typeface="Garamond" panose="02020404030301010803" pitchFamily="18" charset="0"/>
              </a:rPr>
              <a:t>Control Flow Testing:</a:t>
            </a:r>
            <a:r>
              <a:rPr lang="en-US" sz="1400" dirty="0">
                <a:latin typeface="Garamond" panose="02020404030301010803" pitchFamily="18" charset="0"/>
              </a:rPr>
              <a:t> Think of this as following the flowchart of a process step by step. In software, control flow testing examines how the program moves through its logic, checking that it follows the expected flow and doesn't get stuck in infinite loops or take unexpected paths.</a:t>
            </a:r>
          </a:p>
        </p:txBody>
      </p:sp>
    </p:spTree>
    <p:extLst>
      <p:ext uri="{BB962C8B-B14F-4D97-AF65-F5344CB8AC3E}">
        <p14:creationId xmlns:p14="http://schemas.microsoft.com/office/powerpoint/2010/main" val="3976360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98269"/>
            <a:ext cx="8825658" cy="689956"/>
          </a:xfrm>
        </p:spPr>
        <p:txBody>
          <a:bodyPr/>
          <a:lstStyle/>
          <a:p>
            <a:r>
              <a:rPr lang="en-US" sz="3000" dirty="0" smtClean="0">
                <a:solidFill>
                  <a:schemeClr val="accent4">
                    <a:lumMod val="40000"/>
                    <a:lumOff val="60000"/>
                  </a:schemeClr>
                </a:solidFill>
                <a:latin typeface="Lucida Calligraphy" panose="03010101010101010101" pitchFamily="66" charset="0"/>
              </a:rPr>
              <a:t>Types of Manual Testing Cont..</a:t>
            </a:r>
            <a:endParaRPr lang="en-US" sz="3000" dirty="0">
              <a:solidFill>
                <a:schemeClr val="accent4">
                  <a:lumMod val="40000"/>
                  <a:lumOff val="60000"/>
                </a:schemeClr>
              </a:solidFill>
              <a:latin typeface="Lucida Calligraphy" panose="03010101010101010101" pitchFamily="66" charset="0"/>
            </a:endParaRPr>
          </a:p>
        </p:txBody>
      </p:sp>
      <p:sp>
        <p:nvSpPr>
          <p:cNvPr id="3" name="Subtitle 2"/>
          <p:cNvSpPr>
            <a:spLocks noGrp="1"/>
          </p:cNvSpPr>
          <p:nvPr>
            <p:ph type="subTitle" idx="1"/>
          </p:nvPr>
        </p:nvSpPr>
        <p:spPr>
          <a:xfrm>
            <a:off x="1154955" y="1529541"/>
            <a:ext cx="8825658" cy="4696691"/>
          </a:xfrm>
        </p:spPr>
        <p:txBody>
          <a:bodyPr>
            <a:normAutofit/>
          </a:bodyPr>
          <a:lstStyle/>
          <a:p>
            <a:r>
              <a:rPr lang="en-US" sz="1600" b="1" dirty="0" smtClean="0">
                <a:latin typeface="Gabriola" panose="04040605051002020D02" pitchFamily="82" charset="0"/>
              </a:rPr>
              <a:t>Black Box Testing:</a:t>
            </a:r>
          </a:p>
          <a:p>
            <a:pPr marL="342900" indent="-342900">
              <a:buFont typeface="+mj-lt"/>
              <a:buAutoNum type="arabicParenR"/>
            </a:pPr>
            <a:r>
              <a:rPr lang="en-US" sz="1400" cap="none" dirty="0" smtClean="0">
                <a:solidFill>
                  <a:schemeClr val="bg2"/>
                </a:solidFill>
                <a:latin typeface="Garamond" panose="02020404030301010803" pitchFamily="18" charset="0"/>
              </a:rPr>
              <a:t>Black  </a:t>
            </a:r>
            <a:r>
              <a:rPr lang="en-US" sz="1400" cap="none" dirty="0">
                <a:solidFill>
                  <a:schemeClr val="bg2"/>
                </a:solidFill>
                <a:latin typeface="Garamond" panose="02020404030301010803" pitchFamily="18" charset="0"/>
              </a:rPr>
              <a:t>Box Testing is also known as </a:t>
            </a:r>
            <a:r>
              <a:rPr lang="en-US" sz="1400" cap="none" dirty="0" smtClean="0">
                <a:solidFill>
                  <a:schemeClr val="bg2"/>
                </a:solidFill>
                <a:latin typeface="Garamond" panose="02020404030301010803" pitchFamily="18" charset="0"/>
              </a:rPr>
              <a:t>Behavioral testing </a:t>
            </a:r>
            <a:r>
              <a:rPr lang="en-US" sz="1400" cap="none" dirty="0">
                <a:solidFill>
                  <a:schemeClr val="bg2"/>
                </a:solidFill>
                <a:latin typeface="Garamond" panose="02020404030301010803" pitchFamily="18" charset="0"/>
              </a:rPr>
              <a:t>and it is done by Software </a:t>
            </a:r>
            <a:r>
              <a:rPr lang="en-US" sz="1400" cap="none" dirty="0" smtClean="0">
                <a:solidFill>
                  <a:schemeClr val="bg2"/>
                </a:solidFill>
                <a:latin typeface="Garamond" panose="02020404030301010803" pitchFamily="18" charset="0"/>
              </a:rPr>
              <a:t>Testers.</a:t>
            </a:r>
            <a:endParaRPr lang="en-US" sz="1400" cap="none" dirty="0">
              <a:solidFill>
                <a:schemeClr val="bg2"/>
              </a:solidFill>
              <a:latin typeface="Garamond" panose="02020404030301010803" pitchFamily="18" charset="0"/>
            </a:endParaRPr>
          </a:p>
          <a:p>
            <a:pPr marL="342900" indent="-342900">
              <a:buFont typeface="+mj-lt"/>
              <a:buAutoNum type="arabicParenR"/>
            </a:pPr>
            <a:r>
              <a:rPr lang="en-US" sz="1400" cap="none" dirty="0" smtClean="0">
                <a:solidFill>
                  <a:schemeClr val="bg2"/>
                </a:solidFill>
                <a:latin typeface="Garamond" panose="02020404030301010803" pitchFamily="18" charset="0"/>
              </a:rPr>
              <a:t>In this, tester provides an input and check whether the generated output meets the expectations.</a:t>
            </a:r>
          </a:p>
          <a:p>
            <a:pPr marL="342900" indent="-342900">
              <a:buFont typeface="+mj-lt"/>
              <a:buAutoNum type="arabicParenR"/>
            </a:pPr>
            <a:r>
              <a:rPr lang="en-US" sz="1400" cap="none" dirty="0" smtClean="0">
                <a:solidFill>
                  <a:schemeClr val="bg2"/>
                </a:solidFill>
                <a:latin typeface="Garamond" panose="02020404030301010803" pitchFamily="18" charset="0"/>
              </a:rPr>
              <a:t>If output meets the expectation then functionality is considered to be Pass otherwise Fail. Development team is responsible to fix or solve the failing points.</a:t>
            </a:r>
          </a:p>
          <a:p>
            <a:pPr marL="342900" indent="-342900">
              <a:buFont typeface="+mj-lt"/>
              <a:buAutoNum type="arabicParenR"/>
            </a:pPr>
            <a:r>
              <a:rPr lang="en-US" sz="1400" cap="none" dirty="0" smtClean="0">
                <a:solidFill>
                  <a:schemeClr val="bg2"/>
                </a:solidFill>
                <a:latin typeface="Garamond" panose="02020404030301010803" pitchFamily="18" charset="0"/>
              </a:rPr>
              <a:t>It does not require the knowledge of core programing of product or application.</a:t>
            </a:r>
          </a:p>
          <a:p>
            <a:pPr marL="342900" indent="-342900">
              <a:buFont typeface="+mj-lt"/>
              <a:buAutoNum type="arabicParenR"/>
            </a:pPr>
            <a:r>
              <a:rPr lang="en-US" sz="1400" cap="none" dirty="0" smtClean="0">
                <a:solidFill>
                  <a:schemeClr val="bg2"/>
                </a:solidFill>
                <a:latin typeface="Garamond" panose="02020404030301010803" pitchFamily="18" charset="0"/>
              </a:rPr>
              <a:t>For example, in case of Calculator App, this approach only focuses if we add 20 &amp; 30 then output should be 50</a:t>
            </a:r>
          </a:p>
          <a:p>
            <a:pPr marL="342900" indent="-342900">
              <a:buFont typeface="+mj-lt"/>
              <a:buAutoNum type="arabicParenR"/>
            </a:pPr>
            <a:endParaRPr lang="en-US" sz="1400" cap="none" dirty="0">
              <a:solidFill>
                <a:schemeClr val="bg2"/>
              </a:solidFill>
              <a:latin typeface="Garamond" panose="02020404030301010803" pitchFamily="18" charset="0"/>
            </a:endParaRPr>
          </a:p>
          <a:p>
            <a:pPr marL="342900" indent="-342900">
              <a:buFont typeface="+mj-lt"/>
              <a:buAutoNum type="arabicParenR"/>
            </a:pPr>
            <a:endParaRPr lang="en-US" sz="1400" cap="none" dirty="0" smtClean="0">
              <a:solidFill>
                <a:schemeClr val="bg2"/>
              </a:solidFill>
              <a:latin typeface="Garamond" panose="02020404030301010803" pitchFamily="18" charset="0"/>
            </a:endParaRPr>
          </a:p>
        </p:txBody>
      </p:sp>
      <p:sp>
        <p:nvSpPr>
          <p:cNvPr id="4" name="Rounded Rectangle 3"/>
          <p:cNvSpPr/>
          <p:nvPr/>
        </p:nvSpPr>
        <p:spPr>
          <a:xfrm>
            <a:off x="1720733" y="4937760"/>
            <a:ext cx="1255222" cy="53201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Castellar" panose="020A0402060406010301" pitchFamily="18" charset="0"/>
              </a:rPr>
              <a:t>Input</a:t>
            </a:r>
            <a:endParaRPr lang="en-US" dirty="0">
              <a:latin typeface="Castellar" panose="020A0402060406010301" pitchFamily="18" charset="0"/>
            </a:endParaRPr>
          </a:p>
        </p:txBody>
      </p:sp>
      <p:sp>
        <p:nvSpPr>
          <p:cNvPr id="26" name="Right Arrow 25"/>
          <p:cNvSpPr/>
          <p:nvPr/>
        </p:nvSpPr>
        <p:spPr>
          <a:xfrm>
            <a:off x="2982189" y="5037512"/>
            <a:ext cx="1429790" cy="266007"/>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7" name="Right Arrow 26"/>
          <p:cNvSpPr/>
          <p:nvPr/>
        </p:nvSpPr>
        <p:spPr>
          <a:xfrm>
            <a:off x="6883968" y="5033356"/>
            <a:ext cx="1429790" cy="266007"/>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8" name="Rounded Rectangle 27"/>
          <p:cNvSpPr/>
          <p:nvPr/>
        </p:nvSpPr>
        <p:spPr>
          <a:xfrm>
            <a:off x="8292871" y="4889961"/>
            <a:ext cx="1383143" cy="53201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Castellar" panose="020A0402060406010301" pitchFamily="18" charset="0"/>
              </a:rPr>
              <a:t>Output</a:t>
            </a:r>
            <a:endParaRPr lang="en-US" dirty="0">
              <a:latin typeface="Castellar" panose="020A0402060406010301" pitchFamily="18" charset="0"/>
            </a:endParaRPr>
          </a:p>
        </p:txBody>
      </p:sp>
      <p:sp>
        <p:nvSpPr>
          <p:cNvPr id="11" name="Rectangle 10"/>
          <p:cNvSpPr/>
          <p:nvPr/>
        </p:nvSpPr>
        <p:spPr>
          <a:xfrm>
            <a:off x="4411980" y="4605251"/>
            <a:ext cx="2471988" cy="11991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extBox 11"/>
          <p:cNvSpPr txBox="1"/>
          <p:nvPr/>
        </p:nvSpPr>
        <p:spPr>
          <a:xfrm>
            <a:off x="1828800" y="4497185"/>
            <a:ext cx="1039091"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smtClean="0"/>
              <a:t>20 + 30</a:t>
            </a:r>
            <a:endParaRPr lang="en-US" dirty="0"/>
          </a:p>
        </p:txBody>
      </p:sp>
      <p:sp>
        <p:nvSpPr>
          <p:cNvPr id="22" name="TextBox 21"/>
          <p:cNvSpPr txBox="1"/>
          <p:nvPr/>
        </p:nvSpPr>
        <p:spPr>
          <a:xfrm>
            <a:off x="8403119" y="4420585"/>
            <a:ext cx="1039091"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smtClean="0"/>
              <a:t>     50</a:t>
            </a:r>
            <a:endParaRPr lang="en-US" dirty="0"/>
          </a:p>
        </p:txBody>
      </p:sp>
    </p:spTree>
    <p:extLst>
      <p:ext uri="{BB962C8B-B14F-4D97-AF65-F5344CB8AC3E}">
        <p14:creationId xmlns:p14="http://schemas.microsoft.com/office/powerpoint/2010/main" val="2314107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4">
                    <a:lumMod val="40000"/>
                    <a:lumOff val="60000"/>
                  </a:schemeClr>
                </a:solidFill>
                <a:latin typeface="Lucida Calligraphy" panose="03010101010101010101" pitchFamily="66" charset="0"/>
              </a:rPr>
              <a:t>Techniques of </a:t>
            </a:r>
            <a:r>
              <a:rPr lang="en-US" dirty="0" smtClean="0">
                <a:solidFill>
                  <a:schemeClr val="accent4">
                    <a:lumMod val="40000"/>
                    <a:lumOff val="60000"/>
                  </a:schemeClr>
                </a:solidFill>
                <a:latin typeface="Lucida Calligraphy" panose="03010101010101010101" pitchFamily="66" charset="0"/>
              </a:rPr>
              <a:t>Black </a:t>
            </a:r>
            <a:r>
              <a:rPr lang="en-US" dirty="0">
                <a:solidFill>
                  <a:schemeClr val="accent4">
                    <a:lumMod val="40000"/>
                    <a:lumOff val="60000"/>
                  </a:schemeClr>
                </a:solidFill>
                <a:latin typeface="Lucida Calligraphy" panose="03010101010101010101" pitchFamily="66" charset="0"/>
              </a:rPr>
              <a:t>Box Testing</a:t>
            </a:r>
            <a:endParaRPr lang="en-US" dirty="0"/>
          </a:p>
        </p:txBody>
      </p:sp>
      <p:sp>
        <p:nvSpPr>
          <p:cNvPr id="3" name="Content Placeholder 2"/>
          <p:cNvSpPr>
            <a:spLocks noGrp="1"/>
          </p:cNvSpPr>
          <p:nvPr>
            <p:ph idx="1"/>
          </p:nvPr>
        </p:nvSpPr>
        <p:spPr>
          <a:xfrm>
            <a:off x="1154954" y="2603500"/>
            <a:ext cx="8825659" cy="3439853"/>
          </a:xfrm>
        </p:spPr>
        <p:txBody>
          <a:bodyPr>
            <a:normAutofit/>
          </a:bodyPr>
          <a:lstStyle/>
          <a:p>
            <a:r>
              <a:rPr lang="en-US" sz="1400" b="1" dirty="0">
                <a:latin typeface="Garamond" panose="02020404030301010803" pitchFamily="18" charset="0"/>
              </a:rPr>
              <a:t>Functional Testing:</a:t>
            </a:r>
            <a:r>
              <a:rPr lang="en-US" sz="1400" dirty="0">
                <a:latin typeface="Garamond" panose="02020404030301010803" pitchFamily="18" charset="0"/>
              </a:rPr>
              <a:t> This is like checking if a TV remote's buttons work as expected. In software, functional testing verifies that the software's functions or features perform their intended tasks correctly. Testers don't need to know how the code works; they test </a:t>
            </a:r>
            <a:r>
              <a:rPr lang="en-US" sz="1400" dirty="0" smtClean="0">
                <a:latin typeface="Garamond" panose="02020404030301010803" pitchFamily="18" charset="0"/>
              </a:rPr>
              <a:t>based </a:t>
            </a:r>
            <a:r>
              <a:rPr lang="en-US" sz="1400" dirty="0">
                <a:latin typeface="Garamond" panose="02020404030301010803" pitchFamily="18" charset="0"/>
              </a:rPr>
              <a:t>on what the software is supposed to do</a:t>
            </a:r>
            <a:r>
              <a:rPr lang="en-US" sz="1400" dirty="0" smtClean="0">
                <a:latin typeface="Garamond" panose="02020404030301010803" pitchFamily="18" charset="0"/>
              </a:rPr>
              <a:t>.</a:t>
            </a:r>
          </a:p>
          <a:p>
            <a:r>
              <a:rPr lang="en-US" sz="1400" b="1" dirty="0">
                <a:latin typeface="Garamond" panose="02020404030301010803" pitchFamily="18" charset="0"/>
              </a:rPr>
              <a:t>Boundary Testing:</a:t>
            </a:r>
            <a:r>
              <a:rPr lang="en-US" sz="1400" dirty="0">
                <a:latin typeface="Garamond" panose="02020404030301010803" pitchFamily="18" charset="0"/>
              </a:rPr>
              <a:t> Imagine testing a car's speed limits to make sure it's safe. In software, boundary testing examines how the software behaves at the edges of its input ranges. Testers check how the software handles values just before, just after, and exactly on the specified limits</a:t>
            </a:r>
            <a:r>
              <a:rPr lang="en-US" sz="1400" dirty="0" smtClean="0">
                <a:latin typeface="Garamond" panose="02020404030301010803" pitchFamily="18" charset="0"/>
              </a:rPr>
              <a:t>.</a:t>
            </a:r>
          </a:p>
          <a:p>
            <a:r>
              <a:rPr lang="en-US" sz="1400" b="1" dirty="0">
                <a:latin typeface="Garamond" panose="02020404030301010803" pitchFamily="18" charset="0"/>
              </a:rPr>
              <a:t>Error Handling Testing:</a:t>
            </a:r>
            <a:r>
              <a:rPr lang="en-US" sz="1400" dirty="0">
                <a:latin typeface="Garamond" panose="02020404030301010803" pitchFamily="18" charset="0"/>
              </a:rPr>
              <a:t> This is like seeing how a computer program reacts when you give it the wrong input. In software, error handling testing checks how the software responds to incorrect or unexpected inputs. Testers try to provoke errors and ensure the software handles them gracefully</a:t>
            </a:r>
            <a:r>
              <a:rPr lang="en-US" sz="1400" dirty="0" smtClean="0">
                <a:latin typeface="Garamond" panose="02020404030301010803" pitchFamily="18" charset="0"/>
              </a:rPr>
              <a:t>.</a:t>
            </a:r>
          </a:p>
          <a:p>
            <a:r>
              <a:rPr lang="en-US" sz="1400" b="1" dirty="0">
                <a:latin typeface="Garamond" panose="02020404030301010803" pitchFamily="18" charset="0"/>
              </a:rPr>
              <a:t>Performance Testing:</a:t>
            </a:r>
            <a:r>
              <a:rPr lang="en-US" sz="1400" dirty="0">
                <a:latin typeface="Garamond" panose="02020404030301010803" pitchFamily="18" charset="0"/>
              </a:rPr>
              <a:t> This is like measuring how fast a car can go or how much weight it can carry. In software, performance testing assesses how well the software performs under different conditions, such as how fast it responds or how it handles a large number of users.</a:t>
            </a:r>
            <a:endParaRPr lang="en-US" sz="1400" dirty="0">
              <a:latin typeface="Garamond" panose="02020404030301010803" pitchFamily="18" charset="0"/>
            </a:endParaRPr>
          </a:p>
        </p:txBody>
      </p:sp>
    </p:spTree>
    <p:extLst>
      <p:ext uri="{BB962C8B-B14F-4D97-AF65-F5344CB8AC3E}">
        <p14:creationId xmlns:p14="http://schemas.microsoft.com/office/powerpoint/2010/main" val="581948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98269"/>
            <a:ext cx="8825658" cy="689956"/>
          </a:xfrm>
        </p:spPr>
        <p:txBody>
          <a:bodyPr/>
          <a:lstStyle/>
          <a:p>
            <a:r>
              <a:rPr lang="en-US" sz="3000" dirty="0" smtClean="0">
                <a:solidFill>
                  <a:schemeClr val="accent4">
                    <a:lumMod val="40000"/>
                    <a:lumOff val="60000"/>
                  </a:schemeClr>
                </a:solidFill>
                <a:latin typeface="Lucida Calligraphy" panose="03010101010101010101" pitchFamily="66" charset="0"/>
              </a:rPr>
              <a:t>Types of Manual Testing Cont..</a:t>
            </a:r>
            <a:endParaRPr lang="en-US" sz="3000" dirty="0">
              <a:solidFill>
                <a:schemeClr val="accent4">
                  <a:lumMod val="40000"/>
                  <a:lumOff val="60000"/>
                </a:schemeClr>
              </a:solidFill>
              <a:latin typeface="Lucida Calligraphy" panose="03010101010101010101" pitchFamily="66" charset="0"/>
            </a:endParaRPr>
          </a:p>
        </p:txBody>
      </p:sp>
      <p:sp>
        <p:nvSpPr>
          <p:cNvPr id="3" name="Subtitle 2"/>
          <p:cNvSpPr>
            <a:spLocks noGrp="1"/>
          </p:cNvSpPr>
          <p:nvPr>
            <p:ph type="subTitle" idx="1"/>
          </p:nvPr>
        </p:nvSpPr>
        <p:spPr>
          <a:xfrm>
            <a:off x="1154955" y="1529541"/>
            <a:ext cx="8825658" cy="4696691"/>
          </a:xfrm>
        </p:spPr>
        <p:txBody>
          <a:bodyPr>
            <a:normAutofit/>
          </a:bodyPr>
          <a:lstStyle/>
          <a:p>
            <a:r>
              <a:rPr lang="en-US" sz="1600" b="1" dirty="0" smtClean="0">
                <a:latin typeface="Gabriola" panose="04040605051002020D02" pitchFamily="82" charset="0"/>
              </a:rPr>
              <a:t>Grey Box Testing:</a:t>
            </a:r>
          </a:p>
          <a:p>
            <a:pPr marL="342900" indent="-342900">
              <a:buFont typeface="+mj-lt"/>
              <a:buAutoNum type="arabicParenR"/>
            </a:pPr>
            <a:r>
              <a:rPr lang="en-US" sz="1400" cap="none" dirty="0" smtClean="0">
                <a:solidFill>
                  <a:schemeClr val="bg2"/>
                </a:solidFill>
                <a:latin typeface="Garamond" panose="02020404030301010803" pitchFamily="18" charset="0"/>
              </a:rPr>
              <a:t>Grey  </a:t>
            </a:r>
            <a:r>
              <a:rPr lang="en-US" sz="1400" cap="none" dirty="0">
                <a:solidFill>
                  <a:schemeClr val="bg2"/>
                </a:solidFill>
                <a:latin typeface="Garamond" panose="02020404030301010803" pitchFamily="18" charset="0"/>
              </a:rPr>
              <a:t>Box Testing is </a:t>
            </a:r>
            <a:r>
              <a:rPr lang="en-US" sz="1400" cap="none" dirty="0" smtClean="0">
                <a:solidFill>
                  <a:schemeClr val="bg2"/>
                </a:solidFill>
                <a:latin typeface="Garamond" panose="02020404030301010803" pitchFamily="18" charset="0"/>
              </a:rPr>
              <a:t>a combination of Black box testing and White box testing .</a:t>
            </a:r>
            <a:endParaRPr lang="en-US" sz="1400" cap="none" dirty="0">
              <a:solidFill>
                <a:schemeClr val="bg2"/>
              </a:solidFill>
              <a:latin typeface="Garamond" panose="02020404030301010803" pitchFamily="18" charset="0"/>
            </a:endParaRPr>
          </a:p>
          <a:p>
            <a:pPr marL="342900" indent="-342900">
              <a:buFont typeface="+mj-lt"/>
              <a:buAutoNum type="arabicParenR"/>
            </a:pPr>
            <a:r>
              <a:rPr lang="en-US" sz="1400" cap="none" dirty="0" smtClean="0">
                <a:solidFill>
                  <a:schemeClr val="bg2"/>
                </a:solidFill>
                <a:latin typeface="Garamond" panose="02020404030301010803" pitchFamily="18" charset="0"/>
              </a:rPr>
              <a:t>In this, tester has limited knowledge of internal code structure of product.</a:t>
            </a:r>
          </a:p>
          <a:p>
            <a:pPr marL="342900" indent="-342900">
              <a:buFont typeface="+mj-lt"/>
              <a:buAutoNum type="arabicParenR"/>
            </a:pPr>
            <a:r>
              <a:rPr lang="en-US" sz="1400" cap="none" dirty="0" smtClean="0">
                <a:solidFill>
                  <a:schemeClr val="bg2"/>
                </a:solidFill>
                <a:latin typeface="Garamond" panose="02020404030301010803" pitchFamily="18" charset="0"/>
              </a:rPr>
              <a:t>It’s purpose is to test and identify the defects due to improper code structure.</a:t>
            </a:r>
          </a:p>
          <a:p>
            <a:pPr marL="342900" indent="-342900">
              <a:buFont typeface="+mj-lt"/>
              <a:buAutoNum type="arabicParenR"/>
            </a:pPr>
            <a:r>
              <a:rPr lang="en-US" sz="1400" cap="none" dirty="0" smtClean="0">
                <a:solidFill>
                  <a:schemeClr val="bg2"/>
                </a:solidFill>
                <a:latin typeface="Garamond" panose="02020404030301010803" pitchFamily="18" charset="0"/>
              </a:rPr>
              <a:t>If tester discover any error in code during testing then he can fix itself and again perform the testing.</a:t>
            </a:r>
          </a:p>
          <a:p>
            <a:pPr marL="342900" indent="-342900">
              <a:buFont typeface="+mj-lt"/>
              <a:buAutoNum type="arabicParenR"/>
            </a:pPr>
            <a:r>
              <a:rPr lang="en-US" sz="1400" cap="none" dirty="0" smtClean="0">
                <a:solidFill>
                  <a:schemeClr val="bg2"/>
                </a:solidFill>
                <a:latin typeface="Garamond" panose="02020404030301010803" pitchFamily="18" charset="0"/>
              </a:rPr>
              <a:t>This testing ensure that developer and tester should be on the same page.</a:t>
            </a:r>
          </a:p>
          <a:p>
            <a:pPr marL="342900" indent="-342900">
              <a:buFont typeface="+mj-lt"/>
              <a:buAutoNum type="arabicParenR"/>
            </a:pPr>
            <a:r>
              <a:rPr lang="en-US" sz="1400" cap="none" dirty="0" smtClean="0">
                <a:solidFill>
                  <a:schemeClr val="bg2"/>
                </a:solidFill>
                <a:latin typeface="Garamond" panose="02020404030301010803" pitchFamily="18" charset="0"/>
              </a:rPr>
              <a:t>For example, if a website link is not working properly then tester can modify the HTML code to fix the issue.</a:t>
            </a:r>
          </a:p>
          <a:p>
            <a:pPr marL="342900" indent="-342900">
              <a:buFont typeface="+mj-lt"/>
              <a:buAutoNum type="arabicParenR"/>
            </a:pPr>
            <a:endParaRPr lang="en-US" sz="1400" cap="none" dirty="0">
              <a:solidFill>
                <a:schemeClr val="bg2"/>
              </a:solidFill>
              <a:latin typeface="Garamond" panose="02020404030301010803" pitchFamily="18" charset="0"/>
            </a:endParaRPr>
          </a:p>
          <a:p>
            <a:pPr marL="342900" indent="-342900">
              <a:buFont typeface="+mj-lt"/>
              <a:buAutoNum type="arabicParenR"/>
            </a:pPr>
            <a:endParaRPr lang="en-US" sz="1400" cap="none" dirty="0" smtClean="0">
              <a:solidFill>
                <a:schemeClr val="bg2"/>
              </a:solidFill>
              <a:latin typeface="Garamond" panose="02020404030301010803" pitchFamily="18" charset="0"/>
            </a:endParaRPr>
          </a:p>
        </p:txBody>
      </p:sp>
      <p:sp>
        <p:nvSpPr>
          <p:cNvPr id="10" name="Cube 9"/>
          <p:cNvSpPr/>
          <p:nvPr/>
        </p:nvSpPr>
        <p:spPr>
          <a:xfrm>
            <a:off x="2383460" y="4175761"/>
            <a:ext cx="1085919" cy="980902"/>
          </a:xfrm>
          <a:prstGeom prst="cub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Cube 12"/>
          <p:cNvSpPr/>
          <p:nvPr/>
        </p:nvSpPr>
        <p:spPr>
          <a:xfrm>
            <a:off x="6907876" y="4087785"/>
            <a:ext cx="1163782" cy="911628"/>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Cube 13"/>
          <p:cNvSpPr/>
          <p:nvPr/>
        </p:nvSpPr>
        <p:spPr>
          <a:xfrm>
            <a:off x="4746567" y="5261956"/>
            <a:ext cx="1216152" cy="964276"/>
          </a:xfrm>
          <a:prstGeom prst="cub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0" name="Straight Arrow Connector 19"/>
          <p:cNvCxnSpPr/>
          <p:nvPr/>
        </p:nvCxnSpPr>
        <p:spPr>
          <a:xfrm flipV="1">
            <a:off x="3469379" y="4543599"/>
            <a:ext cx="3438497" cy="49876"/>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sp>
        <p:nvSpPr>
          <p:cNvPr id="23" name="Down Arrow 22"/>
          <p:cNvSpPr/>
          <p:nvPr/>
        </p:nvSpPr>
        <p:spPr>
          <a:xfrm>
            <a:off x="5225514" y="4593475"/>
            <a:ext cx="168541" cy="693419"/>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9927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4">
                    <a:lumMod val="40000"/>
                    <a:lumOff val="60000"/>
                  </a:schemeClr>
                </a:solidFill>
                <a:latin typeface="Lucida Calligraphy" panose="03010101010101010101" pitchFamily="66" charset="0"/>
              </a:rPr>
              <a:t>Techniques of </a:t>
            </a:r>
            <a:r>
              <a:rPr lang="en-US" dirty="0" smtClean="0">
                <a:solidFill>
                  <a:schemeClr val="accent4">
                    <a:lumMod val="40000"/>
                    <a:lumOff val="60000"/>
                  </a:schemeClr>
                </a:solidFill>
                <a:latin typeface="Lucida Calligraphy" panose="03010101010101010101" pitchFamily="66" charset="0"/>
              </a:rPr>
              <a:t>Gray </a:t>
            </a:r>
            <a:r>
              <a:rPr lang="en-US" dirty="0">
                <a:solidFill>
                  <a:schemeClr val="accent4">
                    <a:lumMod val="40000"/>
                    <a:lumOff val="60000"/>
                  </a:schemeClr>
                </a:solidFill>
                <a:latin typeface="Lucida Calligraphy" panose="03010101010101010101" pitchFamily="66" charset="0"/>
              </a:rPr>
              <a:t>Box Testing</a:t>
            </a:r>
            <a:endParaRPr lang="en-US" dirty="0"/>
          </a:p>
        </p:txBody>
      </p:sp>
      <p:sp>
        <p:nvSpPr>
          <p:cNvPr id="3" name="Content Placeholder 2"/>
          <p:cNvSpPr>
            <a:spLocks noGrp="1"/>
          </p:cNvSpPr>
          <p:nvPr>
            <p:ph idx="1"/>
          </p:nvPr>
        </p:nvSpPr>
        <p:spPr/>
        <p:txBody>
          <a:bodyPr>
            <a:normAutofit/>
          </a:bodyPr>
          <a:lstStyle/>
          <a:p>
            <a:r>
              <a:rPr lang="en-US" sz="1400" b="1" dirty="0">
                <a:latin typeface="Garamond" panose="02020404030301010803" pitchFamily="18" charset="0"/>
              </a:rPr>
              <a:t>Data-Driven Testing:</a:t>
            </a:r>
            <a:r>
              <a:rPr lang="en-US" sz="1400" dirty="0">
                <a:latin typeface="Garamond" panose="02020404030301010803" pitchFamily="18" charset="0"/>
              </a:rPr>
              <a:t> Think of this as testing a car with different types of fuel to see which one works best. In gray box testing, data-driven testing focuses on testing the software with various sets of data, often using knowledge about the internal code to select meaningful test cases</a:t>
            </a:r>
            <a:r>
              <a:rPr lang="en-US" sz="1400" dirty="0" smtClean="0">
                <a:latin typeface="Garamond" panose="02020404030301010803" pitchFamily="18" charset="0"/>
              </a:rPr>
              <a:t>.</a:t>
            </a:r>
          </a:p>
          <a:p>
            <a:r>
              <a:rPr lang="en-US" sz="1400" b="1" dirty="0">
                <a:latin typeface="Garamond" panose="02020404030301010803" pitchFamily="18" charset="0"/>
              </a:rPr>
              <a:t>Code Review-Based Testing:</a:t>
            </a:r>
            <a:r>
              <a:rPr lang="en-US" sz="1400" dirty="0">
                <a:latin typeface="Garamond" panose="02020404030301010803" pitchFamily="18" charset="0"/>
              </a:rPr>
              <a:t> Imagine having a look at a recipe and then tasting the dish to make sure it's prepared correctly. In gray box testing, testers review some parts of the code and then test the software based on their understanding, combining code analysis with functional testing</a:t>
            </a:r>
            <a:r>
              <a:rPr lang="en-US" sz="1400" dirty="0" smtClean="0">
                <a:latin typeface="Garamond" panose="02020404030301010803" pitchFamily="18" charset="0"/>
              </a:rPr>
              <a:t>.</a:t>
            </a:r>
          </a:p>
          <a:p>
            <a:r>
              <a:rPr lang="en-US" sz="1400" b="1" dirty="0">
                <a:latin typeface="Garamond" panose="02020404030301010803" pitchFamily="18" charset="0"/>
              </a:rPr>
              <a:t>State Transition Testing:</a:t>
            </a:r>
            <a:r>
              <a:rPr lang="en-US" sz="1400" dirty="0">
                <a:latin typeface="Garamond" panose="02020404030301010803" pitchFamily="18" charset="0"/>
              </a:rPr>
              <a:t> Imagine testing a TV remote to see how it behaves when you switch between different modes. In gray box testing, state transition testing checks how the software moves between different states or modes, using a mix of knowledge about the code and external behavior</a:t>
            </a:r>
            <a:r>
              <a:rPr lang="en-US" sz="1400" dirty="0" smtClean="0">
                <a:latin typeface="Garamond" panose="02020404030301010803" pitchFamily="18" charset="0"/>
              </a:rPr>
              <a:t>.</a:t>
            </a:r>
          </a:p>
          <a:p>
            <a:r>
              <a:rPr lang="en-US" sz="1400" b="1" dirty="0">
                <a:latin typeface="Garamond" panose="02020404030301010803" pitchFamily="18" charset="0"/>
              </a:rPr>
              <a:t>Scenario-Based Testing:</a:t>
            </a:r>
            <a:r>
              <a:rPr lang="en-US" sz="1400" dirty="0">
                <a:latin typeface="Garamond" panose="02020404030301010803" pitchFamily="18" charset="0"/>
              </a:rPr>
              <a:t> Think of this as creating different storylines for a video game to see how they play out. In gray box testing, scenario-based testing involves designing test cases based on specific scenarios or use cases, considering both the expected behavior and some internal code knowledge.</a:t>
            </a:r>
            <a:endParaRPr lang="en-US" sz="1400" dirty="0">
              <a:latin typeface="Garamond" panose="02020404030301010803" pitchFamily="18" charset="0"/>
            </a:endParaRPr>
          </a:p>
        </p:txBody>
      </p:sp>
    </p:spTree>
    <p:extLst>
      <p:ext uri="{BB962C8B-B14F-4D97-AF65-F5344CB8AC3E}">
        <p14:creationId xmlns:p14="http://schemas.microsoft.com/office/powerpoint/2010/main" val="13218726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88</TotalTime>
  <Words>1030</Words>
  <Application>Microsoft Office PowerPoint</Application>
  <PresentationFormat>Widescreen</PresentationFormat>
  <Paragraphs>45</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Castellar</vt:lpstr>
      <vt:lpstr>Century Gothic</vt:lpstr>
      <vt:lpstr>Gabriola</vt:lpstr>
      <vt:lpstr>Garamond</vt:lpstr>
      <vt:lpstr>Lucida Calligraphy</vt:lpstr>
      <vt:lpstr>Wingdings 3</vt:lpstr>
      <vt:lpstr>Ion Boardroom</vt:lpstr>
      <vt:lpstr>Types of Manual Testing</vt:lpstr>
      <vt:lpstr>Techniques of White Box Testing</vt:lpstr>
      <vt:lpstr>Types of Manual Testing Cont..</vt:lpstr>
      <vt:lpstr>Techniques of Black Box Testing</vt:lpstr>
      <vt:lpstr>Types of Manual Testing Cont..</vt:lpstr>
      <vt:lpstr>Techniques of Gray Box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Rupinder Kaur</dc:creator>
  <cp:lastModifiedBy>Rupinder Kaur</cp:lastModifiedBy>
  <cp:revision>42</cp:revision>
  <dcterms:created xsi:type="dcterms:W3CDTF">2023-06-11T15:54:01Z</dcterms:created>
  <dcterms:modified xsi:type="dcterms:W3CDTF">2023-10-09T10:15:06Z</dcterms:modified>
</cp:coreProperties>
</file>