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9/3/2023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9/3/2023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9/3/2023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9/3/2023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9/3/2023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9/3/2023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2060"/>
                </a:solidFill>
                <a:latin typeface="Georgia" panose="02040502050405020303" pitchFamily="18" charset="0"/>
              </a:rPr>
              <a:t>STLC – Software Testing Life Cycle</a:t>
            </a:r>
            <a:endParaRPr lang="en-US" sz="54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363" y="6159730"/>
            <a:ext cx="3208596" cy="440575"/>
          </a:xfrm>
        </p:spPr>
        <p:txBody>
          <a:bodyPr>
            <a:noAutofit/>
          </a:bodyPr>
          <a:lstStyle/>
          <a:p>
            <a:r>
              <a:rPr lang="en-US" dirty="0" smtClean="0"/>
              <a:t>Rupinder Kaur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14895"/>
            <a:ext cx="9603275" cy="673330"/>
          </a:xfrm>
        </p:spPr>
        <p:txBody>
          <a:bodyPr/>
          <a:lstStyle/>
          <a:p>
            <a:r>
              <a:rPr lang="en-US" dirty="0" smtClean="0">
                <a:latin typeface="Jokerman" panose="04090605060D06020702" pitchFamily="82" charset="0"/>
              </a:rPr>
              <a:t>Definition</a:t>
            </a:r>
            <a:endParaRPr lang="en-US" dirty="0">
              <a:latin typeface="Jokerman" panose="04090605060D06020702" pitchFamily="82" charset="0"/>
            </a:endParaRP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87732"/>
            <a:ext cx="9603275" cy="3878614"/>
          </a:xfrm>
        </p:spPr>
        <p:txBody>
          <a:bodyPr/>
          <a:lstStyle/>
          <a:p>
            <a:pPr lvl="0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The Software Testing Life Cycle (STLC) is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an organized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approach to testing a software application to ensure that it meets the requirements and is free of defects. 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  <a:p>
            <a:pPr lvl="0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The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STLC is used to ensure that the software is of high quality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and meets the needs of the end-users. </a:t>
            </a:r>
            <a:endParaRPr lang="en-US" sz="16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  <a:p>
            <a:pPr lvl="0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The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main goal of the STLC is to identify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defects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or issues in the software application as early as possible in the development process. This allows for issues to be addressed and resolved before the software is released to the public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It is a process that follows a series of steps or phases, and each phase has specific objectives and deliverables. </a:t>
            </a:r>
          </a:p>
          <a:p>
            <a:pPr marL="0" lvl="0" indent="0">
              <a:buNone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smtClean="0">
                <a:latin typeface="Jokerman" panose="04090605060D06020702" pitchFamily="82" charset="0"/>
              </a:rPr>
              <a:t>Phases Of STLC</a:t>
            </a: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04355"/>
            <a:ext cx="9603275" cy="4513811"/>
          </a:xfrm>
        </p:spPr>
        <p:txBody>
          <a:bodyPr/>
          <a:lstStyle/>
          <a:p>
            <a:pPr marL="0" lvl="0" indent="0">
              <a:buNone/>
            </a:pPr>
            <a:r>
              <a:rPr lang="en-US" u="sng" dirty="0" smtClean="0">
                <a:solidFill>
                  <a:schemeClr val="bg2">
                    <a:lumMod val="10000"/>
                  </a:schemeClr>
                </a:solidFill>
                <a:latin typeface="Monotype Corsiva" panose="03010101010201010101" pitchFamily="66" charset="0"/>
              </a:rPr>
              <a:t>Requirement Analysis:</a:t>
            </a:r>
            <a:endParaRPr lang="en-US" u="sng" dirty="0">
              <a:solidFill>
                <a:schemeClr val="bg2">
                  <a:lumMod val="10000"/>
                </a:schemeClr>
              </a:solidFill>
              <a:latin typeface="Monotype Corsiva" panose="03010101010201010101" pitchFamily="66" charset="0"/>
            </a:endParaRPr>
          </a:p>
          <a:p>
            <a:pPr lvl="0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In this phase quality assurance team understands the requirements like what is to be tested. </a:t>
            </a:r>
          </a:p>
          <a:p>
            <a:pPr lvl="0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Tester analyses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documentation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of product to examine requirements stated by the client. </a:t>
            </a:r>
          </a:p>
          <a:p>
            <a:pPr lvl="0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Team then prepare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the list of all requirements and queries, and get resolved from Technical Manager/Lead, System Architecture, Business Analyst and Client.</a:t>
            </a:r>
          </a:p>
          <a:p>
            <a:pPr lvl="0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Make a list of all types of tests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(Performance, Functional and security) to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be performed.</a:t>
            </a:r>
          </a:p>
          <a:p>
            <a:pPr lvl="0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Make a list of test environment details, which should contain all the necessary tools to execute test cases. 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  <a:p>
            <a:pPr lvl="0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At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the end of this stage, the testing team should have a clear understanding of the software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requirements.</a:t>
            </a:r>
          </a:p>
          <a:p>
            <a:pPr lvl="0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This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will help to ensure that the testing process is focused on the most important areas of the software and that the testing team is able to deliver high-quality results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lvl="1"/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Eg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: Feature Flip, Split, Specific Accounts, Backend Enablement, End date, </a:t>
            </a:r>
            <a:r>
              <a:rPr lang="en-US" sz="140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Defect Assignee etc.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Phases Of </a:t>
            </a:r>
            <a:r>
              <a:rPr lang="en-US" dirty="0" smtClean="0">
                <a:latin typeface="Jokerman" panose="04090605060D06020702" pitchFamily="82" charset="0"/>
              </a:rPr>
              <a:t>STLC </a:t>
            </a:r>
            <a:r>
              <a:rPr lang="en-US" dirty="0" err="1" smtClean="0">
                <a:latin typeface="Jokerman" panose="04090605060D06020702" pitchFamily="82" charset="0"/>
              </a:rPr>
              <a:t>Cont</a:t>
            </a:r>
            <a:r>
              <a:rPr lang="en-US" dirty="0" smtClean="0">
                <a:latin typeface="Jokerman" panose="04090605060D06020702" pitchFamily="82" charset="0"/>
              </a:rPr>
              <a:t>…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79418"/>
            <a:ext cx="9603275" cy="44971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u="sng" dirty="0" smtClean="0">
                <a:solidFill>
                  <a:schemeClr val="bg2">
                    <a:lumMod val="10000"/>
                  </a:schemeClr>
                </a:solidFill>
                <a:latin typeface="Monotype Corsiva" panose="03010101010201010101" pitchFamily="66" charset="0"/>
              </a:rPr>
              <a:t>Test Planning:</a:t>
            </a:r>
            <a:endParaRPr lang="en-US" sz="2200" u="sng" dirty="0">
              <a:solidFill>
                <a:schemeClr val="bg2">
                  <a:lumMod val="10000"/>
                </a:schemeClr>
              </a:solidFill>
              <a:latin typeface="Monotype Corsiva" panose="03010101010201010101" pitchFamily="66" charset="0"/>
            </a:endParaRPr>
          </a:p>
          <a:p>
            <a:pPr lvl="0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In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this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phase,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manager of the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testing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team calculates the estimated effort and cost for the testing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work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  <a:p>
            <a:pPr lvl="0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The activities that take place during the Test Planning stage include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: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  <a:p>
            <a:pPr lvl="1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Identifying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the testing environment and resources needed</a:t>
            </a:r>
          </a:p>
          <a:p>
            <a:pPr lvl="1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Identifying the test cases that will be executed and the test data that will be used</a:t>
            </a:r>
          </a:p>
          <a:p>
            <a:pPr lvl="1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Assigning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roles and responsibilities to the testing team</a:t>
            </a:r>
          </a:p>
          <a:p>
            <a:pPr lvl="1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Reviewing and approving the test plan</a:t>
            </a:r>
          </a:p>
          <a:p>
            <a:pPr lvl="0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At the end of this stage, the testing team should have a detailed plan for the testing activities that will be performed, and a clear understanding of the testing objectives, scope, and deliverables. 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Phases Of </a:t>
            </a:r>
            <a:r>
              <a:rPr lang="en-US" dirty="0" smtClean="0">
                <a:latin typeface="Jokerman" panose="04090605060D06020702" pitchFamily="82" charset="0"/>
              </a:rPr>
              <a:t>STLC </a:t>
            </a:r>
            <a:r>
              <a:rPr lang="en-US" dirty="0" err="1" smtClean="0">
                <a:latin typeface="Jokerman" panose="04090605060D06020702" pitchFamily="82" charset="0"/>
              </a:rPr>
              <a:t>Cont</a:t>
            </a:r>
            <a:r>
              <a:rPr lang="en-US" dirty="0" smtClean="0">
                <a:latin typeface="Jokerman" panose="04090605060D06020702" pitchFamily="82" charset="0"/>
              </a:rPr>
              <a:t>…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79418"/>
            <a:ext cx="9603275" cy="44971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u="sng" dirty="0" smtClean="0">
                <a:solidFill>
                  <a:schemeClr val="bg2">
                    <a:lumMod val="10000"/>
                  </a:schemeClr>
                </a:solidFill>
                <a:latin typeface="Monotype Corsiva" panose="03010101010201010101" pitchFamily="66" charset="0"/>
              </a:rPr>
              <a:t>Test Case Development:</a:t>
            </a:r>
            <a:endParaRPr lang="en-US" sz="2200" u="sng" dirty="0">
              <a:solidFill>
                <a:schemeClr val="bg2">
                  <a:lumMod val="10000"/>
                </a:schemeClr>
              </a:solidFill>
              <a:latin typeface="Monotype Corsiva" panose="03010101010201010101" pitchFamily="66" charset="0"/>
            </a:endParaRPr>
          </a:p>
          <a:p>
            <a:pPr lvl="0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In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this phase testing team notes down the detailed test cases. The testing team also prepares the required test data for the testing. 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  <a:p>
            <a:pPr lvl="0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The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activities that take place during the Test Case Development stage include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: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  <a:p>
            <a:pPr lvl="1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Writing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test cases that are clear, concise, and easy to understand</a:t>
            </a:r>
          </a:p>
          <a:p>
            <a:pPr lvl="1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Creating test data and test scenarios that will be used in the test cases</a:t>
            </a:r>
          </a:p>
          <a:p>
            <a:pPr lvl="1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Identifying the expected results for each test case</a:t>
            </a:r>
          </a:p>
          <a:p>
            <a:pPr lvl="1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Reviewing and validating the test cases</a:t>
            </a:r>
          </a:p>
          <a:p>
            <a:pPr lvl="0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At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the end of this stage, the testing team should have a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set of accurate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test cases that provide adequate coverage of the software or application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7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Phases Of </a:t>
            </a:r>
            <a:r>
              <a:rPr lang="en-US" dirty="0" smtClean="0">
                <a:latin typeface="Jokerman" panose="04090605060D06020702" pitchFamily="82" charset="0"/>
              </a:rPr>
              <a:t>STLC </a:t>
            </a:r>
            <a:r>
              <a:rPr lang="en-US" dirty="0" err="1" smtClean="0">
                <a:latin typeface="Jokerman" panose="04090605060D06020702" pitchFamily="82" charset="0"/>
              </a:rPr>
              <a:t>Cont</a:t>
            </a:r>
            <a:r>
              <a:rPr lang="en-US" dirty="0" smtClean="0">
                <a:latin typeface="Jokerman" panose="04090605060D06020702" pitchFamily="82" charset="0"/>
              </a:rPr>
              <a:t>…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79418"/>
            <a:ext cx="9603275" cy="44971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u="sng" dirty="0" smtClean="0">
                <a:solidFill>
                  <a:schemeClr val="bg2">
                    <a:lumMod val="10000"/>
                  </a:schemeClr>
                </a:solidFill>
                <a:latin typeface="Monotype Corsiva" panose="03010101010201010101" pitchFamily="66" charset="0"/>
              </a:rPr>
              <a:t>Test Environment Setup:</a:t>
            </a:r>
            <a:endParaRPr lang="en-US" sz="2200" u="sng" dirty="0">
              <a:solidFill>
                <a:schemeClr val="bg2">
                  <a:lumMod val="10000"/>
                </a:schemeClr>
              </a:solidFill>
              <a:latin typeface="Monotype Corsiva" panose="03010101010201010101" pitchFamily="66" charset="0"/>
            </a:endParaRPr>
          </a:p>
          <a:p>
            <a:pPr lvl="0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This is an essential part of the manual testing procedure as without environment testing is not possible. 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  <a:p>
            <a:pPr lvl="0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Environment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setup requires a group of essential software and hardware to create a test environment. 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  <a:p>
            <a:pPr lvl="0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The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testing team is not involved in setting up the testing environment, its senior developers who create it.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2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Phases Of </a:t>
            </a:r>
            <a:r>
              <a:rPr lang="en-US" dirty="0" smtClean="0">
                <a:latin typeface="Jokerman" panose="04090605060D06020702" pitchFamily="82" charset="0"/>
              </a:rPr>
              <a:t>STLC </a:t>
            </a:r>
            <a:r>
              <a:rPr lang="en-US" dirty="0" err="1" smtClean="0">
                <a:latin typeface="Jokerman" panose="04090605060D06020702" pitchFamily="82" charset="0"/>
              </a:rPr>
              <a:t>Cont</a:t>
            </a:r>
            <a:r>
              <a:rPr lang="en-US" dirty="0" smtClean="0">
                <a:latin typeface="Jokerman" panose="04090605060D06020702" pitchFamily="82" charset="0"/>
              </a:rPr>
              <a:t>…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79418"/>
            <a:ext cx="9603275" cy="44971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u="sng" dirty="0" smtClean="0">
                <a:solidFill>
                  <a:schemeClr val="bg2">
                    <a:lumMod val="10000"/>
                  </a:schemeClr>
                </a:solidFill>
                <a:latin typeface="Monotype Corsiva" panose="03010101010201010101" pitchFamily="66" charset="0"/>
              </a:rPr>
              <a:t>Test Execution:</a:t>
            </a:r>
            <a:endParaRPr lang="en-US" sz="2200" u="sng" dirty="0">
              <a:solidFill>
                <a:schemeClr val="bg2">
                  <a:lumMod val="10000"/>
                </a:schemeClr>
              </a:solidFill>
              <a:latin typeface="Monotype Corsiva" panose="03010101010201010101" pitchFamily="66" charset="0"/>
            </a:endParaRPr>
          </a:p>
          <a:p>
            <a:pPr lvl="0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In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this phase testing team starts executing test cases based on prepared test cases in the earlier step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.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Test result analysis: The results of the test execution are analyzed to determine the software’s performance and identify any defects or issues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lvl="1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Tester can mark the Test Cases Pass/Fail/Executing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lvl="2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Pass = Working Fine without any issue</a:t>
            </a:r>
          </a:p>
          <a:p>
            <a:pPr lvl="2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Fail = Not working as Expected</a:t>
            </a:r>
          </a:p>
          <a:p>
            <a:pPr lvl="2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Executing = If encounters and query and needs a confirmation on the behavior</a:t>
            </a:r>
          </a:p>
          <a:p>
            <a:pPr lvl="1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Defect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logging: Any defects or issues that are found during test execution are logged in a defect tracking system, along with details such as the severity, priority, and description of the issue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..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  <a:p>
            <a:pPr lvl="1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Defect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retesting: Any defects that are identified during test execution are retested to ensure that they have been fixed correctly.</a:t>
            </a:r>
          </a:p>
          <a:p>
            <a:pPr lvl="1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Test Reporting: Test results are documented and reported to the relevant stakeholders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5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>
                <a:latin typeface="Jokerman" panose="04090605060D06020702" pitchFamily="82" charset="0"/>
              </a:rPr>
              <a:t>Phases Of </a:t>
            </a:r>
            <a:r>
              <a:rPr lang="en-US" dirty="0" smtClean="0">
                <a:latin typeface="Jokerman" panose="04090605060D06020702" pitchFamily="82" charset="0"/>
              </a:rPr>
              <a:t>STLC </a:t>
            </a:r>
            <a:r>
              <a:rPr lang="en-US" dirty="0" err="1" smtClean="0">
                <a:latin typeface="Jokerman" panose="04090605060D06020702" pitchFamily="82" charset="0"/>
              </a:rPr>
              <a:t>Cont</a:t>
            </a:r>
            <a:r>
              <a:rPr lang="en-US" dirty="0" smtClean="0">
                <a:latin typeface="Jokerman" panose="04090605060D06020702" pitchFamily="82" charset="0"/>
              </a:rPr>
              <a:t>…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79418"/>
            <a:ext cx="9603275" cy="44971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u="sng" dirty="0" smtClean="0">
                <a:solidFill>
                  <a:schemeClr val="bg2">
                    <a:lumMod val="10000"/>
                  </a:schemeClr>
                </a:solidFill>
                <a:latin typeface="Monotype Corsiva" panose="03010101010201010101" pitchFamily="66" charset="0"/>
              </a:rPr>
              <a:t>Test Closure:</a:t>
            </a:r>
            <a:endParaRPr lang="en-US" sz="2200" u="sng" dirty="0">
              <a:solidFill>
                <a:schemeClr val="bg2">
                  <a:lumMod val="10000"/>
                </a:schemeClr>
              </a:solidFill>
              <a:latin typeface="Monotype Corsiva" panose="03010101010201010101" pitchFamily="66" charset="0"/>
            </a:endParaRPr>
          </a:p>
          <a:p>
            <a:pPr lvl="0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Test closure is the final stage of the Software Testing Life Cycle (STLC) where all testing-related activities are completed and documented. The main objective of the test closure stage is to ensure that all testing-related activities have been completed and that the software is ready for release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.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  <a:p>
            <a:pPr lvl="0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At the end of the test closure stage, the testing team should have a clear understanding of the software’s quality and reliability, and any defects or issues that were identified during testing should have been resolved. 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Garamond" panose="02020404030301010803" pitchFamily="18" charset="0"/>
            </a:endParaRPr>
          </a:p>
          <a:p>
            <a:pPr lvl="0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Tester can Send Go/No-Go report based upon the performed testing.</a:t>
            </a:r>
          </a:p>
          <a:p>
            <a:pPr lvl="0"/>
            <a:r>
              <a:rPr lang="en-US" sz="1400" dirty="0" smtClean="0">
                <a:solidFill>
                  <a:srgbClr val="00B050"/>
                </a:solidFill>
                <a:latin typeface="Garamond" panose="02020404030301010803" pitchFamily="18" charset="0"/>
              </a:rPr>
              <a:t>Go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 = If signal is Green and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software is working as expected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No Go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= If signal is Red and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software is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not 100% working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as expected</a:t>
            </a:r>
          </a:p>
          <a:p>
            <a:pPr lvl="1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Then, it is upon the developers team whether to release the software with Red signal or not.</a:t>
            </a:r>
          </a:p>
        </p:txBody>
      </p:sp>
    </p:spTree>
    <p:extLst>
      <p:ext uri="{BB962C8B-B14F-4D97-AF65-F5344CB8AC3E}">
        <p14:creationId xmlns:p14="http://schemas.microsoft.com/office/powerpoint/2010/main" val="3066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STLC for stitching a Pent and Shirt for a Customer.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990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1DB373-C1A1-4924-9AF2-F0436820150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16c05727-aa75-4e4a-9b5f-8a80a1165891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0</TotalTime>
  <Words>918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Garamond</vt:lpstr>
      <vt:lpstr>Georgia</vt:lpstr>
      <vt:lpstr>Gill Sans MT</vt:lpstr>
      <vt:lpstr>Jokerman</vt:lpstr>
      <vt:lpstr>Monotype Corsiva</vt:lpstr>
      <vt:lpstr>Gallery</vt:lpstr>
      <vt:lpstr>STLC – Software Testing Life Cycle</vt:lpstr>
      <vt:lpstr>Definition</vt:lpstr>
      <vt:lpstr>Phases Of STLC</vt:lpstr>
      <vt:lpstr>Phases Of STLC Cont…</vt:lpstr>
      <vt:lpstr>Phases Of STLC Cont…</vt:lpstr>
      <vt:lpstr>Phases Of STLC Cont…</vt:lpstr>
      <vt:lpstr>Phases Of STLC Cont…</vt:lpstr>
      <vt:lpstr>Phases Of STLC Cont…</vt:lpstr>
      <vt:lpstr>                          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2023-06-27T03:24:45Z</dcterms:created>
  <dcterms:modified xsi:type="dcterms:W3CDTF">2023-09-03T09:51:54Z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