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9/2/2023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515390"/>
            <a:ext cx="8689976" cy="1870364"/>
          </a:xfrm>
        </p:spPr>
        <p:txBody>
          <a:bodyPr>
            <a:normAutofit/>
          </a:bodyPr>
          <a:lstStyle/>
          <a:p>
            <a:r>
              <a:rPr lang="en-US" sz="6600" dirty="0">
                <a:solidFill>
                  <a:schemeClr val="accent2">
                    <a:lumMod val="50000"/>
                  </a:schemeClr>
                </a:solidFill>
              </a:rPr>
              <a:t>Levels of Testing</a:t>
            </a:r>
          </a:p>
        </p:txBody>
      </p:sp>
      <p:sp>
        <p:nvSpPr>
          <p:cNvPr id="3" name="Subtitle 2"/>
          <p:cNvSpPr>
            <a:spLocks noGrp="1"/>
          </p:cNvSpPr>
          <p:nvPr>
            <p:ph type="subTitle" idx="1"/>
          </p:nvPr>
        </p:nvSpPr>
        <p:spPr>
          <a:xfrm>
            <a:off x="1751012" y="2385754"/>
            <a:ext cx="8689976" cy="4472246"/>
          </a:xfrm>
        </p:spPr>
        <p:txBody>
          <a:bodyPr>
            <a:normAutofit/>
          </a:bodyPr>
          <a:lstStyle/>
          <a:p>
            <a:r>
              <a:rPr lang="en-US" sz="2800" dirty="0" smtClean="0">
                <a:solidFill>
                  <a:schemeClr val="accent4">
                    <a:lumMod val="50000"/>
                  </a:schemeClr>
                </a:solidFill>
              </a:rPr>
              <a:t>Functional Testing</a:t>
            </a:r>
          </a:p>
          <a:p>
            <a:r>
              <a:rPr lang="en-US" sz="2800" dirty="0" smtClean="0">
                <a:solidFill>
                  <a:schemeClr val="accent4">
                    <a:lumMod val="50000"/>
                  </a:schemeClr>
                </a:solidFill>
              </a:rPr>
              <a:t>Non-</a:t>
            </a:r>
            <a:r>
              <a:rPr lang="en-US" sz="2800" dirty="0">
                <a:solidFill>
                  <a:schemeClr val="accent4">
                    <a:lumMod val="50000"/>
                  </a:schemeClr>
                </a:solidFill>
              </a:rPr>
              <a:t>Functional </a:t>
            </a:r>
            <a:r>
              <a:rPr lang="en-US" sz="2800" dirty="0" smtClean="0">
                <a:solidFill>
                  <a:schemeClr val="accent4">
                    <a:lumMod val="50000"/>
                  </a:schemeClr>
                </a:solidFill>
              </a:rPr>
              <a:t>Testing</a:t>
            </a:r>
          </a:p>
          <a:p>
            <a:endParaRPr lang="en-US" sz="2800" dirty="0">
              <a:solidFill>
                <a:schemeClr val="accent4">
                  <a:lumMod val="50000"/>
                </a:schemeClr>
              </a:solidFill>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250" y="3732415"/>
            <a:ext cx="6667500" cy="2510442"/>
          </a:xfrm>
          <a:prstGeom prst="rect">
            <a:avLst/>
          </a:prstGeom>
        </p:spPr>
      </p:pic>
    </p:spTree>
    <p:extLst>
      <p:ext uri="{BB962C8B-B14F-4D97-AF65-F5344CB8AC3E}">
        <p14:creationId xmlns:p14="http://schemas.microsoft.com/office/powerpoint/2010/main" val="4062716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374073"/>
            <a:ext cx="10364451" cy="1920240"/>
          </a:xfrm>
        </p:spPr>
        <p:txBody>
          <a:bodyPr>
            <a:normAutofit/>
          </a:bodyPr>
          <a:lstStyle/>
          <a:p>
            <a:pPr algn="l"/>
            <a:r>
              <a:rPr lang="en-US" dirty="0" smtClean="0">
                <a:solidFill>
                  <a:schemeClr val="accent4">
                    <a:lumMod val="50000"/>
                  </a:schemeClr>
                </a:solidFill>
                <a:latin typeface="Segoe Script" panose="030B0504020000000003" pitchFamily="66" charset="0"/>
              </a:rPr>
              <a:t>Non- Functional Testing Cont.. </a:t>
            </a:r>
            <a:r>
              <a:rPr lang="en-US" dirty="0">
                <a:solidFill>
                  <a:schemeClr val="accent4">
                    <a:lumMod val="50000"/>
                  </a:schemeClr>
                </a:solidFill>
                <a:latin typeface="Segoe Script" panose="030B0504020000000003" pitchFamily="66" charset="0"/>
              </a:rPr>
              <a:t/>
            </a:r>
            <a:br>
              <a:rPr lang="en-US" dirty="0">
                <a:solidFill>
                  <a:schemeClr val="accent4">
                    <a:lumMod val="50000"/>
                  </a:schemeClr>
                </a:solidFill>
                <a:latin typeface="Segoe Script" panose="030B0504020000000003" pitchFamily="66" charset="0"/>
              </a:rPr>
            </a:br>
            <a:r>
              <a:rPr lang="en-US" dirty="0">
                <a:solidFill>
                  <a:schemeClr val="accent4">
                    <a:lumMod val="50000"/>
                  </a:schemeClr>
                </a:solidFill>
              </a:rPr>
              <a:t/>
            </a:r>
            <a:br>
              <a:rPr lang="en-US" dirty="0">
                <a:solidFill>
                  <a:schemeClr val="accent4">
                    <a:lumMod val="50000"/>
                  </a:schemeClr>
                </a:solidFill>
              </a:rPr>
            </a:br>
            <a:endParaRPr lang="en-US" dirty="0"/>
          </a:p>
        </p:txBody>
      </p:sp>
      <p:sp>
        <p:nvSpPr>
          <p:cNvPr id="3" name="Content Placeholder 2"/>
          <p:cNvSpPr>
            <a:spLocks noGrp="1"/>
          </p:cNvSpPr>
          <p:nvPr>
            <p:ph sz="quarter" idx="13"/>
          </p:nvPr>
        </p:nvSpPr>
        <p:spPr>
          <a:xfrm>
            <a:off x="838960" y="1521229"/>
            <a:ext cx="10363826" cy="5552901"/>
          </a:xfrm>
        </p:spPr>
        <p:txBody>
          <a:bodyPr>
            <a:normAutofit/>
          </a:bodyPr>
          <a:lstStyle/>
          <a:p>
            <a:pPr marL="0" indent="0">
              <a:buNone/>
            </a:pPr>
            <a:r>
              <a:rPr lang="en-US" sz="2400" u="sng" cap="none" dirty="0" smtClean="0">
                <a:latin typeface="Lucida Bright" panose="02040602050505020304" pitchFamily="18" charset="0"/>
                <a:cs typeface="Times New Roman" panose="02020603050405020304" pitchFamily="18" charset="0"/>
              </a:rPr>
              <a:t>Usability Testing: </a:t>
            </a:r>
            <a:endParaRPr lang="en-US" sz="2400" u="sng" cap="none" dirty="0">
              <a:latin typeface="Lucida Bright" panose="02040602050505020304" pitchFamily="18" charset="0"/>
              <a:cs typeface="Times New Roman" panose="02020603050405020304" pitchFamily="18" charset="0"/>
            </a:endParaRPr>
          </a:p>
          <a:p>
            <a:pPr>
              <a:buFont typeface="Wingdings" panose="05000000000000000000" pitchFamily="2" charset="2"/>
              <a:buChar char="v"/>
            </a:pPr>
            <a:r>
              <a:rPr lang="en-US" sz="1400" cap="none" dirty="0">
                <a:latin typeface="Garamond" panose="02020404030301010803" pitchFamily="18" charset="0"/>
                <a:cs typeface="Times New Roman" panose="02020603050405020304" pitchFamily="18" charset="0"/>
              </a:rPr>
              <a:t>Usability testing is like checking if a new gadget or toy is easy to play with or use. Imagine you're trying out a new game, and you want to see if it's fun and not too hard to figure out. </a:t>
            </a:r>
            <a:endParaRPr lang="en-US" sz="1400" cap="none" dirty="0" smtClean="0">
              <a:latin typeface="Garamond" panose="02020404030301010803" pitchFamily="18" charset="0"/>
              <a:cs typeface="Times New Roman" panose="02020603050405020304" pitchFamily="18" charset="0"/>
            </a:endParaRPr>
          </a:p>
          <a:p>
            <a:pPr marL="0" indent="0">
              <a:buNone/>
            </a:pPr>
            <a:r>
              <a:rPr lang="en-US" sz="1400" cap="none" dirty="0" smtClean="0">
                <a:latin typeface="Garamond" panose="02020404030301010803" pitchFamily="18" charset="0"/>
                <a:cs typeface="Times New Roman" panose="02020603050405020304" pitchFamily="18" charset="0"/>
              </a:rPr>
              <a:t>Here's </a:t>
            </a:r>
            <a:r>
              <a:rPr lang="en-US" sz="1400" cap="none" dirty="0">
                <a:latin typeface="Garamond" panose="02020404030301010803" pitchFamily="18" charset="0"/>
                <a:cs typeface="Times New Roman" panose="02020603050405020304" pitchFamily="18" charset="0"/>
              </a:rPr>
              <a:t>how it works</a:t>
            </a:r>
            <a:r>
              <a:rPr lang="en-US" sz="1400" cap="none" dirty="0" smtClean="0">
                <a:latin typeface="Garamond" panose="02020404030301010803" pitchFamily="18" charset="0"/>
                <a:cs typeface="Times New Roman" panose="02020603050405020304" pitchFamily="18" charset="0"/>
              </a:rPr>
              <a:t>:</a:t>
            </a:r>
            <a:endParaRPr lang="en-US" sz="1400" cap="none" dirty="0">
              <a:latin typeface="Garamond" panose="02020404030301010803" pitchFamily="18" charset="0"/>
              <a:cs typeface="Times New Roman" panose="02020603050405020304" pitchFamily="18" charset="0"/>
            </a:endParaRPr>
          </a:p>
          <a:p>
            <a:pPr>
              <a:buFont typeface="Wingdings" panose="05000000000000000000" pitchFamily="2" charset="2"/>
              <a:buChar char="v"/>
            </a:pPr>
            <a:r>
              <a:rPr lang="en-US" sz="1400" b="1" cap="none" dirty="0">
                <a:latin typeface="Garamond" panose="02020404030301010803" pitchFamily="18" charset="0"/>
                <a:cs typeface="Times New Roman" panose="02020603050405020304" pitchFamily="18" charset="0"/>
              </a:rPr>
              <a:t>Real People Using It: </a:t>
            </a:r>
            <a:r>
              <a:rPr lang="en-US" sz="1400" cap="none" dirty="0">
                <a:latin typeface="Garamond" panose="02020404030301010803" pitchFamily="18" charset="0"/>
                <a:cs typeface="Times New Roman" panose="02020603050405020304" pitchFamily="18" charset="0"/>
              </a:rPr>
              <a:t>In usability testing, real people (not the creators) try out the software. They might be asked to perform specific tasks, like finding information on a website or using an app to do something</a:t>
            </a:r>
            <a:r>
              <a:rPr lang="en-US" sz="1400" cap="none" dirty="0" smtClean="0">
                <a:latin typeface="Garamond" panose="02020404030301010803" pitchFamily="18" charset="0"/>
                <a:cs typeface="Times New Roman" panose="02020603050405020304" pitchFamily="18" charset="0"/>
              </a:rPr>
              <a:t>.</a:t>
            </a:r>
            <a:endParaRPr lang="en-US" sz="1400" cap="none" dirty="0">
              <a:latin typeface="Garamond" panose="02020404030301010803" pitchFamily="18" charset="0"/>
              <a:cs typeface="Times New Roman" panose="02020603050405020304" pitchFamily="18" charset="0"/>
            </a:endParaRPr>
          </a:p>
          <a:p>
            <a:pPr>
              <a:buFont typeface="Wingdings" panose="05000000000000000000" pitchFamily="2" charset="2"/>
              <a:buChar char="v"/>
            </a:pPr>
            <a:r>
              <a:rPr lang="en-US" sz="1400" b="1" cap="none" dirty="0">
                <a:latin typeface="Garamond" panose="02020404030301010803" pitchFamily="18" charset="0"/>
                <a:cs typeface="Times New Roman" panose="02020603050405020304" pitchFamily="18" charset="0"/>
              </a:rPr>
              <a:t>Watching and Listening</a:t>
            </a:r>
            <a:r>
              <a:rPr lang="en-US" sz="1400" cap="none" dirty="0">
                <a:latin typeface="Garamond" panose="02020404030301010803" pitchFamily="18" charset="0"/>
                <a:cs typeface="Times New Roman" panose="02020603050405020304" pitchFamily="18" charset="0"/>
              </a:rPr>
              <a:t>: While these people use the software, researchers watch and listen carefully. They want to see where users might get stuck, confused, or frustrated.</a:t>
            </a:r>
          </a:p>
          <a:p>
            <a:pPr>
              <a:buFont typeface="Wingdings" panose="05000000000000000000" pitchFamily="2" charset="2"/>
              <a:buChar char="v"/>
            </a:pPr>
            <a:r>
              <a:rPr lang="en-US" sz="1400" b="1" cap="none" dirty="0" smtClean="0">
                <a:latin typeface="Garamond" panose="02020404030301010803" pitchFamily="18" charset="0"/>
                <a:cs typeface="Times New Roman" panose="02020603050405020304" pitchFamily="18" charset="0"/>
              </a:rPr>
              <a:t>Taking </a:t>
            </a:r>
            <a:r>
              <a:rPr lang="en-US" sz="1400" b="1" cap="none" dirty="0">
                <a:latin typeface="Garamond" panose="02020404030301010803" pitchFamily="18" charset="0"/>
                <a:cs typeface="Times New Roman" panose="02020603050405020304" pitchFamily="18" charset="0"/>
              </a:rPr>
              <a:t>Notes: </a:t>
            </a:r>
            <a:r>
              <a:rPr lang="en-US" sz="1400" cap="none" dirty="0">
                <a:latin typeface="Garamond" panose="02020404030301010803" pitchFamily="18" charset="0"/>
                <a:cs typeface="Times New Roman" panose="02020603050405020304" pitchFamily="18" charset="0"/>
              </a:rPr>
              <a:t>Researchers take notes on what works well and what doesn't. They might ask the users questions about their experience, like if they found things easily or if they had any problems.</a:t>
            </a:r>
          </a:p>
          <a:p>
            <a:pPr>
              <a:buFont typeface="Wingdings" panose="05000000000000000000" pitchFamily="2" charset="2"/>
              <a:buChar char="v"/>
            </a:pPr>
            <a:r>
              <a:rPr lang="en-US" sz="1400" b="1" cap="none" dirty="0" smtClean="0">
                <a:latin typeface="Garamond" panose="02020404030301010803" pitchFamily="18" charset="0"/>
                <a:cs typeface="Times New Roman" panose="02020603050405020304" pitchFamily="18" charset="0"/>
              </a:rPr>
              <a:t>Improving </a:t>
            </a:r>
            <a:r>
              <a:rPr lang="en-US" sz="1400" b="1" cap="none" dirty="0">
                <a:latin typeface="Garamond" panose="02020404030301010803" pitchFamily="18" charset="0"/>
                <a:cs typeface="Times New Roman" panose="02020603050405020304" pitchFamily="18" charset="0"/>
              </a:rPr>
              <a:t>the Design: </a:t>
            </a:r>
            <a:r>
              <a:rPr lang="en-US" sz="1400" cap="none" dirty="0">
                <a:latin typeface="Garamond" panose="02020404030301010803" pitchFamily="18" charset="0"/>
                <a:cs typeface="Times New Roman" panose="02020603050405020304" pitchFamily="18" charset="0"/>
              </a:rPr>
              <a:t>After the testing, the creators of the software can use the feedback to make improvements. They might change the layout, buttons, or instructions to make it more user-friendly</a:t>
            </a:r>
            <a:r>
              <a:rPr lang="en-US" sz="1400" cap="none" dirty="0" smtClean="0">
                <a:latin typeface="Garamond" panose="02020404030301010803" pitchFamily="18" charset="0"/>
                <a:cs typeface="Times New Roman" panose="02020603050405020304" pitchFamily="18" charset="0"/>
              </a:rPr>
              <a:t>.</a:t>
            </a:r>
            <a:endParaRPr lang="en-US" sz="1400" cap="none" dirty="0">
              <a:latin typeface="Garamond" panose="02020404030301010803" pitchFamily="18" charset="0"/>
              <a:cs typeface="Times New Roman" panose="02020603050405020304" pitchFamily="18" charset="0"/>
            </a:endParaRPr>
          </a:p>
          <a:p>
            <a:pPr>
              <a:buFont typeface="Wingdings" panose="05000000000000000000" pitchFamily="2" charset="2"/>
              <a:buChar char="v"/>
            </a:pPr>
            <a:r>
              <a:rPr lang="en-US" sz="1400" b="1" cap="none" dirty="0">
                <a:latin typeface="Garamond" panose="02020404030301010803" pitchFamily="18" charset="0"/>
                <a:cs typeface="Times New Roman" panose="02020603050405020304" pitchFamily="18" charset="0"/>
              </a:rPr>
              <a:t>Repeat and Improve</a:t>
            </a:r>
            <a:r>
              <a:rPr lang="en-US" sz="1400" cap="none" dirty="0">
                <a:latin typeface="Garamond" panose="02020404030301010803" pitchFamily="18" charset="0"/>
                <a:cs typeface="Times New Roman" panose="02020603050405020304" pitchFamily="18" charset="0"/>
              </a:rPr>
              <a:t>: Usability testing can be done several times with different users to keep making the software better and easier to use.</a:t>
            </a:r>
          </a:p>
          <a:p>
            <a:pPr>
              <a:buFont typeface="Wingdings" panose="05000000000000000000" pitchFamily="2" charset="2"/>
              <a:buChar char="v"/>
            </a:pPr>
            <a:endParaRPr lang="en-US" sz="1400" cap="none" dirty="0">
              <a:latin typeface="Garamond" panose="02020404030301010803" pitchFamily="18" charset="0"/>
              <a:cs typeface="Times New Roman" panose="02020603050405020304" pitchFamily="18" charset="0"/>
            </a:endParaRPr>
          </a:p>
          <a:p>
            <a:pPr>
              <a:buFont typeface="Wingdings" panose="05000000000000000000" pitchFamily="2" charset="2"/>
              <a:buChar char="v"/>
            </a:pPr>
            <a:endParaRPr lang="en-US" sz="1400" cap="none" dirty="0">
              <a:latin typeface="Garamond" panose="02020404030301010803" pitchFamily="18" charset="0"/>
              <a:cs typeface="Times New Roman" panose="02020603050405020304" pitchFamily="18" charset="0"/>
            </a:endParaRPr>
          </a:p>
          <a:p>
            <a:pPr>
              <a:buFont typeface="Wingdings" panose="05000000000000000000" pitchFamily="2" charset="2"/>
              <a:buChar char="v"/>
            </a:pPr>
            <a:endParaRPr lang="en-US" sz="1400" cap="none" dirty="0">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4008551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374073"/>
            <a:ext cx="10364451" cy="1920240"/>
          </a:xfrm>
        </p:spPr>
        <p:txBody>
          <a:bodyPr>
            <a:normAutofit/>
          </a:bodyPr>
          <a:lstStyle/>
          <a:p>
            <a:pPr algn="l"/>
            <a:r>
              <a:rPr lang="en-US" dirty="0" smtClean="0">
                <a:solidFill>
                  <a:schemeClr val="accent4">
                    <a:lumMod val="50000"/>
                  </a:schemeClr>
                </a:solidFill>
                <a:latin typeface="Segoe Script" panose="030B0504020000000003" pitchFamily="66" charset="0"/>
              </a:rPr>
              <a:t>Non- Functional Testing Cont.. </a:t>
            </a:r>
            <a:r>
              <a:rPr lang="en-US" dirty="0">
                <a:solidFill>
                  <a:schemeClr val="accent4">
                    <a:lumMod val="50000"/>
                  </a:schemeClr>
                </a:solidFill>
                <a:latin typeface="Segoe Script" panose="030B0504020000000003" pitchFamily="66" charset="0"/>
              </a:rPr>
              <a:t/>
            </a:r>
            <a:br>
              <a:rPr lang="en-US" dirty="0">
                <a:solidFill>
                  <a:schemeClr val="accent4">
                    <a:lumMod val="50000"/>
                  </a:schemeClr>
                </a:solidFill>
                <a:latin typeface="Segoe Script" panose="030B0504020000000003" pitchFamily="66" charset="0"/>
              </a:rPr>
            </a:br>
            <a:r>
              <a:rPr lang="en-US" dirty="0">
                <a:solidFill>
                  <a:schemeClr val="accent4">
                    <a:lumMod val="50000"/>
                  </a:schemeClr>
                </a:solidFill>
              </a:rPr>
              <a:t/>
            </a:r>
            <a:br>
              <a:rPr lang="en-US" dirty="0">
                <a:solidFill>
                  <a:schemeClr val="accent4">
                    <a:lumMod val="50000"/>
                  </a:schemeClr>
                </a:solidFill>
              </a:rPr>
            </a:br>
            <a:endParaRPr lang="en-US" dirty="0"/>
          </a:p>
        </p:txBody>
      </p:sp>
      <p:sp>
        <p:nvSpPr>
          <p:cNvPr id="3" name="Content Placeholder 2"/>
          <p:cNvSpPr>
            <a:spLocks noGrp="1"/>
          </p:cNvSpPr>
          <p:nvPr>
            <p:ph sz="quarter" idx="13"/>
          </p:nvPr>
        </p:nvSpPr>
        <p:spPr>
          <a:xfrm>
            <a:off x="838960" y="1521229"/>
            <a:ext cx="10363826" cy="5552901"/>
          </a:xfrm>
        </p:spPr>
        <p:txBody>
          <a:bodyPr>
            <a:normAutofit/>
          </a:bodyPr>
          <a:lstStyle/>
          <a:p>
            <a:pPr marL="0" indent="0">
              <a:buNone/>
            </a:pPr>
            <a:r>
              <a:rPr lang="en-US" sz="2400" u="sng" cap="none" dirty="0" smtClean="0">
                <a:latin typeface="Lucida Bright" panose="02040602050505020304" pitchFamily="18" charset="0"/>
                <a:cs typeface="Times New Roman" panose="02020603050405020304" pitchFamily="18" charset="0"/>
              </a:rPr>
              <a:t>Compatibility Testing: </a:t>
            </a:r>
            <a:endParaRPr lang="en-US" sz="2400" u="sng" cap="none" dirty="0">
              <a:latin typeface="Lucida Bright" panose="02040602050505020304" pitchFamily="18" charset="0"/>
              <a:cs typeface="Times New Roman" panose="02020603050405020304" pitchFamily="18" charset="0"/>
            </a:endParaRPr>
          </a:p>
          <a:p>
            <a:pPr>
              <a:buFont typeface="Wingdings" panose="05000000000000000000" pitchFamily="2" charset="2"/>
              <a:buChar char="v"/>
            </a:pPr>
            <a:r>
              <a:rPr lang="en-US" sz="1400" cap="none" dirty="0">
                <a:latin typeface="Garamond" panose="02020404030301010803" pitchFamily="18" charset="0"/>
                <a:cs typeface="Times New Roman" panose="02020603050405020304" pitchFamily="18" charset="0"/>
              </a:rPr>
              <a:t>Compatibility testing is like making sure your favorite game or toy works on different devices or with different players. </a:t>
            </a:r>
            <a:endParaRPr lang="en-US" sz="1400" cap="none" dirty="0" smtClean="0">
              <a:latin typeface="Garamond" panose="02020404030301010803" pitchFamily="18" charset="0"/>
              <a:cs typeface="Times New Roman" panose="02020603050405020304" pitchFamily="18" charset="0"/>
            </a:endParaRPr>
          </a:p>
          <a:p>
            <a:pPr marL="0" indent="0">
              <a:buNone/>
            </a:pPr>
            <a:r>
              <a:rPr lang="en-US" sz="1400" cap="none" dirty="0" smtClean="0">
                <a:latin typeface="Garamond" panose="02020404030301010803" pitchFamily="18" charset="0"/>
                <a:cs typeface="Times New Roman" panose="02020603050405020304" pitchFamily="18" charset="0"/>
              </a:rPr>
              <a:t>Here's </a:t>
            </a:r>
            <a:r>
              <a:rPr lang="en-US" sz="1400" cap="none" dirty="0">
                <a:latin typeface="Garamond" panose="02020404030301010803" pitchFamily="18" charset="0"/>
                <a:cs typeface="Times New Roman" panose="02020603050405020304" pitchFamily="18" charset="0"/>
              </a:rPr>
              <a:t>how it works</a:t>
            </a:r>
            <a:r>
              <a:rPr lang="en-US" sz="1400" cap="none" dirty="0" smtClean="0">
                <a:latin typeface="Garamond" panose="02020404030301010803" pitchFamily="18" charset="0"/>
                <a:cs typeface="Times New Roman" panose="02020603050405020304" pitchFamily="18" charset="0"/>
              </a:rPr>
              <a:t>:</a:t>
            </a:r>
          </a:p>
          <a:p>
            <a:pPr>
              <a:buFont typeface="Wingdings" panose="05000000000000000000" pitchFamily="2" charset="2"/>
              <a:buChar char="v"/>
            </a:pPr>
            <a:r>
              <a:rPr lang="en-US" sz="1400" b="1" cap="none" dirty="0">
                <a:latin typeface="Garamond" panose="02020404030301010803" pitchFamily="18" charset="0"/>
                <a:cs typeface="Times New Roman" panose="02020603050405020304" pitchFamily="18" charset="0"/>
              </a:rPr>
              <a:t>Testing on Different Devices: </a:t>
            </a:r>
            <a:r>
              <a:rPr lang="en-US" sz="1400" cap="none" dirty="0">
                <a:latin typeface="Garamond" panose="02020404030301010803" pitchFamily="18" charset="0"/>
                <a:cs typeface="Times New Roman" panose="02020603050405020304" pitchFamily="18" charset="0"/>
              </a:rPr>
              <a:t>Compatibility testing tries your software on various gadgets and setups, like different types of smartphones, tablets, and computers. It's like seeing if your game can be played on different game consoles or devices</a:t>
            </a:r>
            <a:r>
              <a:rPr lang="en-US" sz="1400" cap="none" dirty="0" smtClean="0">
                <a:latin typeface="Garamond" panose="02020404030301010803" pitchFamily="18" charset="0"/>
                <a:cs typeface="Times New Roman" panose="02020603050405020304" pitchFamily="18" charset="0"/>
              </a:rPr>
              <a:t>.</a:t>
            </a:r>
            <a:endParaRPr lang="en-US" sz="1400" cap="none" dirty="0">
              <a:latin typeface="Garamond" panose="02020404030301010803" pitchFamily="18" charset="0"/>
              <a:cs typeface="Times New Roman" panose="02020603050405020304" pitchFamily="18" charset="0"/>
            </a:endParaRPr>
          </a:p>
          <a:p>
            <a:pPr>
              <a:buFont typeface="Wingdings" panose="05000000000000000000" pitchFamily="2" charset="2"/>
              <a:buChar char="v"/>
            </a:pPr>
            <a:r>
              <a:rPr lang="en-US" sz="1400" b="1" cap="none" dirty="0">
                <a:latin typeface="Garamond" panose="02020404030301010803" pitchFamily="18" charset="0"/>
                <a:cs typeface="Times New Roman" panose="02020603050405020304" pitchFamily="18" charset="0"/>
              </a:rPr>
              <a:t>Checking with Different Browsers: </a:t>
            </a:r>
            <a:r>
              <a:rPr lang="en-US" sz="1400" cap="none" dirty="0">
                <a:latin typeface="Garamond" panose="02020404030301010803" pitchFamily="18" charset="0"/>
                <a:cs typeface="Times New Roman" panose="02020603050405020304" pitchFamily="18" charset="0"/>
              </a:rPr>
              <a:t>Just like some friends may use different gaming controllers, some people use different web browsers (like Chrome, Firefox, or Safari) to access websites. Compatibility testing makes sure your website or app looks and works correctly on all these browsers</a:t>
            </a:r>
            <a:r>
              <a:rPr lang="en-US" sz="1400" cap="none" dirty="0" smtClean="0">
                <a:latin typeface="Garamond" panose="02020404030301010803" pitchFamily="18" charset="0"/>
                <a:cs typeface="Times New Roman" panose="02020603050405020304" pitchFamily="18" charset="0"/>
              </a:rPr>
              <a:t>.</a:t>
            </a:r>
            <a:endParaRPr lang="en-US" sz="1400" cap="none" dirty="0">
              <a:latin typeface="Garamond" panose="02020404030301010803" pitchFamily="18" charset="0"/>
              <a:cs typeface="Times New Roman" panose="02020603050405020304" pitchFamily="18" charset="0"/>
            </a:endParaRPr>
          </a:p>
          <a:p>
            <a:pPr>
              <a:buFont typeface="Wingdings" panose="05000000000000000000" pitchFamily="2" charset="2"/>
              <a:buChar char="v"/>
            </a:pPr>
            <a:r>
              <a:rPr lang="en-US" sz="1400" b="1" cap="none" dirty="0">
                <a:latin typeface="Garamond" panose="02020404030301010803" pitchFamily="18" charset="0"/>
                <a:cs typeface="Times New Roman" panose="02020603050405020304" pitchFamily="18" charset="0"/>
              </a:rPr>
              <a:t>Testing with Various Operating Systems: </a:t>
            </a:r>
            <a:r>
              <a:rPr lang="en-US" sz="1400" cap="none" dirty="0">
                <a:latin typeface="Garamond" panose="02020404030301010803" pitchFamily="18" charset="0"/>
                <a:cs typeface="Times New Roman" panose="02020603050405020304" pitchFamily="18" charset="0"/>
              </a:rPr>
              <a:t>People use different operating systems, like Windows, </a:t>
            </a:r>
            <a:r>
              <a:rPr lang="en-US" sz="1400" cap="none" dirty="0" err="1">
                <a:latin typeface="Garamond" panose="02020404030301010803" pitchFamily="18" charset="0"/>
                <a:cs typeface="Times New Roman" panose="02020603050405020304" pitchFamily="18" charset="0"/>
              </a:rPr>
              <a:t>macOS</a:t>
            </a:r>
            <a:r>
              <a:rPr lang="en-US" sz="1400" cap="none" dirty="0">
                <a:latin typeface="Garamond" panose="02020404030301010803" pitchFamily="18" charset="0"/>
                <a:cs typeface="Times New Roman" panose="02020603050405020304" pitchFamily="18" charset="0"/>
              </a:rPr>
              <a:t>, Android, or iOS. Compatibility testing checks if your software runs smoothly on all these systems, just like your game needs to work on different gaming platforms</a:t>
            </a:r>
            <a:r>
              <a:rPr lang="en-US" sz="1400" cap="none" dirty="0" smtClean="0">
                <a:latin typeface="Garamond" panose="02020404030301010803" pitchFamily="18" charset="0"/>
                <a:cs typeface="Times New Roman" panose="02020603050405020304" pitchFamily="18" charset="0"/>
              </a:rPr>
              <a:t>.</a:t>
            </a:r>
            <a:endParaRPr lang="en-US" sz="1400" cap="none" dirty="0">
              <a:latin typeface="Garamond" panose="02020404030301010803" pitchFamily="18" charset="0"/>
              <a:cs typeface="Times New Roman" panose="02020603050405020304" pitchFamily="18" charset="0"/>
            </a:endParaRPr>
          </a:p>
          <a:p>
            <a:pPr>
              <a:buFont typeface="Wingdings" panose="05000000000000000000" pitchFamily="2" charset="2"/>
              <a:buChar char="v"/>
            </a:pPr>
            <a:r>
              <a:rPr lang="en-US" sz="1400" b="1" cap="none" dirty="0">
                <a:latin typeface="Garamond" panose="02020404030301010803" pitchFamily="18" charset="0"/>
                <a:cs typeface="Times New Roman" panose="02020603050405020304" pitchFamily="18" charset="0"/>
              </a:rPr>
              <a:t>Different Screen Sizes and Resolutions: </a:t>
            </a:r>
            <a:r>
              <a:rPr lang="en-US" sz="1400" cap="none" dirty="0">
                <a:latin typeface="Garamond" panose="02020404030301010803" pitchFamily="18" charset="0"/>
                <a:cs typeface="Times New Roman" panose="02020603050405020304" pitchFamily="18" charset="0"/>
              </a:rPr>
              <a:t>Some people have big TV screens, while others have smaller ones. Compatibility testing ensures that your software looks good and functions well on screens of all sizes, just like your game should adapt to different TV sizes</a:t>
            </a:r>
            <a:r>
              <a:rPr lang="en-US" sz="1400" cap="none" dirty="0" smtClean="0">
                <a:latin typeface="Garamond" panose="02020404030301010803" pitchFamily="18" charset="0"/>
                <a:cs typeface="Times New Roman" panose="02020603050405020304" pitchFamily="18" charset="0"/>
              </a:rPr>
              <a:t>.</a:t>
            </a:r>
            <a:endParaRPr lang="en-US" sz="1400" cap="none" dirty="0">
              <a:latin typeface="Garamond" panose="02020404030301010803" pitchFamily="18" charset="0"/>
              <a:cs typeface="Times New Roman" panose="02020603050405020304" pitchFamily="18" charset="0"/>
            </a:endParaRPr>
          </a:p>
          <a:p>
            <a:pPr>
              <a:buFont typeface="Wingdings" panose="05000000000000000000" pitchFamily="2" charset="2"/>
              <a:buChar char="v"/>
            </a:pPr>
            <a:r>
              <a:rPr lang="en-US" sz="1400" b="1" cap="none" dirty="0">
                <a:latin typeface="Garamond" panose="02020404030301010803" pitchFamily="18" charset="0"/>
                <a:cs typeface="Times New Roman" panose="02020603050405020304" pitchFamily="18" charset="0"/>
              </a:rPr>
              <a:t>Adapting to Different Network Speeds: </a:t>
            </a:r>
            <a:r>
              <a:rPr lang="en-US" sz="1400" cap="none" dirty="0">
                <a:latin typeface="Garamond" panose="02020404030301010803" pitchFamily="18" charset="0"/>
                <a:cs typeface="Times New Roman" panose="02020603050405020304" pitchFamily="18" charset="0"/>
              </a:rPr>
              <a:t>Some players may have fast internet, while others have slower connections. Compatibility testing considers these variations and ensures your software loads and performs well regardless of the internet speed, similar to how games should work smoothly on slow or fast connections.</a:t>
            </a:r>
          </a:p>
          <a:p>
            <a:pPr>
              <a:buFont typeface="Wingdings" panose="05000000000000000000" pitchFamily="2" charset="2"/>
              <a:buChar char="v"/>
            </a:pPr>
            <a:endParaRPr lang="en-US" sz="1400" cap="none" dirty="0">
              <a:latin typeface="Garamond" panose="02020404030301010803" pitchFamily="18" charset="0"/>
              <a:cs typeface="Times New Roman" panose="02020603050405020304" pitchFamily="18" charset="0"/>
            </a:endParaRPr>
          </a:p>
          <a:p>
            <a:pPr>
              <a:buFont typeface="Wingdings" panose="05000000000000000000" pitchFamily="2" charset="2"/>
              <a:buChar char="v"/>
            </a:pPr>
            <a:endParaRPr lang="en-US" sz="1400" cap="none" dirty="0">
              <a:latin typeface="Garamond" panose="02020404030301010803" pitchFamily="18" charset="0"/>
              <a:cs typeface="Times New Roman" panose="02020603050405020304" pitchFamily="18" charset="0"/>
            </a:endParaRPr>
          </a:p>
          <a:p>
            <a:pPr>
              <a:buFont typeface="Wingdings" panose="05000000000000000000" pitchFamily="2" charset="2"/>
              <a:buChar char="v"/>
            </a:pPr>
            <a:endParaRPr lang="en-US" sz="1400" cap="none" dirty="0">
              <a:latin typeface="Garamond" panose="02020404030301010803" pitchFamily="18" charset="0"/>
              <a:cs typeface="Times New Roman" panose="02020603050405020304" pitchFamily="18" charset="0"/>
            </a:endParaRPr>
          </a:p>
          <a:p>
            <a:pPr>
              <a:buFont typeface="Wingdings" panose="05000000000000000000" pitchFamily="2" charset="2"/>
              <a:buChar char="v"/>
            </a:pPr>
            <a:endParaRPr lang="en-US" sz="1400" cap="none" dirty="0">
              <a:latin typeface="Garamond" panose="02020404030301010803" pitchFamily="18" charset="0"/>
              <a:cs typeface="Times New Roman" panose="02020603050405020304" pitchFamily="18" charset="0"/>
            </a:endParaRPr>
          </a:p>
          <a:p>
            <a:pPr>
              <a:buFont typeface="Wingdings" panose="05000000000000000000" pitchFamily="2" charset="2"/>
              <a:buChar char="v"/>
            </a:pPr>
            <a:endParaRPr lang="en-US" sz="1400" cap="none" dirty="0">
              <a:latin typeface="Garamond" panose="02020404030301010803" pitchFamily="18" charset="0"/>
              <a:cs typeface="Times New Roman" panose="02020603050405020304" pitchFamily="18" charset="0"/>
            </a:endParaRPr>
          </a:p>
          <a:p>
            <a:pPr>
              <a:buFont typeface="Wingdings" panose="05000000000000000000" pitchFamily="2" charset="2"/>
              <a:buChar char="v"/>
            </a:pPr>
            <a:endParaRPr lang="en-US" sz="1400" cap="none" dirty="0">
              <a:latin typeface="Garamond" panose="02020404030301010803" pitchFamily="18" charset="0"/>
              <a:cs typeface="Times New Roman" panose="02020603050405020304" pitchFamily="18" charset="0"/>
            </a:endParaRPr>
          </a:p>
          <a:p>
            <a:pPr>
              <a:buFont typeface="Wingdings" panose="05000000000000000000" pitchFamily="2" charset="2"/>
              <a:buChar char="v"/>
            </a:pPr>
            <a:endParaRPr lang="en-US" sz="1400" cap="none" dirty="0">
              <a:latin typeface="Garamond" panose="02020404030301010803" pitchFamily="18" charset="0"/>
              <a:cs typeface="Times New Roman" panose="02020603050405020304" pitchFamily="18" charset="0"/>
            </a:endParaRPr>
          </a:p>
          <a:p>
            <a:pPr>
              <a:buFont typeface="Wingdings" panose="05000000000000000000" pitchFamily="2" charset="2"/>
              <a:buChar char="v"/>
            </a:pPr>
            <a:endParaRPr lang="en-US" sz="1400" cap="none" dirty="0">
              <a:latin typeface="Garamond" panose="02020404030301010803" pitchFamily="18" charset="0"/>
              <a:cs typeface="Times New Roman" panose="02020603050405020304" pitchFamily="18" charset="0"/>
            </a:endParaRPr>
          </a:p>
          <a:p>
            <a:pPr>
              <a:buFont typeface="Wingdings" panose="05000000000000000000" pitchFamily="2" charset="2"/>
              <a:buChar char="v"/>
            </a:pPr>
            <a:endParaRPr lang="en-US" sz="1400" cap="none" dirty="0">
              <a:latin typeface="Garamond" panose="02020404030301010803" pitchFamily="18" charset="0"/>
              <a:cs typeface="Times New Roman" panose="02020603050405020304" pitchFamily="18" charset="0"/>
            </a:endParaRPr>
          </a:p>
          <a:p>
            <a:pPr>
              <a:buFont typeface="Wingdings" panose="05000000000000000000" pitchFamily="2" charset="2"/>
              <a:buChar char="v"/>
            </a:pPr>
            <a:endParaRPr lang="en-US" sz="1400" cap="none" dirty="0">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1310111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883614"/>
          </a:xfrm>
        </p:spPr>
        <p:txBody>
          <a:bodyPr/>
          <a:lstStyle/>
          <a:p>
            <a:pPr algn="l"/>
            <a:r>
              <a:rPr lang="en-US" dirty="0">
                <a:solidFill>
                  <a:schemeClr val="accent4">
                    <a:lumMod val="50000"/>
                  </a:schemeClr>
                </a:solidFill>
                <a:latin typeface="Segoe Script" panose="030B0504020000000003" pitchFamily="66" charset="0"/>
              </a:rPr>
              <a:t>Functional </a:t>
            </a:r>
            <a:r>
              <a:rPr lang="en-US" dirty="0" smtClean="0">
                <a:solidFill>
                  <a:schemeClr val="accent4">
                    <a:lumMod val="50000"/>
                  </a:schemeClr>
                </a:solidFill>
                <a:latin typeface="Segoe Script" panose="030B0504020000000003" pitchFamily="66" charset="0"/>
              </a:rPr>
              <a:t>Testing </a:t>
            </a:r>
            <a:r>
              <a:rPr lang="en-US" dirty="0">
                <a:solidFill>
                  <a:schemeClr val="accent4">
                    <a:lumMod val="50000"/>
                  </a:schemeClr>
                </a:solidFill>
                <a:latin typeface="Segoe Script" panose="030B0504020000000003" pitchFamily="66" charset="0"/>
              </a:rPr>
              <a:t/>
            </a:r>
            <a:br>
              <a:rPr lang="en-US" dirty="0">
                <a:solidFill>
                  <a:schemeClr val="accent4">
                    <a:lumMod val="50000"/>
                  </a:schemeClr>
                </a:solidFill>
                <a:latin typeface="Segoe Script" panose="030B0504020000000003" pitchFamily="66" charset="0"/>
              </a:rPr>
            </a:br>
            <a:r>
              <a:rPr lang="en-US" dirty="0">
                <a:solidFill>
                  <a:schemeClr val="accent4">
                    <a:lumMod val="50000"/>
                  </a:schemeClr>
                </a:solidFill>
              </a:rPr>
              <a:t/>
            </a:r>
            <a:br>
              <a:rPr lang="en-US" dirty="0">
                <a:solidFill>
                  <a:schemeClr val="accent4">
                    <a:lumMod val="50000"/>
                  </a:schemeClr>
                </a:solidFill>
              </a:rPr>
            </a:br>
            <a:endParaRPr lang="en-US" dirty="0"/>
          </a:p>
        </p:txBody>
      </p:sp>
      <p:sp>
        <p:nvSpPr>
          <p:cNvPr id="3" name="Content Placeholder 2"/>
          <p:cNvSpPr>
            <a:spLocks noGrp="1"/>
          </p:cNvSpPr>
          <p:nvPr>
            <p:ph sz="quarter" idx="13"/>
          </p:nvPr>
        </p:nvSpPr>
        <p:spPr>
          <a:xfrm>
            <a:off x="913774" y="3000895"/>
            <a:ext cx="10363826" cy="3798916"/>
          </a:xfrm>
        </p:spPr>
        <p:txBody>
          <a:bodyPr>
            <a:normAutofit/>
          </a:bodyPr>
          <a:lstStyle/>
          <a:p>
            <a:r>
              <a:rPr lang="en-US" sz="1400" cap="none" dirty="0" smtClean="0">
                <a:latin typeface="Garamond" panose="02020404030301010803" pitchFamily="18" charset="0"/>
                <a:cs typeface="Times New Roman" panose="02020603050405020304" pitchFamily="18" charset="0"/>
              </a:rPr>
              <a:t>Functional testing focuses on functionality of the software or system. </a:t>
            </a:r>
          </a:p>
          <a:p>
            <a:r>
              <a:rPr lang="en-US" sz="1400" cap="none" dirty="0" smtClean="0">
                <a:latin typeface="Garamond" panose="02020404030301010803" pitchFamily="18" charset="0"/>
                <a:cs typeface="Times New Roman" panose="02020603050405020304" pitchFamily="18" charset="0"/>
              </a:rPr>
              <a:t>The main goal of functional testing is to ensure that the software or system behaves as intended and meets the functional requirements specified in the design or requirements documentation.</a:t>
            </a:r>
          </a:p>
          <a:p>
            <a:r>
              <a:rPr lang="en-US" sz="1400" cap="none" dirty="0" smtClean="0">
                <a:latin typeface="Garamond" panose="02020404030301010803" pitchFamily="18" charset="0"/>
                <a:cs typeface="Times New Roman" panose="02020603050405020304" pitchFamily="18" charset="0"/>
              </a:rPr>
              <a:t>The testers use test cases or scenarios to verify that the software meets the functional requirements.</a:t>
            </a:r>
          </a:p>
          <a:p>
            <a:pPr lvl="1"/>
            <a:r>
              <a:rPr lang="en-US" sz="1400" cap="none" dirty="0" smtClean="0">
                <a:latin typeface="Garamond" panose="02020404030301010803" pitchFamily="18" charset="0"/>
                <a:cs typeface="Times New Roman" panose="02020603050405020304" pitchFamily="18" charset="0"/>
              </a:rPr>
              <a:t>For example, if you are testing an e-commerce website, functional testing would involve the tasks such as adding items to the cart, applying discounts, and processing payments correctly.</a:t>
            </a:r>
          </a:p>
          <a:p>
            <a:r>
              <a:rPr lang="en-US" sz="1400" cap="none" dirty="0" smtClean="0">
                <a:latin typeface="Garamond" panose="02020404030301010803" pitchFamily="18" charset="0"/>
                <a:cs typeface="Times New Roman" panose="02020603050405020304" pitchFamily="18" charset="0"/>
              </a:rPr>
              <a:t>The testers would also check whether the website is user-friendly and whether the links, buttons, and menus work as intended.</a:t>
            </a:r>
          </a:p>
          <a:p>
            <a:r>
              <a:rPr lang="en-US" sz="1400" cap="none" dirty="0" smtClean="0">
                <a:latin typeface="Garamond" panose="02020404030301010803" pitchFamily="18" charset="0"/>
                <a:cs typeface="Times New Roman" panose="02020603050405020304" pitchFamily="18" charset="0"/>
              </a:rPr>
              <a:t>It comes under Black-Box Testing.</a:t>
            </a:r>
          </a:p>
          <a:p>
            <a:endParaRPr lang="en-US" sz="1400" cap="none" dirty="0">
              <a:latin typeface="Garamond" panose="02020404030301010803" pitchFamily="18" charset="0"/>
              <a:cs typeface="Times New Roman" panose="02020603050405020304" pitchFamily="18" charset="0"/>
            </a:endParaRPr>
          </a:p>
          <a:p>
            <a:endParaRPr lang="en-US" sz="1400" cap="none" dirty="0">
              <a:latin typeface="Garamond" panose="02020404030301010803"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5150" y="540327"/>
            <a:ext cx="4298719" cy="1878677"/>
          </a:xfrm>
          <a:prstGeom prst="rect">
            <a:avLst/>
          </a:prstGeom>
        </p:spPr>
      </p:pic>
    </p:spTree>
    <p:extLst>
      <p:ext uri="{BB962C8B-B14F-4D97-AF65-F5344CB8AC3E}">
        <p14:creationId xmlns:p14="http://schemas.microsoft.com/office/powerpoint/2010/main" val="4293215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374073"/>
            <a:ext cx="10364451" cy="1920240"/>
          </a:xfrm>
        </p:spPr>
        <p:txBody>
          <a:bodyPr>
            <a:normAutofit/>
          </a:bodyPr>
          <a:lstStyle/>
          <a:p>
            <a:pPr algn="l"/>
            <a:r>
              <a:rPr lang="en-US" dirty="0">
                <a:solidFill>
                  <a:schemeClr val="accent4">
                    <a:lumMod val="50000"/>
                  </a:schemeClr>
                </a:solidFill>
                <a:latin typeface="Segoe Script" panose="030B0504020000000003" pitchFamily="66" charset="0"/>
              </a:rPr>
              <a:t>Functional </a:t>
            </a:r>
            <a:r>
              <a:rPr lang="en-US" dirty="0" smtClean="0">
                <a:solidFill>
                  <a:schemeClr val="accent4">
                    <a:lumMod val="50000"/>
                  </a:schemeClr>
                </a:solidFill>
                <a:latin typeface="Segoe Script" panose="030B0504020000000003" pitchFamily="66" charset="0"/>
              </a:rPr>
              <a:t>Testing Cont.. </a:t>
            </a:r>
            <a:r>
              <a:rPr lang="en-US" dirty="0">
                <a:solidFill>
                  <a:schemeClr val="accent4">
                    <a:lumMod val="50000"/>
                  </a:schemeClr>
                </a:solidFill>
                <a:latin typeface="Segoe Script" panose="030B0504020000000003" pitchFamily="66" charset="0"/>
              </a:rPr>
              <a:t/>
            </a:r>
            <a:br>
              <a:rPr lang="en-US" dirty="0">
                <a:solidFill>
                  <a:schemeClr val="accent4">
                    <a:lumMod val="50000"/>
                  </a:schemeClr>
                </a:solidFill>
                <a:latin typeface="Segoe Script" panose="030B0504020000000003" pitchFamily="66" charset="0"/>
              </a:rPr>
            </a:br>
            <a:r>
              <a:rPr lang="en-US" dirty="0">
                <a:solidFill>
                  <a:schemeClr val="accent4">
                    <a:lumMod val="50000"/>
                  </a:schemeClr>
                </a:solidFill>
              </a:rPr>
              <a:t/>
            </a:r>
            <a:br>
              <a:rPr lang="en-US" dirty="0">
                <a:solidFill>
                  <a:schemeClr val="accent4">
                    <a:lumMod val="50000"/>
                  </a:schemeClr>
                </a:solidFill>
              </a:rPr>
            </a:br>
            <a:endParaRPr lang="en-US" dirty="0"/>
          </a:p>
        </p:txBody>
      </p:sp>
      <p:sp>
        <p:nvSpPr>
          <p:cNvPr id="3" name="Content Placeholder 2"/>
          <p:cNvSpPr>
            <a:spLocks noGrp="1"/>
          </p:cNvSpPr>
          <p:nvPr>
            <p:ph sz="quarter" idx="13"/>
          </p:nvPr>
        </p:nvSpPr>
        <p:spPr>
          <a:xfrm>
            <a:off x="838960" y="1521229"/>
            <a:ext cx="10363826" cy="5552901"/>
          </a:xfrm>
        </p:spPr>
        <p:txBody>
          <a:bodyPr>
            <a:normAutofit/>
          </a:bodyPr>
          <a:lstStyle/>
          <a:p>
            <a:pPr marL="0" indent="0">
              <a:buNone/>
            </a:pPr>
            <a:r>
              <a:rPr lang="en-US" sz="2400" u="sng" cap="none" dirty="0" smtClean="0">
                <a:latin typeface="Lucida Bright" panose="02040602050505020304" pitchFamily="18" charset="0"/>
                <a:cs typeface="Times New Roman" panose="02020603050405020304" pitchFamily="18" charset="0"/>
              </a:rPr>
              <a:t>Integration Testing: </a:t>
            </a:r>
            <a:endParaRPr lang="en-US" sz="2400" u="sng" cap="none" dirty="0">
              <a:latin typeface="Lucida Bright" panose="02040602050505020304" pitchFamily="18" charset="0"/>
              <a:cs typeface="Times New Roman" panose="02020603050405020304" pitchFamily="18" charset="0"/>
            </a:endParaRPr>
          </a:p>
          <a:p>
            <a:pPr>
              <a:buFont typeface="Wingdings" panose="05000000000000000000" pitchFamily="2" charset="2"/>
              <a:buChar char="v"/>
            </a:pPr>
            <a:r>
              <a:rPr lang="en-US" sz="1400" cap="none" dirty="0">
                <a:latin typeface="Garamond" panose="02020404030301010803" pitchFamily="18" charset="0"/>
                <a:cs typeface="Times New Roman" panose="02020603050405020304" pitchFamily="18" charset="0"/>
              </a:rPr>
              <a:t> </a:t>
            </a:r>
            <a:r>
              <a:rPr lang="en-US" sz="1400" cap="none" dirty="0" smtClean="0">
                <a:latin typeface="Garamond" panose="02020404030301010803" pitchFamily="18" charset="0"/>
                <a:cs typeface="Times New Roman" panose="02020603050405020304" pitchFamily="18" charset="0"/>
              </a:rPr>
              <a:t>Software consist of many components and different developers are involved to design/develop the each individual component.</a:t>
            </a:r>
          </a:p>
          <a:p>
            <a:pPr>
              <a:buFont typeface="Wingdings" panose="05000000000000000000" pitchFamily="2" charset="2"/>
              <a:buChar char="v"/>
            </a:pPr>
            <a:r>
              <a:rPr lang="en-US" sz="1400" cap="none" dirty="0" smtClean="0">
                <a:latin typeface="Garamond" panose="02020404030301010803" pitchFamily="18" charset="0"/>
                <a:cs typeface="Times New Roman" panose="02020603050405020304" pitchFamily="18" charset="0"/>
              </a:rPr>
              <a:t>In Integration testing, two or more software components are tested together to test the interaction between them.</a:t>
            </a:r>
          </a:p>
          <a:p>
            <a:pPr>
              <a:buFont typeface="Wingdings" panose="05000000000000000000" pitchFamily="2" charset="2"/>
              <a:buChar char="v"/>
            </a:pPr>
            <a:r>
              <a:rPr lang="en-US" sz="1400" cap="none" dirty="0" smtClean="0">
                <a:latin typeface="Garamond" panose="02020404030301010803" pitchFamily="18" charset="0"/>
                <a:cs typeface="Times New Roman" panose="02020603050405020304" pitchFamily="18" charset="0"/>
              </a:rPr>
              <a:t>For </a:t>
            </a:r>
            <a:r>
              <a:rPr lang="en-US" sz="1400" cap="none" dirty="0" err="1" smtClean="0">
                <a:latin typeface="Garamond" panose="02020404030301010803" pitchFamily="18" charset="0"/>
                <a:cs typeface="Times New Roman" panose="02020603050405020304" pitchFamily="18" charset="0"/>
              </a:rPr>
              <a:t>eg</a:t>
            </a:r>
            <a:r>
              <a:rPr lang="en-US" sz="1400" cap="none" dirty="0" smtClean="0">
                <a:latin typeface="Garamond" panose="02020404030301010803" pitchFamily="18" charset="0"/>
                <a:cs typeface="Times New Roman" panose="02020603050405020304" pitchFamily="18" charset="0"/>
              </a:rPr>
              <a:t>: </a:t>
            </a:r>
          </a:p>
          <a:p>
            <a:pPr lvl="1">
              <a:buFont typeface="Wingdings" panose="05000000000000000000" pitchFamily="2" charset="2"/>
              <a:buChar char="v"/>
            </a:pPr>
            <a:r>
              <a:rPr lang="en-US" sz="1400" cap="none" dirty="0" smtClean="0">
                <a:latin typeface="Garamond" panose="02020404030301010803" pitchFamily="18" charset="0"/>
                <a:cs typeface="Times New Roman" panose="02020603050405020304" pitchFamily="18" charset="0"/>
              </a:rPr>
              <a:t>1st developer create and design the code for adding the items into cart</a:t>
            </a:r>
          </a:p>
          <a:p>
            <a:pPr lvl="1">
              <a:buFont typeface="Wingdings" panose="05000000000000000000" pitchFamily="2" charset="2"/>
              <a:buChar char="v"/>
            </a:pPr>
            <a:r>
              <a:rPr lang="en-US" sz="1400" cap="none" dirty="0" smtClean="0">
                <a:latin typeface="Garamond" panose="02020404030301010803" pitchFamily="18" charset="0"/>
                <a:cs typeface="Times New Roman" panose="02020603050405020304" pitchFamily="18" charset="0"/>
              </a:rPr>
              <a:t>2</a:t>
            </a:r>
            <a:r>
              <a:rPr lang="en-US" sz="1400" cap="none" baseline="30000" dirty="0" smtClean="0">
                <a:latin typeface="Garamond" panose="02020404030301010803" pitchFamily="18" charset="0"/>
                <a:cs typeface="Times New Roman" panose="02020603050405020304" pitchFamily="18" charset="0"/>
              </a:rPr>
              <a:t>nd</a:t>
            </a:r>
            <a:r>
              <a:rPr lang="en-US" sz="1400" cap="none" dirty="0" smtClean="0">
                <a:latin typeface="Garamond" panose="02020404030301010803" pitchFamily="18" charset="0"/>
                <a:cs typeface="Times New Roman" panose="02020603050405020304" pitchFamily="18" charset="0"/>
              </a:rPr>
              <a:t> developer create and design the code for passing the cart items to buying process.</a:t>
            </a:r>
          </a:p>
          <a:p>
            <a:pPr lvl="1">
              <a:buFont typeface="Wingdings" panose="05000000000000000000" pitchFamily="2" charset="2"/>
              <a:buChar char="v"/>
            </a:pPr>
            <a:r>
              <a:rPr lang="en-US" sz="1400" cap="none" dirty="0" smtClean="0">
                <a:latin typeface="Garamond" panose="02020404030301010803" pitchFamily="18" charset="0"/>
                <a:cs typeface="Times New Roman" panose="02020603050405020304" pitchFamily="18" charset="0"/>
              </a:rPr>
              <a:t>3</a:t>
            </a:r>
            <a:r>
              <a:rPr lang="en-US" sz="1400" cap="none" baseline="30000" dirty="0" smtClean="0">
                <a:latin typeface="Garamond" panose="02020404030301010803" pitchFamily="18" charset="0"/>
                <a:cs typeface="Times New Roman" panose="02020603050405020304" pitchFamily="18" charset="0"/>
              </a:rPr>
              <a:t>rd</a:t>
            </a:r>
            <a:r>
              <a:rPr lang="en-US" sz="1400" cap="none" dirty="0" smtClean="0">
                <a:latin typeface="Garamond" panose="02020404030301010803" pitchFamily="18" charset="0"/>
                <a:cs typeface="Times New Roman" panose="02020603050405020304" pitchFamily="18" charset="0"/>
              </a:rPr>
              <a:t> developer create and design the code for processing the discount on the total bill.</a:t>
            </a:r>
          </a:p>
          <a:p>
            <a:pPr lvl="1">
              <a:buFont typeface="Wingdings" panose="05000000000000000000" pitchFamily="2" charset="2"/>
              <a:buChar char="v"/>
            </a:pPr>
            <a:r>
              <a:rPr lang="en-US" sz="1400" cap="none" dirty="0" smtClean="0">
                <a:latin typeface="Garamond" panose="02020404030301010803" pitchFamily="18" charset="0"/>
                <a:cs typeface="Times New Roman" panose="02020603050405020304" pitchFamily="18" charset="0"/>
              </a:rPr>
              <a:t>4</a:t>
            </a:r>
            <a:r>
              <a:rPr lang="en-US" sz="1400" cap="none" baseline="30000" dirty="0" smtClean="0">
                <a:latin typeface="Garamond" panose="02020404030301010803" pitchFamily="18" charset="0"/>
                <a:cs typeface="Times New Roman" panose="02020603050405020304" pitchFamily="18" charset="0"/>
              </a:rPr>
              <a:t>th</a:t>
            </a:r>
            <a:r>
              <a:rPr lang="en-US" sz="1400" cap="none" dirty="0" smtClean="0">
                <a:latin typeface="Garamond" panose="02020404030301010803" pitchFamily="18" charset="0"/>
                <a:cs typeface="Times New Roman" panose="02020603050405020304" pitchFamily="18" charset="0"/>
              </a:rPr>
              <a:t> developer create and design the payment processing. </a:t>
            </a:r>
          </a:p>
          <a:p>
            <a:pPr>
              <a:buFont typeface="Wingdings" panose="05000000000000000000" pitchFamily="2" charset="2"/>
              <a:buChar char="v"/>
            </a:pPr>
            <a:r>
              <a:rPr lang="en-US" sz="1400" cap="none" dirty="0" smtClean="0">
                <a:latin typeface="Garamond" panose="02020404030301010803" pitchFamily="18" charset="0"/>
                <a:cs typeface="Times New Roman" panose="02020603050405020304" pitchFamily="18" charset="0"/>
              </a:rPr>
              <a:t>So, In integration testing tester check if user is able to buy an items which were added into card after applying the required discount.</a:t>
            </a:r>
            <a:endParaRPr lang="en-US" sz="1400" cap="none" dirty="0">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4285394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374073"/>
            <a:ext cx="10364451" cy="1920240"/>
          </a:xfrm>
        </p:spPr>
        <p:txBody>
          <a:bodyPr>
            <a:normAutofit/>
          </a:bodyPr>
          <a:lstStyle/>
          <a:p>
            <a:pPr algn="l"/>
            <a:r>
              <a:rPr lang="en-US" dirty="0">
                <a:solidFill>
                  <a:schemeClr val="accent4">
                    <a:lumMod val="50000"/>
                  </a:schemeClr>
                </a:solidFill>
                <a:latin typeface="Segoe Script" panose="030B0504020000000003" pitchFamily="66" charset="0"/>
              </a:rPr>
              <a:t>Functional </a:t>
            </a:r>
            <a:r>
              <a:rPr lang="en-US" dirty="0" smtClean="0">
                <a:solidFill>
                  <a:schemeClr val="accent4">
                    <a:lumMod val="50000"/>
                  </a:schemeClr>
                </a:solidFill>
                <a:latin typeface="Segoe Script" panose="030B0504020000000003" pitchFamily="66" charset="0"/>
              </a:rPr>
              <a:t>Testing Cont.. </a:t>
            </a:r>
            <a:r>
              <a:rPr lang="en-US" dirty="0">
                <a:solidFill>
                  <a:schemeClr val="accent4">
                    <a:lumMod val="50000"/>
                  </a:schemeClr>
                </a:solidFill>
                <a:latin typeface="Segoe Script" panose="030B0504020000000003" pitchFamily="66" charset="0"/>
              </a:rPr>
              <a:t/>
            </a:r>
            <a:br>
              <a:rPr lang="en-US" dirty="0">
                <a:solidFill>
                  <a:schemeClr val="accent4">
                    <a:lumMod val="50000"/>
                  </a:schemeClr>
                </a:solidFill>
                <a:latin typeface="Segoe Script" panose="030B0504020000000003" pitchFamily="66" charset="0"/>
              </a:rPr>
            </a:br>
            <a:r>
              <a:rPr lang="en-US" dirty="0">
                <a:solidFill>
                  <a:schemeClr val="accent4">
                    <a:lumMod val="50000"/>
                  </a:schemeClr>
                </a:solidFill>
              </a:rPr>
              <a:t/>
            </a:r>
            <a:br>
              <a:rPr lang="en-US" dirty="0">
                <a:solidFill>
                  <a:schemeClr val="accent4">
                    <a:lumMod val="50000"/>
                  </a:schemeClr>
                </a:solidFill>
              </a:rPr>
            </a:br>
            <a:endParaRPr lang="en-US" dirty="0"/>
          </a:p>
        </p:txBody>
      </p:sp>
      <p:sp>
        <p:nvSpPr>
          <p:cNvPr id="3" name="Content Placeholder 2"/>
          <p:cNvSpPr>
            <a:spLocks noGrp="1"/>
          </p:cNvSpPr>
          <p:nvPr>
            <p:ph sz="quarter" idx="13"/>
          </p:nvPr>
        </p:nvSpPr>
        <p:spPr>
          <a:xfrm>
            <a:off x="838960" y="1521229"/>
            <a:ext cx="10363826" cy="5552901"/>
          </a:xfrm>
        </p:spPr>
        <p:txBody>
          <a:bodyPr>
            <a:normAutofit/>
          </a:bodyPr>
          <a:lstStyle/>
          <a:p>
            <a:pPr marL="0" indent="0">
              <a:buNone/>
            </a:pPr>
            <a:r>
              <a:rPr lang="en-US" sz="2400" u="sng" cap="none" dirty="0" smtClean="0">
                <a:latin typeface="Lucida Bright" panose="02040602050505020304" pitchFamily="18" charset="0"/>
                <a:cs typeface="Times New Roman" panose="02020603050405020304" pitchFamily="18" charset="0"/>
              </a:rPr>
              <a:t>Regression Testing: </a:t>
            </a:r>
            <a:endParaRPr lang="en-US" sz="2400" u="sng" cap="none" dirty="0">
              <a:latin typeface="Lucida Bright" panose="02040602050505020304" pitchFamily="18" charset="0"/>
              <a:cs typeface="Times New Roman" panose="02020603050405020304" pitchFamily="18" charset="0"/>
            </a:endParaRPr>
          </a:p>
          <a:p>
            <a:pPr>
              <a:buFont typeface="Wingdings" panose="05000000000000000000" pitchFamily="2" charset="2"/>
              <a:buChar char="v"/>
            </a:pPr>
            <a:r>
              <a:rPr lang="en-US" sz="1400" cap="none" dirty="0" smtClean="0">
                <a:latin typeface="Garamond" panose="02020404030301010803" pitchFamily="18" charset="0"/>
                <a:cs typeface="Times New Roman" panose="02020603050405020304" pitchFamily="18" charset="0"/>
              </a:rPr>
              <a:t>It is common that when tester test a software then he encounters multiple defects, which developers fixes.</a:t>
            </a:r>
          </a:p>
          <a:p>
            <a:pPr>
              <a:buFont typeface="Wingdings" panose="05000000000000000000" pitchFamily="2" charset="2"/>
              <a:buChar char="v"/>
            </a:pPr>
            <a:r>
              <a:rPr lang="en-US" sz="1400" cap="none" dirty="0" smtClean="0">
                <a:latin typeface="Garamond" panose="02020404030301010803" pitchFamily="18" charset="0"/>
                <a:cs typeface="Times New Roman" panose="02020603050405020304" pitchFamily="18" charset="0"/>
              </a:rPr>
              <a:t>In Regression testing, tester test that a fix of one defect for particular functionality should not break the other working functionalities.</a:t>
            </a:r>
          </a:p>
          <a:p>
            <a:pPr>
              <a:buFont typeface="Wingdings" panose="05000000000000000000" pitchFamily="2" charset="2"/>
              <a:buChar char="v"/>
            </a:pPr>
            <a:r>
              <a:rPr lang="en-US" sz="1400" cap="none" dirty="0" smtClean="0">
                <a:latin typeface="Garamond" panose="02020404030301010803" pitchFamily="18" charset="0"/>
                <a:cs typeface="Times New Roman" panose="02020603050405020304" pitchFamily="18" charset="0"/>
              </a:rPr>
              <a:t>For </a:t>
            </a:r>
            <a:r>
              <a:rPr lang="en-US" sz="1400" cap="none" dirty="0" err="1" smtClean="0">
                <a:latin typeface="Garamond" panose="02020404030301010803" pitchFamily="18" charset="0"/>
                <a:cs typeface="Times New Roman" panose="02020603050405020304" pitchFamily="18" charset="0"/>
              </a:rPr>
              <a:t>eg</a:t>
            </a:r>
            <a:r>
              <a:rPr lang="en-US" sz="1400" cap="none" dirty="0" smtClean="0">
                <a:latin typeface="Garamond" panose="02020404030301010803" pitchFamily="18" charset="0"/>
                <a:cs typeface="Times New Roman" panose="02020603050405020304" pitchFamily="18" charset="0"/>
              </a:rPr>
              <a:t>: </a:t>
            </a:r>
          </a:p>
          <a:p>
            <a:pPr lvl="1">
              <a:buFont typeface="Wingdings" panose="05000000000000000000" pitchFamily="2" charset="2"/>
              <a:buChar char="v"/>
            </a:pPr>
            <a:r>
              <a:rPr lang="en-US" sz="1400" cap="none" dirty="0" smtClean="0">
                <a:latin typeface="Garamond" panose="02020404030301010803" pitchFamily="18" charset="0"/>
                <a:cs typeface="Times New Roman" panose="02020603050405020304" pitchFamily="18" charset="0"/>
              </a:rPr>
              <a:t>When user enter password then he is getting error on Login.</a:t>
            </a:r>
          </a:p>
          <a:p>
            <a:pPr lvl="1">
              <a:buFont typeface="Wingdings" panose="05000000000000000000" pitchFamily="2" charset="2"/>
              <a:buChar char="v"/>
            </a:pPr>
            <a:r>
              <a:rPr lang="en-US" sz="1400" cap="none" dirty="0" smtClean="0">
                <a:latin typeface="Garamond" panose="02020404030301010803" pitchFamily="18" charset="0"/>
                <a:cs typeface="Times New Roman" panose="02020603050405020304" pitchFamily="18" charset="0"/>
              </a:rPr>
              <a:t>Tester report a defect for the same.</a:t>
            </a:r>
          </a:p>
          <a:p>
            <a:pPr lvl="1">
              <a:buFont typeface="Wingdings" panose="05000000000000000000" pitchFamily="2" charset="2"/>
              <a:buChar char="v"/>
            </a:pPr>
            <a:r>
              <a:rPr lang="en-US" sz="1400" cap="none" dirty="0" smtClean="0">
                <a:latin typeface="Garamond" panose="02020404030301010803" pitchFamily="18" charset="0"/>
                <a:cs typeface="Times New Roman" panose="02020603050405020304" pitchFamily="18" charset="0"/>
              </a:rPr>
              <a:t>Developer fixed the reported defect.</a:t>
            </a:r>
          </a:p>
          <a:p>
            <a:pPr lvl="1">
              <a:buFont typeface="Wingdings" panose="05000000000000000000" pitchFamily="2" charset="2"/>
              <a:buChar char="v"/>
            </a:pPr>
            <a:r>
              <a:rPr lang="en-US" sz="1400" cap="none" dirty="0" smtClean="0">
                <a:latin typeface="Garamond" panose="02020404030301010803" pitchFamily="18" charset="0"/>
                <a:cs typeface="Times New Roman" panose="02020603050405020304" pitchFamily="18" charset="0"/>
              </a:rPr>
              <a:t>Tester test the fix and found that he is not even able to access the Login page.</a:t>
            </a:r>
          </a:p>
          <a:p>
            <a:pPr>
              <a:buFont typeface="Wingdings" panose="05000000000000000000" pitchFamily="2" charset="2"/>
              <a:buChar char="v"/>
            </a:pPr>
            <a:r>
              <a:rPr lang="en-US" sz="1400" cap="none" dirty="0" smtClean="0">
                <a:latin typeface="Garamond" panose="02020404030301010803" pitchFamily="18" charset="0"/>
                <a:cs typeface="Times New Roman" panose="02020603050405020304" pitchFamily="18" charset="0"/>
              </a:rPr>
              <a:t>So, In Regression testing tester check if user is able to use the existing functionalities after the bug fix.</a:t>
            </a:r>
          </a:p>
          <a:p>
            <a:pPr>
              <a:buFont typeface="Wingdings" panose="05000000000000000000" pitchFamily="2" charset="2"/>
              <a:buChar char="v"/>
            </a:pPr>
            <a:r>
              <a:rPr lang="en-US" sz="1400" cap="none" dirty="0" smtClean="0">
                <a:latin typeface="Garamond" panose="02020404030301010803" pitchFamily="18" charset="0"/>
                <a:cs typeface="Times New Roman" panose="02020603050405020304" pitchFamily="18" charset="0"/>
              </a:rPr>
              <a:t>It may be time-consuming as it is deep testing.</a:t>
            </a:r>
            <a:endParaRPr lang="en-US" sz="1400" cap="none" dirty="0">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1374410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374073"/>
            <a:ext cx="10364451" cy="1920240"/>
          </a:xfrm>
        </p:spPr>
        <p:txBody>
          <a:bodyPr>
            <a:normAutofit/>
          </a:bodyPr>
          <a:lstStyle/>
          <a:p>
            <a:pPr algn="l"/>
            <a:r>
              <a:rPr lang="en-US" dirty="0">
                <a:solidFill>
                  <a:schemeClr val="accent4">
                    <a:lumMod val="50000"/>
                  </a:schemeClr>
                </a:solidFill>
                <a:latin typeface="Segoe Script" panose="030B0504020000000003" pitchFamily="66" charset="0"/>
              </a:rPr>
              <a:t>Functional </a:t>
            </a:r>
            <a:r>
              <a:rPr lang="en-US" dirty="0" smtClean="0">
                <a:solidFill>
                  <a:schemeClr val="accent4">
                    <a:lumMod val="50000"/>
                  </a:schemeClr>
                </a:solidFill>
                <a:latin typeface="Segoe Script" panose="030B0504020000000003" pitchFamily="66" charset="0"/>
              </a:rPr>
              <a:t>Testing Cont.. </a:t>
            </a:r>
            <a:r>
              <a:rPr lang="en-US" dirty="0">
                <a:solidFill>
                  <a:schemeClr val="accent4">
                    <a:lumMod val="50000"/>
                  </a:schemeClr>
                </a:solidFill>
                <a:latin typeface="Segoe Script" panose="030B0504020000000003" pitchFamily="66" charset="0"/>
              </a:rPr>
              <a:t/>
            </a:r>
            <a:br>
              <a:rPr lang="en-US" dirty="0">
                <a:solidFill>
                  <a:schemeClr val="accent4">
                    <a:lumMod val="50000"/>
                  </a:schemeClr>
                </a:solidFill>
                <a:latin typeface="Segoe Script" panose="030B0504020000000003" pitchFamily="66" charset="0"/>
              </a:rPr>
            </a:br>
            <a:r>
              <a:rPr lang="en-US" dirty="0">
                <a:solidFill>
                  <a:schemeClr val="accent4">
                    <a:lumMod val="50000"/>
                  </a:schemeClr>
                </a:solidFill>
              </a:rPr>
              <a:t/>
            </a:r>
            <a:br>
              <a:rPr lang="en-US" dirty="0">
                <a:solidFill>
                  <a:schemeClr val="accent4">
                    <a:lumMod val="50000"/>
                  </a:schemeClr>
                </a:solidFill>
              </a:rPr>
            </a:br>
            <a:endParaRPr lang="en-US" dirty="0"/>
          </a:p>
        </p:txBody>
      </p:sp>
      <p:sp>
        <p:nvSpPr>
          <p:cNvPr id="3" name="Content Placeholder 2"/>
          <p:cNvSpPr>
            <a:spLocks noGrp="1"/>
          </p:cNvSpPr>
          <p:nvPr>
            <p:ph sz="quarter" idx="13"/>
          </p:nvPr>
        </p:nvSpPr>
        <p:spPr>
          <a:xfrm>
            <a:off x="838960" y="1521229"/>
            <a:ext cx="10363826" cy="5552901"/>
          </a:xfrm>
        </p:spPr>
        <p:txBody>
          <a:bodyPr>
            <a:normAutofit/>
          </a:bodyPr>
          <a:lstStyle/>
          <a:p>
            <a:pPr marL="0" indent="0">
              <a:buNone/>
            </a:pPr>
            <a:r>
              <a:rPr lang="en-US" sz="2400" u="sng" cap="none" dirty="0" smtClean="0">
                <a:latin typeface="Lucida Bright" panose="02040602050505020304" pitchFamily="18" charset="0"/>
                <a:cs typeface="Times New Roman" panose="02020603050405020304" pitchFamily="18" charset="0"/>
              </a:rPr>
              <a:t>Smoke Testing: </a:t>
            </a:r>
            <a:endParaRPr lang="en-US" sz="2400" u="sng" cap="none" dirty="0">
              <a:latin typeface="Lucida Bright" panose="02040602050505020304" pitchFamily="18" charset="0"/>
              <a:cs typeface="Times New Roman" panose="02020603050405020304" pitchFamily="18" charset="0"/>
            </a:endParaRPr>
          </a:p>
          <a:p>
            <a:pPr>
              <a:buFont typeface="Wingdings" panose="05000000000000000000" pitchFamily="2" charset="2"/>
              <a:buChar char="v"/>
            </a:pPr>
            <a:r>
              <a:rPr lang="en-US" sz="1400" cap="none" dirty="0" smtClean="0">
                <a:latin typeface="Garamond" panose="02020404030301010803" pitchFamily="18" charset="0"/>
                <a:cs typeface="Times New Roman" panose="02020603050405020304" pitchFamily="18" charset="0"/>
              </a:rPr>
              <a:t>In Smoke Testing all the functionalities will get checked in detail whenever a new version of software build is going to release OR to check whether the particular version is working as expected.</a:t>
            </a:r>
          </a:p>
          <a:p>
            <a:pPr>
              <a:buFont typeface="Wingdings" panose="05000000000000000000" pitchFamily="2" charset="2"/>
              <a:buChar char="v"/>
            </a:pPr>
            <a:r>
              <a:rPr lang="en-US" sz="1400" cap="none" dirty="0" smtClean="0">
                <a:latin typeface="Garamond" panose="02020404030301010803" pitchFamily="18" charset="0"/>
                <a:cs typeface="Times New Roman" panose="02020603050405020304" pitchFamily="18" charset="0"/>
              </a:rPr>
              <a:t>In this testing, multiple members of one team are involved</a:t>
            </a:r>
            <a:r>
              <a:rPr lang="en-US" sz="1400" cap="none" dirty="0">
                <a:latin typeface="Garamond" panose="02020404030301010803" pitchFamily="18" charset="0"/>
                <a:cs typeface="Times New Roman" panose="02020603050405020304" pitchFamily="18" charset="0"/>
              </a:rPr>
              <a:t> </a:t>
            </a:r>
            <a:r>
              <a:rPr lang="en-US" sz="1400" cap="none" dirty="0" smtClean="0">
                <a:latin typeface="Garamond" panose="02020404030301010803" pitchFamily="18" charset="0"/>
                <a:cs typeface="Times New Roman" panose="02020603050405020304" pitchFamily="18" charset="0"/>
              </a:rPr>
              <a:t>as it involves end to end testing.</a:t>
            </a:r>
          </a:p>
          <a:p>
            <a:pPr>
              <a:buFont typeface="Wingdings" panose="05000000000000000000" pitchFamily="2" charset="2"/>
              <a:buChar char="v"/>
            </a:pPr>
            <a:r>
              <a:rPr lang="en-US" sz="1400" cap="none" dirty="0" smtClean="0">
                <a:latin typeface="Garamond" panose="02020404030301010803" pitchFamily="18" charset="0"/>
                <a:cs typeface="Times New Roman" panose="02020603050405020304" pitchFamily="18" charset="0"/>
              </a:rPr>
              <a:t>This type of testing is well documented and planned.</a:t>
            </a:r>
          </a:p>
          <a:p>
            <a:pPr>
              <a:buFont typeface="Wingdings" panose="05000000000000000000" pitchFamily="2" charset="2"/>
              <a:buChar char="v"/>
            </a:pPr>
            <a:r>
              <a:rPr lang="en-US" sz="1400" cap="none" dirty="0" smtClean="0">
                <a:latin typeface="Garamond" panose="02020404030301010803" pitchFamily="18" charset="0"/>
                <a:cs typeface="Times New Roman" panose="02020603050405020304" pitchFamily="18" charset="0"/>
              </a:rPr>
              <a:t>For </a:t>
            </a:r>
            <a:r>
              <a:rPr lang="en-US" sz="1400" cap="none" dirty="0" err="1" smtClean="0">
                <a:latin typeface="Garamond" panose="02020404030301010803" pitchFamily="18" charset="0"/>
                <a:cs typeface="Times New Roman" panose="02020603050405020304" pitchFamily="18" charset="0"/>
              </a:rPr>
              <a:t>eg</a:t>
            </a:r>
            <a:r>
              <a:rPr lang="en-US" sz="1400" cap="none" dirty="0" smtClean="0">
                <a:latin typeface="Garamond" panose="02020404030301010803" pitchFamily="18" charset="0"/>
                <a:cs typeface="Times New Roman" panose="02020603050405020304" pitchFamily="18" charset="0"/>
              </a:rPr>
              <a:t>: There is a functionality of renaming a document via 3 ways.</a:t>
            </a:r>
          </a:p>
          <a:p>
            <a:pPr lvl="1">
              <a:buFont typeface="Wingdings" panose="05000000000000000000" pitchFamily="2" charset="2"/>
              <a:buChar char="v"/>
            </a:pPr>
            <a:r>
              <a:rPr lang="en-US" sz="1400" cap="none" dirty="0" smtClean="0">
                <a:latin typeface="Garamond" panose="02020404030301010803" pitchFamily="18" charset="0"/>
                <a:cs typeface="Times New Roman" panose="02020603050405020304" pitchFamily="18" charset="0"/>
              </a:rPr>
              <a:t>Check user is able to rename a document.</a:t>
            </a:r>
          </a:p>
          <a:p>
            <a:pPr lvl="1">
              <a:buFont typeface="Wingdings" panose="05000000000000000000" pitchFamily="2" charset="2"/>
              <a:buChar char="v"/>
            </a:pPr>
            <a:r>
              <a:rPr lang="en-US" sz="1400" cap="none" dirty="0" smtClean="0">
                <a:latin typeface="Garamond" panose="02020404030301010803" pitchFamily="18" charset="0"/>
                <a:cs typeface="Times New Roman" panose="02020603050405020304" pitchFamily="18" charset="0"/>
              </a:rPr>
              <a:t>Check user is able to rename a document with alphabets, digits, white spaces , </a:t>
            </a:r>
            <a:r>
              <a:rPr lang="en-US" sz="1400" cap="none" dirty="0" err="1" smtClean="0">
                <a:latin typeface="Garamond" panose="02020404030301010803" pitchFamily="18" charset="0"/>
                <a:cs typeface="Times New Roman" panose="02020603050405020304" pitchFamily="18" charset="0"/>
              </a:rPr>
              <a:t>unicode's</a:t>
            </a:r>
            <a:r>
              <a:rPr lang="en-US" sz="1400" cap="none" dirty="0" smtClean="0">
                <a:latin typeface="Garamond" panose="02020404030301010803" pitchFamily="18" charset="0"/>
                <a:cs typeface="Times New Roman" panose="02020603050405020304" pitchFamily="18" charset="0"/>
              </a:rPr>
              <a:t> etc.</a:t>
            </a:r>
          </a:p>
          <a:p>
            <a:pPr lvl="1">
              <a:buFont typeface="Wingdings" panose="05000000000000000000" pitchFamily="2" charset="2"/>
              <a:buChar char="v"/>
            </a:pPr>
            <a:r>
              <a:rPr lang="en-US" sz="1400" cap="none" dirty="0" smtClean="0">
                <a:latin typeface="Garamond" panose="02020404030301010803" pitchFamily="18" charset="0"/>
                <a:cs typeface="Times New Roman" panose="02020603050405020304" pitchFamily="18" charset="0"/>
              </a:rPr>
              <a:t>Check user is able to rename a document via all the 3 possible ways.</a:t>
            </a:r>
          </a:p>
          <a:p>
            <a:pPr lvl="1">
              <a:buFont typeface="Wingdings" panose="05000000000000000000" pitchFamily="2" charset="2"/>
              <a:buChar char="v"/>
            </a:pPr>
            <a:r>
              <a:rPr lang="en-US" sz="1400" cap="none" dirty="0" smtClean="0">
                <a:latin typeface="Garamond" panose="02020404030301010803" pitchFamily="18" charset="0"/>
                <a:cs typeface="Times New Roman" panose="02020603050405020304" pitchFamily="18" charset="0"/>
              </a:rPr>
              <a:t>Check user is getting success banner on renaming a document.</a:t>
            </a:r>
          </a:p>
        </p:txBody>
      </p:sp>
    </p:spTree>
    <p:extLst>
      <p:ext uri="{BB962C8B-B14F-4D97-AF65-F5344CB8AC3E}">
        <p14:creationId xmlns:p14="http://schemas.microsoft.com/office/powerpoint/2010/main" val="2320169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374073"/>
            <a:ext cx="10364451" cy="1920240"/>
          </a:xfrm>
        </p:spPr>
        <p:txBody>
          <a:bodyPr>
            <a:normAutofit/>
          </a:bodyPr>
          <a:lstStyle/>
          <a:p>
            <a:pPr algn="l"/>
            <a:r>
              <a:rPr lang="en-US" dirty="0">
                <a:solidFill>
                  <a:schemeClr val="accent4">
                    <a:lumMod val="50000"/>
                  </a:schemeClr>
                </a:solidFill>
                <a:latin typeface="Segoe Script" panose="030B0504020000000003" pitchFamily="66" charset="0"/>
              </a:rPr>
              <a:t>Functional </a:t>
            </a:r>
            <a:r>
              <a:rPr lang="en-US" dirty="0" smtClean="0">
                <a:solidFill>
                  <a:schemeClr val="accent4">
                    <a:lumMod val="50000"/>
                  </a:schemeClr>
                </a:solidFill>
                <a:latin typeface="Segoe Script" panose="030B0504020000000003" pitchFamily="66" charset="0"/>
              </a:rPr>
              <a:t>Testing Cont.. </a:t>
            </a:r>
            <a:r>
              <a:rPr lang="en-US" dirty="0">
                <a:solidFill>
                  <a:schemeClr val="accent4">
                    <a:lumMod val="50000"/>
                  </a:schemeClr>
                </a:solidFill>
                <a:latin typeface="Segoe Script" panose="030B0504020000000003" pitchFamily="66" charset="0"/>
              </a:rPr>
              <a:t/>
            </a:r>
            <a:br>
              <a:rPr lang="en-US" dirty="0">
                <a:solidFill>
                  <a:schemeClr val="accent4">
                    <a:lumMod val="50000"/>
                  </a:schemeClr>
                </a:solidFill>
                <a:latin typeface="Segoe Script" panose="030B0504020000000003" pitchFamily="66" charset="0"/>
              </a:rPr>
            </a:br>
            <a:r>
              <a:rPr lang="en-US" dirty="0">
                <a:solidFill>
                  <a:schemeClr val="accent4">
                    <a:lumMod val="50000"/>
                  </a:schemeClr>
                </a:solidFill>
              </a:rPr>
              <a:t/>
            </a:r>
            <a:br>
              <a:rPr lang="en-US" dirty="0">
                <a:solidFill>
                  <a:schemeClr val="accent4">
                    <a:lumMod val="50000"/>
                  </a:schemeClr>
                </a:solidFill>
              </a:rPr>
            </a:br>
            <a:endParaRPr lang="en-US" dirty="0"/>
          </a:p>
        </p:txBody>
      </p:sp>
      <p:sp>
        <p:nvSpPr>
          <p:cNvPr id="3" name="Content Placeholder 2"/>
          <p:cNvSpPr>
            <a:spLocks noGrp="1"/>
          </p:cNvSpPr>
          <p:nvPr>
            <p:ph sz="quarter" idx="13"/>
          </p:nvPr>
        </p:nvSpPr>
        <p:spPr>
          <a:xfrm>
            <a:off x="838960" y="1521229"/>
            <a:ext cx="10363826" cy="5552901"/>
          </a:xfrm>
        </p:spPr>
        <p:txBody>
          <a:bodyPr>
            <a:normAutofit/>
          </a:bodyPr>
          <a:lstStyle/>
          <a:p>
            <a:pPr marL="0" indent="0">
              <a:buNone/>
            </a:pPr>
            <a:r>
              <a:rPr lang="en-US" sz="2400" u="sng" cap="none" dirty="0" smtClean="0">
                <a:latin typeface="Lucida Bright" panose="02040602050505020304" pitchFamily="18" charset="0"/>
                <a:cs typeface="Times New Roman" panose="02020603050405020304" pitchFamily="18" charset="0"/>
              </a:rPr>
              <a:t>Sanity Testing: </a:t>
            </a:r>
            <a:endParaRPr lang="en-US" sz="2400" u="sng" cap="none" dirty="0">
              <a:latin typeface="Lucida Bright" panose="02040602050505020304" pitchFamily="18" charset="0"/>
              <a:cs typeface="Times New Roman" panose="02020603050405020304" pitchFamily="18" charset="0"/>
            </a:endParaRPr>
          </a:p>
          <a:p>
            <a:pPr>
              <a:buFont typeface="Wingdings" panose="05000000000000000000" pitchFamily="2" charset="2"/>
              <a:buChar char="v"/>
            </a:pPr>
            <a:r>
              <a:rPr lang="en-US" sz="1400" cap="none" dirty="0" smtClean="0">
                <a:latin typeface="Garamond" panose="02020404030301010803" pitchFamily="18" charset="0"/>
                <a:cs typeface="Times New Roman" panose="02020603050405020304" pitchFamily="18" charset="0"/>
              </a:rPr>
              <a:t>Sanity testing is not a planned testing and it can be performed whenever there is some bandwidth.</a:t>
            </a:r>
          </a:p>
          <a:p>
            <a:pPr>
              <a:buFont typeface="Wingdings" panose="05000000000000000000" pitchFamily="2" charset="2"/>
              <a:buChar char="v"/>
            </a:pPr>
            <a:r>
              <a:rPr lang="en-US" sz="1400" cap="none" dirty="0" smtClean="0">
                <a:latin typeface="Garamond" panose="02020404030301010803" pitchFamily="18" charset="0"/>
                <a:cs typeface="Times New Roman" panose="02020603050405020304" pitchFamily="18" charset="0"/>
              </a:rPr>
              <a:t>It is not a detailed testing like Smoke, and it only involves the main functionality check.</a:t>
            </a:r>
          </a:p>
          <a:p>
            <a:pPr>
              <a:buFont typeface="Wingdings" panose="05000000000000000000" pitchFamily="2" charset="2"/>
              <a:buChar char="v"/>
            </a:pPr>
            <a:r>
              <a:rPr lang="en-US" sz="1400" cap="none" dirty="0" smtClean="0">
                <a:latin typeface="Garamond" panose="02020404030301010803" pitchFamily="18" charset="0"/>
                <a:cs typeface="Times New Roman" panose="02020603050405020304" pitchFamily="18" charset="0"/>
              </a:rPr>
              <a:t>1 member of team can perform the sanity testing.</a:t>
            </a:r>
          </a:p>
          <a:p>
            <a:pPr>
              <a:buFont typeface="Wingdings" panose="05000000000000000000" pitchFamily="2" charset="2"/>
              <a:buChar char="v"/>
            </a:pPr>
            <a:r>
              <a:rPr lang="en-US" sz="1400" cap="none" dirty="0" smtClean="0">
                <a:latin typeface="Garamond" panose="02020404030301010803" pitchFamily="18" charset="0"/>
                <a:cs typeface="Times New Roman" panose="02020603050405020304" pitchFamily="18" charset="0"/>
              </a:rPr>
              <a:t>For </a:t>
            </a:r>
            <a:r>
              <a:rPr lang="en-US" sz="1400" cap="none" dirty="0" err="1" smtClean="0">
                <a:latin typeface="Garamond" panose="02020404030301010803" pitchFamily="18" charset="0"/>
                <a:cs typeface="Times New Roman" panose="02020603050405020304" pitchFamily="18" charset="0"/>
              </a:rPr>
              <a:t>eg</a:t>
            </a:r>
            <a:r>
              <a:rPr lang="en-US" sz="1400" cap="none" dirty="0">
                <a:latin typeface="Garamond" panose="02020404030301010803" pitchFamily="18" charset="0"/>
                <a:cs typeface="Times New Roman" panose="02020603050405020304" pitchFamily="18" charset="0"/>
              </a:rPr>
              <a:t>: There is a functionality of renaming a document via 3 ways.</a:t>
            </a:r>
          </a:p>
          <a:p>
            <a:pPr lvl="1">
              <a:buFont typeface="Wingdings" panose="05000000000000000000" pitchFamily="2" charset="2"/>
              <a:buChar char="v"/>
            </a:pPr>
            <a:r>
              <a:rPr lang="en-US" sz="1400" cap="none" dirty="0">
                <a:latin typeface="Garamond" panose="02020404030301010803" pitchFamily="18" charset="0"/>
                <a:cs typeface="Times New Roman" panose="02020603050405020304" pitchFamily="18" charset="0"/>
              </a:rPr>
              <a:t>Check user is able to rename a </a:t>
            </a:r>
            <a:r>
              <a:rPr lang="en-US" sz="1400" cap="none" dirty="0" smtClean="0">
                <a:latin typeface="Garamond" panose="02020404030301010803" pitchFamily="18" charset="0"/>
                <a:cs typeface="Times New Roman" panose="02020603050405020304" pitchFamily="18" charset="0"/>
              </a:rPr>
              <a:t>document via all 3 ways or any 1 way.</a:t>
            </a:r>
            <a:endParaRPr lang="en-US" sz="1400" cap="none" dirty="0">
              <a:latin typeface="Garamond" panose="02020404030301010803" pitchFamily="18" charset="0"/>
              <a:cs typeface="Times New Roman" panose="02020603050405020304" pitchFamily="18" charset="0"/>
            </a:endParaRPr>
          </a:p>
          <a:p>
            <a:pPr marL="0" indent="0">
              <a:buNone/>
            </a:pPr>
            <a:endParaRPr lang="en-US" sz="1400" cap="none" dirty="0">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770915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981738" cy="1883614"/>
          </a:xfrm>
        </p:spPr>
        <p:txBody>
          <a:bodyPr/>
          <a:lstStyle/>
          <a:p>
            <a:pPr algn="l"/>
            <a:r>
              <a:rPr lang="en-US" dirty="0" smtClean="0">
                <a:solidFill>
                  <a:schemeClr val="accent4">
                    <a:lumMod val="50000"/>
                  </a:schemeClr>
                </a:solidFill>
                <a:latin typeface="Segoe Script" panose="030B0504020000000003" pitchFamily="66" charset="0"/>
              </a:rPr>
              <a:t>Non- Functional Testing </a:t>
            </a:r>
            <a:r>
              <a:rPr lang="en-US" dirty="0">
                <a:solidFill>
                  <a:schemeClr val="accent4">
                    <a:lumMod val="50000"/>
                  </a:schemeClr>
                </a:solidFill>
                <a:latin typeface="Segoe Script" panose="030B0504020000000003" pitchFamily="66" charset="0"/>
              </a:rPr>
              <a:t/>
            </a:r>
            <a:br>
              <a:rPr lang="en-US" dirty="0">
                <a:solidFill>
                  <a:schemeClr val="accent4">
                    <a:lumMod val="50000"/>
                  </a:schemeClr>
                </a:solidFill>
                <a:latin typeface="Segoe Script" panose="030B0504020000000003" pitchFamily="66" charset="0"/>
              </a:rPr>
            </a:br>
            <a:r>
              <a:rPr lang="en-US" dirty="0">
                <a:solidFill>
                  <a:schemeClr val="accent4">
                    <a:lumMod val="50000"/>
                  </a:schemeClr>
                </a:solidFill>
              </a:rPr>
              <a:t/>
            </a:r>
            <a:br>
              <a:rPr lang="en-US" dirty="0">
                <a:solidFill>
                  <a:schemeClr val="accent4">
                    <a:lumMod val="50000"/>
                  </a:schemeClr>
                </a:solidFill>
              </a:rPr>
            </a:br>
            <a:endParaRPr lang="en-US" dirty="0"/>
          </a:p>
        </p:txBody>
      </p:sp>
      <p:sp>
        <p:nvSpPr>
          <p:cNvPr id="3" name="Content Placeholder 2"/>
          <p:cNvSpPr>
            <a:spLocks noGrp="1"/>
          </p:cNvSpPr>
          <p:nvPr>
            <p:ph sz="quarter" idx="13"/>
          </p:nvPr>
        </p:nvSpPr>
        <p:spPr>
          <a:xfrm>
            <a:off x="913774" y="3000895"/>
            <a:ext cx="10363826" cy="3798916"/>
          </a:xfrm>
        </p:spPr>
        <p:txBody>
          <a:bodyPr>
            <a:normAutofit/>
          </a:bodyPr>
          <a:lstStyle/>
          <a:p>
            <a:r>
              <a:rPr lang="en-US" sz="1400" cap="none" dirty="0">
                <a:latin typeface="Garamond" panose="02020404030301010803" pitchFamily="18" charset="0"/>
                <a:cs typeface="Times New Roman" panose="02020603050405020304" pitchFamily="18" charset="0"/>
              </a:rPr>
              <a:t>Non-functional </a:t>
            </a:r>
            <a:r>
              <a:rPr lang="en-US" sz="1400" cap="none" dirty="0" smtClean="0">
                <a:latin typeface="Garamond" panose="02020404030301010803" pitchFamily="18" charset="0"/>
                <a:cs typeface="Times New Roman" panose="02020603050405020304" pitchFamily="18" charset="0"/>
              </a:rPr>
              <a:t>testing, </a:t>
            </a:r>
            <a:r>
              <a:rPr lang="en-US" sz="1400" cap="none" dirty="0">
                <a:latin typeface="Garamond" panose="02020404030301010803" pitchFamily="18" charset="0"/>
                <a:cs typeface="Times New Roman" panose="02020603050405020304" pitchFamily="18" charset="0"/>
              </a:rPr>
              <a:t>is focused on testing the non-functional aspects of the software, such as </a:t>
            </a:r>
            <a:r>
              <a:rPr lang="en-US" sz="1400" i="1" cap="none" dirty="0">
                <a:latin typeface="Garamond" panose="02020404030301010803" pitchFamily="18" charset="0"/>
                <a:cs typeface="Times New Roman" panose="02020603050405020304" pitchFamily="18" charset="0"/>
              </a:rPr>
              <a:t>performance, security, usability, reliability, and compatibility. </a:t>
            </a:r>
            <a:endParaRPr lang="en-US" sz="1400" i="1" cap="none" dirty="0" smtClean="0">
              <a:latin typeface="Garamond" panose="02020404030301010803" pitchFamily="18" charset="0"/>
              <a:cs typeface="Times New Roman" panose="02020603050405020304" pitchFamily="18" charset="0"/>
            </a:endParaRPr>
          </a:p>
          <a:p>
            <a:r>
              <a:rPr lang="en-US" sz="1400" cap="none" dirty="0" smtClean="0">
                <a:latin typeface="Garamond" panose="02020404030301010803" pitchFamily="18" charset="0"/>
                <a:cs typeface="Times New Roman" panose="02020603050405020304" pitchFamily="18" charset="0"/>
              </a:rPr>
              <a:t>It is Performed after the Functional Testing.</a:t>
            </a:r>
          </a:p>
          <a:p>
            <a:r>
              <a:rPr lang="en-US" sz="1400" cap="none" dirty="0" smtClean="0">
                <a:latin typeface="Garamond" panose="02020404030301010803" pitchFamily="18" charset="0"/>
                <a:cs typeface="Times New Roman" panose="02020603050405020304" pitchFamily="18" charset="0"/>
              </a:rPr>
              <a:t>It helps to test and improve the overall performance of the software application.</a:t>
            </a:r>
          </a:p>
          <a:p>
            <a:r>
              <a:rPr lang="en-US" sz="1400" cap="none" dirty="0" smtClean="0">
                <a:latin typeface="Garamond" panose="02020404030301010803" pitchFamily="18" charset="0"/>
                <a:cs typeface="Times New Roman" panose="02020603050405020304" pitchFamily="18" charset="0"/>
              </a:rPr>
              <a:t>For example:</a:t>
            </a:r>
          </a:p>
          <a:p>
            <a:pPr lvl="1"/>
            <a:r>
              <a:rPr lang="en-US" sz="1400" cap="none" dirty="0" smtClean="0">
                <a:latin typeface="Garamond" panose="02020404030301010803" pitchFamily="18" charset="0"/>
                <a:cs typeface="Times New Roman" panose="02020603050405020304" pitchFamily="18" charset="0"/>
              </a:rPr>
              <a:t> </a:t>
            </a:r>
            <a:r>
              <a:rPr lang="en-US" sz="1400" cap="none" dirty="0">
                <a:latin typeface="Garamond" panose="02020404030301010803" pitchFamily="18" charset="0"/>
                <a:cs typeface="Times New Roman" panose="02020603050405020304" pitchFamily="18" charset="0"/>
              </a:rPr>
              <a:t>I</a:t>
            </a:r>
            <a:r>
              <a:rPr lang="en-US" sz="1400" cap="none" dirty="0" smtClean="0">
                <a:latin typeface="Garamond" panose="02020404030301010803" pitchFamily="18" charset="0"/>
                <a:cs typeface="Times New Roman" panose="02020603050405020304" pitchFamily="18" charset="0"/>
              </a:rPr>
              <a:t>f </a:t>
            </a:r>
            <a:r>
              <a:rPr lang="en-US" sz="1400" cap="none" dirty="0">
                <a:latin typeface="Garamond" panose="02020404030301010803" pitchFamily="18" charset="0"/>
                <a:cs typeface="Times New Roman" panose="02020603050405020304" pitchFamily="18" charset="0"/>
              </a:rPr>
              <a:t>you are testing a website, you would check whether it can handle many concurrent users without slowing down or </a:t>
            </a:r>
            <a:r>
              <a:rPr lang="en-US" sz="1400" cap="none" dirty="0" smtClean="0">
                <a:latin typeface="Garamond" panose="02020404030301010803" pitchFamily="18" charset="0"/>
                <a:cs typeface="Times New Roman" panose="02020603050405020304" pitchFamily="18" charset="0"/>
              </a:rPr>
              <a:t>crashing.</a:t>
            </a:r>
          </a:p>
          <a:p>
            <a:pPr lvl="1"/>
            <a:r>
              <a:rPr lang="en-US" sz="1400" cap="none" dirty="0" smtClean="0">
                <a:latin typeface="Garamond" panose="02020404030301010803" pitchFamily="18" charset="0"/>
                <a:cs typeface="Times New Roman" panose="02020603050405020304" pitchFamily="18" charset="0"/>
              </a:rPr>
              <a:t>You </a:t>
            </a:r>
            <a:r>
              <a:rPr lang="en-US" sz="1400" cap="none" dirty="0">
                <a:latin typeface="Garamond" panose="02020404030301010803" pitchFamily="18" charset="0"/>
                <a:cs typeface="Times New Roman" panose="02020603050405020304" pitchFamily="18" charset="0"/>
              </a:rPr>
              <a:t>would also check whether the website is secure from potential cyber threats like hackers or viruses</a:t>
            </a:r>
            <a:r>
              <a:rPr lang="en-US" sz="1400" cap="none" dirty="0" smtClean="0">
                <a:latin typeface="Garamond" panose="02020404030301010803" pitchFamily="18" charset="0"/>
                <a:cs typeface="Times New Roman" panose="02020603050405020304" pitchFamily="18" charset="0"/>
              </a:rPr>
              <a:t>. </a:t>
            </a:r>
          </a:p>
          <a:p>
            <a:pPr lvl="1"/>
            <a:r>
              <a:rPr lang="en-US" sz="1400" cap="none" dirty="0" smtClean="0">
                <a:latin typeface="Garamond" panose="02020404030301010803" pitchFamily="18" charset="0"/>
                <a:cs typeface="Times New Roman" panose="02020603050405020304" pitchFamily="18" charset="0"/>
              </a:rPr>
              <a:t>Additionally</a:t>
            </a:r>
            <a:r>
              <a:rPr lang="en-US" sz="1400" cap="none" dirty="0">
                <a:latin typeface="Garamond" panose="02020404030301010803" pitchFamily="18" charset="0"/>
                <a:cs typeface="Times New Roman" panose="02020603050405020304" pitchFamily="18" charset="0"/>
              </a:rPr>
              <a:t>, you would check whether the website is accessible and easy for people with disabilities</a:t>
            </a:r>
            <a:r>
              <a:rPr lang="en-US" sz="1400" cap="none" dirty="0" smtClean="0">
                <a:latin typeface="Garamond" panose="02020404030301010803" pitchFamily="18" charset="0"/>
                <a:cs typeface="Times New Roman" panose="02020603050405020304" pitchFamily="18" charset="0"/>
              </a:rPr>
              <a:t>. </a:t>
            </a:r>
            <a:endParaRPr lang="en-US" sz="1400" cap="none" dirty="0">
              <a:latin typeface="Garamond" panose="02020404030301010803" pitchFamily="18" charset="0"/>
              <a:cs typeface="Times New Roman" panose="02020603050405020304" pitchFamily="18" charset="0"/>
            </a:endParaRPr>
          </a:p>
          <a:p>
            <a:pPr lvl="1"/>
            <a:endParaRPr lang="en-US" sz="1400" cap="none" dirty="0" smtClean="0">
              <a:latin typeface="Garamond" panose="02020404030301010803" pitchFamily="18" charset="0"/>
              <a:cs typeface="Times New Roman" panose="02020603050405020304" pitchFamily="18" charset="0"/>
            </a:endParaRPr>
          </a:p>
          <a:p>
            <a:pPr marL="457200" lvl="1" indent="0">
              <a:buNone/>
            </a:pPr>
            <a:endParaRPr lang="en-US" sz="1400" cap="none" dirty="0">
              <a:latin typeface="Garamond" panose="02020404030301010803" pitchFamily="18" charset="0"/>
              <a:cs typeface="Times New Roman" panose="02020603050405020304" pitchFamily="18" charset="0"/>
            </a:endParaRPr>
          </a:p>
          <a:p>
            <a:pPr lvl="1"/>
            <a:endParaRPr lang="en-US" sz="1400" cap="none" dirty="0" smtClean="0">
              <a:latin typeface="Garamond" panose="02020404030301010803" pitchFamily="18" charset="0"/>
              <a:cs typeface="Times New Roman" panose="02020603050405020304" pitchFamily="18" charset="0"/>
            </a:endParaRPr>
          </a:p>
          <a:p>
            <a:pPr lvl="1"/>
            <a:endParaRPr lang="en-US" sz="1400" cap="none" dirty="0">
              <a:latin typeface="Garamond" panose="02020404030301010803" pitchFamily="18" charset="0"/>
              <a:cs typeface="Times New Roman" panose="02020603050405020304" pitchFamily="18" charset="0"/>
            </a:endParaRPr>
          </a:p>
          <a:p>
            <a:pPr lvl="1"/>
            <a:endParaRPr lang="en-US" sz="1400" cap="none" dirty="0" smtClean="0">
              <a:latin typeface="Garamond" panose="02020404030301010803" pitchFamily="18" charset="0"/>
              <a:cs typeface="Times New Roman" panose="02020603050405020304" pitchFamily="18" charset="0"/>
            </a:endParaRPr>
          </a:p>
          <a:p>
            <a:pPr lvl="1"/>
            <a:endParaRPr lang="en-US" sz="1400" cap="none" dirty="0">
              <a:latin typeface="Garamond" panose="02020404030301010803" pitchFamily="18" charset="0"/>
              <a:cs typeface="Times New Roman" panose="02020603050405020304" pitchFamily="18" charset="0"/>
            </a:endParaRPr>
          </a:p>
          <a:p>
            <a:pPr lvl="1"/>
            <a:endParaRPr lang="en-US" sz="1400" cap="none" dirty="0">
              <a:latin typeface="Garamond" panose="02020404030301010803" pitchFamily="18" charset="0"/>
              <a:cs typeface="Times New Roman" panose="02020603050405020304" pitchFamily="18" charset="0"/>
            </a:endParaRPr>
          </a:p>
          <a:p>
            <a:endParaRPr lang="en-US" sz="1400" cap="none" dirty="0">
              <a:latin typeface="Garamond" panose="02020404030301010803"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0824" y="750699"/>
            <a:ext cx="3198929" cy="1477112"/>
          </a:xfrm>
          <a:prstGeom prst="rect">
            <a:avLst/>
          </a:prstGeom>
        </p:spPr>
      </p:pic>
    </p:spTree>
    <p:extLst>
      <p:ext uri="{BB962C8B-B14F-4D97-AF65-F5344CB8AC3E}">
        <p14:creationId xmlns:p14="http://schemas.microsoft.com/office/powerpoint/2010/main" val="329569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374073"/>
            <a:ext cx="10364451" cy="1920240"/>
          </a:xfrm>
        </p:spPr>
        <p:txBody>
          <a:bodyPr>
            <a:normAutofit/>
          </a:bodyPr>
          <a:lstStyle/>
          <a:p>
            <a:pPr algn="l"/>
            <a:r>
              <a:rPr lang="en-US" dirty="0" smtClean="0">
                <a:solidFill>
                  <a:schemeClr val="accent4">
                    <a:lumMod val="50000"/>
                  </a:schemeClr>
                </a:solidFill>
                <a:latin typeface="Segoe Script" panose="030B0504020000000003" pitchFamily="66" charset="0"/>
              </a:rPr>
              <a:t>Non- Functional Testing Cont.. </a:t>
            </a:r>
            <a:r>
              <a:rPr lang="en-US" dirty="0">
                <a:solidFill>
                  <a:schemeClr val="accent4">
                    <a:lumMod val="50000"/>
                  </a:schemeClr>
                </a:solidFill>
                <a:latin typeface="Segoe Script" panose="030B0504020000000003" pitchFamily="66" charset="0"/>
              </a:rPr>
              <a:t/>
            </a:r>
            <a:br>
              <a:rPr lang="en-US" dirty="0">
                <a:solidFill>
                  <a:schemeClr val="accent4">
                    <a:lumMod val="50000"/>
                  </a:schemeClr>
                </a:solidFill>
                <a:latin typeface="Segoe Script" panose="030B0504020000000003" pitchFamily="66" charset="0"/>
              </a:rPr>
            </a:br>
            <a:r>
              <a:rPr lang="en-US" dirty="0">
                <a:solidFill>
                  <a:schemeClr val="accent4">
                    <a:lumMod val="50000"/>
                  </a:schemeClr>
                </a:solidFill>
              </a:rPr>
              <a:t/>
            </a:r>
            <a:br>
              <a:rPr lang="en-US" dirty="0">
                <a:solidFill>
                  <a:schemeClr val="accent4">
                    <a:lumMod val="50000"/>
                  </a:schemeClr>
                </a:solidFill>
              </a:rPr>
            </a:br>
            <a:endParaRPr lang="en-US" dirty="0"/>
          </a:p>
        </p:txBody>
      </p:sp>
      <p:sp>
        <p:nvSpPr>
          <p:cNvPr id="3" name="Content Placeholder 2"/>
          <p:cNvSpPr>
            <a:spLocks noGrp="1"/>
          </p:cNvSpPr>
          <p:nvPr>
            <p:ph sz="quarter" idx="13"/>
          </p:nvPr>
        </p:nvSpPr>
        <p:spPr>
          <a:xfrm>
            <a:off x="838960" y="1521229"/>
            <a:ext cx="10363826" cy="5552901"/>
          </a:xfrm>
        </p:spPr>
        <p:txBody>
          <a:bodyPr>
            <a:normAutofit/>
          </a:bodyPr>
          <a:lstStyle/>
          <a:p>
            <a:pPr marL="0" indent="0">
              <a:buNone/>
            </a:pPr>
            <a:r>
              <a:rPr lang="en-US" sz="2400" u="sng" cap="none" dirty="0" smtClean="0">
                <a:latin typeface="Lucida Bright" panose="02040602050505020304" pitchFamily="18" charset="0"/>
                <a:cs typeface="Times New Roman" panose="02020603050405020304" pitchFamily="18" charset="0"/>
              </a:rPr>
              <a:t>Performance Testing: </a:t>
            </a:r>
            <a:endParaRPr lang="en-US" sz="2400" u="sng" cap="none" dirty="0">
              <a:latin typeface="Lucida Bright" panose="02040602050505020304" pitchFamily="18" charset="0"/>
              <a:cs typeface="Times New Roman" panose="02020603050405020304" pitchFamily="18" charset="0"/>
            </a:endParaRPr>
          </a:p>
          <a:p>
            <a:pPr>
              <a:buFont typeface="Wingdings" panose="05000000000000000000" pitchFamily="2" charset="2"/>
              <a:buChar char="v"/>
            </a:pPr>
            <a:r>
              <a:rPr lang="en-US" sz="1400" cap="none" dirty="0">
                <a:latin typeface="Garamond" panose="02020404030301010803" pitchFamily="18" charset="0"/>
                <a:cs typeface="Times New Roman" panose="02020603050405020304" pitchFamily="18" charset="0"/>
              </a:rPr>
              <a:t>Performance testing is like checking how well a car works under different conditions to make sure it runs smoothly when you drive it. </a:t>
            </a:r>
            <a:endParaRPr lang="en-US" sz="1400" cap="none" dirty="0" smtClean="0">
              <a:latin typeface="Garamond" panose="02020404030301010803" pitchFamily="18" charset="0"/>
              <a:cs typeface="Times New Roman" panose="02020603050405020304" pitchFamily="18" charset="0"/>
            </a:endParaRPr>
          </a:p>
          <a:p>
            <a:pPr marL="0" indent="0">
              <a:buNone/>
            </a:pPr>
            <a:r>
              <a:rPr lang="en-US" sz="1400" cap="none" dirty="0" smtClean="0">
                <a:latin typeface="Garamond" panose="02020404030301010803" pitchFamily="18" charset="0"/>
                <a:cs typeface="Times New Roman" panose="02020603050405020304" pitchFamily="18" charset="0"/>
              </a:rPr>
              <a:t>Here's </a:t>
            </a:r>
            <a:r>
              <a:rPr lang="en-US" sz="1400" cap="none" dirty="0">
                <a:latin typeface="Garamond" panose="02020404030301010803" pitchFamily="18" charset="0"/>
                <a:cs typeface="Times New Roman" panose="02020603050405020304" pitchFamily="18" charset="0"/>
              </a:rPr>
              <a:t>how it works</a:t>
            </a:r>
            <a:r>
              <a:rPr lang="en-US" sz="1400" cap="none" dirty="0" smtClean="0">
                <a:latin typeface="Garamond" panose="02020404030301010803" pitchFamily="18" charset="0"/>
                <a:cs typeface="Times New Roman" panose="02020603050405020304" pitchFamily="18" charset="0"/>
              </a:rPr>
              <a:t>:</a:t>
            </a:r>
            <a:endParaRPr lang="en-US" sz="1400" cap="none" dirty="0">
              <a:latin typeface="Garamond" panose="02020404030301010803" pitchFamily="18" charset="0"/>
              <a:cs typeface="Times New Roman" panose="02020603050405020304" pitchFamily="18" charset="0"/>
            </a:endParaRPr>
          </a:p>
          <a:p>
            <a:pPr>
              <a:buFont typeface="Wingdings" panose="05000000000000000000" pitchFamily="2" charset="2"/>
              <a:buChar char="v"/>
            </a:pPr>
            <a:r>
              <a:rPr lang="en-US" sz="1400" b="1" cap="none" dirty="0">
                <a:latin typeface="Garamond" panose="02020404030301010803" pitchFamily="18" charset="0"/>
                <a:cs typeface="Times New Roman" panose="02020603050405020304" pitchFamily="18" charset="0"/>
              </a:rPr>
              <a:t>Load Testing: </a:t>
            </a:r>
            <a:r>
              <a:rPr lang="en-US" sz="1400" cap="none" dirty="0">
                <a:latin typeface="Garamond" panose="02020404030301010803" pitchFamily="18" charset="0"/>
                <a:cs typeface="Times New Roman" panose="02020603050405020304" pitchFamily="18" charset="0"/>
              </a:rPr>
              <a:t>It's like testing how fast your car can go with a lot of passengers or heavy luggage. </a:t>
            </a:r>
            <a:endParaRPr lang="en-US" sz="1400" cap="none" dirty="0" smtClean="0">
              <a:latin typeface="Garamond" panose="02020404030301010803" pitchFamily="18" charset="0"/>
              <a:cs typeface="Times New Roman" panose="02020603050405020304" pitchFamily="18" charset="0"/>
            </a:endParaRPr>
          </a:p>
          <a:p>
            <a:pPr lvl="1">
              <a:buFont typeface="Wingdings" panose="05000000000000000000" pitchFamily="2" charset="2"/>
              <a:buChar char="v"/>
            </a:pPr>
            <a:r>
              <a:rPr lang="en-US" sz="1400" cap="none" dirty="0" smtClean="0">
                <a:latin typeface="Garamond" panose="02020404030301010803" pitchFamily="18" charset="0"/>
                <a:cs typeface="Times New Roman" panose="02020603050405020304" pitchFamily="18" charset="0"/>
              </a:rPr>
              <a:t>It </a:t>
            </a:r>
            <a:r>
              <a:rPr lang="en-US" sz="1400" cap="none" dirty="0">
                <a:latin typeface="Garamond" panose="02020404030301010803" pitchFamily="18" charset="0"/>
                <a:cs typeface="Times New Roman" panose="02020603050405020304" pitchFamily="18" charset="0"/>
              </a:rPr>
              <a:t>checks if the software can handle many users or tasks at the same time without getting too slow or crashing</a:t>
            </a:r>
            <a:r>
              <a:rPr lang="en-US" sz="1400" cap="none" dirty="0" smtClean="0">
                <a:latin typeface="Garamond" panose="02020404030301010803" pitchFamily="18" charset="0"/>
                <a:cs typeface="Times New Roman" panose="02020603050405020304" pitchFamily="18" charset="0"/>
              </a:rPr>
              <a:t>.</a:t>
            </a:r>
            <a:endParaRPr lang="en-US" sz="1400" cap="none" dirty="0">
              <a:latin typeface="Garamond" panose="02020404030301010803" pitchFamily="18" charset="0"/>
              <a:cs typeface="Times New Roman" panose="02020603050405020304" pitchFamily="18" charset="0"/>
            </a:endParaRPr>
          </a:p>
          <a:p>
            <a:pPr>
              <a:buFont typeface="Wingdings" panose="05000000000000000000" pitchFamily="2" charset="2"/>
              <a:buChar char="v"/>
            </a:pPr>
            <a:r>
              <a:rPr lang="en-US" sz="1400" b="1" cap="none" dirty="0">
                <a:latin typeface="Garamond" panose="02020404030301010803" pitchFamily="18" charset="0"/>
                <a:cs typeface="Times New Roman" panose="02020603050405020304" pitchFamily="18" charset="0"/>
              </a:rPr>
              <a:t>Stress Testing: </a:t>
            </a:r>
            <a:r>
              <a:rPr lang="en-US" sz="1400" cap="none" dirty="0">
                <a:latin typeface="Garamond" panose="02020404030301010803" pitchFamily="18" charset="0"/>
                <a:cs typeface="Times New Roman" panose="02020603050405020304" pitchFamily="18" charset="0"/>
              </a:rPr>
              <a:t>This is like pushing your car to the extreme, like driving at top speed for a long time or going up a steep hill. </a:t>
            </a:r>
            <a:endParaRPr lang="en-US" sz="1400" cap="none" dirty="0" smtClean="0">
              <a:latin typeface="Garamond" panose="02020404030301010803" pitchFamily="18" charset="0"/>
              <a:cs typeface="Times New Roman" panose="02020603050405020304" pitchFamily="18" charset="0"/>
            </a:endParaRPr>
          </a:p>
          <a:p>
            <a:pPr lvl="1">
              <a:buFont typeface="Wingdings" panose="05000000000000000000" pitchFamily="2" charset="2"/>
              <a:buChar char="v"/>
            </a:pPr>
            <a:r>
              <a:rPr lang="en-US" sz="1400" cap="none" dirty="0" smtClean="0">
                <a:latin typeface="Garamond" panose="02020404030301010803" pitchFamily="18" charset="0"/>
                <a:cs typeface="Times New Roman" panose="02020603050405020304" pitchFamily="18" charset="0"/>
              </a:rPr>
              <a:t>Stress </a:t>
            </a:r>
            <a:r>
              <a:rPr lang="en-US" sz="1400" cap="none" dirty="0">
                <a:latin typeface="Garamond" panose="02020404030301010803" pitchFamily="18" charset="0"/>
                <a:cs typeface="Times New Roman" panose="02020603050405020304" pitchFamily="18" charset="0"/>
              </a:rPr>
              <a:t>testing checks if the software can handle really tough situations without breaking</a:t>
            </a:r>
            <a:r>
              <a:rPr lang="en-US" sz="1400" cap="none" dirty="0" smtClean="0">
                <a:latin typeface="Garamond" panose="02020404030301010803" pitchFamily="18" charset="0"/>
                <a:cs typeface="Times New Roman" panose="02020603050405020304" pitchFamily="18" charset="0"/>
              </a:rPr>
              <a:t>.</a:t>
            </a:r>
            <a:endParaRPr lang="en-US" sz="1400" cap="none" dirty="0">
              <a:latin typeface="Garamond" panose="02020404030301010803" pitchFamily="18" charset="0"/>
              <a:cs typeface="Times New Roman" panose="02020603050405020304" pitchFamily="18" charset="0"/>
            </a:endParaRPr>
          </a:p>
          <a:p>
            <a:pPr>
              <a:buFont typeface="Wingdings" panose="05000000000000000000" pitchFamily="2" charset="2"/>
              <a:buChar char="v"/>
            </a:pPr>
            <a:r>
              <a:rPr lang="en-US" sz="1400" b="1" cap="none" dirty="0">
                <a:latin typeface="Garamond" panose="02020404030301010803" pitchFamily="18" charset="0"/>
                <a:cs typeface="Times New Roman" panose="02020603050405020304" pitchFamily="18" charset="0"/>
              </a:rPr>
              <a:t>Scalability Testing: </a:t>
            </a:r>
            <a:r>
              <a:rPr lang="en-US" sz="1400" cap="none" dirty="0">
                <a:latin typeface="Garamond" panose="02020404030301010803" pitchFamily="18" charset="0"/>
                <a:cs typeface="Times New Roman" panose="02020603050405020304" pitchFamily="18" charset="0"/>
              </a:rPr>
              <a:t>Imagine you're adding extra seats to your car. </a:t>
            </a:r>
            <a:endParaRPr lang="en-US" sz="1400" cap="none" dirty="0" smtClean="0">
              <a:latin typeface="Garamond" panose="02020404030301010803" pitchFamily="18" charset="0"/>
              <a:cs typeface="Times New Roman" panose="02020603050405020304" pitchFamily="18" charset="0"/>
            </a:endParaRPr>
          </a:p>
          <a:p>
            <a:pPr lvl="1">
              <a:buFont typeface="Wingdings" panose="05000000000000000000" pitchFamily="2" charset="2"/>
              <a:buChar char="v"/>
            </a:pPr>
            <a:r>
              <a:rPr lang="en-US" sz="1400" cap="none" dirty="0" smtClean="0">
                <a:latin typeface="Garamond" panose="02020404030301010803" pitchFamily="18" charset="0"/>
                <a:cs typeface="Times New Roman" panose="02020603050405020304" pitchFamily="18" charset="0"/>
              </a:rPr>
              <a:t>Scalability </a:t>
            </a:r>
            <a:r>
              <a:rPr lang="en-US" sz="1400" cap="none" dirty="0">
                <a:latin typeface="Garamond" panose="02020404030301010803" pitchFamily="18" charset="0"/>
                <a:cs typeface="Times New Roman" panose="02020603050405020304" pitchFamily="18" charset="0"/>
              </a:rPr>
              <a:t>testing checks if the software can easily adapt to changes, like adding more users or making it work better on bigger computers</a:t>
            </a:r>
            <a:r>
              <a:rPr lang="en-US" sz="1400" cap="none" dirty="0" smtClean="0">
                <a:latin typeface="Garamond" panose="02020404030301010803" pitchFamily="18" charset="0"/>
                <a:cs typeface="Times New Roman" panose="02020603050405020304" pitchFamily="18" charset="0"/>
              </a:rPr>
              <a:t>.</a:t>
            </a:r>
            <a:endParaRPr lang="en-US" sz="1400" cap="none" dirty="0">
              <a:latin typeface="Garamond" panose="02020404030301010803" pitchFamily="18" charset="0"/>
              <a:cs typeface="Times New Roman" panose="02020603050405020304" pitchFamily="18" charset="0"/>
            </a:endParaRPr>
          </a:p>
          <a:p>
            <a:pPr>
              <a:buFont typeface="Wingdings" panose="05000000000000000000" pitchFamily="2" charset="2"/>
              <a:buChar char="v"/>
            </a:pPr>
            <a:r>
              <a:rPr lang="en-US" sz="1400" b="1" cap="none" dirty="0">
                <a:latin typeface="Garamond" panose="02020404030301010803" pitchFamily="18" charset="0"/>
                <a:cs typeface="Times New Roman" panose="02020603050405020304" pitchFamily="18" charset="0"/>
              </a:rPr>
              <a:t>Response Time Testing: </a:t>
            </a:r>
            <a:r>
              <a:rPr lang="en-US" sz="1400" cap="none" dirty="0">
                <a:latin typeface="Garamond" panose="02020404030301010803" pitchFamily="18" charset="0"/>
                <a:cs typeface="Times New Roman" panose="02020603050405020304" pitchFamily="18" charset="0"/>
              </a:rPr>
              <a:t>It's like checking how quickly your car responds when you press the gas pedal. </a:t>
            </a:r>
            <a:endParaRPr lang="en-US" sz="1400" cap="none" dirty="0" smtClean="0">
              <a:latin typeface="Garamond" panose="02020404030301010803" pitchFamily="18" charset="0"/>
              <a:cs typeface="Times New Roman" panose="02020603050405020304" pitchFamily="18" charset="0"/>
            </a:endParaRPr>
          </a:p>
          <a:p>
            <a:pPr lvl="1">
              <a:buFont typeface="Wingdings" panose="05000000000000000000" pitchFamily="2" charset="2"/>
              <a:buChar char="v"/>
            </a:pPr>
            <a:r>
              <a:rPr lang="en-US" sz="1400" cap="none" dirty="0" smtClean="0">
                <a:latin typeface="Garamond" panose="02020404030301010803" pitchFamily="18" charset="0"/>
                <a:cs typeface="Times New Roman" panose="02020603050405020304" pitchFamily="18" charset="0"/>
              </a:rPr>
              <a:t>Response </a:t>
            </a:r>
            <a:r>
              <a:rPr lang="en-US" sz="1400" cap="none" dirty="0">
                <a:latin typeface="Garamond" panose="02020404030301010803" pitchFamily="18" charset="0"/>
                <a:cs typeface="Times New Roman" panose="02020603050405020304" pitchFamily="18" charset="0"/>
              </a:rPr>
              <a:t>time testing measures how fast the software responds to your actions, like clicking a button or loading a webpage</a:t>
            </a:r>
            <a:r>
              <a:rPr lang="en-US" sz="1400" cap="none" dirty="0" smtClean="0">
                <a:latin typeface="Garamond" panose="02020404030301010803" pitchFamily="18" charset="0"/>
                <a:cs typeface="Times New Roman" panose="02020603050405020304" pitchFamily="18" charset="0"/>
              </a:rPr>
              <a:t>.</a:t>
            </a:r>
            <a:endParaRPr lang="en-US" sz="1400" cap="none" dirty="0">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2341557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374073"/>
            <a:ext cx="10364451" cy="1920240"/>
          </a:xfrm>
        </p:spPr>
        <p:txBody>
          <a:bodyPr>
            <a:normAutofit/>
          </a:bodyPr>
          <a:lstStyle/>
          <a:p>
            <a:pPr algn="l"/>
            <a:r>
              <a:rPr lang="en-US" dirty="0" smtClean="0">
                <a:solidFill>
                  <a:schemeClr val="accent4">
                    <a:lumMod val="50000"/>
                  </a:schemeClr>
                </a:solidFill>
                <a:latin typeface="Segoe Script" panose="030B0504020000000003" pitchFamily="66" charset="0"/>
              </a:rPr>
              <a:t>Non- Functional Testing Cont.. </a:t>
            </a:r>
            <a:r>
              <a:rPr lang="en-US" dirty="0">
                <a:solidFill>
                  <a:schemeClr val="accent4">
                    <a:lumMod val="50000"/>
                  </a:schemeClr>
                </a:solidFill>
                <a:latin typeface="Segoe Script" panose="030B0504020000000003" pitchFamily="66" charset="0"/>
              </a:rPr>
              <a:t/>
            </a:r>
            <a:br>
              <a:rPr lang="en-US" dirty="0">
                <a:solidFill>
                  <a:schemeClr val="accent4">
                    <a:lumMod val="50000"/>
                  </a:schemeClr>
                </a:solidFill>
                <a:latin typeface="Segoe Script" panose="030B0504020000000003" pitchFamily="66" charset="0"/>
              </a:rPr>
            </a:br>
            <a:r>
              <a:rPr lang="en-US" dirty="0">
                <a:solidFill>
                  <a:schemeClr val="accent4">
                    <a:lumMod val="50000"/>
                  </a:schemeClr>
                </a:solidFill>
              </a:rPr>
              <a:t/>
            </a:r>
            <a:br>
              <a:rPr lang="en-US" dirty="0">
                <a:solidFill>
                  <a:schemeClr val="accent4">
                    <a:lumMod val="50000"/>
                  </a:schemeClr>
                </a:solidFill>
              </a:rPr>
            </a:br>
            <a:endParaRPr lang="en-US" dirty="0"/>
          </a:p>
        </p:txBody>
      </p:sp>
      <p:sp>
        <p:nvSpPr>
          <p:cNvPr id="3" name="Content Placeholder 2"/>
          <p:cNvSpPr>
            <a:spLocks noGrp="1"/>
          </p:cNvSpPr>
          <p:nvPr>
            <p:ph sz="quarter" idx="13"/>
          </p:nvPr>
        </p:nvSpPr>
        <p:spPr>
          <a:xfrm>
            <a:off x="838960" y="1521229"/>
            <a:ext cx="10363826" cy="5552901"/>
          </a:xfrm>
        </p:spPr>
        <p:txBody>
          <a:bodyPr>
            <a:normAutofit/>
          </a:bodyPr>
          <a:lstStyle/>
          <a:p>
            <a:pPr marL="0" indent="0">
              <a:buNone/>
            </a:pPr>
            <a:r>
              <a:rPr lang="en-US" sz="2400" u="sng" cap="none" dirty="0" smtClean="0">
                <a:latin typeface="Lucida Bright" panose="02040602050505020304" pitchFamily="18" charset="0"/>
                <a:cs typeface="Times New Roman" panose="02020603050405020304" pitchFamily="18" charset="0"/>
              </a:rPr>
              <a:t>Security Testing: </a:t>
            </a:r>
            <a:endParaRPr lang="en-US" sz="2400" u="sng" cap="none" dirty="0">
              <a:latin typeface="Lucida Bright" panose="02040602050505020304" pitchFamily="18" charset="0"/>
              <a:cs typeface="Times New Roman" panose="02020603050405020304" pitchFamily="18" charset="0"/>
            </a:endParaRPr>
          </a:p>
          <a:p>
            <a:pPr>
              <a:buFont typeface="Wingdings" panose="05000000000000000000" pitchFamily="2" charset="2"/>
              <a:buChar char="v"/>
            </a:pPr>
            <a:r>
              <a:rPr lang="en-US" sz="1400" cap="none" dirty="0">
                <a:latin typeface="Garamond" panose="02020404030301010803" pitchFamily="18" charset="0"/>
                <a:cs typeface="Times New Roman" panose="02020603050405020304" pitchFamily="18" charset="0"/>
              </a:rPr>
              <a:t>Security testing is like having a security guard check your house to make sure there are no open doors or windows where burglars could get in. </a:t>
            </a:r>
          </a:p>
          <a:p>
            <a:pPr marL="0" indent="0">
              <a:buNone/>
            </a:pPr>
            <a:r>
              <a:rPr lang="en-US" sz="1400" cap="none" dirty="0" smtClean="0">
                <a:latin typeface="Garamond" panose="02020404030301010803" pitchFamily="18" charset="0"/>
                <a:cs typeface="Times New Roman" panose="02020603050405020304" pitchFamily="18" charset="0"/>
              </a:rPr>
              <a:t>Here's </a:t>
            </a:r>
            <a:r>
              <a:rPr lang="en-US" sz="1400" cap="none" dirty="0">
                <a:latin typeface="Garamond" panose="02020404030301010803" pitchFamily="18" charset="0"/>
                <a:cs typeface="Times New Roman" panose="02020603050405020304" pitchFamily="18" charset="0"/>
              </a:rPr>
              <a:t>how it works</a:t>
            </a:r>
            <a:r>
              <a:rPr lang="en-US" sz="1400" cap="none" dirty="0" smtClean="0">
                <a:latin typeface="Garamond" panose="02020404030301010803" pitchFamily="18" charset="0"/>
                <a:cs typeface="Times New Roman" panose="02020603050405020304" pitchFamily="18" charset="0"/>
              </a:rPr>
              <a:t>:</a:t>
            </a:r>
            <a:endParaRPr lang="en-US" sz="1400" cap="none" dirty="0">
              <a:latin typeface="Garamond" panose="02020404030301010803" pitchFamily="18" charset="0"/>
              <a:cs typeface="Times New Roman" panose="02020603050405020304" pitchFamily="18" charset="0"/>
            </a:endParaRPr>
          </a:p>
          <a:p>
            <a:pPr>
              <a:buFont typeface="Wingdings" panose="05000000000000000000" pitchFamily="2" charset="2"/>
              <a:buChar char="v"/>
            </a:pPr>
            <a:r>
              <a:rPr lang="en-US" sz="1400" b="1" cap="none" dirty="0">
                <a:latin typeface="Garamond" panose="02020404030301010803" pitchFamily="18" charset="0"/>
                <a:cs typeface="Times New Roman" panose="02020603050405020304" pitchFamily="18" charset="0"/>
              </a:rPr>
              <a:t>Checking for Open Doors and Windows: </a:t>
            </a:r>
            <a:r>
              <a:rPr lang="en-US" sz="1400" cap="none" dirty="0">
                <a:latin typeface="Garamond" panose="02020404030301010803" pitchFamily="18" charset="0"/>
                <a:cs typeface="Times New Roman" panose="02020603050405020304" pitchFamily="18" charset="0"/>
              </a:rPr>
              <a:t>Just like the security guard checks for open entry points, security testing looks for vulnerabilities in your software's code or settings that hackers could exploit to gain unauthorized access</a:t>
            </a:r>
            <a:r>
              <a:rPr lang="en-US" sz="1400" cap="none" dirty="0" smtClean="0">
                <a:latin typeface="Garamond" panose="02020404030301010803" pitchFamily="18" charset="0"/>
                <a:cs typeface="Times New Roman" panose="02020603050405020304" pitchFamily="18" charset="0"/>
              </a:rPr>
              <a:t>.</a:t>
            </a:r>
            <a:endParaRPr lang="en-US" sz="1400" cap="none" dirty="0">
              <a:latin typeface="Garamond" panose="02020404030301010803" pitchFamily="18" charset="0"/>
              <a:cs typeface="Times New Roman" panose="02020603050405020304" pitchFamily="18" charset="0"/>
            </a:endParaRPr>
          </a:p>
          <a:p>
            <a:pPr>
              <a:buFont typeface="Wingdings" panose="05000000000000000000" pitchFamily="2" charset="2"/>
              <a:buChar char="v"/>
            </a:pPr>
            <a:r>
              <a:rPr lang="en-US" sz="1400" b="1" cap="none" dirty="0">
                <a:latin typeface="Garamond" panose="02020404030301010803" pitchFamily="18" charset="0"/>
                <a:cs typeface="Times New Roman" panose="02020603050405020304" pitchFamily="18" charset="0"/>
              </a:rPr>
              <a:t>Testing for Locks and Alarms: </a:t>
            </a:r>
            <a:r>
              <a:rPr lang="en-US" sz="1400" cap="none" dirty="0">
                <a:latin typeface="Garamond" panose="02020404030301010803" pitchFamily="18" charset="0"/>
                <a:cs typeface="Times New Roman" panose="02020603050405020304" pitchFamily="18" charset="0"/>
              </a:rPr>
              <a:t>Security testing also checks if your software has the right security measures in place, like strong passwords, encryption, and firewalls. It ensures that your software is protected against common hacking techniques</a:t>
            </a:r>
            <a:r>
              <a:rPr lang="en-US" sz="1400" cap="none" dirty="0" smtClean="0">
                <a:latin typeface="Garamond" panose="02020404030301010803" pitchFamily="18" charset="0"/>
                <a:cs typeface="Times New Roman" panose="02020603050405020304" pitchFamily="18" charset="0"/>
              </a:rPr>
              <a:t>.</a:t>
            </a:r>
            <a:endParaRPr lang="en-US" sz="1400" cap="none" dirty="0">
              <a:latin typeface="Garamond" panose="02020404030301010803" pitchFamily="18" charset="0"/>
              <a:cs typeface="Times New Roman" panose="02020603050405020304" pitchFamily="18" charset="0"/>
            </a:endParaRPr>
          </a:p>
          <a:p>
            <a:pPr>
              <a:buFont typeface="Wingdings" panose="05000000000000000000" pitchFamily="2" charset="2"/>
              <a:buChar char="v"/>
            </a:pPr>
            <a:r>
              <a:rPr lang="en-US" sz="1400" b="1" cap="none" dirty="0">
                <a:latin typeface="Garamond" panose="02020404030301010803" pitchFamily="18" charset="0"/>
                <a:cs typeface="Times New Roman" panose="02020603050405020304" pitchFamily="18" charset="0"/>
              </a:rPr>
              <a:t>Protecting User Data: </a:t>
            </a:r>
            <a:r>
              <a:rPr lang="en-US" sz="1400" cap="none" dirty="0">
                <a:latin typeface="Garamond" panose="02020404030301010803" pitchFamily="18" charset="0"/>
                <a:cs typeface="Times New Roman" panose="02020603050405020304" pitchFamily="18" charset="0"/>
              </a:rPr>
              <a:t>If your software deals with sensitive information like personal details or credit card numbers, security testing ensures that this data is stored and transmitted securely, so it can't be stolen</a:t>
            </a:r>
            <a:r>
              <a:rPr lang="en-US" sz="1400" cap="none" dirty="0" smtClean="0">
                <a:latin typeface="Garamond" panose="02020404030301010803" pitchFamily="18" charset="0"/>
                <a:cs typeface="Times New Roman" panose="02020603050405020304" pitchFamily="18" charset="0"/>
              </a:rPr>
              <a:t>.</a:t>
            </a:r>
            <a:endParaRPr lang="en-US" sz="1400" cap="none" dirty="0">
              <a:latin typeface="Garamond" panose="02020404030301010803" pitchFamily="18" charset="0"/>
              <a:cs typeface="Times New Roman" panose="02020603050405020304" pitchFamily="18" charset="0"/>
            </a:endParaRPr>
          </a:p>
          <a:p>
            <a:pPr>
              <a:buFont typeface="Wingdings" panose="05000000000000000000" pitchFamily="2" charset="2"/>
              <a:buChar char="v"/>
            </a:pPr>
            <a:r>
              <a:rPr lang="en-US" sz="1400" b="1" cap="none" dirty="0" smtClean="0">
                <a:latin typeface="Garamond" panose="02020404030301010803" pitchFamily="18" charset="0"/>
                <a:cs typeface="Times New Roman" panose="02020603050405020304" pitchFamily="18" charset="0"/>
              </a:rPr>
              <a:t>Identifying </a:t>
            </a:r>
            <a:r>
              <a:rPr lang="en-US" sz="1400" b="1" cap="none" dirty="0">
                <a:latin typeface="Garamond" panose="02020404030301010803" pitchFamily="18" charset="0"/>
                <a:cs typeface="Times New Roman" panose="02020603050405020304" pitchFamily="18" charset="0"/>
              </a:rPr>
              <a:t>and Fixing Weaknesses: </a:t>
            </a:r>
            <a:r>
              <a:rPr lang="en-US" sz="1400" cap="none" dirty="0">
                <a:latin typeface="Garamond" panose="02020404030301010803" pitchFamily="18" charset="0"/>
                <a:cs typeface="Times New Roman" panose="02020603050405020304" pitchFamily="18" charset="0"/>
              </a:rPr>
              <a:t>If any security weaknesses are found during testing, they are reported so that they can be fixed. It's like repairing a broken lock or reinforcing a weak door to make your house more secure</a:t>
            </a:r>
            <a:r>
              <a:rPr lang="en-US" sz="1400" cap="none" dirty="0" smtClean="0">
                <a:latin typeface="Garamond" panose="02020404030301010803" pitchFamily="18" charset="0"/>
                <a:cs typeface="Times New Roman" panose="02020603050405020304" pitchFamily="18" charset="0"/>
              </a:rPr>
              <a:t>.</a:t>
            </a:r>
            <a:endParaRPr lang="en-US" sz="1400" cap="none" dirty="0">
              <a:latin typeface="Garamond" panose="02020404030301010803" pitchFamily="18" charset="0"/>
              <a:cs typeface="Times New Roman" panose="02020603050405020304" pitchFamily="18" charset="0"/>
            </a:endParaRPr>
          </a:p>
          <a:p>
            <a:pPr>
              <a:buFont typeface="Wingdings" panose="05000000000000000000" pitchFamily="2" charset="2"/>
              <a:buChar char="v"/>
            </a:pPr>
            <a:endParaRPr lang="en-US" sz="1400" cap="none" dirty="0">
              <a:latin typeface="Garamond" panose="02020404030301010803" pitchFamily="18" charset="0"/>
              <a:cs typeface="Times New Roman" panose="02020603050405020304" pitchFamily="18" charset="0"/>
            </a:endParaRPr>
          </a:p>
          <a:p>
            <a:pPr>
              <a:buFont typeface="Wingdings" panose="05000000000000000000" pitchFamily="2" charset="2"/>
              <a:buChar char="v"/>
            </a:pPr>
            <a:endParaRPr lang="en-US" sz="1400" cap="none" dirty="0">
              <a:latin typeface="Garamond" panose="02020404030301010803" pitchFamily="18" charset="0"/>
              <a:cs typeface="Times New Roman" panose="02020603050405020304" pitchFamily="18" charset="0"/>
            </a:endParaRPr>
          </a:p>
          <a:p>
            <a:pPr>
              <a:buFont typeface="Wingdings" panose="05000000000000000000" pitchFamily="2" charset="2"/>
              <a:buChar char="v"/>
            </a:pPr>
            <a:endParaRPr lang="en-US" sz="1400" cap="none" dirty="0">
              <a:latin typeface="Garamond" panose="02020404030301010803" pitchFamily="18" charset="0"/>
              <a:cs typeface="Times New Roman" panose="02020603050405020304" pitchFamily="18" charset="0"/>
            </a:endParaRPr>
          </a:p>
          <a:p>
            <a:pPr>
              <a:buFont typeface="Wingdings" panose="05000000000000000000" pitchFamily="2" charset="2"/>
              <a:buChar char="v"/>
            </a:pPr>
            <a:endParaRPr lang="en-US" sz="1400" cap="none" dirty="0">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252701689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120</TotalTime>
  <Words>1644</Words>
  <Application>Microsoft Office PowerPoint</Application>
  <PresentationFormat>Widescreen</PresentationFormat>
  <Paragraphs>111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Garamond</vt:lpstr>
      <vt:lpstr>Lucida Bright</vt:lpstr>
      <vt:lpstr>Segoe Script</vt:lpstr>
      <vt:lpstr>Times New Roman</vt:lpstr>
      <vt:lpstr>Tw Cen MT</vt:lpstr>
      <vt:lpstr>Wingdings</vt:lpstr>
      <vt:lpstr>Droplet</vt:lpstr>
      <vt:lpstr>Levels of Testing</vt:lpstr>
      <vt:lpstr>Functional Testing   </vt:lpstr>
      <vt:lpstr>Functional Testing Cont..   </vt:lpstr>
      <vt:lpstr>Functional Testing Cont..   </vt:lpstr>
      <vt:lpstr>Functional Testing Cont..   </vt:lpstr>
      <vt:lpstr>Functional Testing Cont..   </vt:lpstr>
      <vt:lpstr>Non- Functional Testing   </vt:lpstr>
      <vt:lpstr>Non- Functional Testing Cont..   </vt:lpstr>
      <vt:lpstr>Non- Functional Testing Cont..   </vt:lpstr>
      <vt:lpstr>Non- Functional Testing Cont..   </vt:lpstr>
      <vt:lpstr>Non- Functional Testing Cont..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Rupinder Kaur</dc:creator>
  <cp:lastModifiedBy>Rupinder Kaur</cp:lastModifiedBy>
  <cp:revision>50</cp:revision>
  <dcterms:created xsi:type="dcterms:W3CDTF">2023-06-30T11:39:01Z</dcterms:created>
  <dcterms:modified xsi:type="dcterms:W3CDTF">2023-09-02T08:00:48Z</dcterms:modified>
</cp:coreProperties>
</file>