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11"/>
  </p:notesMasterIdLst>
  <p:handoutMasterIdLst>
    <p:handoutMasterId r:id="rId12"/>
  </p:handoutMasterIdLst>
  <p:sldIdLst>
    <p:sldId id="257" r:id="rId5"/>
    <p:sldId id="258" r:id="rId6"/>
    <p:sldId id="259" r:id="rId7"/>
    <p:sldId id="261" r:id="rId8"/>
    <p:sldId id="262"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8"/>
  </p:normalViewPr>
  <p:slideViewPr>
    <p:cSldViewPr snapToGrid="0" snapToObjects="1">
      <p:cViewPr varScale="1">
        <p:scale>
          <a:sx n="115" d="100"/>
          <a:sy n="115" d="100"/>
        </p:scale>
        <p:origin x="372" y="108"/>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9/17/2023</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9/17/2023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9/17/2023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9/17/2023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9/17/2023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9/17/2023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9/17/2023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9/17/2023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9/17/2023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smtClean="0">
                <a:solidFill>
                  <a:schemeClr val="bg2"/>
                </a:solidFill>
              </a:rPr>
              <a:t>Bug</a:t>
            </a:r>
            <a:endParaRPr lang="en-US" dirty="0">
              <a:solidFill>
                <a:schemeClr val="bg2"/>
              </a:solidFill>
            </a:endParaRP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rot="10800000" flipV="1">
            <a:off x="2679906" y="3886679"/>
            <a:ext cx="6831673" cy="1369080"/>
          </a:xfrm>
        </p:spPr>
        <p:txBody>
          <a:bodyPr>
            <a:normAutofit/>
          </a:bodyPr>
          <a:lstStyle/>
          <a:p>
            <a:r>
              <a:rPr lang="en-US" dirty="0" smtClean="0">
                <a:solidFill>
                  <a:schemeClr val="bg2"/>
                </a:solidFill>
              </a:rPr>
              <a:t>Rupinder Kaur</a:t>
            </a:r>
            <a:endParaRPr lang="en-US" dirty="0">
              <a:solidFill>
                <a:schemeClr val="bg2"/>
              </a:solidFill>
            </a:endParaRPr>
          </a:p>
        </p:txBody>
      </p:sp>
    </p:spTree>
    <p:extLst>
      <p:ext uri="{BB962C8B-B14F-4D97-AF65-F5344CB8AC3E}">
        <p14:creationId xmlns:p14="http://schemas.microsoft.com/office/powerpoint/2010/main" val="154658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6255"/>
            <a:ext cx="9601200" cy="748145"/>
          </a:xfrm>
        </p:spPr>
        <p:txBody>
          <a:bodyPr>
            <a:normAutofit/>
          </a:bodyPr>
          <a:lstStyle/>
          <a:p>
            <a:r>
              <a:rPr lang="en-US" dirty="0" smtClean="0"/>
              <a:t>                           BUG</a:t>
            </a:r>
            <a:endParaRPr lang="en-US" dirty="0"/>
          </a:p>
        </p:txBody>
      </p:sp>
      <p:sp>
        <p:nvSpPr>
          <p:cNvPr id="4" name="Rectangle 1"/>
          <p:cNvSpPr>
            <a:spLocks noGrp="1" noChangeArrowheads="1"/>
          </p:cNvSpPr>
          <p:nvPr>
            <p:ph idx="1"/>
          </p:nvPr>
        </p:nvSpPr>
        <p:spPr bwMode="auto">
          <a:xfrm>
            <a:off x="939800" y="-241120"/>
            <a:ext cx="10651067" cy="726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tx1"/>
              </a:solidFill>
              <a:latin typeface="Bookman Old Style" panose="02050604050505020204" pitchFamily="18"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tx1"/>
              </a:solidFill>
              <a:latin typeface="Bookman Old Style" panose="02050604050505020204" pitchFamily="18"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tx1"/>
              </a:solidFill>
              <a:latin typeface="Bookman Old Style" panose="02050604050505020204" pitchFamily="18"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Bug refers to an unexpected flaw, error, or issue in a software program or application that causes it to behave in a way that is different from what was intended or specified in its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smtClean="0">
                <a:ln>
                  <a:noFill/>
                </a:ln>
                <a:solidFill>
                  <a:schemeClr val="tx1"/>
                </a:solidFill>
                <a:effectLst/>
                <a:latin typeface="Bookman Old Style" panose="02050604050505020204" pitchFamily="18" charset="0"/>
                <a:ea typeface="Söhne"/>
              </a:rPr>
              <a:t>Unintended Behavior:</a:t>
            </a: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 </a:t>
            </a:r>
          </a:p>
          <a:p>
            <a:pPr marL="530352" lvl="1" indent="0" eaLnBrk="0" fontAlgn="base" hangingPunct="0">
              <a:lnSpc>
                <a:spcPct val="100000"/>
              </a:lnSpc>
              <a:spcBef>
                <a:spcPct val="0"/>
              </a:spcBef>
              <a:spcAft>
                <a:spcPct val="0"/>
              </a:spcAft>
              <a:buFontTx/>
              <a:buAutoNum type="arabicPeriod"/>
            </a:pP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Bugs are discrepancies in the actual and expected behavior of the software. </a:t>
            </a:r>
          </a:p>
          <a:p>
            <a:pPr marL="530352" lvl="1" indent="0" eaLnBrk="0" fontAlgn="base" hangingPunct="0">
              <a:lnSpc>
                <a:spcPct val="100000"/>
              </a:lnSpc>
              <a:spcBef>
                <a:spcPct val="0"/>
              </a:spcBef>
              <a:spcAft>
                <a:spcPct val="0"/>
              </a:spcAft>
              <a:buFontTx/>
              <a:buAutoNum type="arabicPeriod"/>
            </a:pP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They occur when the software doesn't perform its functions correctly or produces unexpected results.</a:t>
            </a:r>
          </a:p>
          <a:p>
            <a:pPr marL="530352" lvl="1" indent="0" eaLnBrk="0" fontAlgn="base" hangingPunct="0">
              <a:lnSpc>
                <a:spcPct val="100000"/>
              </a:lnSpc>
              <a:spcBef>
                <a:spcPct val="0"/>
              </a:spcBef>
              <a:spcAft>
                <a:spcPct val="0"/>
              </a:spcAft>
              <a:buNone/>
            </a:pPr>
            <a:endPar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smtClean="0">
                <a:ln>
                  <a:noFill/>
                </a:ln>
                <a:solidFill>
                  <a:schemeClr val="tx1"/>
                </a:solidFill>
                <a:effectLst/>
                <a:latin typeface="Bookman Old Style" panose="02050604050505020204" pitchFamily="18" charset="0"/>
                <a:ea typeface="Söhne"/>
              </a:rPr>
              <a:t>Causes of Bugs:</a:t>
            </a: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 </a:t>
            </a:r>
          </a:p>
          <a:p>
            <a:pPr marL="530352" lvl="1" indent="0" eaLnBrk="0" fontAlgn="base" hangingPunct="0">
              <a:lnSpc>
                <a:spcPct val="100000"/>
              </a:lnSpc>
              <a:spcBef>
                <a:spcPct val="0"/>
              </a:spcBef>
              <a:spcAft>
                <a:spcPct val="0"/>
              </a:spcAft>
              <a:buFontTx/>
              <a:buAutoNum type="arabicPeriod" startAt="2"/>
            </a:pP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Bugs can result from various factors, including coding mistakes (programming errors), design flaws, incorrect assumptions, compatibility issues, and problems with data input or processing.</a:t>
            </a:r>
          </a:p>
          <a:p>
            <a:pPr marL="530352" lvl="1" indent="0" eaLnBrk="0" fontAlgn="base" hangingPunct="0">
              <a:lnSpc>
                <a:spcPct val="100000"/>
              </a:lnSpc>
              <a:spcBef>
                <a:spcPct val="0"/>
              </a:spcBef>
              <a:spcAft>
                <a:spcPct val="0"/>
              </a:spcAft>
              <a:buNone/>
            </a:pPr>
            <a:endPar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smtClean="0">
                <a:ln>
                  <a:noFill/>
                </a:ln>
                <a:solidFill>
                  <a:schemeClr val="tx1"/>
                </a:solidFill>
                <a:effectLst/>
                <a:latin typeface="Bookman Old Style" panose="02050604050505020204" pitchFamily="18" charset="0"/>
                <a:ea typeface="Söhne"/>
              </a:rPr>
              <a:t>Detection:</a:t>
            </a: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 </a:t>
            </a:r>
          </a:p>
          <a:p>
            <a:pPr marL="530352" lvl="1" indent="0" eaLnBrk="0" fontAlgn="base" hangingPunct="0">
              <a:lnSpc>
                <a:spcPct val="100000"/>
              </a:lnSpc>
              <a:spcBef>
                <a:spcPct val="0"/>
              </a:spcBef>
              <a:spcAft>
                <a:spcPct val="0"/>
              </a:spcAft>
              <a:buFontTx/>
              <a:buAutoNum type="arabicPeriod" startAt="3"/>
            </a:pP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Bugs can be detected through various testing techniques, including manual testing by human testers and automated testing using testing tools and scripts. </a:t>
            </a:r>
          </a:p>
          <a:p>
            <a:pPr marL="530352" lvl="1" indent="0" eaLnBrk="0" fontAlgn="base" hangingPunct="0">
              <a:lnSpc>
                <a:spcPct val="100000"/>
              </a:lnSpc>
              <a:spcBef>
                <a:spcPct val="0"/>
              </a:spcBef>
              <a:spcAft>
                <a:spcPct val="0"/>
              </a:spcAft>
              <a:buNone/>
            </a:pPr>
            <a:endPar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smtClean="0">
                <a:ln>
                  <a:noFill/>
                </a:ln>
                <a:solidFill>
                  <a:schemeClr val="tx1"/>
                </a:solidFill>
                <a:effectLst/>
                <a:latin typeface="Bookman Old Style" panose="02050604050505020204" pitchFamily="18" charset="0"/>
                <a:ea typeface="Söhne"/>
              </a:rPr>
              <a:t>Reporting and Tracking:</a:t>
            </a: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 </a:t>
            </a:r>
          </a:p>
          <a:p>
            <a:pPr marL="530352" lvl="1" indent="0" eaLnBrk="0" fontAlgn="base" hangingPunct="0">
              <a:lnSpc>
                <a:spcPct val="100000"/>
              </a:lnSpc>
              <a:spcBef>
                <a:spcPct val="0"/>
              </a:spcBef>
              <a:spcAft>
                <a:spcPct val="0"/>
              </a:spcAft>
              <a:buFontTx/>
              <a:buAutoNum type="arabicPeriod" startAt="4"/>
            </a:pP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When a bug is identified, it is usually documented in a bug report or issue-tracking system. </a:t>
            </a:r>
          </a:p>
          <a:p>
            <a:pPr marL="530352" lvl="1" indent="0" eaLnBrk="0" fontAlgn="base" hangingPunct="0">
              <a:lnSpc>
                <a:spcPct val="100000"/>
              </a:lnSpc>
              <a:spcBef>
                <a:spcPct val="0"/>
              </a:spcBef>
              <a:spcAft>
                <a:spcPct val="0"/>
              </a:spcAft>
              <a:buFontTx/>
              <a:buAutoNum type="arabicPeriod" startAt="4"/>
            </a:pP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This report typically includes information about the bug's symptoms, the steps to reproduce it, and its severity.</a:t>
            </a:r>
          </a:p>
          <a:p>
            <a:pPr marL="530352" lvl="1" indent="0" eaLnBrk="0" fontAlgn="base" hangingPunct="0">
              <a:lnSpc>
                <a:spcPct val="100000"/>
              </a:lnSpc>
              <a:spcBef>
                <a:spcPct val="0"/>
              </a:spcBef>
              <a:spcAft>
                <a:spcPct val="0"/>
              </a:spcAft>
              <a:buNone/>
            </a:pPr>
            <a:endPar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smtClean="0">
                <a:ln>
                  <a:noFill/>
                </a:ln>
                <a:solidFill>
                  <a:schemeClr val="tx1"/>
                </a:solidFill>
                <a:effectLst/>
                <a:latin typeface="Bookman Old Style" panose="02050604050505020204" pitchFamily="18" charset="0"/>
                <a:ea typeface="Söhne"/>
              </a:rPr>
              <a:t>Fixing Bugs:</a:t>
            </a: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 </a:t>
            </a:r>
          </a:p>
          <a:p>
            <a:pPr marL="530352" lvl="1" indent="0" eaLnBrk="0" fontAlgn="base" hangingPunct="0">
              <a:lnSpc>
                <a:spcPct val="100000"/>
              </a:lnSpc>
              <a:spcBef>
                <a:spcPct val="0"/>
              </a:spcBef>
              <a:spcAft>
                <a:spcPct val="0"/>
              </a:spcAft>
              <a:buFontTx/>
              <a:buAutoNum type="arabicPeriod" startAt="5"/>
            </a:pP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Software developers are responsible for fixing bugs. </a:t>
            </a:r>
          </a:p>
          <a:p>
            <a:pPr marL="530352" lvl="1" indent="0" eaLnBrk="0" fontAlgn="base" hangingPunct="0">
              <a:lnSpc>
                <a:spcPct val="100000"/>
              </a:lnSpc>
              <a:spcBef>
                <a:spcPct val="0"/>
              </a:spcBef>
              <a:spcAft>
                <a:spcPct val="0"/>
              </a:spcAft>
              <a:buFontTx/>
              <a:buAutoNum type="arabicPeriod" startAt="5"/>
            </a:pP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They analyze the bug reports, identify the root causes, make the necessary code changes, and then test the corrected code to ensure the bug is resolved.</a:t>
            </a:r>
          </a:p>
          <a:p>
            <a:pPr marL="530352" lvl="1" indent="0" eaLnBrk="0" fontAlgn="base" hangingPunct="0">
              <a:lnSpc>
                <a:spcPct val="100000"/>
              </a:lnSpc>
              <a:spcBef>
                <a:spcPct val="0"/>
              </a:spcBef>
              <a:spcAft>
                <a:spcPct val="0"/>
              </a:spcAft>
              <a:buNone/>
            </a:pPr>
            <a:endPar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smtClean="0">
                <a:ln>
                  <a:noFill/>
                </a:ln>
                <a:solidFill>
                  <a:schemeClr val="tx1"/>
                </a:solidFill>
                <a:effectLst/>
                <a:latin typeface="Bookman Old Style" panose="02050604050505020204" pitchFamily="18" charset="0"/>
                <a:ea typeface="Söhne"/>
              </a:rPr>
              <a:t>Regression Bugs:</a:t>
            </a: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 </a:t>
            </a:r>
          </a:p>
          <a:p>
            <a:pPr marL="530352" lvl="1" indent="0" eaLnBrk="0" fontAlgn="base" hangingPunct="0">
              <a:lnSpc>
                <a:spcPct val="100000"/>
              </a:lnSpc>
              <a:spcBef>
                <a:spcPct val="0"/>
              </a:spcBef>
              <a:spcAft>
                <a:spcPct val="0"/>
              </a:spcAft>
              <a:buFontTx/>
              <a:buAutoNum type="arabicPeriod" startAt="7"/>
            </a:pP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Sometimes, fixing one bug can unintentionally introduce new bugs or cause previously fixed issues to resurface.</a:t>
            </a:r>
          </a:p>
          <a:p>
            <a:pPr marL="530352" lvl="1" indent="0" eaLnBrk="0" fontAlgn="base" hangingPunct="0">
              <a:lnSpc>
                <a:spcPct val="100000"/>
              </a:lnSpc>
              <a:spcBef>
                <a:spcPct val="0"/>
              </a:spcBef>
              <a:spcAft>
                <a:spcPct val="0"/>
              </a:spcAft>
              <a:buFontTx/>
              <a:buAutoNum type="arabicPeriod" startAt="7"/>
            </a:pPr>
            <a:r>
              <a:rPr kumimoji="0" lang="en-US" altLang="en-US" sz="1200" b="0" i="0" u="none" strike="noStrike" cap="none" normalizeH="0" baseline="0" dirty="0" smtClean="0">
                <a:ln>
                  <a:noFill/>
                </a:ln>
                <a:solidFill>
                  <a:schemeClr val="tx1"/>
                </a:solidFill>
                <a:effectLst/>
                <a:latin typeface="Bookman Old Style" panose="02050604050505020204" pitchFamily="18" charset="0"/>
                <a:ea typeface="Söhne"/>
              </a:rPr>
              <a:t> These are known as regression bugs, and they highlight the importance of regression testing to ensure that bug fixes don't negatively impact other parts of the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Arial" panose="020B0604020202020204" pitchFamily="34" charset="0"/>
              </a:rPr>
              <a:t/>
            </a:r>
            <a:br>
              <a:rPr kumimoji="0" lang="en-US" altLang="en-US" sz="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924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6667"/>
          </a:xfrm>
        </p:spPr>
        <p:txBody>
          <a:bodyPr/>
          <a:lstStyle/>
          <a:p>
            <a:r>
              <a:rPr lang="en-US" dirty="0" smtClean="0"/>
              <a:t>                  Priority of Bugs      </a:t>
            </a:r>
            <a:endParaRPr lang="en-US" dirty="0"/>
          </a:p>
        </p:txBody>
      </p:sp>
      <p:sp>
        <p:nvSpPr>
          <p:cNvPr id="3" name="Content Placeholder 2"/>
          <p:cNvSpPr>
            <a:spLocks noGrp="1"/>
          </p:cNvSpPr>
          <p:nvPr>
            <p:ph idx="1"/>
          </p:nvPr>
        </p:nvSpPr>
        <p:spPr/>
        <p:txBody>
          <a:bodyPr>
            <a:normAutofit/>
          </a:bodyPr>
          <a:lstStyle/>
          <a:p>
            <a:r>
              <a:rPr lang="en-US" sz="1400" b="1" dirty="0" smtClean="0">
                <a:latin typeface="Bookman Old Style" panose="02050604050505020204" pitchFamily="18" charset="0"/>
              </a:rPr>
              <a:t>Blocker : </a:t>
            </a:r>
          </a:p>
          <a:p>
            <a:pPr lvl="1"/>
            <a:r>
              <a:rPr lang="en-US" sz="1400" i="0" dirty="0" smtClean="0">
                <a:latin typeface="Bookman Old Style" panose="02050604050505020204" pitchFamily="18" charset="0"/>
              </a:rPr>
              <a:t>It means you are completely blocked to perform any action with your application. </a:t>
            </a:r>
          </a:p>
          <a:p>
            <a:pPr lvl="2"/>
            <a:r>
              <a:rPr lang="en-US" sz="1200" b="1" i="0" dirty="0" smtClean="0">
                <a:latin typeface="Bookman Old Style" panose="02050604050505020204" pitchFamily="18" charset="0"/>
              </a:rPr>
              <a:t>For e.g.: </a:t>
            </a:r>
            <a:r>
              <a:rPr lang="en-US" sz="1200" i="0" dirty="0" smtClean="0">
                <a:latin typeface="Bookman Old Style" panose="02050604050505020204" pitchFamily="18" charset="0"/>
              </a:rPr>
              <a:t>You are not able to Setup a WhatsApp</a:t>
            </a:r>
            <a:r>
              <a:rPr lang="en-US" sz="1200" dirty="0" smtClean="0">
                <a:latin typeface="Bookman Old Style" panose="02050604050505020204" pitchFamily="18" charset="0"/>
              </a:rPr>
              <a:t>.</a:t>
            </a:r>
            <a:endParaRPr lang="en-US" sz="1200" i="0" dirty="0" smtClean="0">
              <a:latin typeface="Bookman Old Style" panose="02050604050505020204" pitchFamily="18" charset="0"/>
            </a:endParaRPr>
          </a:p>
          <a:p>
            <a:r>
              <a:rPr lang="en-US" sz="1400" b="1" dirty="0" smtClean="0">
                <a:latin typeface="Bookman Old Style" panose="02050604050505020204" pitchFamily="18" charset="0"/>
              </a:rPr>
              <a:t>Critical:</a:t>
            </a:r>
          </a:p>
          <a:p>
            <a:pPr lvl="1"/>
            <a:r>
              <a:rPr lang="en-US" sz="1400" i="0" dirty="0" smtClean="0">
                <a:latin typeface="Bookman Old Style" panose="02050604050505020204" pitchFamily="18" charset="0"/>
              </a:rPr>
              <a:t>It means the most important functionalities of your application are not working.</a:t>
            </a:r>
          </a:p>
          <a:p>
            <a:pPr lvl="2"/>
            <a:r>
              <a:rPr lang="en-US" sz="1200" b="1" i="0" dirty="0" smtClean="0">
                <a:latin typeface="Bookman Old Style" panose="02050604050505020204" pitchFamily="18" charset="0"/>
              </a:rPr>
              <a:t>For e.g.: </a:t>
            </a:r>
            <a:r>
              <a:rPr lang="en-US" sz="1200" i="0" dirty="0" smtClean="0">
                <a:latin typeface="Bookman Old Style" panose="02050604050505020204" pitchFamily="18" charset="0"/>
              </a:rPr>
              <a:t>You are able to setup a WhatsApp but not able to send Text, Media, Audio, Video to other peoples.</a:t>
            </a:r>
          </a:p>
          <a:p>
            <a:r>
              <a:rPr lang="en-US" sz="1400" b="1" dirty="0" smtClean="0">
                <a:latin typeface="Bookman Old Style" panose="02050604050505020204" pitchFamily="18" charset="0"/>
              </a:rPr>
              <a:t>Major:</a:t>
            </a:r>
          </a:p>
          <a:p>
            <a:pPr lvl="1"/>
            <a:r>
              <a:rPr lang="en-US" sz="1400" i="0" dirty="0" smtClean="0">
                <a:latin typeface="Bookman Old Style" panose="02050604050505020204" pitchFamily="18" charset="0"/>
              </a:rPr>
              <a:t>It means you able to access the important features but they are not properly working.</a:t>
            </a:r>
          </a:p>
          <a:p>
            <a:pPr lvl="2"/>
            <a:r>
              <a:rPr lang="en-US" sz="1200" b="1" dirty="0" smtClean="0">
                <a:latin typeface="Bookman Old Style" panose="02050604050505020204" pitchFamily="18" charset="0"/>
              </a:rPr>
              <a:t>For e.g.: </a:t>
            </a:r>
            <a:r>
              <a:rPr lang="en-US" sz="1200" dirty="0" smtClean="0">
                <a:latin typeface="Bookman Old Style" panose="02050604050505020204" pitchFamily="18" charset="0"/>
              </a:rPr>
              <a:t>You are able to send Text but added Emoji's are missing while sending them.</a:t>
            </a:r>
            <a:endParaRPr lang="en-US" sz="1200" i="0" dirty="0" smtClean="0">
              <a:latin typeface="Bookman Old Style" panose="02050604050505020204" pitchFamily="18" charset="0"/>
            </a:endParaRPr>
          </a:p>
          <a:p>
            <a:r>
              <a:rPr lang="en-US" sz="1400" b="1" dirty="0" smtClean="0">
                <a:latin typeface="Bookman Old Style" panose="02050604050505020204" pitchFamily="18" charset="0"/>
              </a:rPr>
              <a:t>Minor:</a:t>
            </a:r>
          </a:p>
          <a:p>
            <a:pPr lvl="1"/>
            <a:r>
              <a:rPr lang="en-US" sz="1400" i="0" dirty="0" smtClean="0">
                <a:latin typeface="Bookman Old Style" panose="02050604050505020204" pitchFamily="18" charset="0"/>
              </a:rPr>
              <a:t>It means the minor things are not working in your application.</a:t>
            </a:r>
          </a:p>
          <a:p>
            <a:pPr lvl="2"/>
            <a:r>
              <a:rPr lang="en-US" sz="1200" b="1" dirty="0" smtClean="0">
                <a:latin typeface="Bookman Old Style" panose="02050604050505020204" pitchFamily="18" charset="0"/>
              </a:rPr>
              <a:t>For E.g.: </a:t>
            </a:r>
            <a:r>
              <a:rPr lang="en-US" sz="1200" dirty="0" smtClean="0">
                <a:latin typeface="Bookman Old Style" panose="02050604050505020204" pitchFamily="18" charset="0"/>
              </a:rPr>
              <a:t>Text Overlapped with green checks, Image truncated, faded colors.</a:t>
            </a:r>
            <a:endParaRPr lang="en-US" sz="1200" i="0" dirty="0">
              <a:latin typeface="Bookman Old Style" panose="0205060405050502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5535" y="586307"/>
            <a:ext cx="2809875" cy="1628775"/>
          </a:xfrm>
          <a:prstGeom prst="rect">
            <a:avLst/>
          </a:prstGeom>
        </p:spPr>
      </p:pic>
    </p:spTree>
    <p:extLst>
      <p:ext uri="{BB962C8B-B14F-4D97-AF65-F5344CB8AC3E}">
        <p14:creationId xmlns:p14="http://schemas.microsoft.com/office/powerpoint/2010/main" val="409837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2178"/>
          </a:xfrm>
        </p:spPr>
        <p:txBody>
          <a:bodyPr/>
          <a:lstStyle/>
          <a:p>
            <a:r>
              <a:rPr lang="en-US" dirty="0" smtClean="0"/>
              <a:t>                     Stages of Bug:</a:t>
            </a:r>
            <a:endParaRPr lang="en-US" dirty="0"/>
          </a:p>
        </p:txBody>
      </p:sp>
      <p:sp>
        <p:nvSpPr>
          <p:cNvPr id="3" name="Content Placeholder 2"/>
          <p:cNvSpPr>
            <a:spLocks noGrp="1"/>
          </p:cNvSpPr>
          <p:nvPr>
            <p:ph idx="1"/>
          </p:nvPr>
        </p:nvSpPr>
        <p:spPr>
          <a:xfrm>
            <a:off x="1371600" y="1720735"/>
            <a:ext cx="9601200" cy="4854632"/>
          </a:xfrm>
        </p:spPr>
        <p:txBody>
          <a:bodyPr>
            <a:normAutofit/>
          </a:bodyPr>
          <a:lstStyle/>
          <a:p>
            <a:r>
              <a:rPr lang="en-US" sz="1400" b="1" dirty="0" smtClean="0">
                <a:latin typeface="Bookman Old Style" panose="02050604050505020204" pitchFamily="18" charset="0"/>
              </a:rPr>
              <a:t>Open:</a:t>
            </a:r>
          </a:p>
          <a:p>
            <a:pPr lvl="1"/>
            <a:r>
              <a:rPr lang="en-US" sz="1400" dirty="0">
                <a:latin typeface="Bookman Old Style" panose="02050604050505020204" pitchFamily="18" charset="0"/>
              </a:rPr>
              <a:t>This is the initial state of a bug. When a bug is first reported or identified This means it hasn't been assigned to anyone for </a:t>
            </a:r>
            <a:r>
              <a:rPr lang="en-US" sz="1400" dirty="0" smtClean="0">
                <a:latin typeface="Bookman Old Style" panose="02050604050505020204" pitchFamily="18" charset="0"/>
              </a:rPr>
              <a:t>investigation.</a:t>
            </a:r>
          </a:p>
          <a:p>
            <a:r>
              <a:rPr lang="en-US" sz="1400" b="1" dirty="0" smtClean="0">
                <a:latin typeface="Bookman Old Style" panose="02050604050505020204" pitchFamily="18" charset="0"/>
              </a:rPr>
              <a:t>In Progress:</a:t>
            </a:r>
          </a:p>
          <a:p>
            <a:pPr lvl="1"/>
            <a:r>
              <a:rPr lang="en-US" sz="1400" dirty="0">
                <a:latin typeface="Bookman Old Style" panose="02050604050505020204" pitchFamily="18" charset="0"/>
              </a:rPr>
              <a:t>When the developer or team starts working on fixing the bug, its status is changed to "In Progress." This indicates that active work is being done to address the issue.</a:t>
            </a:r>
            <a:endParaRPr lang="en-US" sz="1400" dirty="0" smtClean="0">
              <a:latin typeface="Bookman Old Style" panose="02050604050505020204" pitchFamily="18" charset="0"/>
            </a:endParaRPr>
          </a:p>
          <a:p>
            <a:r>
              <a:rPr lang="en-US" sz="1400" b="1" dirty="0" smtClean="0">
                <a:latin typeface="Bookman Old Style" panose="02050604050505020204" pitchFamily="18" charset="0"/>
              </a:rPr>
              <a:t>In Review:</a:t>
            </a:r>
          </a:p>
          <a:p>
            <a:pPr lvl="1"/>
            <a:r>
              <a:rPr lang="en-US" sz="1400" dirty="0">
                <a:latin typeface="Bookman Old Style" panose="02050604050505020204" pitchFamily="18" charset="0"/>
              </a:rPr>
              <a:t>The "In Review" state of a bug signifies that the bug report is being examined and evaluated by someone, often a team lead, manager, or a dedicated reviewer, before it proceeds to the development team for fixing.</a:t>
            </a:r>
            <a:endParaRPr lang="en-US" sz="1400" dirty="0" smtClean="0">
              <a:latin typeface="Bookman Old Style" panose="02050604050505020204" pitchFamily="18" charset="0"/>
            </a:endParaRPr>
          </a:p>
          <a:p>
            <a:r>
              <a:rPr lang="en-US" sz="1400" b="1" dirty="0" smtClean="0">
                <a:latin typeface="Bookman Old Style" panose="02050604050505020204" pitchFamily="18" charset="0"/>
              </a:rPr>
              <a:t>Ready for </a:t>
            </a:r>
            <a:r>
              <a:rPr lang="en-US" sz="1400" b="1" dirty="0" smtClean="0">
                <a:latin typeface="Bookman Old Style" panose="02050604050505020204" pitchFamily="18" charset="0"/>
              </a:rPr>
              <a:t>test:</a:t>
            </a:r>
          </a:p>
          <a:p>
            <a:pPr lvl="1"/>
            <a:r>
              <a:rPr lang="en-US" sz="1400" dirty="0">
                <a:latin typeface="Bookman Old Style" panose="02050604050505020204" pitchFamily="18" charset="0"/>
              </a:rPr>
              <a:t>Before the fix can be considered complete, the bug needs to be tested to ensure that the issue is indeed resolved and that the fix hasn't introduced any new problems. So, it's moved to the "Ready for Testing" state</a:t>
            </a:r>
            <a:r>
              <a:rPr lang="en-US" sz="1400" dirty="0" smtClean="0">
                <a:latin typeface="Bookman Old Style" panose="02050604050505020204" pitchFamily="18" charset="0"/>
              </a:rPr>
              <a:t>.</a:t>
            </a:r>
          </a:p>
          <a:p>
            <a:pPr lvl="2"/>
            <a:r>
              <a:rPr lang="en-US" sz="1200" dirty="0" smtClean="0">
                <a:latin typeface="Bookman Old Style" panose="02050604050505020204" pitchFamily="18" charset="0"/>
              </a:rPr>
              <a:t>Pass</a:t>
            </a:r>
          </a:p>
          <a:p>
            <a:pPr lvl="2"/>
            <a:r>
              <a:rPr lang="en-US" sz="1200" dirty="0" smtClean="0">
                <a:latin typeface="Bookman Old Style" panose="02050604050505020204" pitchFamily="18" charset="0"/>
              </a:rPr>
              <a:t>Fail</a:t>
            </a:r>
          </a:p>
          <a:p>
            <a:pPr lvl="2"/>
            <a:r>
              <a:rPr lang="en-US" sz="1200" dirty="0" smtClean="0">
                <a:latin typeface="Bookman Old Style" panose="02050604050505020204" pitchFamily="18" charset="0"/>
              </a:rPr>
              <a:t>Regression</a:t>
            </a:r>
            <a:endParaRPr lang="en-US" sz="1200" dirty="0" smtClean="0">
              <a:latin typeface="Bookman Old Style" panose="02050604050505020204" pitchFamily="18" charset="0"/>
            </a:endParaRPr>
          </a:p>
        </p:txBody>
      </p:sp>
    </p:spTree>
    <p:extLst>
      <p:ext uri="{BB962C8B-B14F-4D97-AF65-F5344CB8AC3E}">
        <p14:creationId xmlns:p14="http://schemas.microsoft.com/office/powerpoint/2010/main" val="50988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2178"/>
          </a:xfrm>
        </p:spPr>
        <p:txBody>
          <a:bodyPr/>
          <a:lstStyle/>
          <a:p>
            <a:r>
              <a:rPr lang="en-US" dirty="0" smtClean="0"/>
              <a:t>                     Stages of Bug:</a:t>
            </a:r>
            <a:endParaRPr lang="en-US" dirty="0"/>
          </a:p>
        </p:txBody>
      </p:sp>
      <p:sp>
        <p:nvSpPr>
          <p:cNvPr id="3" name="Content Placeholder 2"/>
          <p:cNvSpPr>
            <a:spLocks noGrp="1"/>
          </p:cNvSpPr>
          <p:nvPr>
            <p:ph idx="1"/>
          </p:nvPr>
        </p:nvSpPr>
        <p:spPr>
          <a:xfrm>
            <a:off x="1371600" y="1662545"/>
            <a:ext cx="9601200" cy="4912822"/>
          </a:xfrm>
        </p:spPr>
        <p:txBody>
          <a:bodyPr>
            <a:normAutofit/>
          </a:bodyPr>
          <a:lstStyle/>
          <a:p>
            <a:r>
              <a:rPr lang="en-US" sz="1400" b="1" dirty="0" smtClean="0">
                <a:latin typeface="Bookman Old Style" panose="02050604050505020204" pitchFamily="18" charset="0"/>
              </a:rPr>
              <a:t>Ready </a:t>
            </a:r>
            <a:r>
              <a:rPr lang="en-US" sz="1400" b="1" dirty="0">
                <a:latin typeface="Bookman Old Style" panose="02050604050505020204" pitchFamily="18" charset="0"/>
              </a:rPr>
              <a:t>for </a:t>
            </a:r>
            <a:r>
              <a:rPr lang="en-US" sz="1400" b="1" dirty="0" smtClean="0">
                <a:latin typeface="Bookman Old Style" panose="02050604050505020204" pitchFamily="18" charset="0"/>
              </a:rPr>
              <a:t>Deployment:</a:t>
            </a:r>
          </a:p>
          <a:p>
            <a:pPr lvl="1"/>
            <a:r>
              <a:rPr lang="en-US" sz="1400" dirty="0" smtClean="0">
                <a:latin typeface="Bookman Old Style" panose="02050604050505020204" pitchFamily="18" charset="0"/>
              </a:rPr>
              <a:t>The </a:t>
            </a:r>
            <a:r>
              <a:rPr lang="en-US" sz="1400" dirty="0">
                <a:latin typeface="Bookman Old Style" panose="02050604050505020204" pitchFamily="18" charset="0"/>
              </a:rPr>
              <a:t>"Ready for Deployment" state of a bug indicates that the reported issue has been successfully fixed and has passed all necessary testing and quality assurance checks</a:t>
            </a:r>
            <a:r>
              <a:rPr lang="en-US" sz="1400" dirty="0" smtClean="0">
                <a:latin typeface="Bookman Old Style" panose="02050604050505020204" pitchFamily="18" charset="0"/>
              </a:rPr>
              <a:t>.</a:t>
            </a:r>
          </a:p>
          <a:p>
            <a:pPr lvl="1"/>
            <a:r>
              <a:rPr lang="en-US" sz="1400" dirty="0" smtClean="0">
                <a:latin typeface="Bookman Old Style" panose="02050604050505020204" pitchFamily="18" charset="0"/>
              </a:rPr>
              <a:t> </a:t>
            </a:r>
            <a:r>
              <a:rPr lang="en-US" sz="1400" dirty="0">
                <a:latin typeface="Bookman Old Style" panose="02050604050505020204" pitchFamily="18" charset="0"/>
              </a:rPr>
              <a:t>In this state, the bug is considered resolved and ready to be included in the next software release or update. </a:t>
            </a:r>
            <a:endParaRPr lang="en-US" sz="1400" dirty="0" smtClean="0">
              <a:latin typeface="Bookman Old Style" panose="02050604050505020204" pitchFamily="18" charset="0"/>
            </a:endParaRPr>
          </a:p>
          <a:p>
            <a:r>
              <a:rPr lang="en-US" sz="1400" b="1" dirty="0" smtClean="0">
                <a:latin typeface="Bookman Old Style" panose="02050604050505020204" pitchFamily="18" charset="0"/>
              </a:rPr>
              <a:t>Closed:</a:t>
            </a:r>
          </a:p>
          <a:p>
            <a:pPr lvl="1"/>
            <a:r>
              <a:rPr lang="en-US" sz="1400" dirty="0">
                <a:latin typeface="Bookman Old Style" panose="02050604050505020204" pitchFamily="18" charset="0"/>
              </a:rPr>
              <a:t>Once a bug is </a:t>
            </a:r>
            <a:r>
              <a:rPr lang="en-US" sz="1400" dirty="0" smtClean="0">
                <a:latin typeface="Bookman Old Style" panose="02050604050505020204" pitchFamily="18" charset="0"/>
              </a:rPr>
              <a:t>fixed and deployed, </a:t>
            </a:r>
            <a:r>
              <a:rPr lang="en-US" sz="1400" dirty="0">
                <a:latin typeface="Bookman Old Style" panose="02050604050505020204" pitchFamily="18" charset="0"/>
              </a:rPr>
              <a:t>it's marked as "Closed." This means it's officially considered resolved, and no further action is needed. </a:t>
            </a:r>
            <a:endParaRPr lang="en-US" sz="1400" dirty="0" smtClean="0">
              <a:latin typeface="Bookman Old Style" panose="02050604050505020204" pitchFamily="18" charset="0"/>
            </a:endParaRPr>
          </a:p>
          <a:p>
            <a:pPr lvl="1"/>
            <a:r>
              <a:rPr lang="en-US" sz="1400" dirty="0" smtClean="0">
                <a:latin typeface="Bookman Old Style" panose="02050604050505020204" pitchFamily="18" charset="0"/>
              </a:rPr>
              <a:t>The </a:t>
            </a:r>
            <a:r>
              <a:rPr lang="en-US" sz="1400" dirty="0">
                <a:latin typeface="Bookman Old Style" panose="02050604050505020204" pitchFamily="18" charset="0"/>
              </a:rPr>
              <a:t>issue is documented, and the software is considered stable</a:t>
            </a:r>
            <a:endParaRPr lang="en-US" sz="1400" dirty="0" smtClean="0">
              <a:latin typeface="Bookman Old Style" panose="02050604050505020204" pitchFamily="18" charset="0"/>
            </a:endParaRPr>
          </a:p>
        </p:txBody>
      </p:sp>
    </p:spTree>
    <p:extLst>
      <p:ext uri="{BB962C8B-B14F-4D97-AF65-F5344CB8AC3E}">
        <p14:creationId xmlns:p14="http://schemas.microsoft.com/office/powerpoint/2010/main" val="321979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Resolution Of Bugs</a:t>
            </a:r>
            <a:endParaRPr lang="en-US" dirty="0"/>
          </a:p>
        </p:txBody>
      </p:sp>
      <p:sp>
        <p:nvSpPr>
          <p:cNvPr id="3" name="Content Placeholder 2"/>
          <p:cNvSpPr>
            <a:spLocks noGrp="1"/>
          </p:cNvSpPr>
          <p:nvPr>
            <p:ph idx="1"/>
          </p:nvPr>
        </p:nvSpPr>
        <p:spPr>
          <a:xfrm>
            <a:off x="1371600" y="1795549"/>
            <a:ext cx="9601200" cy="5062451"/>
          </a:xfrm>
        </p:spPr>
        <p:txBody>
          <a:bodyPr>
            <a:normAutofit/>
          </a:bodyPr>
          <a:lstStyle/>
          <a:p>
            <a:r>
              <a:rPr lang="en-US" sz="1400" b="1" dirty="0" smtClean="0">
                <a:latin typeface="Bookman Old Style" panose="02050604050505020204" pitchFamily="18" charset="0"/>
              </a:rPr>
              <a:t>Fixed:</a:t>
            </a:r>
          </a:p>
          <a:p>
            <a:pPr lvl="1"/>
            <a:r>
              <a:rPr lang="en-US" sz="1400" i="0" dirty="0" smtClean="0">
                <a:latin typeface="Bookman Old Style" panose="02050604050505020204" pitchFamily="18" charset="0"/>
              </a:rPr>
              <a:t>It means reported defect is Fixed by Developer and it is ready for re-test.</a:t>
            </a:r>
          </a:p>
          <a:p>
            <a:pPr lvl="2"/>
            <a:r>
              <a:rPr lang="en-US" sz="1200" b="1" dirty="0" smtClean="0">
                <a:latin typeface="Bookman Old Style" panose="02050604050505020204" pitchFamily="18" charset="0"/>
              </a:rPr>
              <a:t>For e.g.: </a:t>
            </a:r>
            <a:r>
              <a:rPr lang="en-US" sz="1200" dirty="0" smtClean="0">
                <a:latin typeface="Bookman Old Style" panose="02050604050505020204" pitchFamily="18" charset="0"/>
              </a:rPr>
              <a:t>Login functionality was not working.</a:t>
            </a:r>
            <a:endParaRPr lang="en-US" sz="1200" i="0" dirty="0" smtClean="0">
              <a:latin typeface="Bookman Old Style" panose="02050604050505020204" pitchFamily="18" charset="0"/>
            </a:endParaRPr>
          </a:p>
          <a:p>
            <a:r>
              <a:rPr lang="en-US" sz="1400" b="1" dirty="0" smtClean="0">
                <a:latin typeface="Bookman Old Style" panose="02050604050505020204" pitchFamily="18" charset="0"/>
              </a:rPr>
              <a:t>Already Fixed:</a:t>
            </a:r>
          </a:p>
          <a:p>
            <a:pPr lvl="1"/>
            <a:r>
              <a:rPr lang="en-US" sz="1400" i="0" dirty="0" smtClean="0">
                <a:latin typeface="Bookman Old Style" panose="02050604050505020204" pitchFamily="18" charset="0"/>
              </a:rPr>
              <a:t>It means defect is Already Fixed while fixing other items/ Or with any new change in the application.</a:t>
            </a:r>
          </a:p>
          <a:p>
            <a:r>
              <a:rPr lang="en-US" sz="1400" b="1" dirty="0" smtClean="0">
                <a:latin typeface="Bookman Old Style" panose="02050604050505020204" pitchFamily="18" charset="0"/>
              </a:rPr>
              <a:t>Not Reproducible:</a:t>
            </a:r>
          </a:p>
          <a:p>
            <a:pPr lvl="1"/>
            <a:r>
              <a:rPr lang="en-US" sz="1400" i="0" dirty="0" smtClean="0">
                <a:latin typeface="Bookman Old Style" panose="02050604050505020204" pitchFamily="18" charset="0"/>
              </a:rPr>
              <a:t>It means reported defect is not occurring at developer end.</a:t>
            </a:r>
          </a:p>
          <a:p>
            <a:r>
              <a:rPr lang="en-US" sz="1400" b="1" dirty="0" smtClean="0">
                <a:latin typeface="Bookman Old Style" panose="02050604050505020204" pitchFamily="18" charset="0"/>
              </a:rPr>
              <a:t>Expected Behavior:</a:t>
            </a:r>
          </a:p>
          <a:p>
            <a:pPr lvl="1"/>
            <a:r>
              <a:rPr lang="en-US" sz="1400" i="0" dirty="0" smtClean="0">
                <a:latin typeface="Bookman Old Style" panose="02050604050505020204" pitchFamily="18" charset="0"/>
              </a:rPr>
              <a:t>It means reported defect is the Expected functionality of application.</a:t>
            </a:r>
          </a:p>
          <a:p>
            <a:pPr lvl="2"/>
            <a:r>
              <a:rPr lang="en-US" sz="1200" b="1" dirty="0" smtClean="0">
                <a:latin typeface="Bookman Old Style" panose="02050604050505020204" pitchFamily="18" charset="0"/>
              </a:rPr>
              <a:t>For e.g.: </a:t>
            </a:r>
            <a:r>
              <a:rPr lang="en-US" sz="1200" dirty="0" smtClean="0">
                <a:latin typeface="Bookman Old Style" panose="02050604050505020204" pitchFamily="18" charset="0"/>
              </a:rPr>
              <a:t>Button is on Left side of the popup.</a:t>
            </a:r>
            <a:endParaRPr lang="en-US" sz="1200" i="0" dirty="0" smtClean="0">
              <a:latin typeface="Bookman Old Style" panose="02050604050505020204" pitchFamily="18" charset="0"/>
            </a:endParaRPr>
          </a:p>
          <a:p>
            <a:r>
              <a:rPr lang="en-US" sz="1400" b="1" dirty="0" smtClean="0">
                <a:latin typeface="Bookman Old Style" panose="02050604050505020204" pitchFamily="18" charset="0"/>
              </a:rPr>
              <a:t>Won’t Fix:</a:t>
            </a:r>
          </a:p>
          <a:p>
            <a:pPr lvl="1"/>
            <a:r>
              <a:rPr lang="en-US" sz="1400" i="0" dirty="0" smtClean="0">
                <a:latin typeface="Bookman Old Style" panose="02050604050505020204" pitchFamily="18" charset="0"/>
              </a:rPr>
              <a:t>It means reported defect will remain as it is in the application and will not get fixed.</a:t>
            </a:r>
          </a:p>
          <a:p>
            <a:pPr lvl="2"/>
            <a:r>
              <a:rPr lang="en-US" sz="1200" dirty="0" smtClean="0">
                <a:latin typeface="Bookman Old Style" panose="02050604050505020204" pitchFamily="18" charset="0"/>
              </a:rPr>
              <a:t>It includes minor issues which hardly will impact on customer side.</a:t>
            </a:r>
            <a:endParaRPr lang="en-US" sz="1200" i="0" dirty="0" smtClean="0">
              <a:latin typeface="Bookman Old Style" panose="02050604050505020204" pitchFamily="18" charset="0"/>
            </a:endParaRPr>
          </a:p>
          <a:p>
            <a:r>
              <a:rPr lang="en-US" sz="1400" b="1" dirty="0" smtClean="0">
                <a:latin typeface="Bookman Old Style" panose="02050604050505020204" pitchFamily="18" charset="0"/>
              </a:rPr>
              <a:t>Duplicate:</a:t>
            </a:r>
          </a:p>
          <a:p>
            <a:pPr lvl="1"/>
            <a:r>
              <a:rPr lang="en-US" sz="1400" i="0" dirty="0" smtClean="0">
                <a:latin typeface="Bookman Old Style" panose="02050604050505020204" pitchFamily="18" charset="0"/>
              </a:rPr>
              <a:t>It means similar defect already reported from </a:t>
            </a:r>
            <a:r>
              <a:rPr lang="en-US" sz="1400" i="0" dirty="0" smtClean="0">
                <a:latin typeface="Bookman Old Style" panose="02050604050505020204" pitchFamily="18" charset="0"/>
              </a:rPr>
              <a:t>QA or developer </a:t>
            </a:r>
            <a:r>
              <a:rPr lang="en-US" sz="1400" i="0" dirty="0" smtClean="0">
                <a:latin typeface="Bookman Old Style" panose="02050604050505020204" pitchFamily="18" charset="0"/>
              </a:rPr>
              <a:t>side.</a:t>
            </a:r>
          </a:p>
          <a:p>
            <a:endParaRPr lang="en-US" dirty="0"/>
          </a:p>
        </p:txBody>
      </p:sp>
    </p:spTree>
    <p:extLst>
      <p:ext uri="{BB962C8B-B14F-4D97-AF65-F5344CB8AC3E}">
        <p14:creationId xmlns:p14="http://schemas.microsoft.com/office/powerpoint/2010/main" val="33907648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6722C5-B529-4491-808D-2D5A0D242BA3}">
  <ds:schemaRefs>
    <ds:schemaRef ds:uri="http://purl.org/dc/dcmitype/"/>
    <ds:schemaRef ds:uri="http://purl.org/dc/elements/1.1/"/>
    <ds:schemaRef ds:uri="16c05727-aa75-4e4a-9b5f-8a80a1165891"/>
    <ds:schemaRef ds:uri="http://www.w3.org/XML/1998/namespace"/>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3199E8A-3253-45E5-B33A-F34129B7AA2B}">
  <ds:schemaRefs>
    <ds:schemaRef ds:uri="http://schemas.microsoft.com/sharepoint/v3/contenttype/forms"/>
  </ds:schemaRefs>
</ds:datastoreItem>
</file>

<file path=customXml/itemProps3.xml><?xml version="1.0" encoding="utf-8"?>
<ds:datastoreItem xmlns:ds="http://schemas.openxmlformats.org/officeDocument/2006/customXml" ds:itemID="{7FAD4C99-7793-446D-B40E-9C65086CB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design</Template>
  <TotalTime>0</TotalTime>
  <Words>823</Words>
  <Application>Microsoft Office PowerPoint</Application>
  <PresentationFormat>Widescreen</PresentationFormat>
  <Paragraphs>83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Söhne</vt:lpstr>
      <vt:lpstr>Arial</vt:lpstr>
      <vt:lpstr>Bookman Old Style</vt:lpstr>
      <vt:lpstr>Calibri</vt:lpstr>
      <vt:lpstr>Franklin Gothic Book</vt:lpstr>
      <vt:lpstr>Crop</vt:lpstr>
      <vt:lpstr>Bug</vt:lpstr>
      <vt:lpstr>                           BUG</vt:lpstr>
      <vt:lpstr>                  Priority of Bugs      </vt:lpstr>
      <vt:lpstr>                     Stages of Bug:</vt:lpstr>
      <vt:lpstr>                     Stages of Bug:</vt:lpstr>
      <vt:lpstr>               Resolution Of Bugs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2023-09-02T08:05:04Z</dcterms:created>
  <dcterms:modified xsi:type="dcterms:W3CDTF">2023-09-17T08:55:46Z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