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69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E8356-FFDA-4E74-B804-79023C7DD259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32D8-F2D2-4D01-80A9-88F3B128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DDCE7-616C-4285-A468-7301F171BC93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1D8F7-2BDD-4C56-98AF-2E212EF3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EC29-B8C5-4C7A-B6DA-418494D5CB21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ucedemo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Positive</a:t>
            </a:r>
            <a:r>
              <a:rPr lang="en-US" sz="4400" dirty="0" smtClean="0"/>
              <a:t> and </a:t>
            </a:r>
            <a:r>
              <a:rPr lang="en-US" sz="4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Negative</a:t>
            </a:r>
            <a:endParaRPr lang="en-US" sz="4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              Testing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</a:t>
            </a:r>
            <a:r>
              <a:rPr lang="en-US" dirty="0" smtClean="0">
                <a:solidFill>
                  <a:srgbClr val="92D050"/>
                </a:solidFill>
                <a:latin typeface="Georgia" panose="02040502050405020303" pitchFamily="18" charset="0"/>
              </a:rPr>
              <a:t>Positive</a:t>
            </a:r>
            <a:r>
              <a:rPr lang="en-US" dirty="0" smtClean="0">
                <a:latin typeface="Georgia" panose="02040502050405020303" pitchFamily="18" charset="0"/>
              </a:rPr>
              <a:t> Testing  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Bell MT" panose="02020503060305020303" pitchFamily="18" charset="0"/>
              </a:rPr>
              <a:t>Positive testing, also known as "happy path testing," focuses on validating that a software application functions as expected when provided with valid and correct input. </a:t>
            </a:r>
            <a:endParaRPr lang="en-US" sz="1400" dirty="0" smtClean="0">
              <a:latin typeface="Bell MT" panose="02020503060305020303" pitchFamily="18" charset="0"/>
            </a:endParaRPr>
          </a:p>
          <a:p>
            <a:r>
              <a:rPr lang="en-US" sz="1400" dirty="0" smtClean="0">
                <a:latin typeface="Bell MT" panose="02020503060305020303" pitchFamily="18" charset="0"/>
              </a:rPr>
              <a:t>It </a:t>
            </a:r>
            <a:r>
              <a:rPr lang="en-US" sz="1400" dirty="0">
                <a:latin typeface="Bell MT" panose="02020503060305020303" pitchFamily="18" charset="0"/>
              </a:rPr>
              <a:t>aims to ensure that the system behaves correctly under normal or expected conditions. </a:t>
            </a:r>
          </a:p>
          <a:p>
            <a:r>
              <a:rPr lang="en-US" sz="1400" dirty="0">
                <a:latin typeface="Bell MT" panose="02020503060305020303" pitchFamily="18" charset="0"/>
              </a:rPr>
              <a:t>The goal is to confirm that the software meets its functional requirements and produces the intended results</a:t>
            </a:r>
            <a:r>
              <a:rPr lang="en-US" sz="1400" dirty="0" smtClean="0">
                <a:latin typeface="Bell MT" panose="02020503060305020303" pitchFamily="18" charset="0"/>
              </a:rPr>
              <a:t>.</a:t>
            </a:r>
          </a:p>
          <a:p>
            <a:pPr marL="0" indent="0">
              <a:buNone/>
            </a:pPr>
            <a:r>
              <a:rPr lang="en-US" sz="1400" u="sng" dirty="0" smtClean="0">
                <a:latin typeface="Bell MT" panose="02020503060305020303" pitchFamily="18" charset="0"/>
              </a:rPr>
              <a:t>Example </a:t>
            </a:r>
            <a:r>
              <a:rPr lang="en-US" sz="1400" u="sng" dirty="0">
                <a:latin typeface="Bell MT" panose="02020503060305020303" pitchFamily="18" charset="0"/>
              </a:rPr>
              <a:t>of Positive Testing</a:t>
            </a:r>
            <a:r>
              <a:rPr lang="en-US" sz="1400" dirty="0" smtClean="0">
                <a:latin typeface="Bell MT" panose="02020503060305020303" pitchFamily="18" charset="0"/>
              </a:rPr>
              <a:t>:</a:t>
            </a:r>
            <a:endParaRPr lang="en-US" sz="1400" dirty="0">
              <a:latin typeface="Bell MT" panose="02020503060305020303" pitchFamily="18" charset="0"/>
            </a:endParaRPr>
          </a:p>
          <a:p>
            <a:r>
              <a:rPr lang="en-US" sz="1400" dirty="0">
                <a:latin typeface="Bell MT" panose="02020503060305020303" pitchFamily="18" charset="0"/>
              </a:rPr>
              <a:t>Suppose you are testing a simple calculator application. Here are some positive test cases</a:t>
            </a:r>
            <a:r>
              <a:rPr lang="en-US" sz="1400" dirty="0" smtClean="0">
                <a:latin typeface="Bell MT" panose="02020503060305020303" pitchFamily="18" charset="0"/>
              </a:rPr>
              <a:t>:</a:t>
            </a:r>
            <a:endParaRPr lang="en-US" sz="1400" dirty="0">
              <a:latin typeface="Bell MT" panose="02020503060305020303" pitchFamily="18" charset="0"/>
            </a:endParaRPr>
          </a:p>
          <a:p>
            <a:pPr lvl="1"/>
            <a:r>
              <a:rPr lang="en-US" sz="1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Addition: </a:t>
            </a:r>
            <a:r>
              <a:rPr lang="en-US" sz="1400" dirty="0">
                <a:latin typeface="Bell MT" panose="02020503060305020303" pitchFamily="18" charset="0"/>
              </a:rPr>
              <a:t>Entering the numbers 5 and 3 as operands and clicking the "+" button should display the result "8</a:t>
            </a:r>
            <a:r>
              <a:rPr lang="en-US" sz="1400" dirty="0" smtClean="0">
                <a:latin typeface="Bell MT" panose="02020503060305020303" pitchFamily="18" charset="0"/>
              </a:rPr>
              <a:t>."</a:t>
            </a:r>
            <a:endParaRPr lang="en-US" sz="1400" dirty="0">
              <a:latin typeface="Bell MT" panose="02020503060305020303" pitchFamily="18" charset="0"/>
            </a:endParaRPr>
          </a:p>
          <a:p>
            <a:pPr lvl="1"/>
            <a:r>
              <a:rPr lang="en-US" sz="1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Subtraction: </a:t>
            </a:r>
            <a:r>
              <a:rPr lang="en-US" sz="1400" dirty="0">
                <a:latin typeface="Bell MT" panose="02020503060305020303" pitchFamily="18" charset="0"/>
              </a:rPr>
              <a:t>Entering 10 and 4 as operands and clicking the "-" button should display the result "6</a:t>
            </a:r>
            <a:r>
              <a:rPr lang="en-US" sz="1400" dirty="0" smtClean="0">
                <a:latin typeface="Bell MT" panose="02020503060305020303" pitchFamily="18" charset="0"/>
              </a:rPr>
              <a:t>."</a:t>
            </a:r>
            <a:endParaRPr lang="en-US" sz="1400" dirty="0">
              <a:latin typeface="Bell MT" panose="02020503060305020303" pitchFamily="18" charset="0"/>
            </a:endParaRPr>
          </a:p>
          <a:p>
            <a:pPr lvl="1"/>
            <a:r>
              <a:rPr lang="en-US" sz="1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Multiplication: </a:t>
            </a:r>
            <a:r>
              <a:rPr lang="en-US" sz="1400" dirty="0">
                <a:latin typeface="Bell MT" panose="02020503060305020303" pitchFamily="18" charset="0"/>
              </a:rPr>
              <a:t>Entering 6 and 7 as operands and clicking the "×" button should display the result "42</a:t>
            </a:r>
            <a:r>
              <a:rPr lang="en-US" sz="1400" dirty="0" smtClean="0">
                <a:latin typeface="Bell MT" panose="02020503060305020303" pitchFamily="18" charset="0"/>
              </a:rPr>
              <a:t>."</a:t>
            </a:r>
            <a:endParaRPr lang="en-US" sz="1400" dirty="0">
              <a:latin typeface="Bell MT" panose="02020503060305020303" pitchFamily="18" charset="0"/>
            </a:endParaRPr>
          </a:p>
          <a:p>
            <a:pPr lvl="1"/>
            <a:r>
              <a:rPr lang="en-US" sz="1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Division: </a:t>
            </a:r>
            <a:r>
              <a:rPr lang="en-US" sz="1400" dirty="0">
                <a:latin typeface="Bell MT" panose="02020503060305020303" pitchFamily="18" charset="0"/>
              </a:rPr>
              <a:t>Entering 20 and 5 as operands and clicking the "÷" button should display the result "4."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304801"/>
            <a:ext cx="29146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7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100584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                        Negative</a:t>
            </a:r>
            <a:r>
              <a:rPr lang="en-US" dirty="0" smtClean="0">
                <a:latin typeface="Georgia" panose="02040502050405020303" pitchFamily="18" charset="0"/>
              </a:rPr>
              <a:t> Testing   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Bell MT" panose="02020503060305020303" pitchFamily="18" charset="0"/>
              </a:rPr>
              <a:t>Negative </a:t>
            </a:r>
            <a:r>
              <a:rPr lang="en-US" sz="1400" dirty="0" smtClean="0">
                <a:latin typeface="Bell MT" panose="02020503060305020303" pitchFamily="18" charset="0"/>
              </a:rPr>
              <a:t>testing, </a:t>
            </a:r>
            <a:r>
              <a:rPr lang="en-US" sz="1400" dirty="0">
                <a:latin typeface="Bell MT" panose="02020503060305020303" pitchFamily="18" charset="0"/>
              </a:rPr>
              <a:t>focuses on testing the software's ability to handle invalid, unexpected, or erroneous input gracefully. </a:t>
            </a:r>
          </a:p>
          <a:p>
            <a:r>
              <a:rPr lang="en-US" sz="1400" dirty="0">
                <a:latin typeface="Bell MT" panose="02020503060305020303" pitchFamily="18" charset="0"/>
              </a:rPr>
              <a:t>It is designed to uncover how the system responds to abnormal conditions and ensures that it does not crash, produce incorrect </a:t>
            </a:r>
            <a:r>
              <a:rPr lang="en-US" sz="1400" dirty="0" smtClean="0">
                <a:latin typeface="Bell MT" panose="02020503060305020303" pitchFamily="18" charset="0"/>
              </a:rPr>
              <a:t>results.</a:t>
            </a:r>
          </a:p>
          <a:p>
            <a:pPr marL="0" indent="0">
              <a:buNone/>
            </a:pPr>
            <a:r>
              <a:rPr lang="en-US" sz="1400" u="sng" dirty="0">
                <a:latin typeface="Bell MT" panose="02020503060305020303" pitchFamily="18" charset="0"/>
              </a:rPr>
              <a:t>Example of Negative Testing</a:t>
            </a:r>
            <a:r>
              <a:rPr lang="en-US" sz="1400" u="sng" dirty="0" smtClean="0">
                <a:latin typeface="Bell MT" panose="02020503060305020303" pitchFamily="18" charset="0"/>
              </a:rPr>
              <a:t>:</a:t>
            </a:r>
            <a:endParaRPr lang="en-US" sz="1400" u="sng" dirty="0">
              <a:latin typeface="Bell MT" panose="02020503060305020303" pitchFamily="18" charset="0"/>
            </a:endParaRPr>
          </a:p>
          <a:p>
            <a:r>
              <a:rPr lang="en-US" sz="1400" dirty="0">
                <a:latin typeface="Bell MT" panose="02020503060305020303" pitchFamily="18" charset="0"/>
              </a:rPr>
              <a:t>Suppose you are testing a simple calculator application. Here are some </a:t>
            </a:r>
            <a:r>
              <a:rPr lang="en-US" sz="1400" dirty="0" smtClean="0">
                <a:latin typeface="Bell MT" panose="02020503060305020303" pitchFamily="18" charset="0"/>
              </a:rPr>
              <a:t>negative </a:t>
            </a:r>
            <a:r>
              <a:rPr lang="en-US" sz="1400" dirty="0">
                <a:latin typeface="Bell MT" panose="02020503060305020303" pitchFamily="18" charset="0"/>
              </a:rPr>
              <a:t>test cases:</a:t>
            </a:r>
          </a:p>
          <a:p>
            <a:pPr lvl="1"/>
            <a:r>
              <a:rPr lang="en-US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Division </a:t>
            </a:r>
            <a:r>
              <a:rPr 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by Zero: </a:t>
            </a:r>
            <a:r>
              <a:rPr lang="en-US" sz="1400" dirty="0">
                <a:latin typeface="Bell MT" panose="02020503060305020303" pitchFamily="18" charset="0"/>
              </a:rPr>
              <a:t>Attempting to divide any number by zero should result in an error message or handle the situation gracefully, rather than crashing or displaying an incorrect result</a:t>
            </a:r>
            <a:r>
              <a:rPr lang="en-US" sz="1400" dirty="0" smtClean="0">
                <a:latin typeface="Bell MT" panose="02020503060305020303" pitchFamily="18" charset="0"/>
              </a:rPr>
              <a:t>.</a:t>
            </a:r>
            <a:endParaRPr lang="en-US" sz="1400" dirty="0">
              <a:latin typeface="Bell MT" panose="02020503060305020303" pitchFamily="18" charset="0"/>
            </a:endParaRPr>
          </a:p>
          <a:p>
            <a:pPr lvl="1"/>
            <a:r>
              <a:rPr lang="en-US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Non-Numeric </a:t>
            </a:r>
            <a:r>
              <a:rPr 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Input: </a:t>
            </a:r>
            <a:r>
              <a:rPr lang="en-US" sz="1400" dirty="0">
                <a:latin typeface="Bell MT" panose="02020503060305020303" pitchFamily="18" charset="0"/>
              </a:rPr>
              <a:t>Entering non-numeric characters (e.g., letters or symbols) as operands should result in an error message, as the calculator expects numeric input</a:t>
            </a:r>
            <a:r>
              <a:rPr lang="en-US" sz="1400" dirty="0" smtClean="0">
                <a:latin typeface="Bell MT" panose="02020503060305020303" pitchFamily="18" charset="0"/>
              </a:rPr>
              <a:t>.</a:t>
            </a:r>
            <a:endParaRPr lang="en-US" sz="1400" dirty="0">
              <a:latin typeface="Bell MT" panose="02020503060305020303" pitchFamily="18" charset="0"/>
            </a:endParaRPr>
          </a:p>
          <a:p>
            <a:pPr lvl="1"/>
            <a:r>
              <a:rPr 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Overflow</a:t>
            </a:r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: </a:t>
            </a:r>
            <a:r>
              <a:rPr lang="en-US" sz="1400" dirty="0">
                <a:latin typeface="Bell MT" panose="02020503060305020303" pitchFamily="18" charset="0"/>
              </a:rPr>
              <a:t>Entering very large numbers as operands in multiplication should ensure that the calculator handles numeric overflow correctly, rather than returning an erroneous result or crashing</a:t>
            </a:r>
            <a:r>
              <a:rPr lang="en-US" sz="1400" dirty="0" smtClean="0">
                <a:latin typeface="Bell MT" panose="02020503060305020303" pitchFamily="18" charset="0"/>
              </a:rPr>
              <a:t>.</a:t>
            </a:r>
            <a:endParaRPr lang="en-US" sz="1400" dirty="0">
              <a:latin typeface="Bell MT" panose="02020503060305020303" pitchFamily="18" charset="0"/>
            </a:endParaRPr>
          </a:p>
          <a:p>
            <a:pPr lvl="1"/>
            <a:r>
              <a:rPr 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Invalid Operators: </a:t>
            </a:r>
            <a:r>
              <a:rPr lang="en-US" sz="1400" dirty="0">
                <a:latin typeface="Bell MT" panose="02020503060305020303" pitchFamily="18" charset="0"/>
              </a:rPr>
              <a:t>Entering an invalid operator (e.g., "@" instead of "+") should result in an error message or handle the situation appropriately.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405939"/>
            <a:ext cx="26670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6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Narrow" panose="020B0606020202030204" pitchFamily="34" charset="0"/>
              </a:rPr>
              <a:t>                                      Assignment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Prepare Positive and Negative Scenarios for </a:t>
            </a:r>
            <a:r>
              <a:rPr lang="en-US" sz="1800" dirty="0">
                <a:hlinkClick r:id="rId2"/>
              </a:rPr>
              <a:t>https://www.saucedemo.com</a:t>
            </a:r>
            <a:r>
              <a:rPr lang="en-US" sz="1800" dirty="0" smtClean="0">
                <a:hlinkClick r:id="rId2"/>
              </a:rPr>
              <a:t>/</a:t>
            </a:r>
            <a:endParaRPr lang="en-US" sz="1800" dirty="0" smtClean="0"/>
          </a:p>
          <a:p>
            <a:r>
              <a:rPr lang="en-US" sz="1800" dirty="0"/>
              <a:t>https://</a:t>
            </a:r>
            <a:r>
              <a:rPr lang="en-US" sz="1800" dirty="0" smtClean="0"/>
              <a:t>demoqa.com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964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ketball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ketball presentation (widescreen).potx" id="{CC5AF3F1-F1AD-46F5-B229-4E1329F06412}" vid="{B7E1BF64-2168-4738-AA42-CF7C9F7F9E95}"/>
    </a:ext>
  </a:extLst>
</a:theme>
</file>

<file path=ppt/theme/theme2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Basketball presentation (widescreen)</Template>
  <TotalTime>21</TotalTime>
  <Words>372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Narrow</vt:lpstr>
      <vt:lpstr>Bell MT</vt:lpstr>
      <vt:lpstr>Franklin Gothic Medium</vt:lpstr>
      <vt:lpstr>Georgia</vt:lpstr>
      <vt:lpstr>Impact</vt:lpstr>
      <vt:lpstr>Basketball 16x9</vt:lpstr>
      <vt:lpstr>Positive and Negative</vt:lpstr>
      <vt:lpstr>                                  Positive Testing  </vt:lpstr>
      <vt:lpstr>                        Negative Testing   </vt:lpstr>
      <vt:lpstr>                                      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Positive and Negative</dc:title>
  <dc:creator>Rupinder Kaur</dc:creator>
  <cp:lastModifiedBy>Rupinder Kaur</cp:lastModifiedBy>
  <cp:revision>14</cp:revision>
  <dcterms:created xsi:type="dcterms:W3CDTF">2023-09-03T09:18:28Z</dcterms:created>
  <dcterms:modified xsi:type="dcterms:W3CDTF">2023-10-08T07:31:20Z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