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5" r:id="rId4"/>
  </p:sldMasterIdLst>
  <p:notesMasterIdLst>
    <p:notesMasterId r:id="rId11"/>
  </p:notesMasterIdLst>
  <p:handoutMasterIdLst>
    <p:handoutMasterId r:id="rId12"/>
  </p:handoutMasterIdLst>
  <p:sldIdLst>
    <p:sldId id="2549" r:id="rId5"/>
    <p:sldId id="2550" r:id="rId6"/>
    <p:sldId id="2551" r:id="rId7"/>
    <p:sldId id="2552" r:id="rId8"/>
    <p:sldId id="2553" r:id="rId9"/>
    <p:sldId id="255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4" autoAdjust="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88" d="100"/>
          <a:sy n="88"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9/6/2023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Picture Placeholder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smtClean="0"/>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smtClean="0"/>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smtClean="0"/>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smtClean="0"/>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smtClean="0"/>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smtClean="0"/>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9/6/2023</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smtClean="0"/>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smtClean="0"/>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smtClean="0"/>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smtClean="0"/>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smtClean="0"/>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smtClean="0"/>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smtClean="0"/>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p:txBody>
          <a:bodyPr/>
          <a:lstStyle/>
          <a:p>
            <a:r>
              <a:rPr lang="en-US" dirty="0" smtClean="0"/>
              <a:t>Entry and Exit Criteria In Software Testing</a:t>
            </a:r>
            <a:endParaRPr lang="en-US" dirty="0"/>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p:txBody>
          <a:bodyPr/>
          <a:lstStyle/>
          <a:p>
            <a:r>
              <a:rPr lang="en-US" dirty="0" smtClean="0"/>
              <a:t>Rupinder Kaur</a:t>
            </a:r>
            <a:endParaRPr lang="en-US" dirty="0"/>
          </a:p>
        </p:txBody>
      </p:sp>
      <p:pic>
        <p:nvPicPr>
          <p:cNvPr id="16" name="Picture Placeholder 15" descr="people looking at floorplan">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a:blip r:embed="rId2"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6411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29" y="1209675"/>
            <a:ext cx="10452848" cy="5132936"/>
          </a:xfrm>
        </p:spPr>
        <p:txBody>
          <a:bodyPr>
            <a:noAutofit/>
          </a:bodyPr>
          <a:lstStyle/>
          <a:p>
            <a:r>
              <a:rPr lang="en-US" sz="1700" dirty="0"/>
              <a:t>Entry and exit criteria in software testing are like the rules and checkpoints that guide how we test software. </a:t>
            </a:r>
          </a:p>
          <a:p>
            <a:r>
              <a:rPr lang="en-US" sz="1700" dirty="0"/>
              <a:t>Imagine you're going on a road trip. Before you start, you need to make sure your car is ready, you have enough fuel, and you have a map or GPS. </a:t>
            </a:r>
          </a:p>
          <a:p>
            <a:r>
              <a:rPr lang="en-US" sz="1700" dirty="0"/>
              <a:t>These are your entry criteria—they ensure you're prepared for the trip</a:t>
            </a:r>
            <a:r>
              <a:rPr lang="en-US" sz="1700" dirty="0" smtClean="0"/>
              <a:t>.</a:t>
            </a:r>
            <a:endParaRPr lang="en-US" sz="1700" dirty="0"/>
          </a:p>
          <a:p>
            <a:r>
              <a:rPr lang="en-US" sz="1700" dirty="0"/>
              <a:t>Once you start your journey, you have certain goals in mind, like reaching a specific destination or seeing certain landmarks.</a:t>
            </a:r>
          </a:p>
          <a:p>
            <a:r>
              <a:rPr lang="en-US" sz="1700" dirty="0"/>
              <a:t> When you achieve these goals and reach your destination safely, you've met your exit criteria, and your trip is considered successful</a:t>
            </a:r>
            <a:r>
              <a:rPr lang="en-US" sz="1700" dirty="0" smtClean="0"/>
              <a:t>.</a:t>
            </a:r>
            <a:endParaRPr lang="en-US" sz="1700" dirty="0"/>
          </a:p>
          <a:p>
            <a:r>
              <a:rPr lang="en-US" sz="1700" dirty="0"/>
              <a:t>In software testing, entry criteria are the things we need to have in place before we start testing, like a plan, test data, and the right tools. </a:t>
            </a:r>
          </a:p>
          <a:p>
            <a:r>
              <a:rPr lang="en-US" sz="1700" dirty="0"/>
              <a:t>Exit criteria are the conditions that must be met for testing to finish, such as running all planned tests and fixing critical issues. </a:t>
            </a:r>
          </a:p>
          <a:p>
            <a:r>
              <a:rPr lang="en-US" sz="1700" dirty="0"/>
              <a:t>These criteria help us make sure testing is well-prepared and ends successfully, just like a road trip that starts and finishes smoothly.</a:t>
            </a:r>
          </a:p>
        </p:txBody>
      </p:sp>
      <p:sp>
        <p:nvSpPr>
          <p:cNvPr id="3" name="Title 2"/>
          <p:cNvSpPr>
            <a:spLocks noGrp="1"/>
          </p:cNvSpPr>
          <p:nvPr>
            <p:ph type="title"/>
          </p:nvPr>
        </p:nvSpPr>
        <p:spPr>
          <a:xfrm>
            <a:off x="932329" y="466725"/>
            <a:ext cx="10452849" cy="838200"/>
          </a:xfrm>
        </p:spPr>
        <p:txBody>
          <a:bodyPr/>
          <a:lstStyle/>
          <a:p>
            <a:r>
              <a:rPr lang="en-US" dirty="0" smtClean="0"/>
              <a:t>Introduction</a:t>
            </a:r>
            <a:endParaRPr lang="en-US" dirty="0"/>
          </a:p>
        </p:txBody>
      </p:sp>
    </p:spTree>
    <p:extLst>
      <p:ext uri="{BB962C8B-B14F-4D97-AF65-F5344CB8AC3E}">
        <p14:creationId xmlns:p14="http://schemas.microsoft.com/office/powerpoint/2010/main" val="161654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29" y="1837113"/>
            <a:ext cx="10452848" cy="4127158"/>
          </a:xfrm>
        </p:spPr>
        <p:txBody>
          <a:bodyPr>
            <a:normAutofit/>
          </a:bodyPr>
          <a:lstStyle/>
          <a:p>
            <a:r>
              <a:rPr lang="en-US" sz="1800" dirty="0"/>
              <a:t>Entry criteria in software testing are like the rules you need to follow before you can start testing a piece of software. </a:t>
            </a:r>
            <a:r>
              <a:rPr lang="en-US" sz="1800" dirty="0" smtClean="0"/>
              <a:t> They </a:t>
            </a:r>
            <a:r>
              <a:rPr lang="en-US" sz="1800" dirty="0"/>
              <a:t>ensure that everything is set up correctly and ready for testing. </a:t>
            </a:r>
            <a:endParaRPr lang="en-US" sz="1800" dirty="0" smtClean="0"/>
          </a:p>
          <a:p>
            <a:r>
              <a:rPr lang="en-US" sz="1800" dirty="0" smtClean="0"/>
              <a:t>Let's </a:t>
            </a:r>
            <a:r>
              <a:rPr lang="en-US" sz="1800" dirty="0"/>
              <a:t>break it down with an example in simple language</a:t>
            </a:r>
            <a:r>
              <a:rPr lang="en-US" sz="1800" dirty="0" smtClean="0"/>
              <a:t>:</a:t>
            </a:r>
            <a:endParaRPr lang="en-US" sz="1800" dirty="0"/>
          </a:p>
          <a:p>
            <a:r>
              <a:rPr lang="en-US" sz="1800" dirty="0"/>
              <a:t>Imagine you're a chef, and you want to make a delicious cake. Before you can start baking, you need some entry criteria</a:t>
            </a:r>
            <a:r>
              <a:rPr lang="en-US" sz="1800" dirty="0" smtClean="0"/>
              <a:t>:</a:t>
            </a:r>
            <a:endParaRPr lang="en-US" sz="1800" dirty="0"/>
          </a:p>
          <a:p>
            <a:pPr lvl="1"/>
            <a:r>
              <a:rPr lang="en-US" u="sng" dirty="0"/>
              <a:t>Ingredients:</a:t>
            </a:r>
            <a:r>
              <a:rPr lang="en-US" dirty="0"/>
              <a:t> You must have all the ingredients like flour, eggs, sugar, and butter ready on your kitchen counter. Without these, you can't make the cake</a:t>
            </a:r>
            <a:r>
              <a:rPr lang="en-US" dirty="0" smtClean="0"/>
              <a:t>.</a:t>
            </a:r>
            <a:endParaRPr lang="en-US" dirty="0"/>
          </a:p>
          <a:p>
            <a:pPr lvl="1"/>
            <a:r>
              <a:rPr lang="en-US" u="sng" dirty="0"/>
              <a:t>Recipe</a:t>
            </a:r>
            <a:r>
              <a:rPr lang="en-US" dirty="0"/>
              <a:t>: You need the cake recipe or instructions that tell you how to mix the ingredients and bake the cake. Without a recipe, you won't know what to do</a:t>
            </a:r>
            <a:r>
              <a:rPr lang="en-US" dirty="0" smtClean="0"/>
              <a:t>.</a:t>
            </a:r>
            <a:endParaRPr lang="en-US" dirty="0"/>
          </a:p>
          <a:p>
            <a:pPr lvl="1"/>
            <a:r>
              <a:rPr lang="en-US" u="sng" dirty="0" smtClean="0"/>
              <a:t>Oven</a:t>
            </a:r>
            <a:r>
              <a:rPr lang="en-US" dirty="0" smtClean="0"/>
              <a:t>: You </a:t>
            </a:r>
            <a:r>
              <a:rPr lang="en-US" dirty="0"/>
              <a:t>need a functioning oven to bake the cake. If your oven is broken, you can't bake the cake</a:t>
            </a:r>
            <a:r>
              <a:rPr lang="en-US" dirty="0" smtClean="0"/>
              <a:t>.</a:t>
            </a:r>
            <a:endParaRPr lang="en-US" dirty="0"/>
          </a:p>
          <a:p>
            <a:pPr lvl="1"/>
            <a:r>
              <a:rPr lang="en-US" u="sng" dirty="0"/>
              <a:t>Baking Pan</a:t>
            </a:r>
            <a:r>
              <a:rPr lang="en-US" dirty="0"/>
              <a:t>: You require a baking pan to put the cake batter in. If you don't have one, you can't shape the cake</a:t>
            </a:r>
            <a:r>
              <a:rPr lang="en-US" dirty="0" smtClean="0"/>
              <a:t>.</a:t>
            </a:r>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a:xfrm>
            <a:off x="932329" y="881148"/>
            <a:ext cx="10452849" cy="789709"/>
          </a:xfrm>
        </p:spPr>
        <p:txBody>
          <a:bodyPr>
            <a:normAutofit/>
          </a:bodyPr>
          <a:lstStyle/>
          <a:p>
            <a:r>
              <a:rPr lang="en-US" dirty="0" smtClean="0"/>
              <a:t>Entry Criteria</a:t>
            </a:r>
            <a:endParaRPr lang="en-US" dirty="0"/>
          </a:p>
        </p:txBody>
      </p:sp>
    </p:spTree>
    <p:extLst>
      <p:ext uri="{BB962C8B-B14F-4D97-AF65-F5344CB8AC3E}">
        <p14:creationId xmlns:p14="http://schemas.microsoft.com/office/powerpoint/2010/main" val="144075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29" y="1496291"/>
            <a:ext cx="10452848" cy="4818784"/>
          </a:xfrm>
        </p:spPr>
        <p:txBody>
          <a:bodyPr>
            <a:normAutofit/>
          </a:bodyPr>
          <a:lstStyle/>
          <a:p>
            <a:r>
              <a:rPr lang="en-US" sz="1600" u="sng" dirty="0" smtClean="0"/>
              <a:t>Software </a:t>
            </a:r>
            <a:r>
              <a:rPr lang="en-US" sz="1600" u="sng" dirty="0"/>
              <a:t>Build: </a:t>
            </a:r>
            <a:r>
              <a:rPr lang="en-US" sz="1600" dirty="0"/>
              <a:t>You need the latest version of the mobile app installed on your testing devices. This app build should be the one you intend to test</a:t>
            </a:r>
            <a:r>
              <a:rPr lang="en-US" sz="1600" dirty="0" smtClean="0"/>
              <a:t>.</a:t>
            </a:r>
            <a:endParaRPr lang="en-US" sz="1600" dirty="0"/>
          </a:p>
          <a:p>
            <a:r>
              <a:rPr lang="en-US" sz="1600" u="sng" dirty="0"/>
              <a:t>Test Environment: </a:t>
            </a:r>
            <a:r>
              <a:rPr lang="en-US" sz="1600" dirty="0"/>
              <a:t>The test environment, including the mobile devices (e.g., Android and iOS smartphones), should be set up and configured properly. </a:t>
            </a:r>
          </a:p>
          <a:p>
            <a:r>
              <a:rPr lang="en-US" sz="1600" u="sng" dirty="0" smtClean="0"/>
              <a:t>Test </a:t>
            </a:r>
            <a:r>
              <a:rPr lang="en-US" sz="1600" u="sng" dirty="0"/>
              <a:t>Data: </a:t>
            </a:r>
            <a:r>
              <a:rPr lang="en-US" sz="1600" dirty="0"/>
              <a:t>The app relies on real-time location data and user profiles. So, you need access to test data that includes sample user profiles, locations, and ride history to simulate real-world scenarios</a:t>
            </a:r>
            <a:r>
              <a:rPr lang="en-US" sz="1600" dirty="0" smtClean="0"/>
              <a:t>.</a:t>
            </a:r>
            <a:endParaRPr lang="en-US" sz="1600" dirty="0"/>
          </a:p>
          <a:p>
            <a:r>
              <a:rPr lang="en-US" sz="1600" u="sng" dirty="0"/>
              <a:t>Test Cases: </a:t>
            </a:r>
            <a:r>
              <a:rPr lang="en-US" sz="1600" dirty="0"/>
              <a:t>The test cases and test scripts should be prepared, reviewed, and ready for execution. </a:t>
            </a:r>
          </a:p>
          <a:p>
            <a:r>
              <a:rPr lang="en-US" sz="1600" u="sng" dirty="0"/>
              <a:t>Test Environment Availability: </a:t>
            </a:r>
            <a:r>
              <a:rPr lang="en-US" sz="1600" dirty="0"/>
              <a:t>The testing environment should be available and not being used for other activities that could interfere with testing</a:t>
            </a:r>
            <a:r>
              <a:rPr lang="en-US" sz="1600" dirty="0" smtClean="0"/>
              <a:t>.</a:t>
            </a:r>
            <a:endParaRPr lang="en-US" sz="1600" dirty="0"/>
          </a:p>
          <a:p>
            <a:r>
              <a:rPr lang="en-US" sz="1600" u="sng" dirty="0"/>
              <a:t>Test Team Ready: </a:t>
            </a:r>
            <a:r>
              <a:rPr lang="en-US" sz="1600" dirty="0"/>
              <a:t>The testing team should be fully trained and available to start testing. This includes having the necessary skills to execute the test cases effectively</a:t>
            </a:r>
            <a:r>
              <a:rPr lang="en-US" sz="1600" dirty="0" smtClean="0"/>
              <a:t>.</a:t>
            </a:r>
            <a:endParaRPr lang="en-US" sz="1600" dirty="0"/>
          </a:p>
          <a:p>
            <a:r>
              <a:rPr lang="en-US" sz="1600" u="sng" dirty="0"/>
              <a:t>Communication Channels: </a:t>
            </a:r>
            <a:r>
              <a:rPr lang="en-US" sz="1600" dirty="0"/>
              <a:t>Communication channels and tools for reporting defects and issues should be set up and tested. This ensures that if you find any problems during testing, you can report them promptly. </a:t>
            </a:r>
          </a:p>
        </p:txBody>
      </p:sp>
      <p:sp>
        <p:nvSpPr>
          <p:cNvPr id="3" name="Title 2"/>
          <p:cNvSpPr>
            <a:spLocks noGrp="1"/>
          </p:cNvSpPr>
          <p:nvPr>
            <p:ph type="title"/>
          </p:nvPr>
        </p:nvSpPr>
        <p:spPr>
          <a:xfrm>
            <a:off x="932329" y="571501"/>
            <a:ext cx="10452849" cy="609599"/>
          </a:xfrm>
        </p:spPr>
        <p:txBody>
          <a:bodyPr>
            <a:normAutofit fontScale="90000"/>
          </a:bodyPr>
          <a:lstStyle/>
          <a:p>
            <a:r>
              <a:rPr lang="en-US" dirty="0"/>
              <a:t>Entry </a:t>
            </a:r>
            <a:r>
              <a:rPr lang="en-US" dirty="0" smtClean="0"/>
              <a:t>Criteria Cont.</a:t>
            </a:r>
            <a:endParaRPr lang="en-US" dirty="0"/>
          </a:p>
        </p:txBody>
      </p:sp>
    </p:spTree>
    <p:extLst>
      <p:ext uri="{BB962C8B-B14F-4D97-AF65-F5344CB8AC3E}">
        <p14:creationId xmlns:p14="http://schemas.microsoft.com/office/powerpoint/2010/main" val="257389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29" y="1313411"/>
            <a:ext cx="10452848" cy="4650860"/>
          </a:xfrm>
        </p:spPr>
        <p:txBody>
          <a:bodyPr>
            <a:normAutofit fontScale="85000" lnSpcReduction="20000"/>
          </a:bodyPr>
          <a:lstStyle/>
          <a:p>
            <a:r>
              <a:rPr lang="en-US" dirty="0" smtClean="0"/>
              <a:t>Exit </a:t>
            </a:r>
            <a:r>
              <a:rPr lang="en-US" dirty="0"/>
              <a:t>criteria in software testing are like the "stop signs" or checkpoints that tell us when our testing work is finished. </a:t>
            </a:r>
          </a:p>
          <a:p>
            <a:r>
              <a:rPr lang="en-US" dirty="0"/>
              <a:t>They help us understand when we've tested a software product enough and it's ready to move on to the next stage or release it to users. </a:t>
            </a:r>
            <a:r>
              <a:rPr lang="en-US" dirty="0" smtClean="0"/>
              <a:t>Lets explain </a:t>
            </a:r>
            <a:r>
              <a:rPr lang="en-US" dirty="0"/>
              <a:t>with a simple example</a:t>
            </a:r>
            <a:r>
              <a:rPr lang="en-US" dirty="0" smtClean="0"/>
              <a:t>:</a:t>
            </a:r>
            <a:endParaRPr lang="en-US" dirty="0"/>
          </a:p>
          <a:p>
            <a:r>
              <a:rPr lang="en-US" dirty="0"/>
              <a:t>Imagine you are a teacher grading students' homework. Before you can say a student's homework is complete and ready to be graded, you might have certain exit criteria</a:t>
            </a:r>
            <a:r>
              <a:rPr lang="en-US" dirty="0" smtClean="0"/>
              <a:t>:</a:t>
            </a:r>
            <a:endParaRPr lang="en-US" dirty="0"/>
          </a:p>
          <a:p>
            <a:r>
              <a:rPr lang="en-US" u="sng" dirty="0"/>
              <a:t>Name and Date: </a:t>
            </a:r>
            <a:r>
              <a:rPr lang="en-US" dirty="0"/>
              <a:t>The student's homework should have their name and the date written at the top. This is your exit criteria for basic information</a:t>
            </a:r>
            <a:r>
              <a:rPr lang="en-US" dirty="0" smtClean="0"/>
              <a:t>.</a:t>
            </a:r>
            <a:endParaRPr lang="en-US" dirty="0"/>
          </a:p>
          <a:p>
            <a:r>
              <a:rPr lang="en-US" u="sng" dirty="0"/>
              <a:t>Questions Answered: </a:t>
            </a:r>
            <a:r>
              <a:rPr lang="en-US" dirty="0"/>
              <a:t>All the questions on the homework assignment should be answered. If any are left blank, it doesn't meet the exit criteria for completeness</a:t>
            </a:r>
            <a:r>
              <a:rPr lang="en-US" dirty="0" smtClean="0"/>
              <a:t>.</a:t>
            </a:r>
            <a:endParaRPr lang="en-US" dirty="0"/>
          </a:p>
          <a:p>
            <a:r>
              <a:rPr lang="en-US" u="sng" dirty="0"/>
              <a:t>Legible Handwriting: </a:t>
            </a:r>
            <a:r>
              <a:rPr lang="en-US" dirty="0"/>
              <a:t>You should be able to read the student's handwriting and understand their answers. If it's too messy to understand, it doesn't meet the exit criteria for readability</a:t>
            </a:r>
            <a:r>
              <a:rPr lang="en-US" dirty="0" smtClean="0"/>
              <a:t>.</a:t>
            </a:r>
            <a:endParaRPr lang="en-US" dirty="0"/>
          </a:p>
          <a:p>
            <a:r>
              <a:rPr lang="en-US" u="sng" dirty="0"/>
              <a:t>Neatness: </a:t>
            </a:r>
            <a:r>
              <a:rPr lang="en-US" dirty="0"/>
              <a:t>The homework should be clean and not torn or crumpled. If it's in bad shape, it doesn't meet the exit criteria for neatness</a:t>
            </a:r>
            <a:r>
              <a:rPr lang="en-US" dirty="0" smtClean="0"/>
              <a:t>.</a:t>
            </a:r>
            <a:endParaRPr lang="en-US" dirty="0"/>
          </a:p>
          <a:p>
            <a:r>
              <a:rPr lang="en-US" u="sng" dirty="0"/>
              <a:t>On Time: </a:t>
            </a:r>
            <a:r>
              <a:rPr lang="en-US" dirty="0"/>
              <a:t>If there's a deadline for turning in the homework, it needs to be submitted on time. If it's late, it doesn't meet the exit criteria for timeliness.</a:t>
            </a:r>
          </a:p>
        </p:txBody>
      </p:sp>
      <p:sp>
        <p:nvSpPr>
          <p:cNvPr id="3" name="Title 2"/>
          <p:cNvSpPr>
            <a:spLocks noGrp="1"/>
          </p:cNvSpPr>
          <p:nvPr>
            <p:ph type="title"/>
          </p:nvPr>
        </p:nvSpPr>
        <p:spPr>
          <a:xfrm>
            <a:off x="932329" y="565265"/>
            <a:ext cx="10452849" cy="839586"/>
          </a:xfrm>
        </p:spPr>
        <p:txBody>
          <a:bodyPr/>
          <a:lstStyle/>
          <a:p>
            <a:r>
              <a:rPr lang="en-US" dirty="0" smtClean="0"/>
              <a:t>Exit Criteria</a:t>
            </a:r>
            <a:endParaRPr lang="en-US" dirty="0"/>
          </a:p>
        </p:txBody>
      </p:sp>
    </p:spTree>
    <p:extLst>
      <p:ext uri="{BB962C8B-B14F-4D97-AF65-F5344CB8AC3E}">
        <p14:creationId xmlns:p14="http://schemas.microsoft.com/office/powerpoint/2010/main" val="276467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29" y="1305098"/>
            <a:ext cx="10452848" cy="4659173"/>
          </a:xfrm>
        </p:spPr>
        <p:txBody>
          <a:bodyPr>
            <a:normAutofit fontScale="85000" lnSpcReduction="20000"/>
          </a:bodyPr>
          <a:lstStyle/>
          <a:p>
            <a:r>
              <a:rPr lang="en-US" u="sng" dirty="0"/>
              <a:t>Critical Defects: </a:t>
            </a:r>
            <a:r>
              <a:rPr lang="en-US" dirty="0"/>
              <a:t>All critical defects that could seriously affect the website's functionality or security must be fixed and verified. Critical defects could include issues like users being unable to complete purchases</a:t>
            </a:r>
            <a:r>
              <a:rPr lang="en-US" dirty="0" smtClean="0"/>
              <a:t>.</a:t>
            </a:r>
            <a:endParaRPr lang="en-US" dirty="0"/>
          </a:p>
          <a:p>
            <a:r>
              <a:rPr lang="en-US" u="sng" dirty="0"/>
              <a:t>High-Priority Defects: </a:t>
            </a:r>
            <a:r>
              <a:rPr lang="en-US" dirty="0"/>
              <a:t>High-priority defects, while not as critical as critical defects, should still be resolved and verified. These might include problems that affect the user experience significantly</a:t>
            </a:r>
            <a:r>
              <a:rPr lang="en-US" dirty="0" smtClean="0"/>
              <a:t>.</a:t>
            </a:r>
            <a:endParaRPr lang="en-US" dirty="0"/>
          </a:p>
          <a:p>
            <a:r>
              <a:rPr lang="en-US" u="sng" dirty="0"/>
              <a:t>Test Coverage: </a:t>
            </a:r>
            <a:r>
              <a:rPr lang="en-US" dirty="0"/>
              <a:t>You should have tested the most important parts of the website thoroughly. For example, all the key features, like product search, adding items to the cart, and checking out, should be thoroughly tested</a:t>
            </a:r>
            <a:r>
              <a:rPr lang="en-US" dirty="0" smtClean="0"/>
              <a:t>.</a:t>
            </a:r>
            <a:endParaRPr lang="en-US" dirty="0"/>
          </a:p>
          <a:p>
            <a:r>
              <a:rPr lang="en-US" u="sng" dirty="0"/>
              <a:t>Performance: </a:t>
            </a:r>
            <a:r>
              <a:rPr lang="en-US" dirty="0"/>
              <a:t>The website's performance should meet predefined criteria. For example, pages should load within a certain time frame (e.g., under 3 seconds), even under high user traffic</a:t>
            </a:r>
            <a:r>
              <a:rPr lang="en-US" dirty="0" smtClean="0"/>
              <a:t>.</a:t>
            </a:r>
            <a:endParaRPr lang="en-US" dirty="0"/>
          </a:p>
          <a:p>
            <a:r>
              <a:rPr lang="en-US" u="sng" dirty="0"/>
              <a:t>Security: </a:t>
            </a:r>
            <a:r>
              <a:rPr lang="en-US" dirty="0"/>
              <a:t>Security tests should be conducted, and no major security vulnerabilities should be present. You should check for issues like data breaches or unauthorized access</a:t>
            </a:r>
            <a:r>
              <a:rPr lang="en-US" dirty="0" smtClean="0"/>
              <a:t>.</a:t>
            </a:r>
            <a:endParaRPr lang="en-US" dirty="0"/>
          </a:p>
          <a:p>
            <a:r>
              <a:rPr lang="en-US" u="sng" dirty="0"/>
              <a:t>Regression Testing: </a:t>
            </a:r>
            <a:r>
              <a:rPr lang="en-US" dirty="0"/>
              <a:t>After fixing defects, you should perform regression testing to make sure that new changes haven't introduced new defects in previously working areas of the website</a:t>
            </a:r>
            <a:r>
              <a:rPr lang="en-US" dirty="0" smtClean="0"/>
              <a:t>.</a:t>
            </a:r>
            <a:endParaRPr lang="en-US" dirty="0"/>
          </a:p>
          <a:p>
            <a:r>
              <a:rPr lang="en-US" u="sng" dirty="0" smtClean="0"/>
              <a:t>Documentation</a:t>
            </a:r>
            <a:r>
              <a:rPr lang="en-US" u="sng" dirty="0"/>
              <a:t>: </a:t>
            </a:r>
            <a:r>
              <a:rPr lang="en-US" dirty="0"/>
              <a:t>All testing documentation, including test plans, test cases, and test results, should be up-to-date and reviewed for accuracy</a:t>
            </a:r>
            <a:r>
              <a:rPr lang="en-US" dirty="0" smtClean="0"/>
              <a:t>.</a:t>
            </a:r>
            <a:endParaRPr lang="en-US" dirty="0"/>
          </a:p>
          <a:p>
            <a:r>
              <a:rPr lang="en-US" u="sng" dirty="0"/>
              <a:t>Stakeholder Approval: </a:t>
            </a:r>
            <a:r>
              <a:rPr lang="en-US" dirty="0"/>
              <a:t>Relevant stakeholders, such as product owners or project managers, should review the test results and give their approval to proceed with the launch</a:t>
            </a:r>
            <a:r>
              <a:rPr lang="en-US" dirty="0" smtClean="0"/>
              <a:t>.</a:t>
            </a:r>
            <a:endParaRPr lang="en-US" dirty="0"/>
          </a:p>
        </p:txBody>
      </p:sp>
      <p:sp>
        <p:nvSpPr>
          <p:cNvPr id="3" name="Title 2"/>
          <p:cNvSpPr>
            <a:spLocks noGrp="1"/>
          </p:cNvSpPr>
          <p:nvPr>
            <p:ph type="title"/>
          </p:nvPr>
        </p:nvSpPr>
        <p:spPr>
          <a:xfrm>
            <a:off x="932329" y="515389"/>
            <a:ext cx="10452849" cy="714895"/>
          </a:xfrm>
        </p:spPr>
        <p:txBody>
          <a:bodyPr>
            <a:normAutofit fontScale="90000"/>
          </a:bodyPr>
          <a:lstStyle/>
          <a:p>
            <a:r>
              <a:rPr lang="en-US" dirty="0"/>
              <a:t>Exit </a:t>
            </a:r>
            <a:r>
              <a:rPr lang="en-US" dirty="0" smtClean="0"/>
              <a:t>Criteria </a:t>
            </a:r>
            <a:r>
              <a:rPr lang="en-US" dirty="0" err="1" smtClean="0"/>
              <a:t>Cont</a:t>
            </a:r>
            <a:r>
              <a:rPr lang="en-US" dirty="0" smtClean="0"/>
              <a:t>…</a:t>
            </a:r>
            <a:endParaRPr lang="en-US" dirty="0"/>
          </a:p>
        </p:txBody>
      </p:sp>
    </p:spTree>
    <p:extLst>
      <p:ext uri="{BB962C8B-B14F-4D97-AF65-F5344CB8AC3E}">
        <p14:creationId xmlns:p14="http://schemas.microsoft.com/office/powerpoint/2010/main" val="2109133937"/>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eometric Conference Presentation_Win32_AS v2" id="{3227B632-3DF0-418B-99D5-B2B493F81A96}" vid="{6C31D406-0136-47A8-82B0-2E53703E2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59AF2B-2F0F-4340-8358-B3F991FAB5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B6A1C8-8283-4EE8-96CE-BB44EE9D7AD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16c05727-aa75-4e4a-9b5f-8a80a1165891"/>
    <ds:schemaRef ds:uri="71af3243-3dd4-4a8d-8c0d-dd76da1f02a5"/>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9FEC6E52-ACE5-4D4A-8910-8452224694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conference presentation</Template>
  <TotalTime>0</TotalTime>
  <Words>1109</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Garamond</vt:lpstr>
      <vt:lpstr>RetrospectVTI</vt:lpstr>
      <vt:lpstr>Entry and Exit Criteria In Software Testing</vt:lpstr>
      <vt:lpstr>Introduction</vt:lpstr>
      <vt:lpstr>Entry Criteria</vt:lpstr>
      <vt:lpstr>Entry Criteria Cont.</vt:lpstr>
      <vt:lpstr>Exit Criteria</vt:lpstr>
      <vt:lpstr>Exit Criteria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2023-09-06T15:17:49Z</dcterms:created>
  <dcterms:modified xsi:type="dcterms:W3CDTF">2023-09-06T16:18:05Z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