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61" r:id="rId3"/>
    <p:sldId id="260"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9/17/2023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9/17/2023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446" y="1737360"/>
            <a:ext cx="11114117" cy="3142211"/>
          </a:xfrm>
        </p:spPr>
        <p:txBody>
          <a:bodyPr>
            <a:noAutofit/>
          </a:bodyPr>
          <a:lstStyle/>
          <a:p>
            <a:r>
              <a:rPr lang="en-US" sz="7200" dirty="0" smtClean="0">
                <a:solidFill>
                  <a:schemeClr val="accent5">
                    <a:lumMod val="60000"/>
                    <a:lumOff val="40000"/>
                  </a:schemeClr>
                </a:solidFill>
                <a:latin typeface="Baskerville Old Face" panose="02020602080505020303" pitchFamily="18" charset="0"/>
              </a:rPr>
              <a:t>Challenges</a:t>
            </a:r>
            <a:r>
              <a:rPr lang="en-US" sz="7200" dirty="0" smtClean="0">
                <a:latin typeface="Baskerville Old Face" panose="02020602080505020303" pitchFamily="18" charset="0"/>
              </a:rPr>
              <a:t> in                          Software Testing</a:t>
            </a:r>
            <a:endParaRPr lang="en-US" sz="7200" dirty="0">
              <a:latin typeface="Baskerville Old Face" panose="02020602080505020303" pitchFamily="18" charset="0"/>
            </a:endParaRPr>
          </a:p>
        </p:txBody>
      </p:sp>
    </p:spTree>
    <p:extLst>
      <p:ext uri="{BB962C8B-B14F-4D97-AF65-F5344CB8AC3E}">
        <p14:creationId xmlns:p14="http://schemas.microsoft.com/office/powerpoint/2010/main" val="10348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507076"/>
            <a:ext cx="9905998" cy="997528"/>
          </a:xfrm>
        </p:spPr>
        <p:txBody>
          <a:bodyPr>
            <a:normAutofit fontScale="90000"/>
          </a:bodyPr>
          <a:lstStyle/>
          <a:p>
            <a:r>
              <a:rPr lang="en-US" sz="4000" dirty="0">
                <a:solidFill>
                  <a:schemeClr val="accent3">
                    <a:lumMod val="60000"/>
                    <a:lumOff val="40000"/>
                  </a:schemeClr>
                </a:solidFill>
                <a:latin typeface="Algerian" panose="04020705040A02060702" pitchFamily="82" charset="0"/>
              </a:rPr>
              <a:t>Short come of conversation:</a:t>
            </a:r>
            <a:r>
              <a:rPr lang="en-US" sz="4000" dirty="0">
                <a:latin typeface="Algerian" panose="04020705040A02060702" pitchFamily="82" charset="0"/>
              </a:rPr>
              <a:t/>
            </a:r>
            <a:br>
              <a:rPr lang="en-US" sz="4000" dirty="0">
                <a:latin typeface="Algerian" panose="04020705040A02060702" pitchFamily="82" charset="0"/>
              </a:rPr>
            </a:br>
            <a:endParaRPr lang="en-US" sz="4000" dirty="0">
              <a:solidFill>
                <a:schemeClr val="accent3">
                  <a:lumMod val="60000"/>
                  <a:lumOff val="40000"/>
                </a:schemeClr>
              </a:solidFill>
              <a:latin typeface="Algerian" panose="04020705040A02060702" pitchFamily="82" charset="0"/>
            </a:endParaRPr>
          </a:p>
        </p:txBody>
      </p:sp>
      <p:sp>
        <p:nvSpPr>
          <p:cNvPr id="3" name="Content Placeholder 2"/>
          <p:cNvSpPr>
            <a:spLocks noGrp="1"/>
          </p:cNvSpPr>
          <p:nvPr>
            <p:ph idx="1"/>
          </p:nvPr>
        </p:nvSpPr>
        <p:spPr>
          <a:xfrm>
            <a:off x="983471" y="1654233"/>
            <a:ext cx="9905998" cy="4979323"/>
          </a:xfrm>
        </p:spPr>
        <p:txBody>
          <a:bodyPr>
            <a:normAutofit/>
          </a:bodyPr>
          <a:lstStyle/>
          <a:p>
            <a:pPr marL="0" indent="0">
              <a:buNone/>
            </a:pPr>
            <a:endParaRPr lang="en-US" dirty="0" smtClean="0">
              <a:effectLst/>
            </a:endParaRPr>
          </a:p>
          <a:p>
            <a:pPr marL="0" indent="0">
              <a:buNone/>
            </a:pPr>
            <a:r>
              <a:rPr lang="en-US" dirty="0" smtClean="0">
                <a:effectLst/>
              </a:rPr>
              <a:t>                                                  </a:t>
            </a:r>
            <a:endParaRPr lang="en-US" dirty="0">
              <a:effectLst/>
            </a:endParaRPr>
          </a:p>
          <a:p>
            <a:pPr marL="0" indent="0">
              <a:buNone/>
            </a:pPr>
            <a:endParaRPr lang="en-US" dirty="0" smtClean="0">
              <a:effectLst/>
            </a:endParaRPr>
          </a:p>
          <a:p>
            <a:pPr marL="0" indent="0">
              <a:buNone/>
            </a:pPr>
            <a:endParaRPr lang="en-US" dirty="0" smtClean="0">
              <a:effectLst/>
            </a:endParaRPr>
          </a:p>
          <a:p>
            <a:pPr marL="0" indent="0">
              <a:buNone/>
            </a:pPr>
            <a:r>
              <a:rPr lang="en-US" dirty="0">
                <a:effectLst/>
              </a:rPr>
              <a:t>When there are problems in talking to each other, it can be hard to create the right test plans. This can occur for different reasons, like when the client and the team are in different time zones, when there are misunderstandings, or when team members have different working hours</a:t>
            </a:r>
            <a:r>
              <a:rPr lang="en-US" dirty="0" smtClean="0">
                <a:effectLst/>
              </a:rPr>
              <a:t>.</a:t>
            </a:r>
          </a:p>
          <a:p>
            <a:pPr marL="0" indent="0">
              <a:buNone/>
            </a:pPr>
            <a:r>
              <a:rPr lang="en-US" u="sng" dirty="0" smtClean="0">
                <a:effectLst/>
              </a:rPr>
              <a:t>Solution</a:t>
            </a:r>
            <a:r>
              <a:rPr lang="en-US" u="sng" dirty="0">
                <a:effectLst/>
              </a:rPr>
              <a:t>: </a:t>
            </a:r>
            <a:endParaRPr lang="en-US" u="sng" dirty="0" smtClean="0">
              <a:effectLst/>
            </a:endParaRPr>
          </a:p>
          <a:p>
            <a:pPr marL="0" indent="0">
              <a:buNone/>
            </a:pPr>
            <a:r>
              <a:rPr lang="en-US" dirty="0">
                <a:effectLst/>
              </a:rPr>
              <a:t>Both the development and testing teams should meet regularly, with the product leader or managers present, to make sure everyone is on the same page. Having regular conversations helps maintain a clear workflow and keeps team members focused on their goals.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245" y="1093904"/>
            <a:ext cx="3200400" cy="1732424"/>
          </a:xfrm>
          <a:prstGeom prst="rect">
            <a:avLst/>
          </a:prstGeom>
        </p:spPr>
      </p:pic>
    </p:spTree>
    <p:extLst>
      <p:ext uri="{BB962C8B-B14F-4D97-AF65-F5344CB8AC3E}">
        <p14:creationId xmlns:p14="http://schemas.microsoft.com/office/powerpoint/2010/main" val="203798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756"/>
            <a:ext cx="9905998" cy="964277"/>
          </a:xfrm>
        </p:spPr>
        <p:txBody>
          <a:bodyPr>
            <a:normAutofit/>
          </a:bodyPr>
          <a:lstStyle/>
          <a:p>
            <a:r>
              <a:rPr lang="en-US" sz="4000" dirty="0">
                <a:solidFill>
                  <a:schemeClr val="accent3">
                    <a:lumMod val="60000"/>
                    <a:lumOff val="40000"/>
                  </a:schemeClr>
                </a:solidFill>
                <a:latin typeface="Algerian" panose="04020705040A02060702" pitchFamily="82" charset="0"/>
              </a:rPr>
              <a:t>Lack of </a:t>
            </a:r>
            <a:r>
              <a:rPr lang="en-US" sz="4000" dirty="0" smtClean="0">
                <a:solidFill>
                  <a:schemeClr val="accent3">
                    <a:lumMod val="60000"/>
                    <a:lumOff val="40000"/>
                  </a:schemeClr>
                </a:solidFill>
                <a:latin typeface="Algerian" panose="04020705040A02060702" pitchFamily="82" charset="0"/>
              </a:rPr>
              <a:t>Documentation:</a:t>
            </a:r>
            <a:endParaRPr lang="en-US" sz="4000" dirty="0">
              <a:solidFill>
                <a:schemeClr val="accent3">
                  <a:lumMod val="60000"/>
                  <a:lumOff val="40000"/>
                </a:schemeClr>
              </a:solidFill>
              <a:latin typeface="Algerian" panose="04020705040A02060702" pitchFamily="82" charset="0"/>
            </a:endParaRPr>
          </a:p>
        </p:txBody>
      </p:sp>
      <p:sp>
        <p:nvSpPr>
          <p:cNvPr id="3" name="Content Placeholder 2"/>
          <p:cNvSpPr>
            <a:spLocks noGrp="1"/>
          </p:cNvSpPr>
          <p:nvPr>
            <p:ph idx="1"/>
          </p:nvPr>
        </p:nvSpPr>
        <p:spPr>
          <a:xfrm>
            <a:off x="1141413" y="1629295"/>
            <a:ext cx="9905998" cy="4979323"/>
          </a:xfrm>
        </p:spPr>
        <p:txBody>
          <a:bodyPr>
            <a:normAutofit/>
          </a:bodyPr>
          <a:lstStyle/>
          <a:p>
            <a:pPr marL="0" indent="0">
              <a:buNone/>
            </a:pPr>
            <a:endParaRPr lang="en-US" dirty="0" smtClean="0">
              <a:effectLst/>
            </a:endParaRPr>
          </a:p>
          <a:p>
            <a:pPr marL="0" indent="0">
              <a:buNone/>
            </a:pPr>
            <a:r>
              <a:rPr lang="en-US" dirty="0" smtClean="0">
                <a:effectLst/>
              </a:rPr>
              <a:t>                                                  </a:t>
            </a:r>
            <a:endParaRPr lang="en-US" dirty="0">
              <a:effectLst/>
            </a:endParaRPr>
          </a:p>
          <a:p>
            <a:pPr marL="0" indent="0">
              <a:buNone/>
            </a:pPr>
            <a:endParaRPr lang="en-US" dirty="0" smtClean="0">
              <a:effectLst/>
            </a:endParaRPr>
          </a:p>
          <a:p>
            <a:pPr marL="0" indent="0">
              <a:buNone/>
            </a:pPr>
            <a:endParaRPr lang="en-US" dirty="0" smtClean="0">
              <a:effectLst/>
            </a:endParaRPr>
          </a:p>
          <a:p>
            <a:pPr marL="0" indent="0">
              <a:buNone/>
            </a:pPr>
            <a:r>
              <a:rPr lang="en-US" dirty="0" smtClean="0">
                <a:effectLst/>
              </a:rPr>
              <a:t>Sometimes</a:t>
            </a:r>
            <a:r>
              <a:rPr lang="en-US" dirty="0">
                <a:effectLst/>
              </a:rPr>
              <a:t>, teams forget to write down all the details of what needs to be done in a project. They might just talk to the clients and not write things down. Testers might start working on assumptions, which can lead to delays because they end up doing the same tests over and over.</a:t>
            </a:r>
          </a:p>
          <a:p>
            <a:pPr marL="0" indent="0">
              <a:buNone/>
            </a:pPr>
            <a:r>
              <a:rPr lang="en-US" u="sng" dirty="0">
                <a:effectLst/>
              </a:rPr>
              <a:t>Solution: </a:t>
            </a:r>
            <a:endParaRPr lang="en-US" u="sng" dirty="0" smtClean="0">
              <a:effectLst/>
            </a:endParaRPr>
          </a:p>
          <a:p>
            <a:pPr marL="0" indent="0">
              <a:buNone/>
            </a:pPr>
            <a:r>
              <a:rPr lang="en-US" dirty="0" smtClean="0">
                <a:effectLst/>
              </a:rPr>
              <a:t>Teams </a:t>
            </a:r>
            <a:r>
              <a:rPr lang="en-US" dirty="0">
                <a:effectLst/>
              </a:rPr>
              <a:t>should make sure to write down everything clearly in project documents. Having complete and clear documentation will help the quality assurance (QA) teams know what to do at every step of the project.</a:t>
            </a:r>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7145" y="1666701"/>
            <a:ext cx="2838450" cy="1609725"/>
          </a:xfrm>
          <a:prstGeom prst="rect">
            <a:avLst/>
          </a:prstGeom>
        </p:spPr>
      </p:pic>
    </p:spTree>
    <p:extLst>
      <p:ext uri="{BB962C8B-B14F-4D97-AF65-F5344CB8AC3E}">
        <p14:creationId xmlns:p14="http://schemas.microsoft.com/office/powerpoint/2010/main" val="1800151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756"/>
            <a:ext cx="9905998" cy="964277"/>
          </a:xfrm>
        </p:spPr>
        <p:txBody>
          <a:bodyPr>
            <a:normAutofit/>
          </a:bodyPr>
          <a:lstStyle/>
          <a:p>
            <a:r>
              <a:rPr lang="en-US" sz="4000" dirty="0">
                <a:solidFill>
                  <a:schemeClr val="accent3">
                    <a:lumMod val="60000"/>
                    <a:lumOff val="40000"/>
                  </a:schemeClr>
                </a:solidFill>
                <a:latin typeface="Algerian" panose="04020705040A02060702" pitchFamily="82" charset="0"/>
              </a:rPr>
              <a:t>Insufficient Testing:</a:t>
            </a:r>
          </a:p>
        </p:txBody>
      </p:sp>
      <p:sp>
        <p:nvSpPr>
          <p:cNvPr id="3" name="Content Placeholder 2"/>
          <p:cNvSpPr>
            <a:spLocks noGrp="1"/>
          </p:cNvSpPr>
          <p:nvPr>
            <p:ph idx="1"/>
          </p:nvPr>
        </p:nvSpPr>
        <p:spPr>
          <a:xfrm>
            <a:off x="1141413" y="1629295"/>
            <a:ext cx="9905998" cy="4979323"/>
          </a:xfrm>
        </p:spPr>
        <p:txBody>
          <a:bodyPr>
            <a:normAutofit/>
          </a:bodyPr>
          <a:lstStyle/>
          <a:p>
            <a:pPr marL="0" indent="0">
              <a:buNone/>
            </a:pPr>
            <a:endParaRPr lang="en-US" dirty="0" smtClean="0">
              <a:effectLst/>
            </a:endParaRPr>
          </a:p>
          <a:p>
            <a:pPr marL="0" indent="0">
              <a:buNone/>
            </a:pPr>
            <a:r>
              <a:rPr lang="en-US" dirty="0" smtClean="0">
                <a:effectLst/>
              </a:rPr>
              <a:t>                                                  </a:t>
            </a:r>
            <a:endParaRPr lang="en-US" dirty="0">
              <a:effectLst/>
            </a:endParaRPr>
          </a:p>
          <a:p>
            <a:pPr marL="0" indent="0">
              <a:buNone/>
            </a:pPr>
            <a:endParaRPr lang="en-US" dirty="0" smtClean="0">
              <a:effectLst/>
            </a:endParaRPr>
          </a:p>
          <a:p>
            <a:pPr marL="0" indent="0">
              <a:buNone/>
            </a:pPr>
            <a:endParaRPr lang="en-US" dirty="0" smtClean="0">
              <a:effectLst/>
            </a:endParaRPr>
          </a:p>
          <a:p>
            <a:pPr marL="0" indent="0">
              <a:buNone/>
            </a:pPr>
            <a:r>
              <a:rPr lang="en-US" dirty="0">
                <a:effectLst/>
              </a:rPr>
              <a:t>Clients want software teams to deliver products quickly so they can stay ahead of their competitors. This puts pressure on the testing teams to speed up testing. Sometimes, quality assurance (QA) testers forget to focus on important test cases, which leads to incomplete testing and bugs slipping into the final product</a:t>
            </a:r>
            <a:r>
              <a:rPr lang="en-US" dirty="0" smtClean="0">
                <a:effectLst/>
              </a:rPr>
              <a:t>.</a:t>
            </a:r>
          </a:p>
          <a:p>
            <a:pPr marL="0" indent="0">
              <a:buNone/>
            </a:pPr>
            <a:r>
              <a:rPr lang="en-US" u="sng" dirty="0" smtClean="0">
                <a:effectLst/>
              </a:rPr>
              <a:t>Solution</a:t>
            </a:r>
            <a:r>
              <a:rPr lang="en-US" u="sng" dirty="0">
                <a:effectLst/>
              </a:rPr>
              <a:t>: </a:t>
            </a:r>
            <a:endParaRPr lang="en-US" u="sng" dirty="0" smtClean="0">
              <a:effectLst/>
            </a:endParaRPr>
          </a:p>
          <a:p>
            <a:pPr marL="0" indent="0">
              <a:buNone/>
            </a:pPr>
            <a:r>
              <a:rPr lang="en-US" dirty="0">
                <a:effectLst/>
              </a:rPr>
              <a:t>Teams should organize and sort their test cases. They should decide which tests can be done automatically by a computer and which ones need to be done manually by people. This process will also make sure that all the important parts of the software are thoroughly tested and delivered on time</a:t>
            </a:r>
            <a:r>
              <a:rPr lang="en-US" dirty="0" smtClean="0">
                <a:effectLst/>
              </a:rPr>
              <a:t>.</a:t>
            </a:r>
            <a:endParaRPr lang="en-US" dirty="0">
              <a:effectLst/>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424" y="1431867"/>
            <a:ext cx="2847975" cy="1600200"/>
          </a:xfrm>
          <a:prstGeom prst="rect">
            <a:avLst/>
          </a:prstGeom>
        </p:spPr>
      </p:pic>
    </p:spTree>
    <p:extLst>
      <p:ext uri="{BB962C8B-B14F-4D97-AF65-F5344CB8AC3E}">
        <p14:creationId xmlns:p14="http://schemas.microsoft.com/office/powerpoint/2010/main" val="203493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756"/>
            <a:ext cx="9905998" cy="964277"/>
          </a:xfrm>
        </p:spPr>
        <p:txBody>
          <a:bodyPr>
            <a:normAutofit fontScale="90000"/>
          </a:bodyPr>
          <a:lstStyle/>
          <a:p>
            <a:r>
              <a:rPr lang="en-US" sz="4000" dirty="0">
                <a:solidFill>
                  <a:schemeClr val="accent3">
                    <a:lumMod val="60000"/>
                    <a:lumOff val="40000"/>
                  </a:schemeClr>
                </a:solidFill>
                <a:latin typeface="Algerian" panose="04020705040A02060702" pitchFamily="82" charset="0"/>
              </a:rPr>
              <a:t>Dissimilarity in Testing Environments:</a:t>
            </a:r>
          </a:p>
        </p:txBody>
      </p:sp>
      <p:sp>
        <p:nvSpPr>
          <p:cNvPr id="3" name="Content Placeholder 2"/>
          <p:cNvSpPr>
            <a:spLocks noGrp="1"/>
          </p:cNvSpPr>
          <p:nvPr>
            <p:ph idx="1"/>
          </p:nvPr>
        </p:nvSpPr>
        <p:spPr>
          <a:xfrm>
            <a:off x="1141413" y="1629295"/>
            <a:ext cx="9905998" cy="4979323"/>
          </a:xfrm>
        </p:spPr>
        <p:txBody>
          <a:bodyPr>
            <a:normAutofit/>
          </a:bodyPr>
          <a:lstStyle/>
          <a:p>
            <a:pPr marL="0" indent="0">
              <a:buNone/>
            </a:pPr>
            <a:endParaRPr lang="en-US" dirty="0" smtClean="0">
              <a:effectLst/>
            </a:endParaRPr>
          </a:p>
          <a:p>
            <a:pPr marL="0" indent="0">
              <a:buNone/>
            </a:pPr>
            <a:r>
              <a:rPr lang="en-US" dirty="0" smtClean="0">
                <a:effectLst/>
              </a:rPr>
              <a:t>                                                  </a:t>
            </a:r>
            <a:endParaRPr lang="en-US" dirty="0">
              <a:effectLst/>
            </a:endParaRPr>
          </a:p>
          <a:p>
            <a:pPr marL="0" indent="0">
              <a:buNone/>
            </a:pPr>
            <a:endParaRPr lang="en-US" dirty="0" smtClean="0">
              <a:effectLst/>
            </a:endParaRPr>
          </a:p>
          <a:p>
            <a:pPr marL="0" indent="0">
              <a:buNone/>
            </a:pPr>
            <a:endParaRPr lang="en-US" dirty="0" smtClean="0">
              <a:effectLst/>
            </a:endParaRPr>
          </a:p>
          <a:p>
            <a:pPr marL="0" indent="0">
              <a:buNone/>
            </a:pPr>
            <a:r>
              <a:rPr lang="en-US" dirty="0">
                <a:effectLst/>
              </a:rPr>
              <a:t>Apps and web apps are used on many different combinations of devices, browsers, and platforms all at once. Sometimes, problems with the software only show up when it's tested on real devices. Buying lots of devices for testing can be expensive, especially for smaller companies.</a:t>
            </a:r>
          </a:p>
          <a:p>
            <a:pPr marL="0" indent="0">
              <a:buNone/>
            </a:pPr>
            <a:r>
              <a:rPr lang="en-US" u="sng" dirty="0">
                <a:effectLst/>
              </a:rPr>
              <a:t>Solution: </a:t>
            </a:r>
            <a:endParaRPr lang="en-US" u="sng" dirty="0" smtClean="0">
              <a:effectLst/>
            </a:endParaRPr>
          </a:p>
          <a:p>
            <a:pPr marL="0" indent="0">
              <a:buNone/>
            </a:pPr>
            <a:r>
              <a:rPr lang="en-US" dirty="0" smtClean="0">
                <a:effectLst/>
              </a:rPr>
              <a:t>A </a:t>
            </a:r>
            <a:r>
              <a:rPr lang="en-US" dirty="0">
                <a:effectLst/>
              </a:rPr>
              <a:t>good solution is to use a cloud-based testing platform like </a:t>
            </a:r>
            <a:r>
              <a:rPr lang="en-US" dirty="0" err="1">
                <a:effectLst/>
              </a:rPr>
              <a:t>BrowserStack</a:t>
            </a:r>
            <a:r>
              <a:rPr lang="en-US" dirty="0">
                <a:effectLst/>
              </a:rPr>
              <a:t>. This cloud service also connects with popular automation tools and frameworks, making it easier to do thorough testing on real devices without needing to buy them</a:t>
            </a:r>
            <a:r>
              <a:rPr lang="en-US" dirty="0" smtClean="0">
                <a:effectLst/>
              </a:rPr>
              <a:t>.</a:t>
            </a:r>
            <a:endParaRPr lang="en-US" dirty="0">
              <a:effectLst/>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058" y="1463040"/>
            <a:ext cx="2818015" cy="1662545"/>
          </a:xfrm>
          <a:prstGeom prst="rect">
            <a:avLst/>
          </a:prstGeom>
        </p:spPr>
      </p:pic>
    </p:spTree>
    <p:extLst>
      <p:ext uri="{BB962C8B-B14F-4D97-AF65-F5344CB8AC3E}">
        <p14:creationId xmlns:p14="http://schemas.microsoft.com/office/powerpoint/2010/main" val="973447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2756"/>
            <a:ext cx="9905998" cy="964277"/>
          </a:xfrm>
        </p:spPr>
        <p:txBody>
          <a:bodyPr>
            <a:normAutofit/>
          </a:bodyPr>
          <a:lstStyle/>
          <a:p>
            <a:r>
              <a:rPr lang="en-US" sz="4000" dirty="0">
                <a:solidFill>
                  <a:schemeClr val="accent3">
                    <a:lumMod val="60000"/>
                    <a:lumOff val="40000"/>
                  </a:schemeClr>
                </a:solidFill>
                <a:latin typeface="Algerian" panose="04020705040A02060702" pitchFamily="82" charset="0"/>
              </a:rPr>
              <a:t>Resource </a:t>
            </a:r>
            <a:r>
              <a:rPr lang="en-US" sz="4000" dirty="0" smtClean="0">
                <a:solidFill>
                  <a:schemeClr val="accent3">
                    <a:lumMod val="60000"/>
                    <a:lumOff val="40000"/>
                  </a:schemeClr>
                </a:solidFill>
                <a:latin typeface="Algerian" panose="04020705040A02060702" pitchFamily="82" charset="0"/>
              </a:rPr>
              <a:t>Constraints:</a:t>
            </a:r>
            <a:endParaRPr lang="en-US" sz="4000" dirty="0">
              <a:solidFill>
                <a:schemeClr val="accent3">
                  <a:lumMod val="60000"/>
                  <a:lumOff val="40000"/>
                </a:schemeClr>
              </a:solidFill>
              <a:latin typeface="Algerian" panose="04020705040A02060702" pitchFamily="82" charset="0"/>
            </a:endParaRPr>
          </a:p>
        </p:txBody>
      </p:sp>
      <p:sp>
        <p:nvSpPr>
          <p:cNvPr id="3" name="Content Placeholder 2"/>
          <p:cNvSpPr>
            <a:spLocks noGrp="1"/>
          </p:cNvSpPr>
          <p:nvPr>
            <p:ph idx="1"/>
          </p:nvPr>
        </p:nvSpPr>
        <p:spPr>
          <a:xfrm>
            <a:off x="1141413" y="1629295"/>
            <a:ext cx="9905998" cy="4979323"/>
          </a:xfrm>
        </p:spPr>
        <p:txBody>
          <a:bodyPr>
            <a:normAutofit/>
          </a:bodyPr>
          <a:lstStyle/>
          <a:p>
            <a:pPr marL="0" indent="0">
              <a:buNone/>
            </a:pPr>
            <a:endParaRPr lang="en-US" dirty="0" smtClean="0">
              <a:effectLst/>
            </a:endParaRPr>
          </a:p>
          <a:p>
            <a:pPr marL="0" indent="0">
              <a:buNone/>
            </a:pPr>
            <a:r>
              <a:rPr lang="en-US" dirty="0" smtClean="0">
                <a:effectLst/>
              </a:rPr>
              <a:t>                                                  </a:t>
            </a:r>
            <a:endParaRPr lang="en-US" dirty="0">
              <a:effectLst/>
            </a:endParaRPr>
          </a:p>
          <a:p>
            <a:pPr marL="0" indent="0">
              <a:buNone/>
            </a:pPr>
            <a:endParaRPr lang="en-US" dirty="0" smtClean="0">
              <a:effectLst/>
            </a:endParaRPr>
          </a:p>
          <a:p>
            <a:pPr marL="0" indent="0">
              <a:buNone/>
            </a:pPr>
            <a:endParaRPr lang="en-US" dirty="0" smtClean="0">
              <a:effectLst/>
            </a:endParaRPr>
          </a:p>
          <a:p>
            <a:pPr marL="0" indent="0">
              <a:buNone/>
            </a:pPr>
            <a:r>
              <a:rPr lang="en-US" dirty="0">
                <a:effectLst/>
              </a:rPr>
              <a:t>Resource constraints in software testing can be a big problem because they limit access to important things like skilled testers, tools for testing, and real test data. </a:t>
            </a:r>
            <a:r>
              <a:rPr lang="en-US" dirty="0" smtClean="0">
                <a:effectLst/>
              </a:rPr>
              <a:t>not </a:t>
            </a:r>
            <a:r>
              <a:rPr lang="en-US" dirty="0">
                <a:effectLst/>
              </a:rPr>
              <a:t>having enough of these resources can make testing less effective. This means there's a higher chance of releasing software with hidden issues, which can make customers unhappy</a:t>
            </a:r>
            <a:r>
              <a:rPr lang="en-US" dirty="0" smtClean="0">
                <a:effectLst/>
              </a:rPr>
              <a:t>.</a:t>
            </a:r>
          </a:p>
          <a:p>
            <a:pPr marL="0" indent="0">
              <a:buNone/>
            </a:pPr>
            <a:r>
              <a:rPr lang="en-US" u="sng" dirty="0" smtClean="0">
                <a:effectLst/>
              </a:rPr>
              <a:t>Solution</a:t>
            </a:r>
            <a:r>
              <a:rPr lang="en-US" u="sng" dirty="0">
                <a:effectLst/>
              </a:rPr>
              <a:t>: </a:t>
            </a:r>
            <a:endParaRPr lang="en-US" u="sng" dirty="0" smtClean="0">
              <a:effectLst/>
            </a:endParaRPr>
          </a:p>
          <a:p>
            <a:pPr marL="0" indent="0">
              <a:buNone/>
            </a:pPr>
            <a:r>
              <a:rPr lang="en-US" dirty="0" smtClean="0">
                <a:effectLst/>
              </a:rPr>
              <a:t>should </a:t>
            </a:r>
            <a:r>
              <a:rPr lang="en-US" dirty="0">
                <a:effectLst/>
              </a:rPr>
              <a:t>focus on testing the most important parts of the </a:t>
            </a:r>
            <a:r>
              <a:rPr lang="en-US" dirty="0" smtClean="0">
                <a:effectLst/>
              </a:rPr>
              <a:t>software, and </a:t>
            </a:r>
            <a:r>
              <a:rPr lang="en-US" dirty="0">
                <a:effectLst/>
              </a:rPr>
              <a:t>try using automated testing to make the best use of the resources they have and test things faster and better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887" y="1401127"/>
            <a:ext cx="3067050" cy="1495425"/>
          </a:xfrm>
          <a:prstGeom prst="rect">
            <a:avLst/>
          </a:prstGeom>
        </p:spPr>
      </p:pic>
    </p:spTree>
    <p:extLst>
      <p:ext uri="{BB962C8B-B14F-4D97-AF65-F5344CB8AC3E}">
        <p14:creationId xmlns:p14="http://schemas.microsoft.com/office/powerpoint/2010/main" val="40823234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74</TotalTime>
  <Words>534</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Baskerville Old Face</vt:lpstr>
      <vt:lpstr>Century Gothic</vt:lpstr>
      <vt:lpstr>Mesh</vt:lpstr>
      <vt:lpstr>Challenges in                          Software Testing</vt:lpstr>
      <vt:lpstr>Short come of conversation: </vt:lpstr>
      <vt:lpstr>Lack of Documentation:</vt:lpstr>
      <vt:lpstr>Insufficient Testing:</vt:lpstr>
      <vt:lpstr>Dissimilarity in Testing Environments:</vt:lpstr>
      <vt:lpstr>Resource Constraints: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in                          Software Testing</dc:title>
  <dc:creator>Rupinder Kaur</dc:creator>
  <cp:lastModifiedBy>Rupinder Kaur</cp:lastModifiedBy>
  <cp:revision>19</cp:revision>
  <dcterms:created xsi:type="dcterms:W3CDTF">2023-09-17T06:49:12Z</dcterms:created>
  <dcterms:modified xsi:type="dcterms:W3CDTF">2023-09-17T08:07:45Z</dcterms:modified>
</cp:coreProperties>
</file>