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0"/>
  </p:notesMasterIdLst>
  <p:sldIdLst>
    <p:sldId id="256"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EB7BC-E7B7-4575-9112-6E1F8FFB069E}" type="datetimeFigureOut">
              <a:rPr lang="en-US" smtClean="0"/>
              <a:t>9/17/2023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D563E5-3F3B-4F78-9C71-DC2608869805}" type="slidenum">
              <a:rPr lang="en-US" smtClean="0"/>
              <a:t>‹#›</a:t>
            </a:fld>
            <a:endParaRPr lang="en-US" dirty="0"/>
          </a:p>
        </p:txBody>
      </p:sp>
    </p:spTree>
    <p:extLst>
      <p:ext uri="{BB962C8B-B14F-4D97-AF65-F5344CB8AC3E}">
        <p14:creationId xmlns:p14="http://schemas.microsoft.com/office/powerpoint/2010/main" val="330368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244793A9-7C6C-4D08-92F6-F1F92C238736}" type="datetime1">
              <a:rPr lang="en-US" smtClean="0"/>
              <a:t>9/17/2023</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272F62-41D9-41B4-A742-F07D327A573D}"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EF911B4-2B8A-4B9C-8112-6F5C986D46F7}" type="datetime1">
              <a:rPr lang="en-US" smtClean="0"/>
              <a:t>9/17/2023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782438-B4B8-4A3B-81C9-F825F3AAC376}" type="datetime1">
              <a:rPr lang="en-US" smtClean="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E4997B-1FE4-47A8-9028-DEF54467F1A4}" type="datetime1">
              <a:rPr lang="en-US" smtClean="0"/>
              <a:t>9/17/2023</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33E2A4-FC2B-4C62-99D1-22A122804089}" type="datetime1">
              <a:rPr lang="en-US" smtClean="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78FDE-D23B-4B1F-9C84-7727D2CE25D7}" type="datetime1">
              <a:rPr lang="en-US" smtClean="0"/>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1E6DC1-AD37-4838-9FEB-59E5E9793810}" type="datetime1">
              <a:rPr lang="en-US" smtClean="0"/>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4326B5-3923-4825-B39D-26824402D2D6}" type="datetime1">
              <a:rPr lang="en-US" smtClean="0"/>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F77A073-F441-4A2C-AEED-DA5AB371EE5F}" type="datetime1">
              <a:rPr lang="en-US" smtClean="0"/>
              <a:t>9/17/2023</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D59920AA-4634-43CD-9C1A-EA35C3EB9627}" type="datetime1">
              <a:rPr lang="en-US" smtClean="0"/>
              <a:t>9/17/2023</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A5D330AF-CDB6-4B06-9433-B8653C157AA0}" type="datetime1">
              <a:rPr lang="en-US" smtClean="0"/>
              <a:t>9/17/2023</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E27C40-104A-4C05-A382-21A40999A1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C1D78633-7222-4BD8-9B43-C5A3FE3FB1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75"/>
            <a:ext cx="12198350" cy="6875463"/>
            <a:chOff x="0" y="3175"/>
            <a:chExt cx="12198350" cy="6875463"/>
          </a:xfrm>
        </p:grpSpPr>
        <p:sp>
          <p:nvSpPr>
            <p:cNvPr id="54" name="Freeform 5">
              <a:extLst>
                <a:ext uri="{FF2B5EF4-FFF2-40B4-BE49-F238E27FC236}">
                  <a16:creationId xmlns:a16="http://schemas.microsoft.com/office/drawing/2014/main" id="{64A62ED5-69F8-4A9A-959F-BDFA4CB00620}"/>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1">
                <a:lumMod val="40000"/>
                <a:lumOff val="60000"/>
              </a:schemeClr>
            </a:solidFill>
            <a:ln>
              <a:noFill/>
            </a:ln>
          </p:spPr>
        </p:sp>
        <p:sp>
          <p:nvSpPr>
            <p:cNvPr id="55" name="Freeform 9">
              <a:extLst>
                <a:ext uri="{FF2B5EF4-FFF2-40B4-BE49-F238E27FC236}">
                  <a16:creationId xmlns:a16="http://schemas.microsoft.com/office/drawing/2014/main" id="{1E1E0581-3B45-45FA-909D-956C5BA8C38D}"/>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lumMod val="40000"/>
                <a:lumOff val="60000"/>
              </a:schemeClr>
            </a:solidFill>
            <a:ln>
              <a:noFill/>
            </a:ln>
          </p:spPr>
        </p:sp>
        <p:sp>
          <p:nvSpPr>
            <p:cNvPr id="56" name="Freeform 13">
              <a:extLst>
                <a:ext uri="{FF2B5EF4-FFF2-40B4-BE49-F238E27FC236}">
                  <a16:creationId xmlns:a16="http://schemas.microsoft.com/office/drawing/2014/main" id="{05474103-4A93-4198-B2FA-45EC74FD528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1">
                <a:lumMod val="20000"/>
                <a:lumOff val="80000"/>
              </a:schemeClr>
            </a:solidFill>
            <a:ln>
              <a:noFill/>
            </a:ln>
          </p:spPr>
        </p:sp>
      </p:grpSp>
      <p:grpSp>
        <p:nvGrpSpPr>
          <p:cNvPr id="58" name="Group 57">
            <a:extLst>
              <a:ext uri="{FF2B5EF4-FFF2-40B4-BE49-F238E27FC236}">
                <a16:creationId xmlns:a16="http://schemas.microsoft.com/office/drawing/2014/main" id="{AD746CED-0567-4DF8-AB5A-955539059A3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52688" y="1262063"/>
            <a:ext cx="7286625" cy="4333875"/>
            <a:chOff x="2452688" y="1262063"/>
            <a:chExt cx="7286625" cy="4333875"/>
          </a:xfrm>
        </p:grpSpPr>
        <p:sp useBgFill="1">
          <p:nvSpPr>
            <p:cNvPr id="59" name="Freeform 159">
              <a:extLst>
                <a:ext uri="{FF2B5EF4-FFF2-40B4-BE49-F238E27FC236}">
                  <a16:creationId xmlns:a16="http://schemas.microsoft.com/office/drawing/2014/main" id="{ADA5E076-A7C5-4275-A6C5-D0949C89B1B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ln w="0">
              <a:noFill/>
              <a:prstDash val="solid"/>
              <a:round/>
              <a:headEnd/>
              <a:tailEnd/>
            </a:ln>
          </p:spPr>
        </p:sp>
        <p:sp>
          <p:nvSpPr>
            <p:cNvPr id="60" name="Freeform 164">
              <a:extLst>
                <a:ext uri="{FF2B5EF4-FFF2-40B4-BE49-F238E27FC236}">
                  <a16:creationId xmlns:a16="http://schemas.microsoft.com/office/drawing/2014/main" id="{8DA0B687-0059-4D26-A341-3533C07D86DA}"/>
                </a:ext>
                <a:ext uri="{C183D7F6-B498-43B3-948B-1728B52AA6E4}">
                  <adec:decorative xmlns=""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tx2">
                <a:lumMod val="75000"/>
                <a:lumOff val="25000"/>
              </a:schemeClr>
            </a:solidFill>
            <a:ln w="0">
              <a:noFill/>
              <a:prstDash val="solid"/>
              <a:round/>
              <a:headEnd/>
              <a:tailEnd/>
            </a:ln>
          </p:spPr>
        </p:sp>
        <p:cxnSp>
          <p:nvCxnSpPr>
            <p:cNvPr id="61" name="Straight Connector 60">
              <a:extLst>
                <a:ext uri="{FF2B5EF4-FFF2-40B4-BE49-F238E27FC236}">
                  <a16:creationId xmlns:a16="http://schemas.microsoft.com/office/drawing/2014/main" id="{B3CFF822-5B88-4257-86DB-464E3C755FE2}"/>
                </a:ext>
                <a:ext uri="{C183D7F6-B498-43B3-948B-1728B52AA6E4}">
                  <adec:decorative xmlns="" xmlns:adec="http://schemas.microsoft.com/office/drawing/2017/decorative" val="1"/>
                </a:ext>
              </a:extLst>
            </p:cNvPr>
            <p:cNvCxnSpPr/>
            <p:nvPr>
              <p:extLst>
                <p:ext uri="{386F3935-93C4-4BCD-93E2-E3B085C9AB24}">
                  <p16:designElem xmlns:p16="http://schemas.microsoft.com/office/powerpoint/2015/main" val="1"/>
                </p:ext>
              </p:extLst>
            </p:nvPr>
          </p:nvCxnSpPr>
          <p:spPr>
            <a:xfrm>
              <a:off x="5410200" y="386279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65AC2A1-33AB-498F-9481-456EE428A8BA}"/>
              </a:ext>
            </a:extLst>
          </p:cNvPr>
          <p:cNvSpPr>
            <a:spLocks noGrp="1"/>
          </p:cNvSpPr>
          <p:nvPr>
            <p:ph type="ctrTitle"/>
          </p:nvPr>
        </p:nvSpPr>
        <p:spPr>
          <a:xfrm>
            <a:off x="3162301" y="1830579"/>
            <a:ext cx="5860821" cy="1829015"/>
          </a:xfrm>
        </p:spPr>
        <p:txBody>
          <a:bodyPr anchor="ctr">
            <a:normAutofit/>
          </a:bodyPr>
          <a:lstStyle/>
          <a:p>
            <a:pPr algn="ctr"/>
            <a:r>
              <a:rPr lang="en-US" sz="6000" dirty="0" smtClean="0">
                <a:solidFill>
                  <a:schemeClr val="tx2">
                    <a:lumMod val="75000"/>
                    <a:lumOff val="25000"/>
                  </a:schemeClr>
                </a:solidFill>
                <a:latin typeface="Vladimir Script" panose="03050402040407070305" pitchFamily="66" charset="0"/>
              </a:rPr>
              <a:t>Bug Life Cycle</a:t>
            </a:r>
            <a:endParaRPr lang="en-US" sz="6000" dirty="0">
              <a:solidFill>
                <a:schemeClr val="tx2">
                  <a:lumMod val="75000"/>
                  <a:lumOff val="25000"/>
                </a:schemeClr>
              </a:solidFill>
              <a:latin typeface="Vladimir Script" panose="03050402040407070305" pitchFamily="66" charset="0"/>
            </a:endParaRPr>
          </a:p>
        </p:txBody>
      </p:sp>
      <p:sp>
        <p:nvSpPr>
          <p:cNvPr id="3" name="Subtitle 2">
            <a:extLst>
              <a:ext uri="{FF2B5EF4-FFF2-40B4-BE49-F238E27FC236}">
                <a16:creationId xmlns:a16="http://schemas.microsoft.com/office/drawing/2014/main" id="{244B152B-31E5-418B-BA48-A3361253FE01}"/>
              </a:ext>
            </a:extLst>
          </p:cNvPr>
          <p:cNvSpPr>
            <a:spLocks noGrp="1"/>
          </p:cNvSpPr>
          <p:nvPr>
            <p:ph type="subTitle" idx="1"/>
          </p:nvPr>
        </p:nvSpPr>
        <p:spPr>
          <a:xfrm>
            <a:off x="3162301" y="4176130"/>
            <a:ext cx="5860821" cy="926103"/>
          </a:xfrm>
        </p:spPr>
        <p:txBody>
          <a:bodyPr>
            <a:normAutofit/>
          </a:bodyPr>
          <a:lstStyle/>
          <a:p>
            <a:pPr algn="ctr"/>
            <a:r>
              <a:rPr lang="en-US" dirty="0" smtClean="0">
                <a:solidFill>
                  <a:schemeClr val="tx2">
                    <a:lumMod val="75000"/>
                    <a:lumOff val="25000"/>
                  </a:schemeClr>
                </a:solidFill>
              </a:rPr>
              <a:t>Rupinder Kaur</a:t>
            </a:r>
            <a:endParaRPr lang="en-US" dirty="0">
              <a:solidFill>
                <a:schemeClr val="tx2">
                  <a:lumMod val="75000"/>
                  <a:lumOff val="25000"/>
                </a:schemeClr>
              </a:solidFill>
            </a:endParaRPr>
          </a:p>
        </p:txBody>
      </p:sp>
    </p:spTree>
    <p:extLst>
      <p:ext uri="{BB962C8B-B14F-4D97-AF65-F5344CB8AC3E}">
        <p14:creationId xmlns:p14="http://schemas.microsoft.com/office/powerpoint/2010/main" val="107436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4625" y="194529"/>
            <a:ext cx="6096000" cy="5724644"/>
          </a:xfrm>
          <a:prstGeom prst="rect">
            <a:avLst/>
          </a:prstGeom>
        </p:spPr>
        <p:txBody>
          <a:bodyPr>
            <a:spAutoFit/>
          </a:bodyPr>
          <a:lstStyle/>
          <a:p>
            <a:r>
              <a:rPr lang="en-US" sz="3200" b="1" dirty="0">
                <a:latin typeface="Edwardian Script ITC" panose="030303020407070D0804" pitchFamily="66" charset="0"/>
              </a:rPr>
              <a:t>Bug </a:t>
            </a:r>
            <a:r>
              <a:rPr lang="en-US" sz="3200" b="1" dirty="0" smtClean="0">
                <a:latin typeface="Edwardian Script ITC" panose="030303020407070D0804" pitchFamily="66" charset="0"/>
              </a:rPr>
              <a:t>Discovery:</a:t>
            </a:r>
          </a:p>
          <a:p>
            <a:r>
              <a:rPr lang="en-US" dirty="0" smtClean="0">
                <a:latin typeface="Garamond" panose="02020404030301010803" pitchFamily="18" charset="0"/>
              </a:rPr>
              <a:t>Bugs </a:t>
            </a:r>
            <a:r>
              <a:rPr lang="en-US" dirty="0">
                <a:latin typeface="Garamond" panose="02020404030301010803" pitchFamily="18" charset="0"/>
              </a:rPr>
              <a:t>are typically discovered during various stages of the software development life cycle. </a:t>
            </a:r>
            <a:endParaRPr lang="en-US" dirty="0" smtClean="0">
              <a:latin typeface="Garamond" panose="02020404030301010803" pitchFamily="18" charset="0"/>
            </a:endParaRPr>
          </a:p>
          <a:p>
            <a:r>
              <a:rPr lang="en-US" dirty="0" smtClean="0">
                <a:latin typeface="Garamond" panose="02020404030301010803" pitchFamily="18" charset="0"/>
              </a:rPr>
              <a:t>They </a:t>
            </a:r>
            <a:r>
              <a:rPr lang="en-US" dirty="0">
                <a:latin typeface="Garamond" panose="02020404030301010803" pitchFamily="18" charset="0"/>
              </a:rPr>
              <a:t>can be identified through testing, code reviews, user feedback, or automated testing tools</a:t>
            </a:r>
            <a:r>
              <a:rPr lang="en-US" dirty="0" smtClean="0">
                <a:latin typeface="Garamond" panose="02020404030301010803" pitchFamily="18" charset="0"/>
              </a:rPr>
              <a:t>.</a:t>
            </a:r>
          </a:p>
          <a:p>
            <a:endParaRPr lang="en-US" dirty="0"/>
          </a:p>
          <a:p>
            <a:r>
              <a:rPr lang="en-US" sz="3200" b="1" dirty="0">
                <a:latin typeface="Edwardian Script ITC" panose="030303020407070D0804" pitchFamily="66" charset="0"/>
              </a:rPr>
              <a:t>Bug Reporting: </a:t>
            </a:r>
            <a:endParaRPr lang="en-US" sz="3200" b="1" dirty="0" smtClean="0">
              <a:latin typeface="Edwardian Script ITC" panose="030303020407070D0804" pitchFamily="66" charset="0"/>
            </a:endParaRPr>
          </a:p>
          <a:p>
            <a:r>
              <a:rPr lang="en-US" dirty="0" smtClean="0">
                <a:latin typeface="Garamond" panose="02020404030301010803" pitchFamily="18" charset="0"/>
              </a:rPr>
              <a:t>Once </a:t>
            </a:r>
            <a:r>
              <a:rPr lang="en-US" dirty="0">
                <a:latin typeface="Garamond" panose="02020404030301010803" pitchFamily="18" charset="0"/>
              </a:rPr>
              <a:t>a bug is identified, it needs to be documented in a bug report. This report includes information such as a detailed description of the bug, steps to reproduce it, the environment in which it was found, severity, and priority.</a:t>
            </a:r>
          </a:p>
          <a:p>
            <a:endParaRPr lang="en-US" dirty="0"/>
          </a:p>
          <a:p>
            <a:r>
              <a:rPr lang="en-US" sz="3200" b="1" dirty="0">
                <a:latin typeface="Edwardian Script ITC" panose="030303020407070D0804" pitchFamily="66" charset="0"/>
              </a:rPr>
              <a:t>Bug Triage</a:t>
            </a:r>
            <a:r>
              <a:rPr lang="en-US" sz="3200" b="1" dirty="0" smtClean="0">
                <a:latin typeface="Edwardian Script ITC" panose="030303020407070D0804" pitchFamily="66" charset="0"/>
              </a:rPr>
              <a:t>:</a:t>
            </a:r>
          </a:p>
          <a:p>
            <a:r>
              <a:rPr lang="en-US" dirty="0" smtClean="0"/>
              <a:t> </a:t>
            </a:r>
            <a:r>
              <a:rPr lang="en-US" dirty="0">
                <a:latin typeface="Garamond" panose="02020404030301010803" pitchFamily="18" charset="0"/>
              </a:rPr>
              <a:t>In this stage, the reported bugs are reviewed by a team, often including developers, testers, and product managers. They assess the bug's validity, severity, and priority. </a:t>
            </a:r>
            <a:endParaRPr lang="en-US" dirty="0" smtClean="0">
              <a:latin typeface="Garamond" panose="02020404030301010803" pitchFamily="18" charset="0"/>
            </a:endParaRPr>
          </a:p>
          <a:p>
            <a:endParaRPr lang="en-US" dirty="0" smtClean="0"/>
          </a:p>
          <a:p>
            <a:pPr lvl="1"/>
            <a:endParaRPr lang="en-US" dirty="0"/>
          </a:p>
        </p:txBody>
      </p:sp>
    </p:spTree>
    <p:extLst>
      <p:ext uri="{BB962C8B-B14F-4D97-AF65-F5344CB8AC3E}">
        <p14:creationId xmlns:p14="http://schemas.microsoft.com/office/powerpoint/2010/main" val="424641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4625" y="194529"/>
            <a:ext cx="6096000" cy="5724644"/>
          </a:xfrm>
          <a:prstGeom prst="rect">
            <a:avLst/>
          </a:prstGeom>
        </p:spPr>
        <p:txBody>
          <a:bodyPr>
            <a:spAutoFit/>
          </a:bodyPr>
          <a:lstStyle/>
          <a:p>
            <a:r>
              <a:rPr lang="en-US" sz="3200" b="1" dirty="0">
                <a:latin typeface="Edwardian Script ITC" panose="030303020407070D0804" pitchFamily="66" charset="0"/>
              </a:rPr>
              <a:t>Assignment:</a:t>
            </a:r>
            <a:endParaRPr lang="en-US" sz="3200" b="1" dirty="0" smtClean="0">
              <a:latin typeface="Edwardian Script ITC" panose="030303020407070D0804" pitchFamily="66" charset="0"/>
            </a:endParaRPr>
          </a:p>
          <a:p>
            <a:r>
              <a:rPr lang="en-US" dirty="0">
                <a:latin typeface="Garamond" panose="02020404030301010803" pitchFamily="18" charset="0"/>
              </a:rPr>
              <a:t>Once the bug is triaged, it is assigned to a developer or development team for further investigation and resolution. The assignment is typically based on the bug's priority and the team's availability and expertise</a:t>
            </a:r>
            <a:r>
              <a:rPr lang="en-US" dirty="0" smtClean="0">
                <a:latin typeface="Garamond" panose="02020404030301010803" pitchFamily="18" charset="0"/>
              </a:rPr>
              <a:t>.</a:t>
            </a:r>
          </a:p>
          <a:p>
            <a:endParaRPr lang="en-US" dirty="0"/>
          </a:p>
          <a:p>
            <a:r>
              <a:rPr lang="en-US" sz="3200" b="1" dirty="0">
                <a:latin typeface="Edwardian Script ITC" panose="030303020407070D0804" pitchFamily="66" charset="0"/>
              </a:rPr>
              <a:t>Bug Fixing: </a:t>
            </a:r>
            <a:endParaRPr lang="en-US" sz="3200" b="1" dirty="0" smtClean="0">
              <a:latin typeface="Edwardian Script ITC" panose="030303020407070D0804" pitchFamily="66" charset="0"/>
            </a:endParaRPr>
          </a:p>
          <a:p>
            <a:r>
              <a:rPr lang="en-US" dirty="0">
                <a:latin typeface="Garamond" panose="02020404030301010803" pitchFamily="18" charset="0"/>
              </a:rPr>
              <a:t>In this stage, the developer attempts to identify the root cause of the bug and makes the necessary code changes to fix it. The developer may also write unit tests to ensure that the bug is properly fixed and doesn't reappear in the future</a:t>
            </a:r>
            <a:r>
              <a:rPr lang="en-US" dirty="0" smtClean="0">
                <a:latin typeface="Garamond" panose="02020404030301010803" pitchFamily="18" charset="0"/>
              </a:rPr>
              <a:t>.</a:t>
            </a:r>
          </a:p>
          <a:p>
            <a:endParaRPr lang="en-US" dirty="0"/>
          </a:p>
          <a:p>
            <a:r>
              <a:rPr lang="en-US" sz="3200" b="1" dirty="0">
                <a:latin typeface="Edwardian Script ITC" panose="030303020407070D0804" pitchFamily="66" charset="0"/>
              </a:rPr>
              <a:t>Code Review:</a:t>
            </a:r>
            <a:endParaRPr lang="en-US" sz="3200" b="1" dirty="0" smtClean="0">
              <a:latin typeface="Edwardian Script ITC" panose="030303020407070D0804" pitchFamily="66" charset="0"/>
            </a:endParaRPr>
          </a:p>
          <a:p>
            <a:r>
              <a:rPr lang="en-US" dirty="0">
                <a:latin typeface="Garamond" panose="02020404030301010803" pitchFamily="18" charset="0"/>
              </a:rPr>
              <a:t>After fixing the bug, the code changes undergo a code review process to ensure code quality, maintainability, and adherence to coding standards. This step helps catch potential issues before the bug fix is merged into the main codebase.</a:t>
            </a:r>
            <a:endParaRPr lang="en-US" dirty="0" smtClean="0">
              <a:latin typeface="Garamond" panose="02020404030301010803" pitchFamily="18" charset="0"/>
            </a:endParaRPr>
          </a:p>
          <a:p>
            <a:pPr lvl="1"/>
            <a:endParaRPr lang="en-US" dirty="0"/>
          </a:p>
        </p:txBody>
      </p:sp>
    </p:spTree>
    <p:extLst>
      <p:ext uri="{BB962C8B-B14F-4D97-AF65-F5344CB8AC3E}">
        <p14:creationId xmlns:p14="http://schemas.microsoft.com/office/powerpoint/2010/main" val="356218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4625" y="194529"/>
            <a:ext cx="6096000" cy="5170646"/>
          </a:xfrm>
          <a:prstGeom prst="rect">
            <a:avLst/>
          </a:prstGeom>
        </p:spPr>
        <p:txBody>
          <a:bodyPr>
            <a:spAutoFit/>
          </a:bodyPr>
          <a:lstStyle/>
          <a:p>
            <a:r>
              <a:rPr lang="en-US" sz="3200" b="1" dirty="0">
                <a:latin typeface="Edwardian Script ITC" panose="030303020407070D0804" pitchFamily="66" charset="0"/>
              </a:rPr>
              <a:t>Testing:</a:t>
            </a:r>
            <a:endParaRPr lang="en-US" sz="3200" b="1" dirty="0" smtClean="0">
              <a:latin typeface="Edwardian Script ITC" panose="030303020407070D0804" pitchFamily="66" charset="0"/>
            </a:endParaRPr>
          </a:p>
          <a:p>
            <a:r>
              <a:rPr lang="en-US" dirty="0">
                <a:latin typeface="Garamond" panose="02020404030301010803" pitchFamily="18" charset="0"/>
              </a:rPr>
              <a:t>Once the bug fix is implemented and reviewed, it undergoes testing to ensure that the bug has been successfully resolved and that no new issues have been introduced. Testing can include both manual and automated testing</a:t>
            </a:r>
            <a:r>
              <a:rPr lang="en-US" dirty="0" smtClean="0">
                <a:latin typeface="Garamond" panose="02020404030301010803" pitchFamily="18" charset="0"/>
              </a:rPr>
              <a:t>.</a:t>
            </a:r>
          </a:p>
          <a:p>
            <a:endParaRPr lang="en-US" dirty="0"/>
          </a:p>
          <a:p>
            <a:r>
              <a:rPr lang="en-US" sz="3200" b="1" dirty="0">
                <a:latin typeface="Edwardian Script ITC" panose="030303020407070D0804" pitchFamily="66" charset="0"/>
              </a:rPr>
              <a:t>Verification and Closure: </a:t>
            </a:r>
            <a:endParaRPr lang="en-US" sz="3200" b="1" dirty="0" smtClean="0">
              <a:latin typeface="Edwardian Script ITC" panose="030303020407070D0804" pitchFamily="66" charset="0"/>
            </a:endParaRPr>
          </a:p>
          <a:p>
            <a:r>
              <a:rPr lang="en-US" dirty="0">
                <a:latin typeface="Garamond" panose="02020404030301010803" pitchFamily="18" charset="0"/>
              </a:rPr>
              <a:t>After successful testing, the bug is marked as "Resolved" or "Fixed." The QA team or the original bug reporter verifies that the bug has indeed been fixed as per the bug report.</a:t>
            </a:r>
          </a:p>
          <a:p>
            <a:endParaRPr lang="en-US" dirty="0"/>
          </a:p>
          <a:p>
            <a:r>
              <a:rPr lang="en-US" sz="3200" b="1" dirty="0">
                <a:latin typeface="Edwardian Script ITC" panose="030303020407070D0804" pitchFamily="66" charset="0"/>
              </a:rPr>
              <a:t>Reopening (if necessary):</a:t>
            </a:r>
            <a:endParaRPr lang="en-US" sz="3200" b="1" dirty="0" smtClean="0">
              <a:latin typeface="Edwardian Script ITC" panose="030303020407070D0804" pitchFamily="66" charset="0"/>
            </a:endParaRPr>
          </a:p>
          <a:p>
            <a:r>
              <a:rPr lang="en-US" dirty="0">
                <a:latin typeface="Garamond" panose="02020404030301010803" pitchFamily="18" charset="0"/>
              </a:rPr>
              <a:t>Sometimes, bugs may be reopened if the original issue reoccurs or if the fix introduces new problems. In such cases, the bug goes back to the "Bug Fixing" stage.</a:t>
            </a:r>
            <a:endParaRPr lang="en-US" dirty="0" smtClean="0">
              <a:latin typeface="Garamond" panose="02020404030301010803" pitchFamily="18" charset="0"/>
            </a:endParaRPr>
          </a:p>
          <a:p>
            <a:pPr lvl="1"/>
            <a:endParaRPr lang="en-US" dirty="0"/>
          </a:p>
        </p:txBody>
      </p:sp>
    </p:spTree>
    <p:extLst>
      <p:ext uri="{BB962C8B-B14F-4D97-AF65-F5344CB8AC3E}">
        <p14:creationId xmlns:p14="http://schemas.microsoft.com/office/powerpoint/2010/main" val="261691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4625" y="194529"/>
            <a:ext cx="6096000" cy="3293209"/>
          </a:xfrm>
          <a:prstGeom prst="rect">
            <a:avLst/>
          </a:prstGeom>
        </p:spPr>
        <p:txBody>
          <a:bodyPr>
            <a:spAutoFit/>
          </a:bodyPr>
          <a:lstStyle/>
          <a:p>
            <a:r>
              <a:rPr lang="en-US" sz="3200" b="1" dirty="0">
                <a:latin typeface="Edwardian Script ITC" panose="030303020407070D0804" pitchFamily="66" charset="0"/>
              </a:rPr>
              <a:t>Bug Closure:</a:t>
            </a:r>
            <a:endParaRPr lang="en-US" sz="3200" b="1" dirty="0" smtClean="0">
              <a:latin typeface="Edwardian Script ITC" panose="030303020407070D0804" pitchFamily="66" charset="0"/>
            </a:endParaRPr>
          </a:p>
          <a:p>
            <a:r>
              <a:rPr lang="en-US" dirty="0">
                <a:latin typeface="Garamond" panose="02020404030301010803" pitchFamily="18" charset="0"/>
              </a:rPr>
              <a:t>Once the bug is verified and confirmed to be resolved, it is marked as "Closed." This indicates that the bug has been successfully addressed and is no longer considered an active issue.</a:t>
            </a:r>
          </a:p>
          <a:p>
            <a:endParaRPr lang="en-US" dirty="0"/>
          </a:p>
          <a:p>
            <a:r>
              <a:rPr lang="en-US" sz="3200" b="1" dirty="0">
                <a:latin typeface="Edwardian Script ITC" panose="030303020407070D0804" pitchFamily="66" charset="0"/>
              </a:rPr>
              <a:t>Bug Reporting and Metrics: </a:t>
            </a:r>
            <a:endParaRPr lang="en-US" sz="3200" b="1" dirty="0" smtClean="0">
              <a:latin typeface="Edwardian Script ITC" panose="030303020407070D0804" pitchFamily="66" charset="0"/>
            </a:endParaRPr>
          </a:p>
          <a:p>
            <a:r>
              <a:rPr lang="en-US" dirty="0">
                <a:latin typeface="Garamond" panose="02020404030301010803" pitchFamily="18" charset="0"/>
              </a:rPr>
              <a:t>Data related to bug reports, such as the number of bugs discovered, their severity, and the time taken to resolve them, is often used for quality assurance metrics and process improvement.</a:t>
            </a:r>
            <a:endParaRPr lang="en-US" dirty="0"/>
          </a:p>
          <a:p>
            <a:pPr lvl="1"/>
            <a:endParaRPr lang="en-US" dirty="0"/>
          </a:p>
        </p:txBody>
      </p:sp>
    </p:spTree>
    <p:extLst>
      <p:ext uri="{BB962C8B-B14F-4D97-AF65-F5344CB8AC3E}">
        <p14:creationId xmlns:p14="http://schemas.microsoft.com/office/powerpoint/2010/main" val="4000080348"/>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7B8899B-5794-42FB-9137-8220A7376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28C3E1-D10B-4426-B05E-8E1CAFF03C24}">
  <ds:schemaRefs>
    <ds:schemaRef ds:uri="http://schemas.microsoft.com/sharepoint/v3/contenttype/forms"/>
  </ds:schemaRefs>
</ds:datastoreItem>
</file>

<file path=customXml/itemProps3.xml><?xml version="1.0" encoding="utf-8"?>
<ds:datastoreItem xmlns:ds="http://schemas.openxmlformats.org/officeDocument/2006/customXml" ds:itemID="{079290C9-6505-4B77-B628-A44276CB9D85}">
  <ds:schemaRefs>
    <ds:schemaRef ds:uri="http://purl.org/dc/terms/"/>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16c05727-aa75-4e4a-9b5f-8a80a1165891"/>
    <ds:schemaRef ds:uri="71af3243-3dd4-4a8d-8c0d-dd76da1f02a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Feathered design</Template>
  <TotalTime>0</TotalTime>
  <Words>466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Calibri</vt:lpstr>
      <vt:lpstr>Century Schoolbook</vt:lpstr>
      <vt:lpstr>Corbel</vt:lpstr>
      <vt:lpstr>Edwardian Script ITC</vt:lpstr>
      <vt:lpstr>Garamond</vt:lpstr>
      <vt:lpstr>Vladimir Script</vt:lpstr>
      <vt:lpstr>Feathered</vt:lpstr>
      <vt:lpstr>Bug Life Cycle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2023-09-17T08:31:26Z</dcterms:created>
  <dcterms:modified xsi:type="dcterms:W3CDTF">2023-09-17T09:11:17Z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