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82" r:id="rId5"/>
    <p:sldId id="283" r:id="rId6"/>
    <p:sldId id="284" r:id="rId7"/>
    <p:sldId id="285" r:id="rId8"/>
    <p:sldId id="286"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1" autoAdjust="0"/>
  </p:normalViewPr>
  <p:slideViewPr>
    <p:cSldViewPr snapToGrid="0">
      <p:cViewPr varScale="1">
        <p:scale>
          <a:sx n="115" d="100"/>
          <a:sy n="115" d="100"/>
        </p:scale>
        <p:origin x="372" y="108"/>
      </p:cViewPr>
      <p:guideLst/>
    </p:cSldViewPr>
  </p:slideViewPr>
  <p:outlineViewPr>
    <p:cViewPr>
      <p:scale>
        <a:sx n="33" d="100"/>
        <a:sy n="33" d="100"/>
      </p:scale>
      <p:origin x="0" y="-69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9/20/2023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9/20/2023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60000" y="359999"/>
            <a:ext cx="4416588" cy="5321927"/>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79100" y="804500"/>
            <a:ext cx="4416588" cy="381871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55463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456F629-658F-4B7E-A1D1-2522EA76B0D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35380A33-49FB-43FC-B60E-34A2E555638E}"/>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F449EF3-C757-4F43-906C-DE0FF6262B2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7">
            <a:extLst>
              <a:ext uri="{FF2B5EF4-FFF2-40B4-BE49-F238E27FC236}">
                <a16:creationId xmlns:a16="http://schemas.microsoft.com/office/drawing/2014/main" id="{216924A5-8BD5-4AC6-84B9-2F1A4AFCF252}"/>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a16="http://schemas.microsoft.com/office/drawing/2014/main" id="{4C657649-400B-459D-918F-D5C58351DEF3}"/>
              </a:ext>
            </a:extLst>
          </p:cNvPr>
          <p:cNvSpPr>
            <a:spLocks noGrp="1"/>
          </p:cNvSpPr>
          <p:nvPr>
            <p:ph sz="half" idx="2"/>
          </p:nvPr>
        </p:nvSpPr>
        <p:spPr>
          <a:xfrm>
            <a:off x="6299886" y="1512000"/>
            <a:ext cx="5472114" cy="46649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Content Placeholder 2">
            <a:extLst>
              <a:ext uri="{FF2B5EF4-FFF2-40B4-BE49-F238E27FC236}">
                <a16:creationId xmlns:a16="http://schemas.microsoft.com/office/drawing/2014/main" id="{F923135C-68B1-4D2B-80D0-318CB859F73B}"/>
              </a:ext>
            </a:extLst>
          </p:cNvPr>
          <p:cNvSpPr>
            <a:spLocks noGrp="1"/>
          </p:cNvSpPr>
          <p:nvPr>
            <p:ph sz="half" idx="1"/>
          </p:nvPr>
        </p:nvSpPr>
        <p:spPr>
          <a:xfrm>
            <a:off x="431886" y="1512000"/>
            <a:ext cx="5472114" cy="46649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F449EF3-C757-4F43-906C-DE0FF6262B2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7">
            <a:extLst>
              <a:ext uri="{FF2B5EF4-FFF2-40B4-BE49-F238E27FC236}">
                <a16:creationId xmlns:a16="http://schemas.microsoft.com/office/drawing/2014/main" id="{216924A5-8BD5-4AC6-84B9-2F1A4AFCF252}"/>
              </a:ext>
            </a:extLst>
          </p:cNvPr>
          <p:cNvSpPr>
            <a:spLocks noGrp="1"/>
          </p:cNvSpPr>
          <p:nvPr>
            <p:ph type="title"/>
          </p:nvPr>
        </p:nvSpPr>
        <p:spPr/>
        <p:txBody>
          <a:bodyPr/>
          <a:lstStyle/>
          <a:p>
            <a:r>
              <a:rPr lang="en-US" noProof="0" smtClean="0"/>
              <a:t>Click to edit Master title style</a:t>
            </a:r>
            <a:endParaRPr lang="en-US" noProof="0"/>
          </a:p>
        </p:txBody>
      </p:sp>
      <p:sp>
        <p:nvSpPr>
          <p:cNvPr id="7" name="Text Placeholder 2">
            <a:extLst>
              <a:ext uri="{FF2B5EF4-FFF2-40B4-BE49-F238E27FC236}">
                <a16:creationId xmlns:a16="http://schemas.microsoft.com/office/drawing/2014/main" id="{6BF39E7D-3145-466A-B07A-D49E661CEFAA}"/>
              </a:ext>
            </a:extLst>
          </p:cNvPr>
          <p:cNvSpPr>
            <a:spLocks noGrp="1"/>
          </p:cNvSpPr>
          <p:nvPr>
            <p:ph type="body" idx="1"/>
          </p:nvPr>
        </p:nvSpPr>
        <p:spPr>
          <a:xfrm>
            <a:off x="431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4">
            <a:extLst>
              <a:ext uri="{FF2B5EF4-FFF2-40B4-BE49-F238E27FC236}">
                <a16:creationId xmlns:a16="http://schemas.microsoft.com/office/drawing/2014/main" id="{D33A71EE-E94D-4F02-B8C5-DC59F4563833}"/>
              </a:ext>
            </a:extLst>
          </p:cNvPr>
          <p:cNvSpPr>
            <a:spLocks noGrp="1"/>
          </p:cNvSpPr>
          <p:nvPr>
            <p:ph type="body" sz="quarter" idx="3"/>
          </p:nvPr>
        </p:nvSpPr>
        <p:spPr>
          <a:xfrm>
            <a:off x="6299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3" name="Content Placeholder 5">
            <a:extLst>
              <a:ext uri="{FF2B5EF4-FFF2-40B4-BE49-F238E27FC236}">
                <a16:creationId xmlns:a16="http://schemas.microsoft.com/office/drawing/2014/main" id="{EF63D731-8A55-4A6C-A975-9B0F1F435646}"/>
              </a:ext>
            </a:extLst>
          </p:cNvPr>
          <p:cNvSpPr>
            <a:spLocks noGrp="1"/>
          </p:cNvSpPr>
          <p:nvPr>
            <p:ph sz="quarter" idx="4"/>
          </p:nvPr>
        </p:nvSpPr>
        <p:spPr>
          <a:xfrm>
            <a:off x="6299886" y="2505075"/>
            <a:ext cx="5472114"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60CBD79B-0266-4692-9562-0F7706A271D8}"/>
              </a:ext>
            </a:extLst>
          </p:cNvPr>
          <p:cNvSpPr>
            <a:spLocks noGrp="1"/>
          </p:cNvSpPr>
          <p:nvPr>
            <p:ph sz="half" idx="2"/>
          </p:nvPr>
        </p:nvSpPr>
        <p:spPr>
          <a:xfrm>
            <a:off x="431887" y="2505075"/>
            <a:ext cx="5472114"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22551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684F2FFD-7164-411A-96A5-A5211A6CAD45}"/>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ED8B3FD9-234A-4B72-9A91-D7DD23D39CDC}"/>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1FDBADDA-AF39-45A0-BBAB-A87608C0A8EB}"/>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4" name="Text Placeholder 3">
            <a:extLst>
              <a:ext uri="{FF2B5EF4-FFF2-40B4-BE49-F238E27FC236}">
                <a16:creationId xmlns:a16="http://schemas.microsoft.com/office/drawing/2014/main" id="{8A083984-DDF1-4D26-BB0A-9EE8430AB214}"/>
              </a:ext>
            </a:extLst>
          </p:cNvPr>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en-US" noProof="0" smtClean="0"/>
              <a:t>Edit Master text styles</a:t>
            </a:r>
          </a:p>
        </p:txBody>
      </p:sp>
      <p:sp>
        <p:nvSpPr>
          <p:cNvPr id="15" name="Content Placeholder 2">
            <a:extLst>
              <a:ext uri="{FF2B5EF4-FFF2-40B4-BE49-F238E27FC236}">
                <a16:creationId xmlns:a16="http://schemas.microsoft.com/office/drawing/2014/main" id="{305EC740-58FD-4D74-B7D7-DA487FC5EC30}"/>
              </a:ext>
            </a:extLst>
          </p:cNvPr>
          <p:cNvSpPr>
            <a:spLocks noGrp="1"/>
          </p:cNvSpPr>
          <p:nvPr>
            <p:ph idx="1"/>
          </p:nvPr>
        </p:nvSpPr>
        <p:spPr>
          <a:xfrm>
            <a:off x="6096000" y="987425"/>
            <a:ext cx="5472000" cy="4718562"/>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304204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4" name="Text Placeholder 3">
            <a:extLst>
              <a:ext uri="{FF2B5EF4-FFF2-40B4-BE49-F238E27FC236}">
                <a16:creationId xmlns:a16="http://schemas.microsoft.com/office/drawing/2014/main" id="{8A083984-DDF1-4D26-BB0A-9EE8430AB214}"/>
              </a:ext>
            </a:extLst>
          </p:cNvPr>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en-US" noProof="0" smtClean="0"/>
              <a:t>Edit Master text styles</a:t>
            </a:r>
          </a:p>
        </p:txBody>
      </p:sp>
      <p:sp>
        <p:nvSpPr>
          <p:cNvPr id="7" name="Picture Placeholder 2">
            <a:extLst>
              <a:ext uri="{FF2B5EF4-FFF2-40B4-BE49-F238E27FC236}">
                <a16:creationId xmlns:a16="http://schemas.microsoft.com/office/drawing/2014/main" id="{E28466D9-7530-474E-BC12-1642958B7245}"/>
              </a:ext>
            </a:extLst>
          </p:cNvPr>
          <p:cNvSpPr>
            <a:spLocks noGrp="1"/>
          </p:cNvSpPr>
          <p:nvPr>
            <p:ph type="pic" idx="1"/>
          </p:nvPr>
        </p:nvSpPr>
        <p:spPr>
          <a:xfrm>
            <a:off x="6095999" y="987425"/>
            <a:ext cx="5471999" cy="47185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960549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6387D291-05F0-4DD7-A728-945B6C9F2382}"/>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61A6105F-5309-4A56-AAF2-8D4A0477F00A}"/>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505855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6387D291-05F0-4DD7-A728-945B6C9F2382}"/>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61A6105F-5309-4A56-AAF2-8D4A0477F00A}"/>
              </a:ext>
            </a:extLst>
          </p:cNvPr>
          <p:cNvSpPr>
            <a:spLocks noGrp="1"/>
          </p:cNvSpPr>
          <p:nvPr>
            <p:ph type="title"/>
          </p:nvPr>
        </p:nvSpPr>
        <p:spPr/>
        <p:txBody>
          <a:body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55F7A73E-4A54-4742-8586-DD6DAA3BC61C}"/>
              </a:ext>
            </a:extLst>
          </p:cNvPr>
          <p:cNvSpPr>
            <a:spLocks noGrp="1"/>
          </p:cNvSpPr>
          <p:nvPr>
            <p:ph type="body" sz="quarter" idx="34"/>
          </p:nvPr>
        </p:nvSpPr>
        <p:spPr>
          <a:xfrm>
            <a:off x="1313656" y="1955257"/>
            <a:ext cx="9564688" cy="2947486"/>
          </a:xfrm>
        </p:spPr>
        <p:txBody>
          <a:bodyPr anchor="ctr"/>
          <a:lstStyle>
            <a:lvl1pPr marL="0" indent="0" algn="ctr">
              <a:buNone/>
              <a:defRPr sz="6000"/>
            </a:lvl1pPr>
            <a:lvl2pPr marL="266700" indent="0">
              <a:buNone/>
              <a:defRPr/>
            </a:lvl2pPr>
          </a:lstStyle>
          <a:p>
            <a:pPr lvl="0"/>
            <a:r>
              <a:rPr lang="en-US" noProof="0" smtClean="0"/>
              <a:t>Edit Master text styles</a:t>
            </a:r>
          </a:p>
        </p:txBody>
      </p:sp>
    </p:spTree>
    <p:extLst>
      <p:ext uri="{BB962C8B-B14F-4D97-AF65-F5344CB8AC3E}">
        <p14:creationId xmlns:p14="http://schemas.microsoft.com/office/powerpoint/2010/main" val="324092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79100" y="804500"/>
            <a:ext cx="4416588" cy="381871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92051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BDA9BE28-009E-4D88-9951-81B453F75A4E}"/>
              </a:ext>
            </a:extLst>
          </p:cNvPr>
          <p:cNvSpPr>
            <a:spLocks noGrp="1"/>
          </p:cNvSpPr>
          <p:nvPr>
            <p:ph type="sldNum" sz="quarter" idx="13"/>
          </p:nvPr>
        </p:nvSpPr>
        <p:spPr>
          <a:solidFill>
            <a:schemeClr val="bg1"/>
          </a:solidFill>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943600" y="2438399"/>
            <a:ext cx="5385600" cy="3044399"/>
          </a:xfrm>
          <a:gradFill>
            <a:gsLst>
              <a:gs pos="83186">
                <a:schemeClr val="bg1"/>
              </a:gs>
              <a:gs pos="0">
                <a:schemeClr val="accent1">
                  <a:lumMod val="20000"/>
                  <a:lumOff val="80000"/>
                  <a:alpha val="50000"/>
                </a:schemeClr>
              </a:gs>
              <a:gs pos="46000">
                <a:schemeClr val="bg1">
                  <a:alpha val="90000"/>
                </a:schemeClr>
              </a:gs>
            </a:gsLst>
            <a:lin ang="3600000" scaled="0"/>
          </a:gradFill>
        </p:spPr>
        <p:txBody>
          <a:bodyPr lIns="72000" tIns="180000" rIns="180000" bIns="0" anchor="t"/>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248971" y="4479264"/>
            <a:ext cx="2851629" cy="749534"/>
          </a:xfrm>
          <a:solidFill>
            <a:schemeClr val="bg1">
              <a:alpha val="80000"/>
            </a:schemeClr>
          </a:solidFill>
          <a:ln w="3175">
            <a:gradFill>
              <a:gsLst>
                <a:gs pos="0">
                  <a:schemeClr val="bg1">
                    <a:lumMod val="95000"/>
                  </a:schemeClr>
                </a:gs>
                <a:gs pos="100000">
                  <a:schemeClr val="accent1"/>
                </a:gs>
              </a:gsLst>
              <a:lin ang="1080000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02681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6769100" y="144000"/>
            <a:ext cx="5280100" cy="6048000"/>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93000" y="2438399"/>
            <a:ext cx="3836200" cy="3044399"/>
          </a:xfrm>
          <a:gradFill>
            <a:gsLst>
              <a:gs pos="83186">
                <a:schemeClr val="bg1"/>
              </a:gs>
              <a:gs pos="0">
                <a:schemeClr val="accent1">
                  <a:lumMod val="20000"/>
                  <a:lumOff val="80000"/>
                  <a:alpha val="50000"/>
                </a:schemeClr>
              </a:gs>
              <a:gs pos="46000">
                <a:schemeClr val="bg1">
                  <a:alpha val="90000"/>
                </a:schemeClr>
              </a:gs>
            </a:gsLst>
            <a:lin ang="3600000" scaled="0"/>
          </a:gradFill>
        </p:spPr>
        <p:txBody>
          <a:bodyPr lIns="432000" tIns="432000" rIns="72000" bIns="1188000" anchor="t"/>
          <a:lstStyle>
            <a:lvl1pPr algn="l">
              <a:lnSpc>
                <a:spcPts val="4700"/>
              </a:lnSpc>
              <a:defRPr sz="4500">
                <a:solidFill>
                  <a:schemeClr val="tx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47000" y="4465176"/>
            <a:ext cx="3372329" cy="774934"/>
          </a:xfrm>
          <a:solidFill>
            <a:schemeClr val="bg1">
              <a:alpha val="80000"/>
            </a:schemeClr>
          </a:solidFill>
          <a:ln w="3175">
            <a:gradFill>
              <a:gsLst>
                <a:gs pos="0">
                  <a:schemeClr val="bg1">
                    <a:lumMod val="95000"/>
                  </a:schemeClr>
                </a:gs>
                <a:gs pos="100000">
                  <a:schemeClr val="accent1"/>
                </a:gs>
              </a:gsLst>
              <a:lin ang="10800000" scaled="0"/>
            </a:gradFill>
          </a:ln>
        </p:spPr>
        <p:txBody>
          <a:bodyPr lIns="180000" tIns="144000" rIns="0"/>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Content Placeholder 2">
            <a:extLst>
              <a:ext uri="{FF2B5EF4-FFF2-40B4-BE49-F238E27FC236}">
                <a16:creationId xmlns:a16="http://schemas.microsoft.com/office/drawing/2014/main" id="{23D3924F-A5EC-4141-A191-1A110C406AF7}"/>
              </a:ext>
            </a:extLst>
          </p:cNvPr>
          <p:cNvSpPr>
            <a:spLocks noGrp="1"/>
          </p:cNvSpPr>
          <p:nvPr>
            <p:ph sz="half" idx="15"/>
          </p:nvPr>
        </p:nvSpPr>
        <p:spPr>
          <a:xfrm>
            <a:off x="432000" y="2438399"/>
            <a:ext cx="5472000" cy="30444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570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5280100" cy="6060155"/>
          </a:xfrm>
          <a:solidFill>
            <a:schemeClr val="bg1">
              <a:lumMod val="95000"/>
            </a:schemeClr>
          </a:solidFill>
        </p:spPr>
        <p:txBody>
          <a:bodyPr lIns="0" tIns="144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12" name="Content Placeholder 2">
            <a:extLst>
              <a:ext uri="{FF2B5EF4-FFF2-40B4-BE49-F238E27FC236}">
                <a16:creationId xmlns:a16="http://schemas.microsoft.com/office/drawing/2014/main" id="{23D3924F-A5EC-4141-A191-1A110C406AF7}"/>
              </a:ext>
            </a:extLst>
          </p:cNvPr>
          <p:cNvSpPr>
            <a:spLocks noGrp="1"/>
          </p:cNvSpPr>
          <p:nvPr>
            <p:ph sz="half" idx="15"/>
          </p:nvPr>
        </p:nvSpPr>
        <p:spPr>
          <a:xfrm>
            <a:off x="6096000" y="3263899"/>
            <a:ext cx="5472000" cy="2442088"/>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1" name="Subtitle 2">
            <a:extLst>
              <a:ext uri="{FF2B5EF4-FFF2-40B4-BE49-F238E27FC236}">
                <a16:creationId xmlns:a16="http://schemas.microsoft.com/office/drawing/2014/main" id="{499E1708-B7A6-4D6F-9968-5398B335FA88}"/>
              </a:ext>
            </a:extLst>
          </p:cNvPr>
          <p:cNvSpPr>
            <a:spLocks noGrp="1"/>
          </p:cNvSpPr>
          <p:nvPr>
            <p:ph type="subTitle" idx="1"/>
          </p:nvPr>
        </p:nvSpPr>
        <p:spPr>
          <a:xfrm>
            <a:off x="355601" y="4889912"/>
            <a:ext cx="4840085" cy="816075"/>
          </a:xfrm>
          <a:solidFill>
            <a:schemeClr val="bg1">
              <a:alpha val="80000"/>
            </a:schemeClr>
          </a:solidFill>
          <a:ln w="3175">
            <a:gradFill>
              <a:gsLst>
                <a:gs pos="0">
                  <a:schemeClr val="bg1">
                    <a:lumMod val="95000"/>
                  </a:schemeClr>
                </a:gs>
                <a:gs pos="100000">
                  <a:schemeClr val="accent1"/>
                </a:gs>
              </a:gsLst>
              <a:lin ang="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77529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0">
                <a:solidFill>
                  <a:schemeClr val="tx1">
                    <a:lumMod val="75000"/>
                    <a:lumOff val="25000"/>
                  </a:schemeClr>
                </a:solidFill>
                <a:latin typeface="+mj-lt"/>
              </a:defRPr>
            </a:lvl1pPr>
          </a:lstStyle>
          <a:p>
            <a:pPr lvl="0"/>
            <a:r>
              <a:rPr lang="en-US" noProof="0" smtClean="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8E8FD215-79E5-48E4-95DB-2C5E5A1F8E8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DF905B34-4C18-4A8D-8167-57B7BF03DE14}"/>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DA3C530-12F9-48FC-BC5E-D34BDC504BC6}"/>
              </a:ext>
            </a:extLst>
          </p:cNvPr>
          <p:cNvSpPr>
            <a:spLocks noGrp="1"/>
          </p:cNvSpPr>
          <p:nvPr>
            <p:ph type="pic" sz="quarter" idx="16" hasCustomPrompt="1"/>
          </p:nvPr>
        </p:nvSpPr>
        <p:spPr>
          <a:xfrm>
            <a:off x="144000" y="143999"/>
            <a:ext cx="11905200" cy="6047999"/>
          </a:xfrm>
          <a:solidFill>
            <a:schemeClr val="bg1">
              <a:lumMod val="95000"/>
            </a:schemeClr>
          </a:solidFill>
        </p:spPr>
        <p:txBody>
          <a:bodyPr lIns="0" r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64900" y="4910452"/>
            <a:ext cx="4101900" cy="773546"/>
          </a:xfrm>
          <a:solidFill>
            <a:schemeClr val="tx1"/>
          </a:solidFill>
        </p:spPr>
        <p:txBody>
          <a:bodyPr lIns="180000" tIns="72000" rIns="180000" anchor="t"/>
          <a:lstStyle>
            <a:lvl1pPr marL="0" indent="0">
              <a:buNone/>
              <a:defRPr>
                <a:solidFill>
                  <a:schemeClr val="bg1"/>
                </a:solidFill>
                <a:latin typeface="+mj-lt"/>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3EC14527-4DF5-4A98-AE66-C80F3B8E6D2E}"/>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878C031A-1E1B-4E18-9052-CA663975447C}"/>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1764000" rIns="0" anchor="ctr"/>
          <a:lstStyle>
            <a:lvl1pPr marL="0" indent="0" algn="l">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15412" y="360000"/>
            <a:ext cx="4416588" cy="471657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Thank You</a:t>
            </a:r>
          </a:p>
        </p:txBody>
      </p:sp>
      <p:sp>
        <p:nvSpPr>
          <p:cNvPr id="3" name="Text Placeholder 5">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415413" y="5076572"/>
            <a:ext cx="4416587" cy="1421429"/>
          </a:xfrm>
          <a:solidFill>
            <a:schemeClr val="bg1">
              <a:alpha val="80000"/>
            </a:schemeClr>
          </a:solidFill>
          <a:ln w="3175">
            <a:gradFill>
              <a:gsLst>
                <a:gs pos="0">
                  <a:schemeClr val="bg1">
                    <a:lumMod val="95000"/>
                  </a:schemeClr>
                </a:gs>
                <a:gs pos="100000">
                  <a:schemeClr val="accent1"/>
                </a:gs>
              </a:gsLst>
              <a:lin ang="0" scaled="0"/>
            </a:gradFill>
          </a:ln>
        </p:spPr>
        <p:txBody>
          <a:bodyPr tIns="144000" rIns="468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20" name="Text Placeholder 6">
            <a:extLst>
              <a:ext uri="{FF2B5EF4-FFF2-40B4-BE49-F238E27FC236}">
                <a16:creationId xmlns:a16="http://schemas.microsoft.com/office/drawing/2014/main" id="{CEB7A85F-8707-4B62-B299-F53931B8617A}"/>
              </a:ext>
            </a:extLst>
          </p:cNvPr>
          <p:cNvSpPr>
            <a:spLocks noGrp="1"/>
          </p:cNvSpPr>
          <p:nvPr>
            <p:ph type="body" sz="quarter" idx="16" hasCustomPrompt="1"/>
          </p:nvPr>
        </p:nvSpPr>
        <p:spPr>
          <a:xfrm>
            <a:off x="7948708" y="5540135"/>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21" name="Text Placeholder 7">
            <a:extLst>
              <a:ext uri="{FF2B5EF4-FFF2-40B4-BE49-F238E27FC236}">
                <a16:creationId xmlns:a16="http://schemas.microsoft.com/office/drawing/2014/main" id="{BA4C7E3C-7C17-46E9-928A-D3D505EEAAE5}"/>
              </a:ext>
            </a:extLst>
          </p:cNvPr>
          <p:cNvSpPr>
            <a:spLocks noGrp="1"/>
          </p:cNvSpPr>
          <p:nvPr>
            <p:ph type="body" sz="quarter" idx="17" hasCustomPrompt="1"/>
          </p:nvPr>
        </p:nvSpPr>
        <p:spPr>
          <a:xfrm>
            <a:off x="7948708" y="5809779"/>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22" name="Text Placeholder 8">
            <a:extLst>
              <a:ext uri="{FF2B5EF4-FFF2-40B4-BE49-F238E27FC236}">
                <a16:creationId xmlns:a16="http://schemas.microsoft.com/office/drawing/2014/main" id="{6ADD6EB2-7D8E-4991-87A6-02723731EBE1}"/>
              </a:ext>
            </a:extLst>
          </p:cNvPr>
          <p:cNvSpPr>
            <a:spLocks noGrp="1"/>
          </p:cNvSpPr>
          <p:nvPr>
            <p:ph type="body" sz="quarter" idx="18" hasCustomPrompt="1"/>
          </p:nvPr>
        </p:nvSpPr>
        <p:spPr>
          <a:xfrm>
            <a:off x="7948708" y="6079423"/>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60684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60000" y="359999"/>
            <a:ext cx="4416588" cy="5321927"/>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84799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726F2C-157B-477E-AD76-8F54126834C2}"/>
              </a:ext>
            </a:extLst>
          </p:cNvPr>
          <p:cNvSpPr/>
          <p:nvPr userDrawn="1"/>
        </p:nvSpPr>
        <p:spPr>
          <a:xfrm>
            <a:off x="0" y="6191250"/>
            <a:ext cx="12192000" cy="666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40000" cy="4377523"/>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Rectangle 6">
            <a:extLst>
              <a:ext uri="{FF2B5EF4-FFF2-40B4-BE49-F238E27FC236}">
                <a16:creationId xmlns:a16="http://schemas.microsoft.com/office/drawing/2014/main" id="{474FB90F-5E6B-4508-96BB-939635D11AFF}"/>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74A1CB7-B157-440C-BA82-A62890EF3721}"/>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E5B1BAC-5CBE-4B0E-B0AA-1C05EBEE964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168BD16A-5998-4CCA-B0F2-62F67B639AF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77425" y="6322399"/>
            <a:ext cx="370575" cy="365125"/>
          </a:xfrm>
          <a:prstGeom prst="rect">
            <a:avLst/>
          </a:prstGeom>
          <a:solidFill>
            <a:schemeClr val="bg1"/>
          </a:solidFill>
          <a:ln w="3175">
            <a:solidFill>
              <a:schemeClr val="bg1">
                <a:lumMod val="85000"/>
              </a:schemeClr>
            </a:solidFill>
          </a:ln>
          <a:effectLst/>
        </p:spPr>
        <p:txBody>
          <a:bodyPr vert="horz" lIns="0" tIns="0" rIns="0" bIns="0" rtlCol="0" anchor="ctr"/>
          <a:lstStyle>
            <a:lvl1pPr algn="ctr">
              <a:defRPr sz="1200">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144000" y="6322399"/>
            <a:ext cx="4114800"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21" name="TextBox 20">
            <a:extLst>
              <a:ext uri="{FF2B5EF4-FFF2-40B4-BE49-F238E27FC236}">
                <a16:creationId xmlns:a16="http://schemas.microsoft.com/office/drawing/2014/main" id="{B3839907-C37E-4F37-B9BB-92B4A49360E6}"/>
              </a:ext>
            </a:extLst>
          </p:cNvPr>
          <p:cNvSpPr txBox="1"/>
          <p:nvPr userDrawn="1"/>
        </p:nvSpPr>
        <p:spPr>
          <a:xfrm>
            <a:off x="10194026" y="6258973"/>
            <a:ext cx="1577974" cy="427535"/>
          </a:xfrm>
          <a:prstGeom prst="rect">
            <a:avLst/>
          </a:prstGeom>
          <a:noFill/>
        </p:spPr>
        <p:txBody>
          <a:bodyPr wrap="square" lIns="0" tIns="144000" rIns="0" bIns="0" rtlCol="0">
            <a:spAutoFit/>
          </a:bodyPr>
          <a:lstStyle/>
          <a:p>
            <a:pPr algn="ctr">
              <a:lnSpc>
                <a:spcPts val="1100"/>
              </a:lnSpc>
            </a:pPr>
            <a:r>
              <a:rPr lang="en-US" sz="2000" b="1" spc="0" baseline="0" noProof="0" dirty="0">
                <a:solidFill>
                  <a:schemeClr val="tx1">
                    <a:lumMod val="75000"/>
                    <a:lumOff val="25000"/>
                  </a:schemeClr>
                </a:solidFill>
                <a:latin typeface="+mj-lt"/>
                <a:cs typeface="Times New Roman" panose="02020603050405020304" pitchFamily="18" charset="0"/>
              </a:rPr>
              <a:t>Contoso</a:t>
            </a:r>
            <a:r>
              <a:rPr lang="en-US" sz="2000" b="1" spc="0" baseline="0" noProof="0" dirty="0">
                <a:solidFill>
                  <a:schemeClr val="tx1">
                    <a:lumMod val="75000"/>
                    <a:lumOff val="25000"/>
                  </a:schemeClr>
                </a:solidFill>
                <a:latin typeface="Times New Roman" panose="02020603050405020304" pitchFamily="18" charset="0"/>
                <a:cs typeface="Times New Roman" panose="02020603050405020304" pitchFamily="18" charset="0"/>
              </a:rPr>
              <a:t/>
            </a:r>
            <a:br>
              <a:rPr lang="en-US" sz="2000" b="1" spc="0" baseline="0" noProof="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1100" b="0" i="1" spc="600" baseline="0" noProof="0" dirty="0">
                <a:solidFill>
                  <a:schemeClr val="tx1">
                    <a:lumMod val="75000"/>
                    <a:lumOff val="25000"/>
                  </a:schemeClr>
                </a:solidFill>
                <a:latin typeface="Times New Roman" panose="02020603050405020304" pitchFamily="18" charset="0"/>
                <a:cs typeface="Times New Roman" panose="02020603050405020304" pitchFamily="18" charset="0"/>
              </a:rPr>
              <a:t>Suites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5" r:id="rId4"/>
    <p:sldLayoutId id="2147483666" r:id="rId5"/>
    <p:sldLayoutId id="2147483659" r:id="rId6"/>
    <p:sldLayoutId id="2147483660" r:id="rId7"/>
    <p:sldLayoutId id="2147483664" r:id="rId8"/>
    <p:sldLayoutId id="2147483668" r:id="rId9"/>
    <p:sldLayoutId id="2147483669" r:id="rId10"/>
    <p:sldLayoutId id="2147483650" r:id="rId11"/>
    <p:sldLayoutId id="2147483652" r:id="rId12"/>
    <p:sldLayoutId id="2147483667" r:id="rId13"/>
    <p:sldLayoutId id="2147483656" r:id="rId14"/>
    <p:sldLayoutId id="2147483657" r:id="rId15"/>
    <p:sldLayoutId id="2147483671" r:id="rId16"/>
    <p:sldLayoutId id="2147483672" r:id="rId17"/>
    <p:sldLayoutId id="2147483654" r:id="rId18"/>
    <p:sldLayoutId id="2147483673" r:id="rId19"/>
    <p:sldLayoutId id="2147483655"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Rockwell" panose="02060603020205020403" pitchFamily="18" charset="0"/>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nowy forrest from top" title="Snowy forrest from top">
            <a:extLst>
              <a:ext uri="{FF2B5EF4-FFF2-40B4-BE49-F238E27FC236}">
                <a16:creationId xmlns:a16="http://schemas.microsoft.com/office/drawing/2014/main" id="{F7C18470-34F4-493A-B338-DAAE751FB656}"/>
              </a:ext>
            </a:extLst>
          </p:cNvPr>
          <p:cNvPicPr>
            <a:picLocks noGrp="1" noChangeAspect="1"/>
          </p:cNvPicPr>
          <p:nvPr>
            <p:ph type="pic" sz="quarter" idx="13"/>
          </p:nvPr>
        </p:nvPicPr>
        <p:blipFill>
          <a:blip r:embed="rId2"/>
          <a:stretch>
            <a:fillRect/>
          </a:stretch>
        </p:blipFill>
        <p:spPr>
          <a:xfrm>
            <a:off x="144000" y="146383"/>
            <a:ext cx="11905200" cy="6565233"/>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Agile Methodology</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ln>
            <a:gradFill>
              <a:gsLst>
                <a:gs pos="0">
                  <a:schemeClr val="bg1">
                    <a:lumMod val="95000"/>
                  </a:schemeClr>
                </a:gs>
                <a:gs pos="100000">
                  <a:schemeClr val="accent1"/>
                </a:gs>
              </a:gsLst>
            </a:gradFill>
          </a:ln>
        </p:spPr>
        <p:txBody>
          <a:bodyPr/>
          <a:lstStyle/>
          <a:p>
            <a:r>
              <a:rPr lang="en-US" dirty="0" smtClean="0"/>
              <a:t>Rupinder Kaur</a:t>
            </a:r>
            <a:endParaRPr lang="en-US" dirty="0"/>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000" y="1022465"/>
            <a:ext cx="11340000" cy="5544590"/>
          </a:xfrm>
        </p:spPr>
        <p:txBody>
          <a:bodyPr/>
          <a:lstStyle/>
          <a:p>
            <a:r>
              <a:rPr lang="en-US" sz="1600" dirty="0" smtClean="0">
                <a:latin typeface="Poor Richard" panose="02080502050505020702" pitchFamily="18" charset="0"/>
              </a:rPr>
              <a:t>In </a:t>
            </a:r>
            <a:r>
              <a:rPr lang="en-US" sz="1600" dirty="0">
                <a:latin typeface="Poor Richard" panose="02080502050505020702" pitchFamily="18" charset="0"/>
              </a:rPr>
              <a:t>Agile, a project is divided into small tasks or features, called "user stories." Teams work on these user stories in short cycles, usually 2-4 weeks, called "sprints." At the end of each sprint, you have a potentially shippable </a:t>
            </a:r>
            <a:r>
              <a:rPr lang="en-US" sz="1600" dirty="0" smtClean="0">
                <a:latin typeface="Poor Richard" panose="02080502050505020702" pitchFamily="18" charset="0"/>
              </a:rPr>
              <a:t>product. Agile </a:t>
            </a:r>
            <a:r>
              <a:rPr lang="en-US" sz="1600" dirty="0">
                <a:latin typeface="Poor Richard" panose="02080502050505020702" pitchFamily="18" charset="0"/>
              </a:rPr>
              <a:t>is all about flexibility, collaboration, and delivering value to customers quickly. </a:t>
            </a:r>
            <a:endParaRPr lang="en-US" sz="1600" dirty="0" smtClean="0">
              <a:latin typeface="Poor Richard" panose="02080502050505020702" pitchFamily="18" charset="0"/>
            </a:endParaRPr>
          </a:p>
          <a:p>
            <a:pPr marL="0" indent="0">
              <a:buNone/>
            </a:pPr>
            <a:r>
              <a:rPr lang="en-US" sz="1600" dirty="0">
                <a:latin typeface="Poor Richard" panose="02080502050505020702" pitchFamily="18" charset="0"/>
              </a:rPr>
              <a:t>Imagine you're making a video game, and you want to create a character for it. Here's how Agile would work:</a:t>
            </a:r>
          </a:p>
          <a:p>
            <a:r>
              <a:rPr lang="en-US" sz="1600" b="1" dirty="0">
                <a:latin typeface="Poor Richard" panose="02080502050505020702" pitchFamily="18" charset="0"/>
              </a:rPr>
              <a:t>Planning</a:t>
            </a:r>
            <a:r>
              <a:rPr lang="en-US" sz="1600" dirty="0">
                <a:latin typeface="Poor Richard" panose="02080502050505020702" pitchFamily="18" charset="0"/>
              </a:rPr>
              <a:t>: First, you decide that you need a character for your game. Instead of planning every detail upfront, you start with a basic idea – let's say, a brave knight.</a:t>
            </a:r>
          </a:p>
          <a:p>
            <a:r>
              <a:rPr lang="en-US" sz="1600" b="1" dirty="0">
                <a:latin typeface="Poor Richard" panose="02080502050505020702" pitchFamily="18" charset="0"/>
              </a:rPr>
              <a:t>Sprints</a:t>
            </a:r>
            <a:r>
              <a:rPr lang="en-US" sz="1600" dirty="0">
                <a:latin typeface="Poor Richard" panose="02080502050505020702" pitchFamily="18" charset="0"/>
              </a:rPr>
              <a:t>: You divide the work into small chunks, called sprints. Each sprint is like a short period of time, maybe two weeks.</a:t>
            </a:r>
          </a:p>
          <a:p>
            <a:r>
              <a:rPr lang="en-US" sz="1600" b="1" dirty="0">
                <a:latin typeface="Poor Richard" panose="02080502050505020702" pitchFamily="18" charset="0"/>
              </a:rPr>
              <a:t>Building Blocks</a:t>
            </a:r>
            <a:r>
              <a:rPr lang="en-US" sz="1600" dirty="0">
                <a:latin typeface="Poor Richard" panose="02080502050505020702" pitchFamily="18" charset="0"/>
              </a:rPr>
              <a:t>: In the first sprint, you focus on creating the knight's basic appearance and movements. You don't worry about the fancy armor or special powers yet.</a:t>
            </a:r>
          </a:p>
          <a:p>
            <a:r>
              <a:rPr lang="en-US" sz="1600" b="1" dirty="0">
                <a:latin typeface="Poor Richard" panose="02080502050505020702" pitchFamily="18" charset="0"/>
              </a:rPr>
              <a:t>Feedback</a:t>
            </a:r>
            <a:r>
              <a:rPr lang="en-US" sz="1600" dirty="0">
                <a:latin typeface="Poor Richard" panose="02080502050505020702" pitchFamily="18" charset="0"/>
              </a:rPr>
              <a:t>: At the end of the sprint, you show your friends a simple version of the knight and ask for their opinions. They suggest giving the knight a sword and a shield.</a:t>
            </a:r>
          </a:p>
          <a:p>
            <a:r>
              <a:rPr lang="en-US" sz="1600" b="1" dirty="0">
                <a:latin typeface="Poor Richard" panose="02080502050505020702" pitchFamily="18" charset="0"/>
              </a:rPr>
              <a:t>Adjustments</a:t>
            </a:r>
            <a:r>
              <a:rPr lang="en-US" sz="1600" dirty="0">
                <a:latin typeface="Poor Richard" panose="02080502050505020702" pitchFamily="18" charset="0"/>
              </a:rPr>
              <a:t>: You listen to the feedback and, in the next sprint, you add a sword and a shield to your knight character. It's still not perfect, but it's getting better.</a:t>
            </a:r>
          </a:p>
          <a:p>
            <a:r>
              <a:rPr lang="en-US" sz="1600" b="1" dirty="0">
                <a:latin typeface="Poor Richard" panose="02080502050505020702" pitchFamily="18" charset="0"/>
              </a:rPr>
              <a:t>More Feedback</a:t>
            </a:r>
            <a:r>
              <a:rPr lang="en-US" sz="1600" dirty="0">
                <a:latin typeface="Poor Richard" panose="02080502050505020702" pitchFamily="18" charset="0"/>
              </a:rPr>
              <a:t>: You keep doing this – creating a basic version, getting feedback, and making improvements in short sprints. Maybe in the next sprint, you add a cool helmet to the knight.</a:t>
            </a:r>
          </a:p>
          <a:p>
            <a:r>
              <a:rPr lang="en-US" sz="1600" b="1" dirty="0">
                <a:latin typeface="Poor Richard" panose="02080502050505020702" pitchFamily="18" charset="0"/>
              </a:rPr>
              <a:t>Iterations</a:t>
            </a:r>
            <a:r>
              <a:rPr lang="en-US" sz="1600" dirty="0">
                <a:latin typeface="Poor Richard" panose="02080502050505020702" pitchFamily="18" charset="0"/>
              </a:rPr>
              <a:t>: You repeat this process multiple times, making the knight better and better with each sprint. Sometimes you might even decide to change the knight's appearance or abilities based on new ideas or player feedback.</a:t>
            </a:r>
          </a:p>
          <a:p>
            <a:r>
              <a:rPr lang="en-US" sz="1600" b="1" dirty="0">
                <a:latin typeface="Poor Richard" panose="02080502050505020702" pitchFamily="18" charset="0"/>
              </a:rPr>
              <a:t>Final Product</a:t>
            </a:r>
            <a:r>
              <a:rPr lang="en-US" sz="1600" dirty="0">
                <a:latin typeface="Poor Richard" panose="02080502050505020702" pitchFamily="18" charset="0"/>
              </a:rPr>
              <a:t>: After several sprints, you have a fully developed, awesome knight character for your game. It's much better than if you had tried to create everything at once from the start.</a:t>
            </a:r>
          </a:p>
          <a:p>
            <a:endParaRPr lang="en-US" sz="1600" dirty="0">
              <a:latin typeface="Poor Richard" panose="02080502050505020702" pitchFamily="18" charset="0"/>
            </a:endParaRPr>
          </a:p>
        </p:txBody>
      </p:sp>
      <p:sp>
        <p:nvSpPr>
          <p:cNvPr id="3" name="Slide Number Placeholder 2"/>
          <p:cNvSpPr>
            <a:spLocks noGrp="1"/>
          </p:cNvSpPr>
          <p:nvPr>
            <p:ph type="sldNum" sz="quarter" idx="33"/>
          </p:nvPr>
        </p:nvSpPr>
        <p:spPr/>
        <p:txBody>
          <a:bodyPr/>
          <a:lstStyle/>
          <a:p>
            <a:fld id="{19B51A1E-902D-48AF-9020-955120F399B6}" type="slidenum">
              <a:rPr lang="en-US" noProof="0" smtClean="0"/>
              <a:pPr/>
              <a:t>2</a:t>
            </a:fld>
            <a:endParaRPr lang="en-US" noProof="0" dirty="0"/>
          </a:p>
        </p:txBody>
      </p:sp>
      <p:sp>
        <p:nvSpPr>
          <p:cNvPr id="4" name="Title 3"/>
          <p:cNvSpPr>
            <a:spLocks noGrp="1"/>
          </p:cNvSpPr>
          <p:nvPr>
            <p:ph type="title"/>
          </p:nvPr>
        </p:nvSpPr>
        <p:spPr/>
        <p:txBody>
          <a:bodyPr/>
          <a:lstStyle/>
          <a:p>
            <a:r>
              <a:rPr lang="en-US" dirty="0" smtClean="0">
                <a:solidFill>
                  <a:srgbClr val="0070C0"/>
                </a:solidFill>
                <a:latin typeface="Old English Text MT" panose="03040902040508030806" pitchFamily="66" charset="0"/>
              </a:rPr>
              <a:t>Definition:</a:t>
            </a:r>
            <a:endParaRPr lang="en-US" dirty="0">
              <a:solidFill>
                <a:srgbClr val="0070C0"/>
              </a:solidFill>
              <a:latin typeface="Old English Text MT" panose="03040902040508030806" pitchFamily="66" charset="0"/>
            </a:endParaRPr>
          </a:p>
        </p:txBody>
      </p:sp>
    </p:spTree>
    <p:extLst>
      <p:ext uri="{BB962C8B-B14F-4D97-AF65-F5344CB8AC3E}">
        <p14:creationId xmlns:p14="http://schemas.microsoft.com/office/powerpoint/2010/main" val="151749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000" y="1446414"/>
            <a:ext cx="11340000" cy="4746567"/>
          </a:xfrm>
        </p:spPr>
        <p:txBody>
          <a:bodyPr/>
          <a:lstStyle/>
          <a:p>
            <a:r>
              <a:rPr lang="en-US" sz="1600" b="1" dirty="0">
                <a:latin typeface="Poor Richard" panose="02080502050505020702" pitchFamily="18" charset="0"/>
              </a:rPr>
              <a:t>Flexibility</a:t>
            </a:r>
            <a:r>
              <a:rPr lang="en-US" sz="1600" dirty="0">
                <a:latin typeface="Poor Richard" panose="02080502050505020702" pitchFamily="18" charset="0"/>
              </a:rPr>
              <a:t>: Agile is like a rubber band. It allows you to stretch and change your plans easily. So, if you suddenly realize you need to make a change in your project, Agile can adapt quickly.</a:t>
            </a:r>
          </a:p>
          <a:p>
            <a:r>
              <a:rPr lang="en-US" sz="1600" b="1" dirty="0">
                <a:latin typeface="Poor Richard" panose="02080502050505020702" pitchFamily="18" charset="0"/>
              </a:rPr>
              <a:t>Customer Happiness</a:t>
            </a:r>
            <a:r>
              <a:rPr lang="en-US" sz="1600" dirty="0">
                <a:latin typeface="Poor Richard" panose="02080502050505020702" pitchFamily="18" charset="0"/>
              </a:rPr>
              <a:t>: Agile keeps your customers in the loop. You show them small parts of your project regularly, making sure you're building something they really want. It's like checking if your friend likes the cake you're baking while it's still in the oven.</a:t>
            </a:r>
          </a:p>
          <a:p>
            <a:r>
              <a:rPr lang="en-US" sz="1600" b="1" dirty="0">
                <a:latin typeface="Poor Richard" panose="02080502050505020702" pitchFamily="18" charset="0"/>
              </a:rPr>
              <a:t>Quality Assurance</a:t>
            </a:r>
            <a:r>
              <a:rPr lang="en-US" sz="1600" dirty="0">
                <a:latin typeface="Poor Richard" panose="02080502050505020702" pitchFamily="18" charset="0"/>
              </a:rPr>
              <a:t>: Agile doesn't rush. It tests and checks things frequently, like making sure each layer of a sandwich is perfect before adding the next. This means fewer mistakes and better quality.</a:t>
            </a:r>
          </a:p>
          <a:p>
            <a:r>
              <a:rPr lang="en-US" sz="1600" b="1" dirty="0">
                <a:latin typeface="Poor Richard" panose="02080502050505020702" pitchFamily="18" charset="0"/>
              </a:rPr>
              <a:t>Team Collaboration</a:t>
            </a:r>
            <a:r>
              <a:rPr lang="en-US" sz="1600" dirty="0">
                <a:latin typeface="Poor Richard" panose="02080502050505020702" pitchFamily="18" charset="0"/>
              </a:rPr>
              <a:t>: Agile brings everyone </a:t>
            </a:r>
            <a:r>
              <a:rPr lang="en-US" sz="1600" dirty="0" smtClean="0">
                <a:latin typeface="Poor Richard" panose="02080502050505020702" pitchFamily="18" charset="0"/>
              </a:rPr>
              <a:t>together. </a:t>
            </a:r>
            <a:r>
              <a:rPr lang="en-US" sz="1600" dirty="0">
                <a:latin typeface="Poor Richard" panose="02080502050505020702" pitchFamily="18" charset="0"/>
              </a:rPr>
              <a:t>Developers, testers, and designers work closely, making sure they're all on the same page and moving in the right direction.</a:t>
            </a:r>
          </a:p>
          <a:p>
            <a:r>
              <a:rPr lang="en-US" sz="1600" b="1" dirty="0">
                <a:latin typeface="Poor Richard" panose="02080502050505020702" pitchFamily="18" charset="0"/>
              </a:rPr>
              <a:t>Early Results</a:t>
            </a:r>
            <a:r>
              <a:rPr lang="en-US" sz="1600" dirty="0">
                <a:latin typeface="Poor Richard" panose="02080502050505020702" pitchFamily="18" charset="0"/>
              </a:rPr>
              <a:t>: Instead of waiting a long time for the whole project to finish, Agile gives you something usable early on. It's like getting to eat the pizza crust while you wait for the rest of the pizza to cook.</a:t>
            </a:r>
          </a:p>
          <a:p>
            <a:r>
              <a:rPr lang="en-US" sz="1600" b="1" dirty="0">
                <a:latin typeface="Poor Richard" panose="02080502050505020702" pitchFamily="18" charset="0"/>
              </a:rPr>
              <a:t>Risk Reduction</a:t>
            </a:r>
            <a:r>
              <a:rPr lang="en-US" sz="1600" dirty="0">
                <a:latin typeface="Poor Richard" panose="02080502050505020702" pitchFamily="18" charset="0"/>
              </a:rPr>
              <a:t>: Agile is like testing the waters before diving in. You tackle the riskiest parts of your project first, making sure they work well. If something doesn't, you catch it early and can fix it.</a:t>
            </a:r>
          </a:p>
          <a:p>
            <a:r>
              <a:rPr lang="en-US" sz="1600" b="1" dirty="0">
                <a:latin typeface="Poor Richard" panose="02080502050505020702" pitchFamily="18" charset="0"/>
              </a:rPr>
              <a:t>Continuous Improvement</a:t>
            </a:r>
            <a:r>
              <a:rPr lang="en-US" sz="1600" dirty="0">
                <a:latin typeface="Poor Richard" panose="02080502050505020702" pitchFamily="18" charset="0"/>
              </a:rPr>
              <a:t>: Agile encourages learning and growing. You look back after each cycle, see what went well, and what didn't. Then, you use that knowledge to do even better in the next round.</a:t>
            </a:r>
          </a:p>
          <a:p>
            <a:r>
              <a:rPr lang="en-US" sz="1600" b="1" dirty="0">
                <a:latin typeface="Poor Richard" panose="02080502050505020702" pitchFamily="18" charset="0"/>
              </a:rPr>
              <a:t>Motivated Teams</a:t>
            </a:r>
            <a:r>
              <a:rPr lang="en-US" sz="1600" dirty="0">
                <a:latin typeface="Poor Richard" panose="02080502050505020702" pitchFamily="18" charset="0"/>
              </a:rPr>
              <a:t>: Agile teams are like engines that keep running. They're motivated because they see progress, know their work is valued, and have a say in how things are done.</a:t>
            </a:r>
          </a:p>
          <a:p>
            <a:endParaRPr lang="en-US" dirty="0"/>
          </a:p>
        </p:txBody>
      </p:sp>
      <p:sp>
        <p:nvSpPr>
          <p:cNvPr id="3" name="Slide Number Placeholder 2"/>
          <p:cNvSpPr>
            <a:spLocks noGrp="1"/>
          </p:cNvSpPr>
          <p:nvPr>
            <p:ph type="sldNum" sz="quarter" idx="33"/>
          </p:nvPr>
        </p:nvSpPr>
        <p:spPr/>
        <p:txBody>
          <a:bodyPr/>
          <a:lstStyle/>
          <a:p>
            <a:fld id="{19B51A1E-902D-48AF-9020-955120F399B6}" type="slidenum">
              <a:rPr lang="en-US" noProof="0" smtClean="0"/>
              <a:pPr/>
              <a:t>3</a:t>
            </a:fld>
            <a:endParaRPr lang="en-US" noProof="0" dirty="0"/>
          </a:p>
        </p:txBody>
      </p:sp>
      <p:sp>
        <p:nvSpPr>
          <p:cNvPr id="4" name="Title 3"/>
          <p:cNvSpPr>
            <a:spLocks noGrp="1"/>
          </p:cNvSpPr>
          <p:nvPr>
            <p:ph type="title"/>
          </p:nvPr>
        </p:nvSpPr>
        <p:spPr/>
        <p:txBody>
          <a:bodyPr/>
          <a:lstStyle/>
          <a:p>
            <a:r>
              <a:rPr lang="en-US" dirty="0" smtClean="0">
                <a:solidFill>
                  <a:srgbClr val="0070C0"/>
                </a:solidFill>
                <a:latin typeface="Old English Text MT" panose="03040902040508030806" pitchFamily="66" charset="0"/>
              </a:rPr>
              <a:t>Advantages:</a:t>
            </a:r>
            <a:endParaRPr lang="en-US" dirty="0"/>
          </a:p>
        </p:txBody>
      </p:sp>
    </p:spTree>
    <p:extLst>
      <p:ext uri="{BB962C8B-B14F-4D97-AF65-F5344CB8AC3E}">
        <p14:creationId xmlns:p14="http://schemas.microsoft.com/office/powerpoint/2010/main" val="306213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000" y="1363286"/>
            <a:ext cx="11340000" cy="4879571"/>
          </a:xfrm>
        </p:spPr>
        <p:txBody>
          <a:bodyPr/>
          <a:lstStyle/>
          <a:p>
            <a:r>
              <a:rPr lang="en-US" sz="1600" b="1" dirty="0">
                <a:latin typeface="Poor Richard" panose="02080502050505020702" pitchFamily="18" charset="0"/>
              </a:rPr>
              <a:t>Uncertainty: </a:t>
            </a:r>
            <a:r>
              <a:rPr lang="en-US" sz="1600" dirty="0">
                <a:latin typeface="Poor Richard" panose="02080502050505020702" pitchFamily="18" charset="0"/>
              </a:rPr>
              <a:t>Agile can feel like building a plane while flying it. Because plans can change frequently, it might be unsettling for some team members who prefer a stable roadmap.</a:t>
            </a:r>
          </a:p>
          <a:p>
            <a:r>
              <a:rPr lang="en-US" sz="1600" b="1" dirty="0">
                <a:latin typeface="Poor Richard" panose="02080502050505020702" pitchFamily="18" charset="0"/>
              </a:rPr>
              <a:t>Too Many Meetings: </a:t>
            </a:r>
            <a:r>
              <a:rPr lang="en-US" sz="1600" dirty="0">
                <a:latin typeface="Poor Richard" panose="02080502050505020702" pitchFamily="18" charset="0"/>
              </a:rPr>
              <a:t>Agile involves lots of discussions and meetings. Like having too many toppings on a pizza, it can become overwhelming if not managed well.</a:t>
            </a:r>
          </a:p>
          <a:p>
            <a:r>
              <a:rPr lang="en-US" sz="1600" b="1" dirty="0">
                <a:latin typeface="Poor Richard" panose="02080502050505020702" pitchFamily="18" charset="0"/>
              </a:rPr>
              <a:t>Time-Consuming: </a:t>
            </a:r>
            <a:r>
              <a:rPr lang="en-US" sz="1600" dirty="0">
                <a:latin typeface="Poor Richard" panose="02080502050505020702" pitchFamily="18" charset="0"/>
              </a:rPr>
              <a:t>Agile requires constant communication and feedback. It's like making a sandwich, but instead of just putting ingredients together, you have to keep discussing how to do it.</a:t>
            </a:r>
          </a:p>
          <a:p>
            <a:r>
              <a:rPr lang="en-US" sz="1600" b="1" dirty="0">
                <a:latin typeface="Poor Richard" panose="02080502050505020702" pitchFamily="18" charset="0"/>
              </a:rPr>
              <a:t>Complexity: </a:t>
            </a:r>
            <a:r>
              <a:rPr lang="en-US" sz="1600" dirty="0">
                <a:latin typeface="Poor Richard" panose="02080502050505020702" pitchFamily="18" charset="0"/>
              </a:rPr>
              <a:t>Agile can be a bit like solving a puzzle with constantly changing pieces. It might become confusing if your project has too many moving parts.</a:t>
            </a:r>
          </a:p>
          <a:p>
            <a:r>
              <a:rPr lang="en-US" sz="1600" b="1" dirty="0">
                <a:latin typeface="Poor Richard" panose="02080502050505020702" pitchFamily="18" charset="0"/>
              </a:rPr>
              <a:t>Not Suitable for All Projects: </a:t>
            </a:r>
            <a:r>
              <a:rPr lang="en-US" sz="1600" dirty="0">
                <a:latin typeface="Poor Richard" panose="02080502050505020702" pitchFamily="18" charset="0"/>
              </a:rPr>
              <a:t>Some projects, like building a simple fence, might not benefit much from Agile. Using it where it's not needed is like using a race car to run errands—it's overkill.</a:t>
            </a:r>
          </a:p>
          <a:p>
            <a:r>
              <a:rPr lang="en-US" sz="1600" b="1" dirty="0">
                <a:latin typeface="Poor Richard" panose="02080502050505020702" pitchFamily="18" charset="0"/>
              </a:rPr>
              <a:t>Pressure on Team: </a:t>
            </a:r>
            <a:r>
              <a:rPr lang="en-US" sz="1600" dirty="0">
                <a:latin typeface="Poor Richard" panose="02080502050505020702" pitchFamily="18" charset="0"/>
              </a:rPr>
              <a:t>Agile pushes teams to deliver quickly and frequently. This can be like a treadmill—always moving, and it might be stressful for some.</a:t>
            </a:r>
          </a:p>
          <a:p>
            <a:r>
              <a:rPr lang="en-US" sz="1600" b="1" dirty="0">
                <a:latin typeface="Poor Richard" panose="02080502050505020702" pitchFamily="18" charset="0"/>
              </a:rPr>
              <a:t>Lack of Documentation: </a:t>
            </a:r>
            <a:r>
              <a:rPr lang="en-US" sz="1600" dirty="0">
                <a:latin typeface="Poor Richard" panose="02080502050505020702" pitchFamily="18" charset="0"/>
              </a:rPr>
              <a:t>Agile often relies on face-to-face communication. If not documented properly, important project details could get lost, like forgetting a secret ingredient in a recipe.</a:t>
            </a:r>
          </a:p>
          <a:p>
            <a:r>
              <a:rPr lang="en-US" sz="1600" b="1" dirty="0">
                <a:latin typeface="Poor Richard" panose="02080502050505020702" pitchFamily="18" charset="0"/>
              </a:rPr>
              <a:t>Not Always Customer-Friendly: </a:t>
            </a:r>
            <a:r>
              <a:rPr lang="en-US" sz="1600" dirty="0">
                <a:latin typeface="Poor Richard" panose="02080502050505020702" pitchFamily="18" charset="0"/>
              </a:rPr>
              <a:t>Agile might prioritize the needs of the team over what the customer wants. It's like designing a car with features the engineers like but not what the drivers need.</a:t>
            </a:r>
          </a:p>
          <a:p>
            <a:endParaRPr lang="en-US" sz="1600" dirty="0">
              <a:latin typeface="Poor Richard" panose="02080502050505020702" pitchFamily="18" charset="0"/>
            </a:endParaRPr>
          </a:p>
        </p:txBody>
      </p:sp>
      <p:sp>
        <p:nvSpPr>
          <p:cNvPr id="3" name="Slide Number Placeholder 2"/>
          <p:cNvSpPr>
            <a:spLocks noGrp="1"/>
          </p:cNvSpPr>
          <p:nvPr>
            <p:ph type="sldNum" sz="quarter" idx="33"/>
          </p:nvPr>
        </p:nvSpPr>
        <p:spPr/>
        <p:txBody>
          <a:bodyPr/>
          <a:lstStyle/>
          <a:p>
            <a:fld id="{19B51A1E-902D-48AF-9020-955120F399B6}" type="slidenum">
              <a:rPr lang="en-US" noProof="0" smtClean="0"/>
              <a:pPr/>
              <a:t>4</a:t>
            </a:fld>
            <a:endParaRPr lang="en-US" noProof="0" dirty="0"/>
          </a:p>
        </p:txBody>
      </p:sp>
      <p:sp>
        <p:nvSpPr>
          <p:cNvPr id="4" name="Title 3"/>
          <p:cNvSpPr>
            <a:spLocks noGrp="1"/>
          </p:cNvSpPr>
          <p:nvPr>
            <p:ph type="title"/>
          </p:nvPr>
        </p:nvSpPr>
        <p:spPr>
          <a:xfrm>
            <a:off x="432000" y="432000"/>
            <a:ext cx="11340000" cy="457462"/>
          </a:xfrm>
        </p:spPr>
        <p:txBody>
          <a:bodyPr/>
          <a:lstStyle/>
          <a:p>
            <a:r>
              <a:rPr lang="en-US" dirty="0" err="1" smtClean="0">
                <a:solidFill>
                  <a:srgbClr val="0070C0"/>
                </a:solidFill>
                <a:latin typeface="Old English Text MT" panose="03040902040508030806" pitchFamily="66" charset="0"/>
              </a:rPr>
              <a:t>DisAdvantages</a:t>
            </a:r>
            <a:r>
              <a:rPr lang="en-US" dirty="0">
                <a:solidFill>
                  <a:srgbClr val="0070C0"/>
                </a:solidFill>
                <a:latin typeface="Old English Text MT" panose="03040902040508030806" pitchFamily="66" charset="0"/>
              </a:rPr>
              <a:t>:</a:t>
            </a:r>
            <a:endParaRPr lang="en-US" dirty="0"/>
          </a:p>
        </p:txBody>
      </p:sp>
    </p:spTree>
    <p:extLst>
      <p:ext uri="{BB962C8B-B14F-4D97-AF65-F5344CB8AC3E}">
        <p14:creationId xmlns:p14="http://schemas.microsoft.com/office/powerpoint/2010/main" val="292910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000" y="997527"/>
            <a:ext cx="11340000" cy="5228705"/>
          </a:xfrm>
        </p:spPr>
        <p:txBody>
          <a:bodyPr/>
          <a:lstStyle/>
          <a:p>
            <a:pPr marL="0" indent="0">
              <a:buNone/>
            </a:pPr>
            <a:r>
              <a:rPr lang="en-US" sz="1600" b="1" dirty="0">
                <a:latin typeface="Poor Richard" panose="02080502050505020702" pitchFamily="18" charset="0"/>
              </a:rPr>
              <a:t>Scrum</a:t>
            </a:r>
            <a:r>
              <a:rPr lang="en-US" sz="1600" dirty="0">
                <a:latin typeface="Poor Richard" panose="02080502050505020702" pitchFamily="18" charset="0"/>
              </a:rPr>
              <a:t> is an agile project management framework that focuses on teamwork, accountability, and iterative progress. It involves breaking work into small, time-boxed periods called sprints, where a cross-functional team collaborates to deliver valuable products or results in short, focused cycles. Scrum emphasizes adaptability, customer feedback, and continuous improvement</a:t>
            </a:r>
            <a:r>
              <a:rPr lang="en-US" sz="1600" dirty="0" smtClean="0">
                <a:latin typeface="Poor Richard" panose="02080502050505020702" pitchFamily="18" charset="0"/>
              </a:rPr>
              <a:t>.</a:t>
            </a:r>
          </a:p>
          <a:p>
            <a:pPr marL="0" indent="0">
              <a:buNone/>
            </a:pPr>
            <a:endParaRPr lang="en-US" sz="1600" dirty="0">
              <a:latin typeface="Poor Richard" panose="02080502050505020702" pitchFamily="18" charset="0"/>
            </a:endParaRPr>
          </a:p>
          <a:p>
            <a:pPr marL="0" indent="0">
              <a:buNone/>
            </a:pPr>
            <a:r>
              <a:rPr lang="en-US" sz="1600" b="1" dirty="0" smtClean="0">
                <a:latin typeface="Poor Richard" panose="02080502050505020702" pitchFamily="18" charset="0"/>
              </a:rPr>
              <a:t>Roles</a:t>
            </a:r>
            <a:r>
              <a:rPr lang="en-US" sz="1600" b="1" dirty="0">
                <a:latin typeface="Poor Richard" panose="02080502050505020702" pitchFamily="18" charset="0"/>
              </a:rPr>
              <a:t>:</a:t>
            </a:r>
            <a:r>
              <a:rPr lang="en-US" sz="1600" dirty="0">
                <a:latin typeface="Poor Richard" panose="02080502050505020702" pitchFamily="18" charset="0"/>
              </a:rPr>
              <a:t> Scrum defines specific roles within a team. These include:</a:t>
            </a:r>
          </a:p>
          <a:p>
            <a:r>
              <a:rPr lang="en-US" sz="1600" b="1" dirty="0">
                <a:latin typeface="Poor Richard" panose="02080502050505020702" pitchFamily="18" charset="0"/>
              </a:rPr>
              <a:t>Product Owner:</a:t>
            </a:r>
            <a:r>
              <a:rPr lang="en-US" sz="1600" dirty="0">
                <a:latin typeface="Poor Richard" panose="02080502050505020702" pitchFamily="18" charset="0"/>
              </a:rPr>
              <a:t> The person responsible for defining and prioritizing the project's goals and features, representing the customer or end user.</a:t>
            </a:r>
          </a:p>
          <a:p>
            <a:r>
              <a:rPr lang="en-US" sz="1600" b="1" dirty="0">
                <a:latin typeface="Poor Richard" panose="02080502050505020702" pitchFamily="18" charset="0"/>
              </a:rPr>
              <a:t>Scrum Master:</a:t>
            </a:r>
            <a:r>
              <a:rPr lang="en-US" sz="1600" dirty="0">
                <a:latin typeface="Poor Richard" panose="02080502050505020702" pitchFamily="18" charset="0"/>
              </a:rPr>
              <a:t> A facilitator and coach for the team, ensuring that Scrum practices are followed and helping to remove any obstacles the team encounters.</a:t>
            </a:r>
          </a:p>
          <a:p>
            <a:r>
              <a:rPr lang="en-US" sz="1600" b="1" dirty="0">
                <a:latin typeface="Poor Richard" panose="02080502050505020702" pitchFamily="18" charset="0"/>
              </a:rPr>
              <a:t>Development Team:</a:t>
            </a:r>
            <a:r>
              <a:rPr lang="en-US" sz="1600" dirty="0">
                <a:latin typeface="Poor Richard" panose="02080502050505020702" pitchFamily="18" charset="0"/>
              </a:rPr>
              <a:t> Cross-functional individuals responsible for designing, developing, testing, and delivering increments of the product</a:t>
            </a:r>
            <a:r>
              <a:rPr lang="en-US" sz="1600" dirty="0" smtClean="0">
                <a:latin typeface="Poor Richard" panose="02080502050505020702" pitchFamily="18" charset="0"/>
              </a:rPr>
              <a:t>.</a:t>
            </a:r>
          </a:p>
          <a:p>
            <a:endParaRPr lang="en-US" sz="1600" dirty="0">
              <a:latin typeface="Poor Richard" panose="02080502050505020702" pitchFamily="18" charset="0"/>
            </a:endParaRPr>
          </a:p>
          <a:p>
            <a:pPr marL="0" indent="0">
              <a:buNone/>
            </a:pPr>
            <a:r>
              <a:rPr lang="en-US" sz="1600" b="1" dirty="0">
                <a:latin typeface="Poor Richard" panose="02080502050505020702" pitchFamily="18" charset="0"/>
              </a:rPr>
              <a:t>Artifacts:</a:t>
            </a:r>
            <a:r>
              <a:rPr lang="en-US" sz="1600" dirty="0">
                <a:latin typeface="Poor Richard" panose="02080502050505020702" pitchFamily="18" charset="0"/>
              </a:rPr>
              <a:t> Scrum employs various artifacts to manage and visualize work:</a:t>
            </a:r>
          </a:p>
          <a:p>
            <a:r>
              <a:rPr lang="en-US" sz="1600" b="1" dirty="0">
                <a:latin typeface="Poor Richard" panose="02080502050505020702" pitchFamily="18" charset="0"/>
              </a:rPr>
              <a:t>Product Backlog:</a:t>
            </a:r>
            <a:r>
              <a:rPr lang="en-US" sz="1600" dirty="0">
                <a:latin typeface="Poor Richard" panose="02080502050505020702" pitchFamily="18" charset="0"/>
              </a:rPr>
              <a:t> A prioritized list of all features, requirements, and enhancements to the product. The Product Owner maintains and updates this list.</a:t>
            </a:r>
          </a:p>
          <a:p>
            <a:r>
              <a:rPr lang="en-US" sz="1600" b="1" dirty="0">
                <a:latin typeface="Poor Richard" panose="02080502050505020702" pitchFamily="18" charset="0"/>
              </a:rPr>
              <a:t>Sprint Backlog:</a:t>
            </a:r>
            <a:r>
              <a:rPr lang="en-US" sz="1600" dirty="0">
                <a:latin typeface="Poor Richard" panose="02080502050505020702" pitchFamily="18" charset="0"/>
              </a:rPr>
              <a:t> A subset of the Product Backlog items selected for a specific sprint. The Development Team chooses these items based on priority and capacity.</a:t>
            </a:r>
          </a:p>
          <a:p>
            <a:r>
              <a:rPr lang="en-US" sz="1600" b="1" dirty="0">
                <a:latin typeface="Poor Richard" panose="02080502050505020702" pitchFamily="18" charset="0"/>
              </a:rPr>
              <a:t>Increment:</a:t>
            </a:r>
            <a:r>
              <a:rPr lang="en-US" sz="1600" dirty="0">
                <a:latin typeface="Poor Richard" panose="02080502050505020702" pitchFamily="18" charset="0"/>
              </a:rPr>
              <a:t> The potentially shippable product increment developed during a sprint. It's a working, usable piece of the product.</a:t>
            </a:r>
          </a:p>
          <a:p>
            <a:pPr marL="0" indent="0">
              <a:buNone/>
            </a:pPr>
            <a:endParaRPr lang="en-US" sz="1600" dirty="0">
              <a:latin typeface="Poor Richard" panose="02080502050505020702" pitchFamily="18" charset="0"/>
            </a:endParaRPr>
          </a:p>
          <a:p>
            <a:pPr marL="0" indent="0">
              <a:buNone/>
            </a:pPr>
            <a:endParaRPr lang="en-US" sz="1600" dirty="0">
              <a:latin typeface="Poor Richard" panose="02080502050505020702" pitchFamily="18" charset="0"/>
            </a:endParaRPr>
          </a:p>
        </p:txBody>
      </p:sp>
      <p:sp>
        <p:nvSpPr>
          <p:cNvPr id="3" name="Slide Number Placeholder 2"/>
          <p:cNvSpPr>
            <a:spLocks noGrp="1"/>
          </p:cNvSpPr>
          <p:nvPr>
            <p:ph type="sldNum" sz="quarter" idx="33"/>
          </p:nvPr>
        </p:nvSpPr>
        <p:spPr/>
        <p:txBody>
          <a:bodyPr/>
          <a:lstStyle/>
          <a:p>
            <a:fld id="{19B51A1E-902D-48AF-9020-955120F399B6}" type="slidenum">
              <a:rPr lang="en-US" noProof="0" smtClean="0"/>
              <a:pPr/>
              <a:t>5</a:t>
            </a:fld>
            <a:endParaRPr lang="en-US" noProof="0" dirty="0"/>
          </a:p>
        </p:txBody>
      </p:sp>
      <p:sp>
        <p:nvSpPr>
          <p:cNvPr id="4" name="Title 3"/>
          <p:cNvSpPr>
            <a:spLocks noGrp="1"/>
          </p:cNvSpPr>
          <p:nvPr>
            <p:ph type="title"/>
          </p:nvPr>
        </p:nvSpPr>
        <p:spPr/>
        <p:txBody>
          <a:bodyPr/>
          <a:lstStyle/>
          <a:p>
            <a:r>
              <a:rPr lang="en-US" dirty="0" smtClean="0">
                <a:solidFill>
                  <a:srgbClr val="0070C0"/>
                </a:solidFill>
                <a:latin typeface="Old English Text MT" panose="03040902040508030806" pitchFamily="66" charset="0"/>
              </a:rPr>
              <a:t>Scrum:</a:t>
            </a:r>
            <a:endParaRPr lang="en-US" b="1" dirty="0"/>
          </a:p>
        </p:txBody>
      </p:sp>
    </p:spTree>
    <p:extLst>
      <p:ext uri="{BB962C8B-B14F-4D97-AF65-F5344CB8AC3E}">
        <p14:creationId xmlns:p14="http://schemas.microsoft.com/office/powerpoint/2010/main" val="219130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3789" y="1579418"/>
            <a:ext cx="11340000" cy="2568633"/>
          </a:xfrm>
        </p:spPr>
        <p:txBody>
          <a:bodyPr/>
          <a:lstStyle/>
          <a:p>
            <a:pPr marL="0" indent="0">
              <a:buNone/>
            </a:pPr>
            <a:r>
              <a:rPr lang="en-US" sz="1600" b="1" dirty="0">
                <a:latin typeface="Poor Richard" panose="02080502050505020702" pitchFamily="18" charset="0"/>
              </a:rPr>
              <a:t>Events:</a:t>
            </a:r>
            <a:r>
              <a:rPr lang="en-US" sz="1600" dirty="0">
                <a:latin typeface="Poor Richard" panose="02080502050505020702" pitchFamily="18" charset="0"/>
              </a:rPr>
              <a:t> Scrum organizes specific events to structure work and facilitate communication:</a:t>
            </a:r>
          </a:p>
          <a:p>
            <a:r>
              <a:rPr lang="en-US" sz="1600" b="1" dirty="0">
                <a:latin typeface="Poor Richard" panose="02080502050505020702" pitchFamily="18" charset="0"/>
              </a:rPr>
              <a:t>Sprint:</a:t>
            </a:r>
            <a:r>
              <a:rPr lang="en-US" sz="1600" dirty="0">
                <a:latin typeface="Poor Richard" panose="02080502050505020702" pitchFamily="18" charset="0"/>
              </a:rPr>
              <a:t> A time-boxed period, typically 2-4 weeks, during which the Development Team works to complete the selected items from the Sprint Backlog.</a:t>
            </a:r>
          </a:p>
          <a:p>
            <a:r>
              <a:rPr lang="en-US" sz="1600" b="1" dirty="0">
                <a:latin typeface="Poor Richard" panose="02080502050505020702" pitchFamily="18" charset="0"/>
              </a:rPr>
              <a:t>Sprint Planning:</a:t>
            </a:r>
            <a:r>
              <a:rPr lang="en-US" sz="1600" dirty="0">
                <a:latin typeface="Poor Richard" panose="02080502050505020702" pitchFamily="18" charset="0"/>
              </a:rPr>
              <a:t> A meeting held at the start of each sprint where the team decides which backlog items to work on and how they'll be completed.</a:t>
            </a:r>
          </a:p>
          <a:p>
            <a:r>
              <a:rPr lang="en-US" sz="1600" b="1" dirty="0">
                <a:latin typeface="Poor Richard" panose="02080502050505020702" pitchFamily="18" charset="0"/>
              </a:rPr>
              <a:t>Daily Scrum:</a:t>
            </a:r>
            <a:r>
              <a:rPr lang="en-US" sz="1600" dirty="0">
                <a:latin typeface="Poor Richard" panose="02080502050505020702" pitchFamily="18" charset="0"/>
              </a:rPr>
              <a:t> A daily stand-up meeting where team members share progress, plans, and any impediments they face.</a:t>
            </a:r>
          </a:p>
          <a:p>
            <a:r>
              <a:rPr lang="en-US" sz="1600" b="1" dirty="0">
                <a:latin typeface="Poor Richard" panose="02080502050505020702" pitchFamily="18" charset="0"/>
              </a:rPr>
              <a:t>Sprint Review:</a:t>
            </a:r>
            <a:r>
              <a:rPr lang="en-US" sz="1600" dirty="0">
                <a:latin typeface="Poor Richard" panose="02080502050505020702" pitchFamily="18" charset="0"/>
              </a:rPr>
              <a:t> A meeting at the end of each sprint where the team demonstrates the completed work to stakeholders and receives feedback.</a:t>
            </a:r>
          </a:p>
          <a:p>
            <a:r>
              <a:rPr lang="en-US" sz="1600" b="1" dirty="0">
                <a:latin typeface="Poor Richard" panose="02080502050505020702" pitchFamily="18" charset="0"/>
              </a:rPr>
              <a:t>Sprint Retrospective:</a:t>
            </a:r>
            <a:r>
              <a:rPr lang="en-US" sz="1600" dirty="0">
                <a:latin typeface="Poor Richard" panose="02080502050505020702" pitchFamily="18" charset="0"/>
              </a:rPr>
              <a:t> A meeting at the end of each sprint where the team reflects on their processes, identifies areas for improvement, and makes adjustments.</a:t>
            </a:r>
          </a:p>
          <a:p>
            <a:pPr marL="0" indent="0">
              <a:buNone/>
            </a:pPr>
            <a:endParaRPr lang="en-US" sz="1600" dirty="0">
              <a:latin typeface="Poor Richard" panose="02080502050505020702" pitchFamily="18" charset="0"/>
            </a:endParaRPr>
          </a:p>
        </p:txBody>
      </p:sp>
      <p:sp>
        <p:nvSpPr>
          <p:cNvPr id="3" name="Slide Number Placeholder 2"/>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4" name="Title 3"/>
          <p:cNvSpPr>
            <a:spLocks noGrp="1"/>
          </p:cNvSpPr>
          <p:nvPr>
            <p:ph type="title"/>
          </p:nvPr>
        </p:nvSpPr>
        <p:spPr/>
        <p:txBody>
          <a:bodyPr/>
          <a:lstStyle/>
          <a:p>
            <a:r>
              <a:rPr lang="en-US" dirty="0" smtClean="0">
                <a:solidFill>
                  <a:srgbClr val="0070C0"/>
                </a:solidFill>
                <a:latin typeface="Old English Text MT" panose="03040902040508030806" pitchFamily="66" charset="0"/>
              </a:rPr>
              <a:t>Scrum:</a:t>
            </a:r>
            <a:endParaRPr lang="en-US" b="1" dirty="0"/>
          </a:p>
        </p:txBody>
      </p:sp>
    </p:spTree>
    <p:extLst>
      <p:ext uri="{BB962C8B-B14F-4D97-AF65-F5344CB8AC3E}">
        <p14:creationId xmlns:p14="http://schemas.microsoft.com/office/powerpoint/2010/main" val="1781966368"/>
      </p:ext>
    </p:extLst>
  </p:cSld>
  <p:clrMapOvr>
    <a:masterClrMapping/>
  </p:clrMapOvr>
</p:sld>
</file>

<file path=ppt/theme/theme1.xml><?xml version="1.0" encoding="utf-8"?>
<a:theme xmlns:a="http://schemas.openxmlformats.org/drawingml/2006/main" name="Office Theme">
  <a:themeElements>
    <a:clrScheme name="Custom 131">
      <a:dk1>
        <a:sysClr val="windowText" lastClr="000000"/>
      </a:dk1>
      <a:lt1>
        <a:srgbClr val="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Custom 150">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46000">
              <a:schemeClr val="bg1">
                <a:alpha val="90000"/>
              </a:schemeClr>
            </a:gs>
            <a:gs pos="0">
              <a:schemeClr val="accent1">
                <a:lumMod val="20000"/>
                <a:lumOff val="80000"/>
                <a:alpha val="50000"/>
              </a:schemeClr>
            </a:gs>
            <a:gs pos="80000">
              <a:schemeClr val="bg1">
                <a:lumMod val="95000"/>
              </a:schemeClr>
            </a:gs>
          </a:gsLst>
          <a:lin ang="3600000" scaled="0"/>
        </a:gradFill>
      </a:spPr>
      <a:bodyPr rot="0" spcFirstLastPara="0" vertOverflow="overflow" horzOverflow="overflow" vert="horz" wrap="square" lIns="72000" tIns="0" rIns="180000" bIns="180000" numCol="1" spcCol="0" rtlCol="0" fromWordArt="0" anchor="b" anchorCtr="0" forceAA="0" compatLnSpc="1">
        <a:prstTxWarp prst="textNoShape">
          <a:avLst/>
        </a:prstTxWarp>
        <a:noAutofit/>
      </a:bodyPr>
      <a:lstStyle>
        <a:defPPr algn="r">
          <a:lnSpc>
            <a:spcPts val="4700"/>
          </a:lnSpc>
          <a:spcBef>
            <a:spcPct val="0"/>
          </a:spcBef>
          <a:defRPr sz="4500">
            <a:solidFill>
              <a:schemeClr val="tx1"/>
            </a:solidFill>
            <a:latin typeface="Rockwell" panose="02060603020205020403" pitchFamily="18" charset="0"/>
            <a:ea typeface="+mj-ea"/>
            <a:cs typeface="+mj-cs"/>
          </a:defRPr>
        </a:defPPr>
      </a:lstStyle>
    </a:spDef>
  </a:objectDefaults>
  <a:extraClrSchemeLst/>
  <a:extLst>
    <a:ext uri="{05A4C25C-085E-4340-85A3-A5531E510DB2}">
      <thm15:themeFamily xmlns:thm15="http://schemas.microsoft.com/office/thememl/2012/main" name="TF44613219_Snowscape presentation_AAS_v3" id="{3F58B2BF-7FCB-4030-95D0-6E1293A51CD9}" vid="{53A5683B-83CA-458E-B89B-61DA222BA6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A1A72F-8D9B-43C2-9EF9-F1EF7B91BE5A}">
  <ds:schemaRefs>
    <ds:schemaRef ds:uri="http://purl.org/dc/elements/1.1/"/>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purl.org/dc/terms/"/>
    <ds:schemaRef ds:uri="http://schemas.microsoft.com/office/infopath/2007/PartnerControls"/>
    <ds:schemaRef ds:uri="71af3243-3dd4-4a8d-8c0d-dd76da1f02a5"/>
    <ds:schemaRef ds:uri="16c05727-aa75-4e4a-9b5f-8a80a1165891"/>
    <ds:schemaRef ds:uri="http://www.w3.org/XML/1998/namespace"/>
  </ds:schemaRefs>
</ds:datastoreItem>
</file>

<file path=customXml/itemProps2.xml><?xml version="1.0" encoding="utf-8"?>
<ds:datastoreItem xmlns:ds="http://schemas.openxmlformats.org/officeDocument/2006/customXml" ds:itemID="{F4597FF3-20AC-4CC1-81BE-167C9DD71F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349276-D03C-4504-A5DA-3C2BED60D3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0</TotalTime>
  <Words>1336</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Old English Text MT</vt:lpstr>
      <vt:lpstr>Poor Richard</vt:lpstr>
      <vt:lpstr>Rockwell</vt:lpstr>
      <vt:lpstr>Times New Roman</vt:lpstr>
      <vt:lpstr>Office Theme</vt:lpstr>
      <vt:lpstr>Agile Methodology</vt:lpstr>
      <vt:lpstr>Definition:</vt:lpstr>
      <vt:lpstr>Advantages:</vt:lpstr>
      <vt:lpstr>DisAdvantages:</vt:lpstr>
      <vt:lpstr>Scrum:</vt:lpstr>
      <vt:lpstr>Scrum: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2023-09-19T03:20:52Z</dcterms:created>
  <dcterms:modified xsi:type="dcterms:W3CDTF">2023-09-20T03:38:47Z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