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9/27/2023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9/27/2023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9/27/2023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9/27/2023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9/27/2023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Yu Mincho Demibold" panose="02020600000000000000" pitchFamily="18" charset="-128"/>
                <a:ea typeface="Yu Mincho Demibold" panose="02020600000000000000" pitchFamily="18" charset="-128"/>
              </a:rPr>
              <a:t>Short Topics</a:t>
            </a:r>
            <a:endParaRPr lang="en-US" dirty="0">
              <a:latin typeface="Yu Mincho Demibold" panose="02020600000000000000" pitchFamily="18" charset="-128"/>
              <a:ea typeface="Yu Mincho Demibold" panose="02020600000000000000" pitchFamily="18" charset="-128"/>
            </a:endParaRPr>
          </a:p>
        </p:txBody>
      </p:sp>
      <p:sp>
        <p:nvSpPr>
          <p:cNvPr id="3" name="Subtitle 2"/>
          <p:cNvSpPr>
            <a:spLocks noGrp="1"/>
          </p:cNvSpPr>
          <p:nvPr>
            <p:ph type="subTitle" idx="1"/>
          </p:nvPr>
        </p:nvSpPr>
        <p:spPr/>
        <p:txBody>
          <a:bodyPr/>
          <a:lstStyle/>
          <a:p>
            <a:r>
              <a:rPr lang="en-US" dirty="0" smtClean="0"/>
              <a:t>Rupinder Kaur</a:t>
            </a:r>
            <a:endParaRPr lang="en-US" dirty="0"/>
          </a:p>
        </p:txBody>
      </p:sp>
    </p:spTree>
    <p:extLst>
      <p:ext uri="{BB962C8B-B14F-4D97-AF65-F5344CB8AC3E}">
        <p14:creationId xmlns:p14="http://schemas.microsoft.com/office/powerpoint/2010/main" val="323085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828759"/>
          </a:xfrm>
        </p:spPr>
        <p:txBody>
          <a:bodyPr/>
          <a:lstStyle/>
          <a:p>
            <a:r>
              <a:rPr lang="en-US" dirty="0" smtClean="0">
                <a:solidFill>
                  <a:schemeClr val="accent3">
                    <a:lumMod val="75000"/>
                  </a:schemeClr>
                </a:solidFill>
              </a:rPr>
              <a:t>Verification &amp; Validation</a:t>
            </a:r>
            <a:endParaRPr lang="en-US" dirty="0">
              <a:solidFill>
                <a:schemeClr val="accent3">
                  <a:lumMod val="75000"/>
                </a:schemeClr>
              </a:solidFill>
            </a:endParaRPr>
          </a:p>
        </p:txBody>
      </p:sp>
      <p:sp>
        <p:nvSpPr>
          <p:cNvPr id="3" name="Content Placeholder 2"/>
          <p:cNvSpPr>
            <a:spLocks noGrp="1"/>
          </p:cNvSpPr>
          <p:nvPr>
            <p:ph idx="1"/>
          </p:nvPr>
        </p:nvSpPr>
        <p:spPr>
          <a:xfrm>
            <a:off x="1066800" y="2286000"/>
            <a:ext cx="10058400" cy="2518756"/>
          </a:xfrm>
        </p:spPr>
        <p:txBody>
          <a:bodyPr/>
          <a:lstStyle/>
          <a:p>
            <a:pPr marL="0" indent="0">
              <a:buNone/>
            </a:pPr>
            <a:r>
              <a:rPr lang="en-US" sz="1600" dirty="0">
                <a:latin typeface="Bodoni MT" panose="02070603080606020203" pitchFamily="18" charset="0"/>
                <a:ea typeface="Verdana" panose="020B0604030504040204" pitchFamily="34" charset="0"/>
              </a:rPr>
              <a:t>V</a:t>
            </a:r>
            <a:r>
              <a:rPr lang="en-US" sz="1600" dirty="0" smtClean="0">
                <a:latin typeface="Bodoni MT" panose="02070603080606020203" pitchFamily="18" charset="0"/>
                <a:ea typeface="Verdana" panose="020B0604030504040204" pitchFamily="34" charset="0"/>
              </a:rPr>
              <a:t>erification </a:t>
            </a:r>
            <a:r>
              <a:rPr lang="en-US" sz="1600" dirty="0">
                <a:latin typeface="Bodoni MT" panose="02070603080606020203" pitchFamily="18" charset="0"/>
                <a:ea typeface="Verdana" panose="020B0604030504040204" pitchFamily="34" charset="0"/>
              </a:rPr>
              <a:t>is about confirming that you're building the software correctly according to the plans, while </a:t>
            </a:r>
            <a:r>
              <a:rPr lang="en-US" sz="1600" dirty="0" smtClean="0">
                <a:latin typeface="Bodoni MT" panose="02070603080606020203" pitchFamily="18" charset="0"/>
                <a:ea typeface="Verdana" panose="020B0604030504040204" pitchFamily="34" charset="0"/>
              </a:rPr>
              <a:t>Validation </a:t>
            </a:r>
            <a:r>
              <a:rPr lang="en-US" sz="1600" dirty="0">
                <a:latin typeface="Bodoni MT" panose="02070603080606020203" pitchFamily="18" charset="0"/>
                <a:ea typeface="Verdana" panose="020B0604030504040204" pitchFamily="34" charset="0"/>
              </a:rPr>
              <a:t>is about confirming that the software does what it's supposed to do and meets the user's needs.</a:t>
            </a:r>
          </a:p>
          <a:p>
            <a:pPr marL="0" indent="0">
              <a:buNone/>
            </a:pPr>
            <a:endParaRPr lang="en-US" sz="1600" dirty="0" smtClean="0">
              <a:latin typeface="Bodoni MT" panose="02070603080606020203" pitchFamily="18" charset="0"/>
              <a:ea typeface="Verdana" panose="020B0604030504040204" pitchFamily="34" charset="0"/>
            </a:endParaRPr>
          </a:p>
          <a:p>
            <a:pPr marL="0" indent="0">
              <a:buNone/>
            </a:pPr>
            <a:r>
              <a:rPr lang="en-US" sz="1600" dirty="0" smtClean="0">
                <a:latin typeface="Bodoni MT" panose="02070603080606020203" pitchFamily="18" charset="0"/>
                <a:ea typeface="Verdana" panose="020B0604030504040204" pitchFamily="34" charset="0"/>
              </a:rPr>
              <a:t>So</a:t>
            </a:r>
            <a:r>
              <a:rPr lang="en-US" sz="1600" dirty="0">
                <a:latin typeface="Bodoni MT" panose="02070603080606020203" pitchFamily="18" charset="0"/>
                <a:ea typeface="Verdana" panose="020B0604030504040204" pitchFamily="34" charset="0"/>
              </a:rPr>
              <a:t>, in manual testing, you first make sure you're building the right thing (verification), and then you make sure the thing you built works correctly (validation).</a:t>
            </a:r>
          </a:p>
          <a:p>
            <a:endParaRPr lang="en-US" dirty="0">
              <a:latin typeface="Bodoni MT" panose="02070603080606020203" pitchFamily="18" charset="0"/>
              <a:ea typeface="Verdana" panose="020B0604030504040204" pitchFamily="34" charset="0"/>
            </a:endParaRPr>
          </a:p>
        </p:txBody>
      </p:sp>
    </p:spTree>
    <p:extLst>
      <p:ext uri="{BB962C8B-B14F-4D97-AF65-F5344CB8AC3E}">
        <p14:creationId xmlns:p14="http://schemas.microsoft.com/office/powerpoint/2010/main" val="389375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203" y="1166843"/>
            <a:ext cx="10939549" cy="4524315"/>
          </a:xfrm>
          <a:prstGeom prst="rect">
            <a:avLst/>
          </a:prstGeom>
        </p:spPr>
        <p:txBody>
          <a:bodyPr wrap="square">
            <a:spAutoFit/>
          </a:bodyPr>
          <a:lstStyle/>
          <a:p>
            <a:r>
              <a:rPr lang="en-US" sz="1600" b="1" u="sng" dirty="0">
                <a:solidFill>
                  <a:srgbClr val="374151"/>
                </a:solidFill>
                <a:latin typeface="Bodoni MT" panose="02070603080606020203" pitchFamily="18" charset="0"/>
                <a:ea typeface="Verdana" panose="020B0604030504040204" pitchFamily="34" charset="0"/>
              </a:rPr>
              <a:t>Verification</a:t>
            </a:r>
            <a:r>
              <a:rPr lang="en-US" sz="1600" u="sng" dirty="0">
                <a:solidFill>
                  <a:srgbClr val="374151"/>
                </a:solidFill>
                <a:latin typeface="Bodoni MT" panose="02070603080606020203" pitchFamily="18" charset="0"/>
                <a:ea typeface="Verdana" panose="020B0604030504040204" pitchFamily="34" charset="0"/>
              </a:rPr>
              <a:t>:</a:t>
            </a:r>
          </a:p>
          <a:p>
            <a:endParaRPr lang="en-US" sz="1600" dirty="0" smtClean="0">
              <a:solidFill>
                <a:srgbClr val="374151"/>
              </a:solidFill>
              <a:latin typeface="Bodoni MT" panose="02070603080606020203" pitchFamily="18" charset="0"/>
              <a:ea typeface="Verdana" panose="020B0604030504040204" pitchFamily="34" charset="0"/>
            </a:endParaRPr>
          </a:p>
          <a:p>
            <a:r>
              <a:rPr lang="en-US" sz="1600" dirty="0" smtClean="0">
                <a:solidFill>
                  <a:srgbClr val="374151"/>
                </a:solidFill>
                <a:latin typeface="Bodoni MT" panose="02070603080606020203" pitchFamily="18" charset="0"/>
                <a:ea typeface="Verdana" panose="020B0604030504040204" pitchFamily="34" charset="0"/>
              </a:rPr>
              <a:t>Imagine </a:t>
            </a:r>
            <a:r>
              <a:rPr lang="en-US" sz="1600" dirty="0">
                <a:solidFill>
                  <a:srgbClr val="374151"/>
                </a:solidFill>
                <a:latin typeface="Bodoni MT" panose="02070603080606020203" pitchFamily="18" charset="0"/>
                <a:ea typeface="Verdana" panose="020B0604030504040204" pitchFamily="34" charset="0"/>
              </a:rPr>
              <a:t>you're building a puzzle. Verification is like checking if you have all the right puzzle pieces before you start putting them together. </a:t>
            </a:r>
            <a:endParaRPr lang="en-US" sz="1600" dirty="0" smtClean="0">
              <a:solidFill>
                <a:srgbClr val="374151"/>
              </a:solidFill>
              <a:latin typeface="Bodoni MT" panose="02070603080606020203" pitchFamily="18" charset="0"/>
              <a:ea typeface="Verdana" panose="020B0604030504040204" pitchFamily="34" charset="0"/>
            </a:endParaRPr>
          </a:p>
          <a:p>
            <a:endParaRPr lang="en-US" sz="1600" dirty="0">
              <a:solidFill>
                <a:srgbClr val="374151"/>
              </a:solidFill>
              <a:latin typeface="Bodoni MT" panose="02070603080606020203" pitchFamily="18" charset="0"/>
              <a:ea typeface="Verdana" panose="020B0604030504040204" pitchFamily="34" charset="0"/>
            </a:endParaRPr>
          </a:p>
          <a:p>
            <a:r>
              <a:rPr lang="en-US" sz="1600" dirty="0" smtClean="0">
                <a:solidFill>
                  <a:srgbClr val="374151"/>
                </a:solidFill>
                <a:latin typeface="Bodoni MT" panose="02070603080606020203" pitchFamily="18" charset="0"/>
                <a:ea typeface="Verdana" panose="020B0604030504040204" pitchFamily="34" charset="0"/>
              </a:rPr>
              <a:t>In </a:t>
            </a:r>
            <a:r>
              <a:rPr lang="en-US" sz="1600" dirty="0">
                <a:solidFill>
                  <a:srgbClr val="374151"/>
                </a:solidFill>
                <a:latin typeface="Bodoni MT" panose="02070603080606020203" pitchFamily="18" charset="0"/>
                <a:ea typeface="Verdana" panose="020B0604030504040204" pitchFamily="34" charset="0"/>
              </a:rPr>
              <a:t>manual testing, it means confirming that the software you're testing matches the specifications and requirements given to you. You're essentially making sure that you have all the pieces you need before you start testing</a:t>
            </a:r>
            <a:r>
              <a:rPr lang="en-US" sz="1600" dirty="0" smtClean="0">
                <a:solidFill>
                  <a:srgbClr val="374151"/>
                </a:solidFill>
                <a:latin typeface="Bodoni MT" panose="02070603080606020203" pitchFamily="18" charset="0"/>
                <a:ea typeface="Verdana" panose="020B0604030504040204" pitchFamily="34" charset="0"/>
              </a:rPr>
              <a:t>.</a:t>
            </a:r>
          </a:p>
          <a:p>
            <a:pPr>
              <a:buFont typeface="+mj-lt"/>
              <a:buAutoNum type="arabicPeriod"/>
            </a:pPr>
            <a:endParaRPr lang="en-US" sz="1600" dirty="0">
              <a:solidFill>
                <a:srgbClr val="374151"/>
              </a:solidFill>
              <a:latin typeface="Bodoni MT" panose="02070603080606020203" pitchFamily="18" charset="0"/>
              <a:ea typeface="Verdana" panose="020B0604030504040204" pitchFamily="34" charset="0"/>
            </a:endParaRPr>
          </a:p>
          <a:p>
            <a:pPr>
              <a:buFont typeface="+mj-lt"/>
              <a:buAutoNum type="arabicPeriod"/>
            </a:pPr>
            <a:endParaRPr lang="en-US" sz="1600" dirty="0" smtClean="0">
              <a:solidFill>
                <a:srgbClr val="374151"/>
              </a:solidFill>
              <a:latin typeface="Bodoni MT" panose="02070603080606020203" pitchFamily="18" charset="0"/>
              <a:ea typeface="Verdana" panose="020B0604030504040204" pitchFamily="34" charset="0"/>
            </a:endParaRPr>
          </a:p>
          <a:p>
            <a:pPr>
              <a:buFont typeface="+mj-lt"/>
              <a:buAutoNum type="arabicPeriod"/>
            </a:pPr>
            <a:endParaRPr lang="en-US" sz="1600" dirty="0">
              <a:solidFill>
                <a:srgbClr val="374151"/>
              </a:solidFill>
              <a:latin typeface="Bodoni MT" panose="02070603080606020203" pitchFamily="18" charset="0"/>
              <a:ea typeface="Verdana" panose="020B0604030504040204" pitchFamily="34" charset="0"/>
            </a:endParaRPr>
          </a:p>
          <a:p>
            <a:endParaRPr lang="en-US" sz="1600" dirty="0">
              <a:solidFill>
                <a:srgbClr val="374151"/>
              </a:solidFill>
              <a:latin typeface="Bodoni MT" panose="02070603080606020203" pitchFamily="18" charset="0"/>
              <a:ea typeface="Verdana" panose="020B0604030504040204" pitchFamily="34" charset="0"/>
            </a:endParaRPr>
          </a:p>
          <a:p>
            <a:r>
              <a:rPr lang="en-US" sz="1600" b="1" u="sng" dirty="0">
                <a:solidFill>
                  <a:srgbClr val="374151"/>
                </a:solidFill>
                <a:latin typeface="Bodoni MT" panose="02070603080606020203" pitchFamily="18" charset="0"/>
                <a:ea typeface="Verdana" panose="020B0604030504040204" pitchFamily="34" charset="0"/>
              </a:rPr>
              <a:t>Validation</a:t>
            </a:r>
            <a:r>
              <a:rPr lang="en-US" sz="1600" u="sng" dirty="0">
                <a:solidFill>
                  <a:srgbClr val="374151"/>
                </a:solidFill>
                <a:latin typeface="Bodoni MT" panose="02070603080606020203" pitchFamily="18" charset="0"/>
                <a:ea typeface="Verdana" panose="020B0604030504040204" pitchFamily="34" charset="0"/>
              </a:rPr>
              <a:t>:</a:t>
            </a:r>
          </a:p>
          <a:p>
            <a:endParaRPr lang="en-US" sz="1600" dirty="0" smtClean="0">
              <a:solidFill>
                <a:srgbClr val="374151"/>
              </a:solidFill>
              <a:latin typeface="Bodoni MT" panose="02070603080606020203" pitchFamily="18" charset="0"/>
              <a:ea typeface="Verdana" panose="020B0604030504040204" pitchFamily="34" charset="0"/>
            </a:endParaRPr>
          </a:p>
          <a:p>
            <a:r>
              <a:rPr lang="en-US" sz="1600" dirty="0" smtClean="0">
                <a:solidFill>
                  <a:srgbClr val="374151"/>
                </a:solidFill>
                <a:latin typeface="Bodoni MT" panose="02070603080606020203" pitchFamily="18" charset="0"/>
                <a:ea typeface="Verdana" panose="020B0604030504040204" pitchFamily="34" charset="0"/>
              </a:rPr>
              <a:t>Now</a:t>
            </a:r>
            <a:r>
              <a:rPr lang="en-US" sz="1600" dirty="0">
                <a:solidFill>
                  <a:srgbClr val="374151"/>
                </a:solidFill>
                <a:latin typeface="Bodoni MT" panose="02070603080606020203" pitchFamily="18" charset="0"/>
                <a:ea typeface="Verdana" panose="020B0604030504040204" pitchFamily="34" charset="0"/>
              </a:rPr>
              <a:t>, once you've put the puzzle together, you want to make sure the final picture looks like it's supposed to. </a:t>
            </a:r>
            <a:endParaRPr lang="en-US" sz="1600" dirty="0" smtClean="0">
              <a:solidFill>
                <a:srgbClr val="374151"/>
              </a:solidFill>
              <a:latin typeface="Bodoni MT" panose="02070603080606020203" pitchFamily="18" charset="0"/>
              <a:ea typeface="Verdana" panose="020B0604030504040204" pitchFamily="34" charset="0"/>
            </a:endParaRPr>
          </a:p>
          <a:p>
            <a:endParaRPr lang="en-US" sz="1600" dirty="0">
              <a:solidFill>
                <a:srgbClr val="374151"/>
              </a:solidFill>
              <a:latin typeface="Bodoni MT" panose="02070603080606020203" pitchFamily="18" charset="0"/>
              <a:ea typeface="Verdana" panose="020B0604030504040204" pitchFamily="34" charset="0"/>
            </a:endParaRPr>
          </a:p>
          <a:p>
            <a:r>
              <a:rPr lang="en-US" sz="1600" dirty="0" smtClean="0">
                <a:solidFill>
                  <a:srgbClr val="374151"/>
                </a:solidFill>
                <a:latin typeface="Bodoni MT" panose="02070603080606020203" pitchFamily="18" charset="0"/>
                <a:ea typeface="Verdana" panose="020B0604030504040204" pitchFamily="34" charset="0"/>
              </a:rPr>
              <a:t>Validation </a:t>
            </a:r>
            <a:r>
              <a:rPr lang="en-US" sz="1600" dirty="0">
                <a:solidFill>
                  <a:srgbClr val="374151"/>
                </a:solidFill>
                <a:latin typeface="Bodoni MT" panose="02070603080606020203" pitchFamily="18" charset="0"/>
                <a:ea typeface="Verdana" panose="020B0604030504040204" pitchFamily="34" charset="0"/>
              </a:rPr>
              <a:t>in manual testing is like checking if the software, when used as intended, actually works correctly and produces the expected results. It's making sure that the puzzle you built with the pieces (the software) forms the right picture (meets the user's needs).</a:t>
            </a:r>
            <a:endParaRPr lang="en-US" sz="1600" b="0" i="0" dirty="0">
              <a:solidFill>
                <a:srgbClr val="374151"/>
              </a:solidFill>
              <a:effectLst/>
              <a:latin typeface="Bodoni MT" panose="02070603080606020203" pitchFamily="18" charset="0"/>
              <a:ea typeface="Verdana" panose="020B0604030504040204" pitchFamily="34" charset="0"/>
            </a:endParaRPr>
          </a:p>
        </p:txBody>
      </p:sp>
    </p:spTree>
    <p:extLst>
      <p:ext uri="{BB962C8B-B14F-4D97-AF65-F5344CB8AC3E}">
        <p14:creationId xmlns:p14="http://schemas.microsoft.com/office/powerpoint/2010/main" val="303067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79130"/>
          </a:xfrm>
        </p:spPr>
        <p:txBody>
          <a:bodyPr>
            <a:normAutofit fontScale="90000"/>
          </a:bodyPr>
          <a:lstStyle/>
          <a:p>
            <a:r>
              <a:rPr lang="en-US" dirty="0" smtClean="0">
                <a:solidFill>
                  <a:schemeClr val="accent3">
                    <a:lumMod val="75000"/>
                  </a:schemeClr>
                </a:solidFill>
              </a:rPr>
              <a:t>Differences</a:t>
            </a:r>
            <a:endParaRPr lang="en-US" dirty="0">
              <a:solidFill>
                <a:schemeClr val="accent3">
                  <a:lumMod val="75000"/>
                </a:schemeClr>
              </a:solidFill>
            </a:endParaRPr>
          </a:p>
        </p:txBody>
      </p:sp>
      <p:sp>
        <p:nvSpPr>
          <p:cNvPr id="3" name="Content Placeholder 2"/>
          <p:cNvSpPr>
            <a:spLocks noGrp="1"/>
          </p:cNvSpPr>
          <p:nvPr>
            <p:ph idx="1"/>
          </p:nvPr>
        </p:nvSpPr>
        <p:spPr>
          <a:xfrm>
            <a:off x="1066800" y="1820486"/>
            <a:ext cx="10058400" cy="4214553"/>
          </a:xfrm>
        </p:spPr>
        <p:txBody>
          <a:bodyPr>
            <a:normAutofit/>
          </a:bodyPr>
          <a:lstStyle/>
          <a:p>
            <a:pPr marL="0" indent="0">
              <a:buNone/>
            </a:pPr>
            <a:r>
              <a:rPr lang="en-US" sz="1600" b="1" u="sng" dirty="0">
                <a:latin typeface="Bodoni MT" panose="02070603080606020203" pitchFamily="18" charset="0"/>
                <a:ea typeface="Verdana" panose="020B0604030504040204" pitchFamily="34" charset="0"/>
              </a:rPr>
              <a:t>Bug</a:t>
            </a:r>
            <a:r>
              <a:rPr lang="en-US" sz="1600" u="sng" dirty="0">
                <a:latin typeface="Bodoni MT" panose="02070603080606020203" pitchFamily="18" charset="0"/>
                <a:ea typeface="Verdana" panose="020B0604030504040204" pitchFamily="34" charset="0"/>
              </a:rPr>
              <a:t>:</a:t>
            </a:r>
          </a:p>
          <a:p>
            <a:pPr lvl="1"/>
            <a:r>
              <a:rPr lang="en-US" b="1" dirty="0">
                <a:latin typeface="Bodoni MT" panose="02070603080606020203" pitchFamily="18" charset="0"/>
                <a:ea typeface="Verdana" panose="020B0604030504040204" pitchFamily="34" charset="0"/>
              </a:rPr>
              <a:t>Definition</a:t>
            </a:r>
            <a:r>
              <a:rPr lang="en-US" dirty="0">
                <a:latin typeface="Bodoni MT" panose="02070603080606020203" pitchFamily="18" charset="0"/>
                <a:ea typeface="Verdana" panose="020B0604030504040204" pitchFamily="34" charset="0"/>
              </a:rPr>
              <a:t>: A bug is a general term that refers to any flaw, mistake, or unintended behavior in a software application. It can encompass various issues, including defects and errors.</a:t>
            </a:r>
          </a:p>
          <a:p>
            <a:pPr lvl="1"/>
            <a:r>
              <a:rPr lang="en-US" b="1" dirty="0">
                <a:latin typeface="Bodoni MT" panose="02070603080606020203" pitchFamily="18" charset="0"/>
                <a:ea typeface="Verdana" panose="020B0604030504040204" pitchFamily="34" charset="0"/>
              </a:rPr>
              <a:t>Example</a:t>
            </a:r>
            <a:r>
              <a:rPr lang="en-US" dirty="0">
                <a:latin typeface="Bodoni MT" panose="02070603080606020203" pitchFamily="18" charset="0"/>
                <a:ea typeface="Verdana" panose="020B0604030504040204" pitchFamily="34" charset="0"/>
              </a:rPr>
              <a:t>: If you click a button in a program, and it doesn't respond as expected, that's a bug</a:t>
            </a:r>
            <a:r>
              <a:rPr lang="en-US" dirty="0" smtClean="0">
                <a:latin typeface="Bodoni MT" panose="02070603080606020203" pitchFamily="18" charset="0"/>
                <a:ea typeface="Verdana" panose="020B0604030504040204" pitchFamily="34" charset="0"/>
              </a:rPr>
              <a:t>.</a:t>
            </a:r>
          </a:p>
          <a:p>
            <a:pPr marL="274320" lvl="1" indent="0">
              <a:buNone/>
            </a:pPr>
            <a:endParaRPr lang="en-US" dirty="0">
              <a:latin typeface="Bodoni MT" panose="02070603080606020203" pitchFamily="18" charset="0"/>
              <a:ea typeface="Verdana" panose="020B0604030504040204" pitchFamily="34" charset="0"/>
            </a:endParaRPr>
          </a:p>
          <a:p>
            <a:pPr marL="0" indent="0">
              <a:buNone/>
            </a:pPr>
            <a:r>
              <a:rPr lang="en-US" sz="1600" b="1" u="sng" dirty="0">
                <a:latin typeface="Bodoni MT" panose="02070603080606020203" pitchFamily="18" charset="0"/>
                <a:ea typeface="Verdana" panose="020B0604030504040204" pitchFamily="34" charset="0"/>
              </a:rPr>
              <a:t>Defect</a:t>
            </a:r>
            <a:r>
              <a:rPr lang="en-US" sz="1600" u="sng" dirty="0">
                <a:latin typeface="Bodoni MT" panose="02070603080606020203" pitchFamily="18" charset="0"/>
                <a:ea typeface="Verdana" panose="020B0604030504040204" pitchFamily="34" charset="0"/>
              </a:rPr>
              <a:t>:</a:t>
            </a:r>
          </a:p>
          <a:p>
            <a:pPr lvl="1"/>
            <a:r>
              <a:rPr lang="en-US" b="1" dirty="0">
                <a:latin typeface="Bodoni MT" panose="02070603080606020203" pitchFamily="18" charset="0"/>
                <a:ea typeface="Verdana" panose="020B0604030504040204" pitchFamily="34" charset="0"/>
              </a:rPr>
              <a:t>Definition</a:t>
            </a:r>
            <a:r>
              <a:rPr lang="en-US" dirty="0">
                <a:latin typeface="Bodoni MT" panose="02070603080606020203" pitchFamily="18" charset="0"/>
                <a:ea typeface="Verdana" panose="020B0604030504040204" pitchFamily="34" charset="0"/>
              </a:rPr>
              <a:t>: A defect is a specific issue or problem in the software that causes it to behave incorrectly or not according to its intended design or requirements. It's a deviation from the expected behavior.</a:t>
            </a:r>
          </a:p>
          <a:p>
            <a:pPr lvl="1"/>
            <a:r>
              <a:rPr lang="en-US" b="1" dirty="0">
                <a:latin typeface="Bodoni MT" panose="02070603080606020203" pitchFamily="18" charset="0"/>
                <a:ea typeface="Verdana" panose="020B0604030504040204" pitchFamily="34" charset="0"/>
              </a:rPr>
              <a:t>Example</a:t>
            </a:r>
            <a:r>
              <a:rPr lang="en-US" dirty="0">
                <a:latin typeface="Bodoni MT" panose="02070603080606020203" pitchFamily="18" charset="0"/>
                <a:ea typeface="Verdana" panose="020B0604030504040204" pitchFamily="34" charset="0"/>
              </a:rPr>
              <a:t>: If a login screen accepts an incorrect password and allows unauthorized access, that's a defect</a:t>
            </a:r>
            <a:r>
              <a:rPr lang="en-US" dirty="0" smtClean="0">
                <a:latin typeface="Bodoni MT" panose="02070603080606020203" pitchFamily="18" charset="0"/>
                <a:ea typeface="Verdana" panose="020B0604030504040204" pitchFamily="34" charset="0"/>
              </a:rPr>
              <a:t>.</a:t>
            </a:r>
            <a:endParaRPr lang="en-US" dirty="0">
              <a:latin typeface="Bodoni MT" panose="02070603080606020203" pitchFamily="18" charset="0"/>
              <a:ea typeface="Verdana" panose="020B0604030504040204" pitchFamily="34" charset="0"/>
            </a:endParaRPr>
          </a:p>
        </p:txBody>
      </p:sp>
    </p:spTree>
    <p:extLst>
      <p:ext uri="{BB962C8B-B14F-4D97-AF65-F5344CB8AC3E}">
        <p14:creationId xmlns:p14="http://schemas.microsoft.com/office/powerpoint/2010/main" val="420240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643" y="751344"/>
            <a:ext cx="10557163" cy="4031873"/>
          </a:xfrm>
          <a:prstGeom prst="rect">
            <a:avLst/>
          </a:prstGeom>
        </p:spPr>
        <p:txBody>
          <a:bodyPr wrap="square">
            <a:spAutoFit/>
          </a:bodyPr>
          <a:lstStyle/>
          <a:p>
            <a:r>
              <a:rPr lang="en-US" sz="1600" b="1" u="sng" dirty="0">
                <a:latin typeface="Bodoni MT" panose="02070603080606020203" pitchFamily="18" charset="0"/>
                <a:ea typeface="Verdana" panose="020B0604030504040204" pitchFamily="34" charset="0"/>
              </a:rPr>
              <a:t>Error</a:t>
            </a:r>
            <a:r>
              <a:rPr lang="en-US" sz="1600" u="sng" dirty="0" smtClean="0">
                <a:latin typeface="Bodoni MT" panose="02070603080606020203" pitchFamily="18" charset="0"/>
                <a:ea typeface="Verdana" panose="020B0604030504040204" pitchFamily="34" charset="0"/>
              </a:rPr>
              <a:t>:</a:t>
            </a:r>
          </a:p>
          <a:p>
            <a:endParaRPr lang="en-US" sz="1600" u="sng" dirty="0">
              <a:latin typeface="Bodoni MT" panose="02070603080606020203" pitchFamily="18" charset="0"/>
              <a:ea typeface="Verdana" panose="020B0604030504040204" pitchFamily="34" charset="0"/>
            </a:endParaRPr>
          </a:p>
          <a:p>
            <a:pPr marL="742950" lvl="1" indent="-285750">
              <a:buFont typeface="Courier New" panose="02070309020205020404" pitchFamily="49" charset="0"/>
              <a:buChar char="o"/>
            </a:pPr>
            <a:r>
              <a:rPr lang="en-US" sz="1600" b="1" dirty="0">
                <a:latin typeface="Bodoni MT" panose="02070603080606020203" pitchFamily="18" charset="0"/>
                <a:ea typeface="Verdana" panose="020B0604030504040204" pitchFamily="34" charset="0"/>
              </a:rPr>
              <a:t>Definition</a:t>
            </a:r>
            <a:r>
              <a:rPr lang="en-US" sz="1600" dirty="0">
                <a:latin typeface="Bodoni MT" panose="02070603080606020203" pitchFamily="18" charset="0"/>
                <a:ea typeface="Verdana" panose="020B0604030504040204" pitchFamily="34" charset="0"/>
              </a:rPr>
              <a:t>: An error typically refers to a human action or mistake that results in a defect or a bug in the software. Errors are the root cause of defects.</a:t>
            </a:r>
          </a:p>
          <a:p>
            <a:pPr marL="742950" lvl="1" indent="-285750">
              <a:buFont typeface="Courier New" panose="02070309020205020404" pitchFamily="49" charset="0"/>
              <a:buChar char="o"/>
            </a:pPr>
            <a:r>
              <a:rPr lang="en-US" sz="1600" b="1" dirty="0">
                <a:latin typeface="Bodoni MT" panose="02070603080606020203" pitchFamily="18" charset="0"/>
                <a:ea typeface="Verdana" panose="020B0604030504040204" pitchFamily="34" charset="0"/>
              </a:rPr>
              <a:t>Example</a:t>
            </a:r>
            <a:r>
              <a:rPr lang="en-US" sz="1600" dirty="0">
                <a:latin typeface="Bodoni MT" panose="02070603080606020203" pitchFamily="18" charset="0"/>
                <a:ea typeface="Verdana" panose="020B0604030504040204" pitchFamily="34" charset="0"/>
              </a:rPr>
              <a:t>: If a programmer writes incorrect code that causes a program to crash, the incorrect code itself is the error that led to the defect</a:t>
            </a:r>
            <a:r>
              <a:rPr lang="en-US" sz="1600" dirty="0" smtClean="0">
                <a:latin typeface="Bodoni MT" panose="02070603080606020203" pitchFamily="18" charset="0"/>
                <a:ea typeface="Verdana" panose="020B0604030504040204" pitchFamily="34" charset="0"/>
              </a:rPr>
              <a:t>.</a:t>
            </a:r>
          </a:p>
          <a:p>
            <a:pPr lvl="1"/>
            <a:endParaRPr lang="en-US" sz="1600" dirty="0">
              <a:latin typeface="Bodoni MT" panose="02070603080606020203" pitchFamily="18" charset="0"/>
              <a:ea typeface="Verdana" panose="020B0604030504040204" pitchFamily="34" charset="0"/>
            </a:endParaRPr>
          </a:p>
          <a:p>
            <a:pPr lvl="1"/>
            <a:endParaRPr lang="en-US" sz="1600" dirty="0" smtClean="0">
              <a:latin typeface="Bodoni MT" panose="02070603080606020203" pitchFamily="18" charset="0"/>
              <a:ea typeface="Verdana" panose="020B0604030504040204" pitchFamily="34" charset="0"/>
            </a:endParaRPr>
          </a:p>
          <a:p>
            <a:pPr lvl="1"/>
            <a:endParaRPr lang="en-US" sz="1600" dirty="0">
              <a:latin typeface="Bodoni MT" panose="02070603080606020203" pitchFamily="18" charset="0"/>
              <a:ea typeface="Verdana" panose="020B0604030504040204" pitchFamily="34" charset="0"/>
            </a:endParaRPr>
          </a:p>
          <a:p>
            <a:r>
              <a:rPr lang="en-US" sz="1600" b="1" u="sng" dirty="0">
                <a:latin typeface="Bodoni MT" panose="02070603080606020203" pitchFamily="18" charset="0"/>
                <a:ea typeface="Verdana" panose="020B0604030504040204" pitchFamily="34" charset="0"/>
              </a:rPr>
              <a:t>Failure</a:t>
            </a:r>
            <a:r>
              <a:rPr lang="en-US" sz="1600" u="sng" dirty="0" smtClean="0">
                <a:latin typeface="Bodoni MT" panose="02070603080606020203" pitchFamily="18" charset="0"/>
                <a:ea typeface="Verdana" panose="020B0604030504040204" pitchFamily="34" charset="0"/>
              </a:rPr>
              <a:t>:</a:t>
            </a:r>
          </a:p>
          <a:p>
            <a:endParaRPr lang="en-US" sz="1600" u="sng" dirty="0">
              <a:latin typeface="Bodoni MT" panose="02070603080606020203" pitchFamily="18" charset="0"/>
              <a:ea typeface="Verdana" panose="020B0604030504040204" pitchFamily="34" charset="0"/>
            </a:endParaRPr>
          </a:p>
          <a:p>
            <a:pPr marL="742950" lvl="1" indent="-285750">
              <a:buFont typeface="Courier New" panose="02070309020205020404" pitchFamily="49" charset="0"/>
              <a:buChar char="o"/>
            </a:pPr>
            <a:r>
              <a:rPr lang="en-US" sz="1600" b="1" dirty="0">
                <a:latin typeface="Bodoni MT" panose="02070603080606020203" pitchFamily="18" charset="0"/>
                <a:ea typeface="Verdana" panose="020B0604030504040204" pitchFamily="34" charset="0"/>
              </a:rPr>
              <a:t>Definition</a:t>
            </a:r>
            <a:r>
              <a:rPr lang="en-US" sz="1600" dirty="0">
                <a:latin typeface="Bodoni MT" panose="02070603080606020203" pitchFamily="18" charset="0"/>
                <a:ea typeface="Verdana" panose="020B0604030504040204" pitchFamily="34" charset="0"/>
              </a:rPr>
              <a:t>: A failure occurs when the software behaves in a way that disrupts its intended functionality or doesn't meet user expectations. It's when the software doesn't perform its intended function correctly during actual use.</a:t>
            </a:r>
          </a:p>
          <a:p>
            <a:pPr marL="742950" lvl="1" indent="-285750">
              <a:buFont typeface="Courier New" panose="02070309020205020404" pitchFamily="49" charset="0"/>
              <a:buChar char="o"/>
            </a:pPr>
            <a:r>
              <a:rPr lang="en-US" sz="1600" b="1" dirty="0">
                <a:latin typeface="Bodoni MT" panose="02070603080606020203" pitchFamily="18" charset="0"/>
                <a:ea typeface="Verdana" panose="020B0604030504040204" pitchFamily="34" charset="0"/>
              </a:rPr>
              <a:t>Example</a:t>
            </a:r>
            <a:r>
              <a:rPr lang="en-US" sz="1600" dirty="0">
                <a:latin typeface="Bodoni MT" panose="02070603080606020203" pitchFamily="18" charset="0"/>
                <a:ea typeface="Verdana" panose="020B0604030504040204" pitchFamily="34" charset="0"/>
              </a:rPr>
              <a:t>: If an e-commerce website's "Add to Cart" button doesn't add items to the cart when users click it during a live shopping session, that's a failure.</a:t>
            </a:r>
          </a:p>
          <a:p>
            <a:endParaRPr lang="en-US" sz="1600" dirty="0">
              <a:latin typeface="Bodoni MT" panose="02070603080606020203" pitchFamily="18" charset="0"/>
              <a:ea typeface="Verdana" panose="020B0604030504040204" pitchFamily="34" charset="0"/>
            </a:endParaRPr>
          </a:p>
        </p:txBody>
      </p:sp>
    </p:spTree>
    <p:extLst>
      <p:ext uri="{BB962C8B-B14F-4D97-AF65-F5344CB8AC3E}">
        <p14:creationId xmlns:p14="http://schemas.microsoft.com/office/powerpoint/2010/main" val="212676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95508"/>
          </a:xfrm>
        </p:spPr>
        <p:txBody>
          <a:bodyPr>
            <a:normAutofit/>
          </a:bodyPr>
          <a:lstStyle/>
          <a:p>
            <a:r>
              <a:rPr lang="en-US" dirty="0">
                <a:solidFill>
                  <a:schemeClr val="accent3">
                    <a:lumMod val="75000"/>
                  </a:schemeClr>
                </a:solidFill>
              </a:rPr>
              <a:t>A</a:t>
            </a:r>
            <a:r>
              <a:rPr lang="en-US" dirty="0" smtClean="0">
                <a:solidFill>
                  <a:schemeClr val="accent3">
                    <a:lumMod val="75000"/>
                  </a:schemeClr>
                </a:solidFill>
              </a:rPr>
              <a:t>lpha Testing</a:t>
            </a:r>
            <a:endParaRPr lang="en-US" b="1" dirty="0"/>
          </a:p>
        </p:txBody>
      </p:sp>
      <p:sp>
        <p:nvSpPr>
          <p:cNvPr id="3" name="Content Placeholder 2"/>
          <p:cNvSpPr>
            <a:spLocks noGrp="1"/>
          </p:cNvSpPr>
          <p:nvPr>
            <p:ph idx="1"/>
          </p:nvPr>
        </p:nvSpPr>
        <p:spPr>
          <a:xfrm>
            <a:off x="1066800" y="2252748"/>
            <a:ext cx="10058400" cy="3782291"/>
          </a:xfrm>
        </p:spPr>
        <p:txBody>
          <a:bodyPr>
            <a:normAutofit/>
          </a:bodyPr>
          <a:lstStyle/>
          <a:p>
            <a:pPr marL="0" indent="0">
              <a:buNone/>
            </a:pPr>
            <a:r>
              <a:rPr lang="en-US" sz="1600" b="1" u="sng" dirty="0">
                <a:latin typeface="Bodoni MT" panose="02070603080606020203" pitchFamily="18" charset="0"/>
                <a:ea typeface="Verdana" panose="020B0604030504040204" pitchFamily="34" charset="0"/>
              </a:rPr>
              <a:t>Alpha Testing</a:t>
            </a:r>
            <a:r>
              <a:rPr lang="en-US" sz="1600" u="sng" dirty="0" smtClean="0">
                <a:latin typeface="Bodoni MT" panose="02070603080606020203" pitchFamily="18" charset="0"/>
                <a:ea typeface="Verdana" panose="020B0604030504040204" pitchFamily="34" charset="0"/>
              </a:rPr>
              <a:t>:</a:t>
            </a:r>
          </a:p>
          <a:p>
            <a:pPr marL="0" indent="0">
              <a:buNone/>
            </a:pPr>
            <a:endParaRPr lang="en-US" sz="1600" u="sng" dirty="0">
              <a:latin typeface="Bodoni MT" panose="02070603080606020203" pitchFamily="18" charset="0"/>
              <a:ea typeface="Verdana" panose="020B0604030504040204" pitchFamily="34" charset="0"/>
            </a:endParaRPr>
          </a:p>
          <a:p>
            <a:pPr lvl="1"/>
            <a:r>
              <a:rPr lang="en-US" b="1" dirty="0">
                <a:latin typeface="Bodoni MT" panose="02070603080606020203" pitchFamily="18" charset="0"/>
                <a:ea typeface="Verdana" panose="020B0604030504040204" pitchFamily="34" charset="0"/>
              </a:rPr>
              <a:t>Goal</a:t>
            </a:r>
            <a:r>
              <a:rPr lang="en-US" dirty="0">
                <a:latin typeface="Bodoni MT" panose="02070603080606020203" pitchFamily="18" charset="0"/>
                <a:ea typeface="Verdana" panose="020B0604030504040204" pitchFamily="34" charset="0"/>
              </a:rPr>
              <a:t>: The primary goal of alpha testing is to identify and address issues, defects, and functionality problems within the software before it is released to a wider audience.</a:t>
            </a:r>
          </a:p>
          <a:p>
            <a:pPr lvl="1"/>
            <a:r>
              <a:rPr lang="en-US" b="1" dirty="0">
                <a:latin typeface="Bodoni MT" panose="02070603080606020203" pitchFamily="18" charset="0"/>
                <a:ea typeface="Verdana" panose="020B0604030504040204" pitchFamily="34" charset="0"/>
              </a:rPr>
              <a:t>Testing Environment</a:t>
            </a:r>
            <a:r>
              <a:rPr lang="en-US" dirty="0">
                <a:latin typeface="Bodoni MT" panose="02070603080606020203" pitchFamily="18" charset="0"/>
                <a:ea typeface="Verdana" panose="020B0604030504040204" pitchFamily="34" charset="0"/>
              </a:rPr>
              <a:t>: Alpha testing is typically conducted in a controlled and isolated environment, often within the development organization. It may involve in-house testers or developers themselves.</a:t>
            </a:r>
          </a:p>
          <a:p>
            <a:pPr lvl="1"/>
            <a:r>
              <a:rPr lang="en-US" b="1" dirty="0">
                <a:latin typeface="Bodoni MT" panose="02070603080606020203" pitchFamily="18" charset="0"/>
                <a:ea typeface="Verdana" panose="020B0604030504040204" pitchFamily="34" charset="0"/>
              </a:rPr>
              <a:t>Scope</a:t>
            </a:r>
            <a:r>
              <a:rPr lang="en-US" dirty="0">
                <a:latin typeface="Bodoni MT" panose="02070603080606020203" pitchFamily="18" charset="0"/>
                <a:ea typeface="Verdana" panose="020B0604030504040204" pitchFamily="34" charset="0"/>
              </a:rPr>
              <a:t>: The focus is on verifying that the software works as intended and that major functionality is functional and stable.</a:t>
            </a:r>
          </a:p>
          <a:p>
            <a:pPr lvl="1"/>
            <a:r>
              <a:rPr lang="en-US" b="1" dirty="0">
                <a:latin typeface="Bodoni MT" panose="02070603080606020203" pitchFamily="18" charset="0"/>
                <a:ea typeface="Verdana" panose="020B0604030504040204" pitchFamily="34" charset="0"/>
              </a:rPr>
              <a:t>Feedback Loop</a:t>
            </a:r>
            <a:r>
              <a:rPr lang="en-US" dirty="0">
                <a:latin typeface="Bodoni MT" panose="02070603080606020203" pitchFamily="18" charset="0"/>
                <a:ea typeface="Verdana" panose="020B0604030504040204" pitchFamily="34" charset="0"/>
              </a:rPr>
              <a:t>: Feedback from alpha testing is used to improve the software's core functionality and fix critical bugs.</a:t>
            </a:r>
          </a:p>
          <a:p>
            <a:pPr marL="0" indent="0">
              <a:buNone/>
            </a:pPr>
            <a:endParaRPr lang="en-US" dirty="0">
              <a:latin typeface="Bodoni MT" panose="02070603080606020203" pitchFamily="18" charset="0"/>
            </a:endParaRPr>
          </a:p>
        </p:txBody>
      </p:sp>
    </p:spTree>
    <p:extLst>
      <p:ext uri="{BB962C8B-B14F-4D97-AF65-F5344CB8AC3E}">
        <p14:creationId xmlns:p14="http://schemas.microsoft.com/office/powerpoint/2010/main" val="127018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95508"/>
          </a:xfrm>
        </p:spPr>
        <p:txBody>
          <a:bodyPr>
            <a:normAutofit/>
          </a:bodyPr>
          <a:lstStyle/>
          <a:p>
            <a:r>
              <a:rPr lang="en-US" dirty="0" smtClean="0">
                <a:solidFill>
                  <a:schemeClr val="accent3">
                    <a:lumMod val="75000"/>
                  </a:schemeClr>
                </a:solidFill>
              </a:rPr>
              <a:t>Beta Testing</a:t>
            </a:r>
            <a:endParaRPr lang="en-US" b="1" dirty="0"/>
          </a:p>
        </p:txBody>
      </p:sp>
      <p:sp>
        <p:nvSpPr>
          <p:cNvPr id="3" name="Content Placeholder 2"/>
          <p:cNvSpPr>
            <a:spLocks noGrp="1"/>
          </p:cNvSpPr>
          <p:nvPr>
            <p:ph idx="1"/>
          </p:nvPr>
        </p:nvSpPr>
        <p:spPr>
          <a:xfrm>
            <a:off x="1066800" y="2152996"/>
            <a:ext cx="10058400" cy="3882044"/>
          </a:xfrm>
        </p:spPr>
        <p:txBody>
          <a:bodyPr>
            <a:normAutofit/>
          </a:bodyPr>
          <a:lstStyle/>
          <a:p>
            <a:pPr marL="0" indent="0">
              <a:buNone/>
            </a:pPr>
            <a:r>
              <a:rPr lang="en-US" sz="1600" b="1" u="sng" dirty="0" smtClean="0">
                <a:latin typeface="Bodoni MT" panose="02070603080606020203" pitchFamily="18" charset="0"/>
                <a:ea typeface="Verdana" panose="020B0604030504040204" pitchFamily="34" charset="0"/>
              </a:rPr>
              <a:t>Beta </a:t>
            </a:r>
            <a:r>
              <a:rPr lang="en-US" sz="1600" b="1" u="sng">
                <a:latin typeface="Bodoni MT" panose="02070603080606020203" pitchFamily="18" charset="0"/>
                <a:ea typeface="Verdana" panose="020B0604030504040204" pitchFamily="34" charset="0"/>
              </a:rPr>
              <a:t>Testing</a:t>
            </a:r>
            <a:r>
              <a:rPr lang="en-US" sz="1600" u="sng" smtClean="0">
                <a:latin typeface="Bodoni MT" panose="02070603080606020203" pitchFamily="18" charset="0"/>
                <a:ea typeface="Verdana" panose="020B0604030504040204" pitchFamily="34" charset="0"/>
              </a:rPr>
              <a:t>:</a:t>
            </a:r>
          </a:p>
          <a:p>
            <a:pPr marL="0" indent="0">
              <a:buNone/>
            </a:pPr>
            <a:endParaRPr lang="en-US" sz="1600" u="sng" dirty="0">
              <a:latin typeface="Bodoni MT" panose="02070603080606020203" pitchFamily="18" charset="0"/>
              <a:ea typeface="Verdana" panose="020B0604030504040204" pitchFamily="34" charset="0"/>
            </a:endParaRPr>
          </a:p>
          <a:p>
            <a:pPr lvl="1"/>
            <a:r>
              <a:rPr lang="en-US" b="1" dirty="0">
                <a:latin typeface="Bodoni MT" panose="02070603080606020203" pitchFamily="18" charset="0"/>
                <a:ea typeface="Verdana" panose="020B0604030504040204" pitchFamily="34" charset="0"/>
              </a:rPr>
              <a:t>Goal</a:t>
            </a:r>
            <a:r>
              <a:rPr lang="en-US" dirty="0">
                <a:latin typeface="Bodoni MT" panose="02070603080606020203" pitchFamily="18" charset="0"/>
                <a:ea typeface="Verdana" panose="020B0604030504040204" pitchFamily="34" charset="0"/>
              </a:rPr>
              <a:t>: The primary goal of beta testing is to gather feedback from real users who represent the target audience for the software. It helps assess the software's usability, reliability, and performance in a real-world setting.</a:t>
            </a:r>
          </a:p>
          <a:p>
            <a:pPr lvl="1"/>
            <a:r>
              <a:rPr lang="en-US" b="1" dirty="0">
                <a:latin typeface="Bodoni MT" panose="02070603080606020203" pitchFamily="18" charset="0"/>
                <a:ea typeface="Verdana" panose="020B0604030504040204" pitchFamily="34" charset="0"/>
              </a:rPr>
              <a:t>Testing Environment</a:t>
            </a:r>
            <a:r>
              <a:rPr lang="en-US" dirty="0">
                <a:latin typeface="Bodoni MT" panose="02070603080606020203" pitchFamily="18" charset="0"/>
                <a:ea typeface="Verdana" panose="020B0604030504040204" pitchFamily="34" charset="0"/>
              </a:rPr>
              <a:t>: Beta testing is conducted in a more open and diverse environment, with external users who are not part of the development team.</a:t>
            </a:r>
          </a:p>
          <a:p>
            <a:pPr lvl="1"/>
            <a:r>
              <a:rPr lang="en-US" b="1" dirty="0">
                <a:latin typeface="Bodoni MT" panose="02070603080606020203" pitchFamily="18" charset="0"/>
                <a:ea typeface="Verdana" panose="020B0604030504040204" pitchFamily="34" charset="0"/>
              </a:rPr>
              <a:t>Scope</a:t>
            </a:r>
            <a:r>
              <a:rPr lang="en-US" dirty="0">
                <a:latin typeface="Bodoni MT" panose="02070603080606020203" pitchFamily="18" charset="0"/>
                <a:ea typeface="Verdana" panose="020B0604030504040204" pitchFamily="34" charset="0"/>
              </a:rPr>
              <a:t>: The focus is on collecting user feedback, uncovering edge cases, and identifying any issues that may not have been caught during alpha testing.</a:t>
            </a:r>
          </a:p>
          <a:p>
            <a:pPr lvl="1"/>
            <a:r>
              <a:rPr lang="en-US" b="1" dirty="0">
                <a:latin typeface="Bodoni MT" panose="02070603080606020203" pitchFamily="18" charset="0"/>
                <a:ea typeface="Verdana" panose="020B0604030504040204" pitchFamily="34" charset="0"/>
              </a:rPr>
              <a:t>Feedback Loop</a:t>
            </a:r>
            <a:r>
              <a:rPr lang="en-US" dirty="0">
                <a:latin typeface="Bodoni MT" panose="02070603080606020203" pitchFamily="18" charset="0"/>
                <a:ea typeface="Verdana" panose="020B0604030504040204" pitchFamily="34" charset="0"/>
              </a:rPr>
              <a:t>: Feedback from beta testing is used to make user-driven improvements, fine-tune the software, and prepare it for a wider public release.</a:t>
            </a:r>
          </a:p>
          <a:p>
            <a:endParaRPr lang="en-US" dirty="0">
              <a:latin typeface="Bodoni MT" panose="02070603080606020203" pitchFamily="18" charset="0"/>
            </a:endParaRPr>
          </a:p>
        </p:txBody>
      </p:sp>
    </p:spTree>
    <p:extLst>
      <p:ext uri="{BB962C8B-B14F-4D97-AF65-F5344CB8AC3E}">
        <p14:creationId xmlns:p14="http://schemas.microsoft.com/office/powerpoint/2010/main" val="3680473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38</TotalTime>
  <Words>701</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Yu Mincho Demibold</vt:lpstr>
      <vt:lpstr>Bodoni MT</vt:lpstr>
      <vt:lpstr>Century Gothic</vt:lpstr>
      <vt:lpstr>Courier New</vt:lpstr>
      <vt:lpstr>Garamond</vt:lpstr>
      <vt:lpstr>Verdana</vt:lpstr>
      <vt:lpstr>Savon</vt:lpstr>
      <vt:lpstr>Short Topics</vt:lpstr>
      <vt:lpstr>Verification &amp; Validation</vt:lpstr>
      <vt:lpstr>PowerPoint Presentation</vt:lpstr>
      <vt:lpstr>Differences</vt:lpstr>
      <vt:lpstr>PowerPoint Presentation</vt:lpstr>
      <vt:lpstr>Alpha Testing</vt:lpstr>
      <vt:lpstr>Beta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Topics</dc:title>
  <dc:creator>Rupinder Kaur</dc:creator>
  <cp:lastModifiedBy>Rupinder Kaur</cp:lastModifiedBy>
  <cp:revision>27</cp:revision>
  <dcterms:created xsi:type="dcterms:W3CDTF">2023-09-25T04:02:00Z</dcterms:created>
  <dcterms:modified xsi:type="dcterms:W3CDTF">2023-09-27T10:56:02Z</dcterms:modified>
</cp:coreProperties>
</file>