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5"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9/27/2023</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16100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9/27/2023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9/27/2023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9/27/2023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9/27/2023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9/27/2023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9/27/2023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9/27/2023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9/27/2023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9/27/2023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9/27/2023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9/27/2023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9/27/2023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981201" y="971344"/>
            <a:ext cx="6233513" cy="4915313"/>
          </a:xfrm>
          <a:prstGeom prst="rect">
            <a:avLst/>
          </a:prstGeom>
        </p:spPr>
      </p:pic>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8560024" y="1442916"/>
            <a:ext cx="3238829" cy="3252231"/>
          </a:xfrm>
        </p:spPr>
        <p:txBody>
          <a:bodyPr>
            <a:normAutofit/>
          </a:bodyPr>
          <a:lstStyle/>
          <a:p>
            <a:r>
              <a:rPr lang="en-US" sz="4800" dirty="0" smtClean="0">
                <a:solidFill>
                  <a:srgbClr val="FFFFFF"/>
                </a:solidFill>
              </a:rPr>
              <a:t>Bug leakage and bug</a:t>
            </a:r>
            <a:br>
              <a:rPr lang="en-US" sz="4800" dirty="0" smtClean="0">
                <a:solidFill>
                  <a:srgbClr val="FFFFFF"/>
                </a:solidFill>
              </a:rPr>
            </a:br>
            <a:r>
              <a:rPr lang="en-US" sz="4800" dirty="0" smtClean="0">
                <a:solidFill>
                  <a:srgbClr val="FFFFFF"/>
                </a:solidFill>
              </a:rPr>
              <a:t>release</a:t>
            </a:r>
            <a:endParaRPr lang="en-US" sz="4800" dirty="0">
              <a:solidFill>
                <a:srgbClr val="FFFFFF"/>
              </a:solidFill>
            </a:endParaRP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8560024" y="5669280"/>
            <a:ext cx="3238829" cy="535722"/>
          </a:xfrm>
        </p:spPr>
        <p:txBody>
          <a:bodyPr>
            <a:normAutofit/>
          </a:bodyPr>
          <a:lstStyle/>
          <a:p>
            <a:r>
              <a:rPr lang="en-US" sz="1400" dirty="0" smtClean="0">
                <a:solidFill>
                  <a:srgbClr val="FFFFFF"/>
                </a:solidFill>
              </a:rPr>
              <a:t>Rupinder Kaur</a:t>
            </a:r>
            <a:endParaRPr lang="en-US" sz="1400" dirty="0">
              <a:solidFill>
                <a:srgbClr val="FFFFFF"/>
              </a:solidFill>
            </a:endParaRPr>
          </a:p>
        </p:txBody>
      </p:sp>
    </p:spTree>
    <p:extLst>
      <p:ext uri="{BB962C8B-B14F-4D97-AF65-F5344CB8AC3E}">
        <p14:creationId xmlns:p14="http://schemas.microsoft.com/office/powerpoint/2010/main" val="7557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294271"/>
          </a:xfrm>
        </p:spPr>
        <p:txBody>
          <a:bodyPr/>
          <a:lstStyle/>
          <a:p>
            <a:r>
              <a:rPr lang="en-US" dirty="0" smtClean="0"/>
              <a:t>                  Bug Leakage</a:t>
            </a:r>
            <a:endParaRPr lang="en-US" dirty="0"/>
          </a:p>
        </p:txBody>
      </p:sp>
      <p:sp>
        <p:nvSpPr>
          <p:cNvPr id="3" name="Content Placeholder 2"/>
          <p:cNvSpPr>
            <a:spLocks noGrp="1"/>
          </p:cNvSpPr>
          <p:nvPr>
            <p:ph idx="1"/>
          </p:nvPr>
        </p:nvSpPr>
        <p:spPr>
          <a:xfrm>
            <a:off x="1066800" y="2344189"/>
            <a:ext cx="10058400" cy="3690851"/>
          </a:xfrm>
        </p:spPr>
        <p:txBody>
          <a:bodyPr/>
          <a:lstStyle/>
          <a:p>
            <a:r>
              <a:rPr lang="en-US" dirty="0">
                <a:latin typeface="Verdana" panose="020B0604030504040204" pitchFamily="34" charset="0"/>
                <a:ea typeface="Verdana" panose="020B0604030504040204" pitchFamily="34" charset="0"/>
              </a:rPr>
              <a:t>Bug Leakage refers to a situation where defects or bugs that were not detected during the testing phase are discovered by users or customers after the software has been released. </a:t>
            </a:r>
          </a:p>
          <a:p>
            <a:r>
              <a:rPr lang="en-US" dirty="0">
                <a:latin typeface="Verdana" panose="020B0604030504040204" pitchFamily="34" charset="0"/>
                <a:ea typeface="Verdana" panose="020B0604030504040204" pitchFamily="34" charset="0"/>
              </a:rPr>
              <a:t>In other words, these are issues that "leak" through the testing process and make their way into the production environment. </a:t>
            </a:r>
          </a:p>
          <a:p>
            <a:r>
              <a:rPr lang="en-US" dirty="0">
                <a:latin typeface="Verdana" panose="020B0604030504040204" pitchFamily="34" charset="0"/>
                <a:ea typeface="Verdana" panose="020B0604030504040204" pitchFamily="34" charset="0"/>
              </a:rPr>
              <a:t>Bug Leakage can occur for various reasons, including inadequate testing, incomplete test coverage, miscommunication between teams, or issues that only manifest in specific real-world scenarios.</a:t>
            </a:r>
          </a:p>
          <a:p>
            <a:pPr marL="0" indent="0">
              <a:buNone/>
            </a:pPr>
            <a:endParaRPr lang="en-US" dirty="0"/>
          </a:p>
        </p:txBody>
      </p:sp>
    </p:spTree>
    <p:extLst>
      <p:ext uri="{BB962C8B-B14F-4D97-AF65-F5344CB8AC3E}">
        <p14:creationId xmlns:p14="http://schemas.microsoft.com/office/powerpoint/2010/main" val="10609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90452"/>
            <a:ext cx="10058400" cy="831272"/>
          </a:xfrm>
        </p:spPr>
        <p:txBody>
          <a:bodyPr/>
          <a:lstStyle/>
          <a:p>
            <a:r>
              <a:rPr lang="en-US" dirty="0" smtClean="0"/>
              <a:t>                  Example</a:t>
            </a:r>
            <a:endParaRPr lang="en-US" dirty="0"/>
          </a:p>
        </p:txBody>
      </p:sp>
      <p:sp>
        <p:nvSpPr>
          <p:cNvPr id="3" name="Content Placeholder 2"/>
          <p:cNvSpPr>
            <a:spLocks noGrp="1"/>
          </p:cNvSpPr>
          <p:nvPr>
            <p:ph idx="1"/>
          </p:nvPr>
        </p:nvSpPr>
        <p:spPr>
          <a:xfrm>
            <a:off x="1066800" y="1321724"/>
            <a:ext cx="10058400" cy="5029200"/>
          </a:xfrm>
        </p:spPr>
        <p:txBody>
          <a:bodyPr>
            <a:normAutofit/>
          </a:bodyPr>
          <a:lstStyle/>
          <a:p>
            <a:pPr marL="0" indent="0">
              <a:buNone/>
            </a:pPr>
            <a:r>
              <a:rPr lang="en-US" sz="1600" dirty="0">
                <a:latin typeface="Verdana" panose="020B0604030504040204" pitchFamily="34" charset="0"/>
                <a:ea typeface="Verdana" panose="020B0604030504040204" pitchFamily="34" charset="0"/>
              </a:rPr>
              <a:t>Imagine you're developing a calculator app for a smartphone. You've written code to perform basic arithmetic operations like addition, subtraction, multiplication, and division. Everything seems to work fine, and you're ready to release the app.</a:t>
            </a:r>
          </a:p>
          <a:p>
            <a:r>
              <a:rPr lang="en-US" sz="1600" dirty="0">
                <a:latin typeface="Verdana" panose="020B0604030504040204" pitchFamily="34" charset="0"/>
                <a:ea typeface="Verdana" panose="020B0604030504040204" pitchFamily="34" charset="0"/>
              </a:rPr>
              <a:t>However, there's a bug in your code that you didn't catch during testing. The bug occurs when the user tries to divide by zero (e.g., 5 divided by 0). In a well-designed calculator, this should display an error message and prevent the calculation. But in your app, this bug causes unexpected issues:</a:t>
            </a:r>
          </a:p>
          <a:p>
            <a:pPr lvl="1"/>
            <a:r>
              <a:rPr lang="en-US" b="1" dirty="0">
                <a:latin typeface="Verdana" panose="020B0604030504040204" pitchFamily="34" charset="0"/>
                <a:ea typeface="Verdana" panose="020B0604030504040204" pitchFamily="34" charset="0"/>
              </a:rPr>
              <a:t>User Interface</a:t>
            </a:r>
            <a:r>
              <a:rPr lang="en-US" dirty="0">
                <a:latin typeface="Verdana" panose="020B0604030504040204" pitchFamily="34" charset="0"/>
                <a:ea typeface="Verdana" panose="020B0604030504040204" pitchFamily="34" charset="0"/>
              </a:rPr>
              <a:t>: When a user attempts to divide by zero, instead of showing an error message, your app crashes. This crash disrupts the entire user interface, making the entire app unusable. The bug in the division function has now leaked into the overall app's stability.</a:t>
            </a:r>
          </a:p>
          <a:p>
            <a:pPr lvl="1"/>
            <a:r>
              <a:rPr lang="en-US" b="1" dirty="0">
                <a:latin typeface="Verdana" panose="020B0604030504040204" pitchFamily="34" charset="0"/>
                <a:ea typeface="Verdana" panose="020B0604030504040204" pitchFamily="34" charset="0"/>
              </a:rPr>
              <a:t>User Experience</a:t>
            </a:r>
            <a:r>
              <a:rPr lang="en-US" dirty="0">
                <a:latin typeface="Verdana" panose="020B0604030504040204" pitchFamily="34" charset="0"/>
                <a:ea typeface="Verdana" panose="020B0604030504040204" pitchFamily="34" charset="0"/>
              </a:rPr>
              <a:t>: Users who encounter this bug will have a frustrating experience. They might think the entire app is unreliable because it crashes when they perform a simple division. This negative experience extends beyond just the division feature.</a:t>
            </a:r>
          </a:p>
          <a:p>
            <a:pPr lvl="1"/>
            <a:r>
              <a:rPr lang="en-US" b="1" dirty="0">
                <a:latin typeface="Verdana" panose="020B0604030504040204" pitchFamily="34" charset="0"/>
                <a:ea typeface="Verdana" panose="020B0604030504040204" pitchFamily="34" charset="0"/>
              </a:rPr>
              <a:t>App Reputation</a:t>
            </a:r>
            <a:r>
              <a:rPr lang="en-US" dirty="0">
                <a:latin typeface="Verdana" panose="020B0604030504040204" pitchFamily="34" charset="0"/>
                <a:ea typeface="Verdana" panose="020B0604030504040204" pitchFamily="34" charset="0"/>
              </a:rPr>
              <a:t>: Users may leave negative reviews on app stores or tell their friends about the crashing calculator app. This affects the app's reputation, even though the bug originated in just one part of the code.</a:t>
            </a:r>
          </a:p>
          <a:p>
            <a:pPr marL="0" indent="0">
              <a:buNone/>
            </a:pPr>
            <a:endParaRPr lang="en-US" dirty="0"/>
          </a:p>
        </p:txBody>
      </p:sp>
    </p:spTree>
    <p:extLst>
      <p:ext uri="{BB962C8B-B14F-4D97-AF65-F5344CB8AC3E}">
        <p14:creationId xmlns:p14="http://schemas.microsoft.com/office/powerpoint/2010/main" val="3491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294271"/>
          </a:xfrm>
        </p:spPr>
        <p:txBody>
          <a:bodyPr/>
          <a:lstStyle/>
          <a:p>
            <a:r>
              <a:rPr lang="en-US" dirty="0" smtClean="0"/>
              <a:t>                  Bug Release</a:t>
            </a:r>
            <a:endParaRPr lang="en-US" dirty="0"/>
          </a:p>
        </p:txBody>
      </p:sp>
      <p:sp>
        <p:nvSpPr>
          <p:cNvPr id="3" name="Content Placeholder 2"/>
          <p:cNvSpPr>
            <a:spLocks noGrp="1"/>
          </p:cNvSpPr>
          <p:nvPr>
            <p:ph idx="1"/>
          </p:nvPr>
        </p:nvSpPr>
        <p:spPr>
          <a:xfrm>
            <a:off x="1066800" y="2344189"/>
            <a:ext cx="10058400" cy="3690851"/>
          </a:xfrm>
        </p:spPr>
        <p:txBody>
          <a:bodyPr/>
          <a:lstStyle/>
          <a:p>
            <a:r>
              <a:rPr lang="en-US" dirty="0">
                <a:latin typeface="Verdana" panose="020B0604030504040204" pitchFamily="34" charset="0"/>
                <a:ea typeface="Verdana" panose="020B0604030504040204" pitchFamily="34" charset="0"/>
              </a:rPr>
              <a:t>Bug Release refers to the intentional decision made by a development team to release a version of the software, knowing that it contains some known defects or bugs. </a:t>
            </a:r>
          </a:p>
          <a:p>
            <a:r>
              <a:rPr lang="en-US" dirty="0">
                <a:latin typeface="Verdana" panose="020B0604030504040204" pitchFamily="34" charset="0"/>
                <a:ea typeface="Verdana" panose="020B0604030504040204" pitchFamily="34" charset="0"/>
              </a:rPr>
              <a:t>This decision is typically made when the team believes that the known issues are not critical or severe enough to delay the release and that they can be addressed in future updates or patches. </a:t>
            </a:r>
          </a:p>
          <a:p>
            <a:r>
              <a:rPr lang="en-US" dirty="0">
                <a:latin typeface="Verdana" panose="020B0604030504040204" pitchFamily="34" charset="0"/>
                <a:ea typeface="Verdana" panose="020B0604030504040204" pitchFamily="34" charset="0"/>
              </a:rPr>
              <a:t>Bug releases are often made to meet project deadlines or to provide users with essential features while acknowledging that minor issues may still exist.</a:t>
            </a:r>
          </a:p>
          <a:p>
            <a:pPr marL="0" indent="0">
              <a:buNone/>
            </a:pPr>
            <a:endParaRPr lang="en-US" dirty="0"/>
          </a:p>
        </p:txBody>
      </p:sp>
    </p:spTree>
    <p:extLst>
      <p:ext uri="{BB962C8B-B14F-4D97-AF65-F5344CB8AC3E}">
        <p14:creationId xmlns:p14="http://schemas.microsoft.com/office/powerpoint/2010/main" val="354164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90452"/>
            <a:ext cx="10058400" cy="831272"/>
          </a:xfrm>
        </p:spPr>
        <p:txBody>
          <a:bodyPr/>
          <a:lstStyle/>
          <a:p>
            <a:r>
              <a:rPr lang="en-US" dirty="0" smtClean="0"/>
              <a:t>                  Example</a:t>
            </a:r>
            <a:endParaRPr lang="en-US" dirty="0"/>
          </a:p>
        </p:txBody>
      </p:sp>
      <p:sp>
        <p:nvSpPr>
          <p:cNvPr id="3" name="Content Placeholder 2"/>
          <p:cNvSpPr>
            <a:spLocks noGrp="1"/>
          </p:cNvSpPr>
          <p:nvPr>
            <p:ph idx="1"/>
          </p:nvPr>
        </p:nvSpPr>
        <p:spPr>
          <a:xfrm>
            <a:off x="1066800" y="1321724"/>
            <a:ext cx="10058400" cy="5029200"/>
          </a:xfrm>
        </p:spPr>
        <p:txBody>
          <a:bodyPr>
            <a:normAutofit fontScale="92500" lnSpcReduction="10000"/>
          </a:bodyPr>
          <a:lstStyle/>
          <a:p>
            <a:pPr marL="0" indent="0">
              <a:buNone/>
            </a:pPr>
            <a:r>
              <a:rPr lang="en-US" sz="1600" dirty="0">
                <a:latin typeface="Verdana" panose="020B0604030504040204" pitchFamily="34" charset="0"/>
                <a:ea typeface="Verdana" panose="020B0604030504040204" pitchFamily="34" charset="0"/>
              </a:rPr>
              <a:t>Imagine you are part of a team developing a chat application. Your team has been working on adding new features and fixing bugs. After thorough testing, you're ready to release a new version of the app to the users.</a:t>
            </a:r>
          </a:p>
          <a:p>
            <a:r>
              <a:rPr lang="en-US" sz="1600" dirty="0">
                <a:latin typeface="Verdana" panose="020B0604030504040204" pitchFamily="34" charset="0"/>
                <a:ea typeface="Verdana" panose="020B0604030504040204" pitchFamily="34" charset="0"/>
              </a:rPr>
              <a:t>However, just before the release, someone on the team discovers a bug in the chat application. This bug prevents users from sending messages to each other in group chats. It's a critical issue because group messaging is one of the app's key features.</a:t>
            </a:r>
          </a:p>
          <a:p>
            <a:r>
              <a:rPr lang="en-US" sz="1600" dirty="0">
                <a:latin typeface="Verdana" panose="020B0604030504040204" pitchFamily="34" charset="0"/>
                <a:ea typeface="Verdana" panose="020B0604030504040204" pitchFamily="34" charset="0"/>
              </a:rPr>
              <a:t>Here's how the bug release works in this scenario:</a:t>
            </a:r>
          </a:p>
          <a:p>
            <a:r>
              <a:rPr lang="en-US" sz="1600" b="1" dirty="0">
                <a:latin typeface="Verdana" panose="020B0604030504040204" pitchFamily="34" charset="0"/>
                <a:ea typeface="Verdana" panose="020B0604030504040204" pitchFamily="34" charset="0"/>
              </a:rPr>
              <a:t>Bug Discovery</a:t>
            </a:r>
            <a:r>
              <a:rPr lang="en-US" sz="1600" dirty="0">
                <a:latin typeface="Verdana" panose="020B0604030504040204" pitchFamily="34" charset="0"/>
                <a:ea typeface="Verdana" panose="020B0604030504040204" pitchFamily="34" charset="0"/>
              </a:rPr>
              <a:t>: The team discovers the bug in the group chat functionality during the final testing phase.</a:t>
            </a:r>
          </a:p>
          <a:p>
            <a:r>
              <a:rPr lang="en-US" sz="1600" b="1" dirty="0">
                <a:latin typeface="Verdana" panose="020B0604030504040204" pitchFamily="34" charset="0"/>
                <a:ea typeface="Verdana" panose="020B0604030504040204" pitchFamily="34" charset="0"/>
              </a:rPr>
              <a:t>Bug Assessment</a:t>
            </a:r>
            <a:r>
              <a:rPr lang="en-US" sz="1600" dirty="0">
                <a:latin typeface="Verdana" panose="020B0604030504040204" pitchFamily="34" charset="0"/>
                <a:ea typeface="Verdana" panose="020B0604030504040204" pitchFamily="34" charset="0"/>
              </a:rPr>
              <a:t>: The team assesses the bug to understand its impact. They realize that it's a significant issue that could affect many users and the core functionality of the app</a:t>
            </a:r>
            <a:r>
              <a:rPr lang="en-US" sz="1600" dirty="0" smtClean="0">
                <a:latin typeface="Verdana" panose="020B0604030504040204" pitchFamily="34" charset="0"/>
                <a:ea typeface="Verdana" panose="020B0604030504040204" pitchFamily="34" charset="0"/>
              </a:rPr>
              <a:t>.</a:t>
            </a:r>
          </a:p>
          <a:p>
            <a:r>
              <a:rPr lang="en-US" sz="1600" b="1" dirty="0">
                <a:latin typeface="Verdana" panose="020B0604030504040204" pitchFamily="34" charset="0"/>
                <a:ea typeface="Verdana" panose="020B0604030504040204" pitchFamily="34" charset="0"/>
              </a:rPr>
              <a:t>Bug Release Decision</a:t>
            </a:r>
            <a:r>
              <a:rPr lang="en-US" sz="1600" dirty="0">
                <a:latin typeface="Verdana" panose="020B0604030504040204" pitchFamily="34" charset="0"/>
                <a:ea typeface="Verdana" panose="020B0604030504040204" pitchFamily="34" charset="0"/>
              </a:rPr>
              <a:t>: The team has a tough decision to make. They can either delay the app release to fix the bug, which might take some time, or they can proceed with the release as planned, knowing that the bug will be present in the new version.</a:t>
            </a:r>
          </a:p>
          <a:p>
            <a:r>
              <a:rPr lang="en-US" sz="1600" b="1" dirty="0">
                <a:latin typeface="Verdana" panose="020B0604030504040204" pitchFamily="34" charset="0"/>
                <a:ea typeface="Verdana" panose="020B0604030504040204" pitchFamily="34" charset="0"/>
              </a:rPr>
              <a:t>Bug Release</a:t>
            </a:r>
            <a:r>
              <a:rPr lang="en-US" sz="1600" dirty="0">
                <a:latin typeface="Verdana" panose="020B0604030504040204" pitchFamily="34" charset="0"/>
                <a:ea typeface="Verdana" panose="020B0604030504040204" pitchFamily="34" charset="0"/>
              </a:rPr>
              <a:t>: If the team decides to release the app with the bug, it means the bug will be present in the new version that users download and install. Users who use group chat will encounter the bug, which can lead to frustration and a negative user experience.</a:t>
            </a:r>
          </a:p>
          <a:p>
            <a:r>
              <a:rPr lang="en-US" sz="1600" b="1" dirty="0">
                <a:latin typeface="Verdana" panose="020B0604030504040204" pitchFamily="34" charset="0"/>
                <a:ea typeface="Verdana" panose="020B0604030504040204" pitchFamily="34" charset="0"/>
              </a:rPr>
              <a:t>Bug Fix</a:t>
            </a:r>
            <a:r>
              <a:rPr lang="en-US" sz="1600" dirty="0">
                <a:latin typeface="Verdana" panose="020B0604030504040204" pitchFamily="34" charset="0"/>
                <a:ea typeface="Verdana" panose="020B0604030504040204" pitchFamily="34" charset="0"/>
              </a:rPr>
              <a:t>: After releasing the app, the team starts working on a fix for the bug. They may release a patch or an updated version of the app as soon as the bug is resolved.</a:t>
            </a:r>
          </a:p>
          <a:p>
            <a:pPr marL="0" indent="0">
              <a:buNone/>
            </a:pPr>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39227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3821B79-AD0B-4D14-A179-D860A55FA06E}">
  <ds:schemaRefs>
    <ds:schemaRef ds:uri="http://schemas.microsoft.com/sharepoint/v3/contenttype/forms"/>
  </ds:schemaRefs>
</ds:datastoreItem>
</file>

<file path=customXml/itemProps2.xml><?xml version="1.0" encoding="utf-8"?>
<ds:datastoreItem xmlns:ds="http://schemas.openxmlformats.org/officeDocument/2006/customXml" ds:itemID="{35CA6D35-17B7-413E-98AB-823CBCB8E2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758583-3BF2-49DD-B2F1-0E7456A4E134}">
  <ds:schemaRefs>
    <ds:schemaRef ds:uri="http://purl.org/dc/term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Garden design</Template>
  <TotalTime>0</TotalTime>
  <Words>729</Words>
  <Application>Microsoft Office PowerPoint</Application>
  <PresentationFormat>Widescreen</PresentationFormat>
  <Paragraphs>26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Verdana</vt:lpstr>
      <vt:lpstr>Savon</vt:lpstr>
      <vt:lpstr>Bug leakage and bug release</vt:lpstr>
      <vt:lpstr>                  Bug Leakage</vt:lpstr>
      <vt:lpstr>                  Example</vt:lpstr>
      <vt:lpstr>                  Bug Release</vt:lpstr>
      <vt:lpst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2023-09-27T03:28:42Z</dcterms:created>
  <dcterms:modified xsi:type="dcterms:W3CDTF">2023-09-27T03:32:02Z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