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7" r:id="rId2"/>
    <p:sldId id="258" r:id="rId3"/>
    <p:sldId id="259" r:id="rId4"/>
    <p:sldId id="260" r:id="rId5"/>
    <p:sldId id="261" r:id="rId6"/>
    <p:sldId id="262" r:id="rId7"/>
    <p:sldId id="263" r:id="rId8"/>
    <p:sldId id="264" r:id="rId9"/>
    <p:sldId id="269" r:id="rId10"/>
    <p:sldId id="266" r:id="rId11"/>
    <p:sldId id="267" r:id="rId12"/>
    <p:sldId id="268" r:id="rId13"/>
    <p:sldId id="272" r:id="rId14"/>
    <p:sldId id="273" r:id="rId15"/>
    <p:sldId id="270" r:id="rId16"/>
    <p:sldId id="271" r:id="rId17"/>
    <p:sldId id="275" r:id="rId18"/>
    <p:sldId id="276"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67D09D-F6CE-4171-924A-C1A8414E72D0}" v="8" dt="2024-04-19T00:24:38.7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1166" y="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9F82C-4296-4A94-B6C0-AE5B9165F819}" type="datetimeFigureOut">
              <a:rPr lang="en-IN" smtClean="0"/>
              <a:pPr/>
              <a:t>19-04-2024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E684A1-FC23-4C10-BB95-008B3D1AA14A}" type="slidenum">
              <a:rPr lang="en-IN" smtClean="0"/>
              <a:pPr/>
              <a:t>‹#›</a:t>
            </a:fld>
            <a:endParaRPr lang="en-IN"/>
          </a:p>
        </p:txBody>
      </p:sp>
    </p:spTree>
    <p:extLst>
      <p:ext uri="{BB962C8B-B14F-4D97-AF65-F5344CB8AC3E}">
        <p14:creationId xmlns:p14="http://schemas.microsoft.com/office/powerpoint/2010/main" val="4010105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770A-F610-4D76-CBFE-91DE2710F9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2E14B2-DA48-C422-0555-DE48227821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BA0C8E-F767-B093-AA0B-0279237D690F}"/>
              </a:ext>
            </a:extLst>
          </p:cNvPr>
          <p:cNvSpPr>
            <a:spLocks noGrp="1"/>
          </p:cNvSpPr>
          <p:nvPr>
            <p:ph type="dt" sz="half" idx="10"/>
          </p:nvPr>
        </p:nvSpPr>
        <p:spPr/>
        <p:txBody>
          <a:bodyPr/>
          <a:lstStyle/>
          <a:p>
            <a:fld id="{C5C82BCE-2F97-4A22-8526-B305D06B6A23}" type="datetimeFigureOut">
              <a:rPr lang="en-IN" smtClean="0"/>
              <a:pPr/>
              <a:t>19-04-2024</a:t>
            </a:fld>
            <a:endParaRPr lang="en-IN"/>
          </a:p>
        </p:txBody>
      </p:sp>
      <p:sp>
        <p:nvSpPr>
          <p:cNvPr id="5" name="Footer Placeholder 4">
            <a:extLst>
              <a:ext uri="{FF2B5EF4-FFF2-40B4-BE49-F238E27FC236}">
                <a16:creationId xmlns:a16="http://schemas.microsoft.com/office/drawing/2014/main" id="{93853373-032F-3061-E306-0419E2D7CA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0835AC-5B44-7E44-5774-D17410E5EA12}"/>
              </a:ext>
            </a:extLst>
          </p:cNvPr>
          <p:cNvSpPr>
            <a:spLocks noGrp="1"/>
          </p:cNvSpPr>
          <p:nvPr>
            <p:ph type="sldNum" sz="quarter" idx="12"/>
          </p:nvPr>
        </p:nvSpPr>
        <p:spPr/>
        <p:txBody>
          <a:bodyPr/>
          <a:lstStyle/>
          <a:p>
            <a:fld id="{BADBE285-1835-4F9A-B666-9B81CD9523AF}" type="slidenum">
              <a:rPr lang="en-IN" smtClean="0"/>
              <a:pPr/>
              <a:t>‹#›</a:t>
            </a:fld>
            <a:endParaRPr lang="en-IN"/>
          </a:p>
        </p:txBody>
      </p:sp>
    </p:spTree>
    <p:extLst>
      <p:ext uri="{BB962C8B-B14F-4D97-AF65-F5344CB8AC3E}">
        <p14:creationId xmlns:p14="http://schemas.microsoft.com/office/powerpoint/2010/main" val="3035430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263ED-D67B-1BB4-7E9A-1DDD914A9F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00B80C-7D95-FDF2-891F-0BD8451A53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6C9386-4306-557F-E564-728BF197659E}"/>
              </a:ext>
            </a:extLst>
          </p:cNvPr>
          <p:cNvSpPr>
            <a:spLocks noGrp="1"/>
          </p:cNvSpPr>
          <p:nvPr>
            <p:ph type="dt" sz="half" idx="10"/>
          </p:nvPr>
        </p:nvSpPr>
        <p:spPr/>
        <p:txBody>
          <a:bodyPr/>
          <a:lstStyle/>
          <a:p>
            <a:fld id="{C5C82BCE-2F97-4A22-8526-B305D06B6A23}" type="datetimeFigureOut">
              <a:rPr lang="en-IN" smtClean="0"/>
              <a:pPr/>
              <a:t>19-04-2024</a:t>
            </a:fld>
            <a:endParaRPr lang="en-IN"/>
          </a:p>
        </p:txBody>
      </p:sp>
      <p:sp>
        <p:nvSpPr>
          <p:cNvPr id="5" name="Footer Placeholder 4">
            <a:extLst>
              <a:ext uri="{FF2B5EF4-FFF2-40B4-BE49-F238E27FC236}">
                <a16:creationId xmlns:a16="http://schemas.microsoft.com/office/drawing/2014/main" id="{8961983C-6F68-E266-5AEA-D81BD2C3AD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348F72-A2A6-85AE-EF5F-B3279A64D676}"/>
              </a:ext>
            </a:extLst>
          </p:cNvPr>
          <p:cNvSpPr>
            <a:spLocks noGrp="1"/>
          </p:cNvSpPr>
          <p:nvPr>
            <p:ph type="sldNum" sz="quarter" idx="12"/>
          </p:nvPr>
        </p:nvSpPr>
        <p:spPr/>
        <p:txBody>
          <a:bodyPr/>
          <a:lstStyle/>
          <a:p>
            <a:fld id="{BADBE285-1835-4F9A-B666-9B81CD9523AF}" type="slidenum">
              <a:rPr lang="en-IN" smtClean="0"/>
              <a:pPr/>
              <a:t>‹#›</a:t>
            </a:fld>
            <a:endParaRPr lang="en-IN"/>
          </a:p>
        </p:txBody>
      </p:sp>
    </p:spTree>
    <p:extLst>
      <p:ext uri="{BB962C8B-B14F-4D97-AF65-F5344CB8AC3E}">
        <p14:creationId xmlns:p14="http://schemas.microsoft.com/office/powerpoint/2010/main" val="148473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25A6CA-AD90-0F6B-02A2-B341B1D72B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16D925-84D1-F46C-C145-604D2BA179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6F86A3-A252-79C4-8884-D0E3E0D329D5}"/>
              </a:ext>
            </a:extLst>
          </p:cNvPr>
          <p:cNvSpPr>
            <a:spLocks noGrp="1"/>
          </p:cNvSpPr>
          <p:nvPr>
            <p:ph type="dt" sz="half" idx="10"/>
          </p:nvPr>
        </p:nvSpPr>
        <p:spPr/>
        <p:txBody>
          <a:bodyPr/>
          <a:lstStyle/>
          <a:p>
            <a:fld id="{C5C82BCE-2F97-4A22-8526-B305D06B6A23}" type="datetimeFigureOut">
              <a:rPr lang="en-IN" smtClean="0"/>
              <a:pPr/>
              <a:t>19-04-2024</a:t>
            </a:fld>
            <a:endParaRPr lang="en-IN"/>
          </a:p>
        </p:txBody>
      </p:sp>
      <p:sp>
        <p:nvSpPr>
          <p:cNvPr id="5" name="Footer Placeholder 4">
            <a:extLst>
              <a:ext uri="{FF2B5EF4-FFF2-40B4-BE49-F238E27FC236}">
                <a16:creationId xmlns:a16="http://schemas.microsoft.com/office/drawing/2014/main" id="{4A4B2F08-366B-B693-6369-17089ACF37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339F9F-0350-B698-1625-885D31DB772D}"/>
              </a:ext>
            </a:extLst>
          </p:cNvPr>
          <p:cNvSpPr>
            <a:spLocks noGrp="1"/>
          </p:cNvSpPr>
          <p:nvPr>
            <p:ph type="sldNum" sz="quarter" idx="12"/>
          </p:nvPr>
        </p:nvSpPr>
        <p:spPr/>
        <p:txBody>
          <a:bodyPr/>
          <a:lstStyle/>
          <a:p>
            <a:fld id="{BADBE285-1835-4F9A-B666-9B81CD9523AF}" type="slidenum">
              <a:rPr lang="en-IN" smtClean="0"/>
              <a:pPr/>
              <a:t>‹#›</a:t>
            </a:fld>
            <a:endParaRPr lang="en-IN"/>
          </a:p>
        </p:txBody>
      </p:sp>
    </p:spTree>
    <p:extLst>
      <p:ext uri="{BB962C8B-B14F-4D97-AF65-F5344CB8AC3E}">
        <p14:creationId xmlns:p14="http://schemas.microsoft.com/office/powerpoint/2010/main" val="2465197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8BE37F-7DEF-49E3-9631-20155E199604}"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701A9-D9B7-4718-8969-6F1CF3A1687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2742-AB66-2C48-CCB3-E0CA549A52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73DEC0-4DD5-CEDC-C650-10B1C83BBF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AA9D2A-CF6B-0B79-0B31-8C79509B29EE}"/>
              </a:ext>
            </a:extLst>
          </p:cNvPr>
          <p:cNvSpPr>
            <a:spLocks noGrp="1"/>
          </p:cNvSpPr>
          <p:nvPr>
            <p:ph type="dt" sz="half" idx="10"/>
          </p:nvPr>
        </p:nvSpPr>
        <p:spPr/>
        <p:txBody>
          <a:bodyPr/>
          <a:lstStyle/>
          <a:p>
            <a:fld id="{C5C82BCE-2F97-4A22-8526-B305D06B6A23}" type="datetimeFigureOut">
              <a:rPr lang="en-IN" smtClean="0"/>
              <a:pPr/>
              <a:t>19-04-2024</a:t>
            </a:fld>
            <a:endParaRPr lang="en-IN"/>
          </a:p>
        </p:txBody>
      </p:sp>
      <p:sp>
        <p:nvSpPr>
          <p:cNvPr id="5" name="Footer Placeholder 4">
            <a:extLst>
              <a:ext uri="{FF2B5EF4-FFF2-40B4-BE49-F238E27FC236}">
                <a16:creationId xmlns:a16="http://schemas.microsoft.com/office/drawing/2014/main" id="{64D5C4DD-209D-C226-D22D-A7EC87C6B5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202632-6FDE-FD52-E7E5-8D02B4A3EF8E}"/>
              </a:ext>
            </a:extLst>
          </p:cNvPr>
          <p:cNvSpPr>
            <a:spLocks noGrp="1"/>
          </p:cNvSpPr>
          <p:nvPr>
            <p:ph type="sldNum" sz="quarter" idx="12"/>
          </p:nvPr>
        </p:nvSpPr>
        <p:spPr/>
        <p:txBody>
          <a:bodyPr/>
          <a:lstStyle/>
          <a:p>
            <a:fld id="{BADBE285-1835-4F9A-B666-9B81CD9523AF}" type="slidenum">
              <a:rPr lang="en-IN" smtClean="0"/>
              <a:pPr/>
              <a:t>‹#›</a:t>
            </a:fld>
            <a:endParaRPr lang="en-IN"/>
          </a:p>
        </p:txBody>
      </p:sp>
    </p:spTree>
    <p:extLst>
      <p:ext uri="{BB962C8B-B14F-4D97-AF65-F5344CB8AC3E}">
        <p14:creationId xmlns:p14="http://schemas.microsoft.com/office/powerpoint/2010/main" val="2633137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F182-4F38-E4C3-2639-7B56D01A3B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20A189-CE06-876F-E43E-EF05C9BE70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C4D525-16EE-7A62-540F-AF5CC56C2FB6}"/>
              </a:ext>
            </a:extLst>
          </p:cNvPr>
          <p:cNvSpPr>
            <a:spLocks noGrp="1"/>
          </p:cNvSpPr>
          <p:nvPr>
            <p:ph type="dt" sz="half" idx="10"/>
          </p:nvPr>
        </p:nvSpPr>
        <p:spPr/>
        <p:txBody>
          <a:bodyPr/>
          <a:lstStyle/>
          <a:p>
            <a:fld id="{C5C82BCE-2F97-4A22-8526-B305D06B6A23}" type="datetimeFigureOut">
              <a:rPr lang="en-IN" smtClean="0"/>
              <a:pPr/>
              <a:t>19-04-2024</a:t>
            </a:fld>
            <a:endParaRPr lang="en-IN"/>
          </a:p>
        </p:txBody>
      </p:sp>
      <p:sp>
        <p:nvSpPr>
          <p:cNvPr id="5" name="Footer Placeholder 4">
            <a:extLst>
              <a:ext uri="{FF2B5EF4-FFF2-40B4-BE49-F238E27FC236}">
                <a16:creationId xmlns:a16="http://schemas.microsoft.com/office/drawing/2014/main" id="{F4FCB1A9-3A8B-94F3-4232-073E9BBA17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1D6AD5-59D4-C14B-D0C5-419B660F2BCF}"/>
              </a:ext>
            </a:extLst>
          </p:cNvPr>
          <p:cNvSpPr>
            <a:spLocks noGrp="1"/>
          </p:cNvSpPr>
          <p:nvPr>
            <p:ph type="sldNum" sz="quarter" idx="12"/>
          </p:nvPr>
        </p:nvSpPr>
        <p:spPr/>
        <p:txBody>
          <a:bodyPr/>
          <a:lstStyle/>
          <a:p>
            <a:fld id="{BADBE285-1835-4F9A-B666-9B81CD9523AF}" type="slidenum">
              <a:rPr lang="en-IN" smtClean="0"/>
              <a:pPr/>
              <a:t>‹#›</a:t>
            </a:fld>
            <a:endParaRPr lang="en-IN"/>
          </a:p>
        </p:txBody>
      </p:sp>
    </p:spTree>
    <p:extLst>
      <p:ext uri="{BB962C8B-B14F-4D97-AF65-F5344CB8AC3E}">
        <p14:creationId xmlns:p14="http://schemas.microsoft.com/office/powerpoint/2010/main" val="1355672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A4335-3B4B-EDBE-086B-85C6487F3C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272516-D156-C3C8-3211-164A281A67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B0005A-F193-B071-D015-BB5F0CA871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06ECAF-7872-CA18-9C46-341A46E5C64A}"/>
              </a:ext>
            </a:extLst>
          </p:cNvPr>
          <p:cNvSpPr>
            <a:spLocks noGrp="1"/>
          </p:cNvSpPr>
          <p:nvPr>
            <p:ph type="dt" sz="half" idx="10"/>
          </p:nvPr>
        </p:nvSpPr>
        <p:spPr/>
        <p:txBody>
          <a:bodyPr/>
          <a:lstStyle/>
          <a:p>
            <a:fld id="{C5C82BCE-2F97-4A22-8526-B305D06B6A23}" type="datetimeFigureOut">
              <a:rPr lang="en-IN" smtClean="0"/>
              <a:pPr/>
              <a:t>19-04-2024</a:t>
            </a:fld>
            <a:endParaRPr lang="en-IN"/>
          </a:p>
        </p:txBody>
      </p:sp>
      <p:sp>
        <p:nvSpPr>
          <p:cNvPr id="6" name="Footer Placeholder 5">
            <a:extLst>
              <a:ext uri="{FF2B5EF4-FFF2-40B4-BE49-F238E27FC236}">
                <a16:creationId xmlns:a16="http://schemas.microsoft.com/office/drawing/2014/main" id="{54E758DE-38AD-0A40-717A-08D177028D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5EEDFA-608D-89AA-1DF8-E201F35455A9}"/>
              </a:ext>
            </a:extLst>
          </p:cNvPr>
          <p:cNvSpPr>
            <a:spLocks noGrp="1"/>
          </p:cNvSpPr>
          <p:nvPr>
            <p:ph type="sldNum" sz="quarter" idx="12"/>
          </p:nvPr>
        </p:nvSpPr>
        <p:spPr/>
        <p:txBody>
          <a:bodyPr/>
          <a:lstStyle/>
          <a:p>
            <a:fld id="{BADBE285-1835-4F9A-B666-9B81CD9523AF}" type="slidenum">
              <a:rPr lang="en-IN" smtClean="0"/>
              <a:pPr/>
              <a:t>‹#›</a:t>
            </a:fld>
            <a:endParaRPr lang="en-IN"/>
          </a:p>
        </p:txBody>
      </p:sp>
    </p:spTree>
    <p:extLst>
      <p:ext uri="{BB962C8B-B14F-4D97-AF65-F5344CB8AC3E}">
        <p14:creationId xmlns:p14="http://schemas.microsoft.com/office/powerpoint/2010/main" val="1925431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390E4-505B-6446-EE50-978DB5F99B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4C0A65-9B29-E55E-BBA6-2806555738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E94B91-06FD-F177-0F62-3AA4FED4F7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9F550D-FF29-3288-FD6C-1EFCC9435E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342885-0451-5C34-32B8-1157F68435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4E06BD-B549-B069-2DA9-7C702F3CCC2F}"/>
              </a:ext>
            </a:extLst>
          </p:cNvPr>
          <p:cNvSpPr>
            <a:spLocks noGrp="1"/>
          </p:cNvSpPr>
          <p:nvPr>
            <p:ph type="dt" sz="half" idx="10"/>
          </p:nvPr>
        </p:nvSpPr>
        <p:spPr/>
        <p:txBody>
          <a:bodyPr/>
          <a:lstStyle/>
          <a:p>
            <a:fld id="{C5C82BCE-2F97-4A22-8526-B305D06B6A23}" type="datetimeFigureOut">
              <a:rPr lang="en-IN" smtClean="0"/>
              <a:pPr/>
              <a:t>19-04-2024</a:t>
            </a:fld>
            <a:endParaRPr lang="en-IN"/>
          </a:p>
        </p:txBody>
      </p:sp>
      <p:sp>
        <p:nvSpPr>
          <p:cNvPr id="8" name="Footer Placeholder 7">
            <a:extLst>
              <a:ext uri="{FF2B5EF4-FFF2-40B4-BE49-F238E27FC236}">
                <a16:creationId xmlns:a16="http://schemas.microsoft.com/office/drawing/2014/main" id="{6396AB32-C534-8E7F-708C-9115BB3FFE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C7B5B8-AEB3-B89F-9534-2215388C8487}"/>
              </a:ext>
            </a:extLst>
          </p:cNvPr>
          <p:cNvSpPr>
            <a:spLocks noGrp="1"/>
          </p:cNvSpPr>
          <p:nvPr>
            <p:ph type="sldNum" sz="quarter" idx="12"/>
          </p:nvPr>
        </p:nvSpPr>
        <p:spPr/>
        <p:txBody>
          <a:bodyPr/>
          <a:lstStyle/>
          <a:p>
            <a:fld id="{BADBE285-1835-4F9A-B666-9B81CD9523AF}" type="slidenum">
              <a:rPr lang="en-IN" smtClean="0"/>
              <a:pPr/>
              <a:t>‹#›</a:t>
            </a:fld>
            <a:endParaRPr lang="en-IN"/>
          </a:p>
        </p:txBody>
      </p:sp>
    </p:spTree>
    <p:extLst>
      <p:ext uri="{BB962C8B-B14F-4D97-AF65-F5344CB8AC3E}">
        <p14:creationId xmlns:p14="http://schemas.microsoft.com/office/powerpoint/2010/main" val="682724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D78AD-5BEA-8B5C-1C13-18F8D53846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EDDF35-03FA-C659-C624-D34FCCE388A0}"/>
              </a:ext>
            </a:extLst>
          </p:cNvPr>
          <p:cNvSpPr>
            <a:spLocks noGrp="1"/>
          </p:cNvSpPr>
          <p:nvPr>
            <p:ph type="dt" sz="half" idx="10"/>
          </p:nvPr>
        </p:nvSpPr>
        <p:spPr/>
        <p:txBody>
          <a:bodyPr/>
          <a:lstStyle/>
          <a:p>
            <a:fld id="{C5C82BCE-2F97-4A22-8526-B305D06B6A23}" type="datetimeFigureOut">
              <a:rPr lang="en-IN" smtClean="0"/>
              <a:pPr/>
              <a:t>19-04-2024</a:t>
            </a:fld>
            <a:endParaRPr lang="en-IN"/>
          </a:p>
        </p:txBody>
      </p:sp>
      <p:sp>
        <p:nvSpPr>
          <p:cNvPr id="4" name="Footer Placeholder 3">
            <a:extLst>
              <a:ext uri="{FF2B5EF4-FFF2-40B4-BE49-F238E27FC236}">
                <a16:creationId xmlns:a16="http://schemas.microsoft.com/office/drawing/2014/main" id="{C43CDBFF-320B-BC51-39B4-4706A74A72D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A900E9-A933-3DB2-A728-FFB65C8F3CCD}"/>
              </a:ext>
            </a:extLst>
          </p:cNvPr>
          <p:cNvSpPr>
            <a:spLocks noGrp="1"/>
          </p:cNvSpPr>
          <p:nvPr>
            <p:ph type="sldNum" sz="quarter" idx="12"/>
          </p:nvPr>
        </p:nvSpPr>
        <p:spPr/>
        <p:txBody>
          <a:bodyPr/>
          <a:lstStyle/>
          <a:p>
            <a:fld id="{BADBE285-1835-4F9A-B666-9B81CD9523AF}" type="slidenum">
              <a:rPr lang="en-IN" smtClean="0"/>
              <a:pPr/>
              <a:t>‹#›</a:t>
            </a:fld>
            <a:endParaRPr lang="en-IN"/>
          </a:p>
        </p:txBody>
      </p:sp>
    </p:spTree>
    <p:extLst>
      <p:ext uri="{BB962C8B-B14F-4D97-AF65-F5344CB8AC3E}">
        <p14:creationId xmlns:p14="http://schemas.microsoft.com/office/powerpoint/2010/main" val="2578093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247D5-B101-DF64-96A1-EC4DCFEEDD92}"/>
              </a:ext>
            </a:extLst>
          </p:cNvPr>
          <p:cNvSpPr>
            <a:spLocks noGrp="1"/>
          </p:cNvSpPr>
          <p:nvPr>
            <p:ph type="dt" sz="half" idx="10"/>
          </p:nvPr>
        </p:nvSpPr>
        <p:spPr/>
        <p:txBody>
          <a:bodyPr/>
          <a:lstStyle/>
          <a:p>
            <a:fld id="{C5C82BCE-2F97-4A22-8526-B305D06B6A23}" type="datetimeFigureOut">
              <a:rPr lang="en-IN" smtClean="0"/>
              <a:pPr/>
              <a:t>19-04-2024</a:t>
            </a:fld>
            <a:endParaRPr lang="en-IN"/>
          </a:p>
        </p:txBody>
      </p:sp>
      <p:sp>
        <p:nvSpPr>
          <p:cNvPr id="3" name="Footer Placeholder 2">
            <a:extLst>
              <a:ext uri="{FF2B5EF4-FFF2-40B4-BE49-F238E27FC236}">
                <a16:creationId xmlns:a16="http://schemas.microsoft.com/office/drawing/2014/main" id="{3C17B70E-501E-D16E-056A-ECEAF5C946E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DA20C7-0053-C54B-2717-89F61DFE36DE}"/>
              </a:ext>
            </a:extLst>
          </p:cNvPr>
          <p:cNvSpPr>
            <a:spLocks noGrp="1"/>
          </p:cNvSpPr>
          <p:nvPr>
            <p:ph type="sldNum" sz="quarter" idx="12"/>
          </p:nvPr>
        </p:nvSpPr>
        <p:spPr/>
        <p:txBody>
          <a:bodyPr/>
          <a:lstStyle/>
          <a:p>
            <a:fld id="{BADBE285-1835-4F9A-B666-9B81CD9523AF}" type="slidenum">
              <a:rPr lang="en-IN" smtClean="0"/>
              <a:pPr/>
              <a:t>‹#›</a:t>
            </a:fld>
            <a:endParaRPr lang="en-IN"/>
          </a:p>
        </p:txBody>
      </p:sp>
    </p:spTree>
    <p:extLst>
      <p:ext uri="{BB962C8B-B14F-4D97-AF65-F5344CB8AC3E}">
        <p14:creationId xmlns:p14="http://schemas.microsoft.com/office/powerpoint/2010/main" val="241331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5C0BA-47A8-FF68-A78D-0A4DECE596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08A00D-AB11-E01A-5D56-4C42AB904C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388ECA-B4AD-0B23-EFFD-9ED09309F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ABFAF3-18D0-EE9E-0FAD-A8A613C7D2CB}"/>
              </a:ext>
            </a:extLst>
          </p:cNvPr>
          <p:cNvSpPr>
            <a:spLocks noGrp="1"/>
          </p:cNvSpPr>
          <p:nvPr>
            <p:ph type="dt" sz="half" idx="10"/>
          </p:nvPr>
        </p:nvSpPr>
        <p:spPr/>
        <p:txBody>
          <a:bodyPr/>
          <a:lstStyle/>
          <a:p>
            <a:fld id="{C5C82BCE-2F97-4A22-8526-B305D06B6A23}" type="datetimeFigureOut">
              <a:rPr lang="en-IN" smtClean="0"/>
              <a:pPr/>
              <a:t>19-04-2024</a:t>
            </a:fld>
            <a:endParaRPr lang="en-IN"/>
          </a:p>
        </p:txBody>
      </p:sp>
      <p:sp>
        <p:nvSpPr>
          <p:cNvPr id="6" name="Footer Placeholder 5">
            <a:extLst>
              <a:ext uri="{FF2B5EF4-FFF2-40B4-BE49-F238E27FC236}">
                <a16:creationId xmlns:a16="http://schemas.microsoft.com/office/drawing/2014/main" id="{B1E7A348-2679-1E1D-74B8-64959BFA94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55DCE8-184E-2B3B-AD80-C3C437F527A3}"/>
              </a:ext>
            </a:extLst>
          </p:cNvPr>
          <p:cNvSpPr>
            <a:spLocks noGrp="1"/>
          </p:cNvSpPr>
          <p:nvPr>
            <p:ph type="sldNum" sz="quarter" idx="12"/>
          </p:nvPr>
        </p:nvSpPr>
        <p:spPr/>
        <p:txBody>
          <a:bodyPr/>
          <a:lstStyle/>
          <a:p>
            <a:fld id="{BADBE285-1835-4F9A-B666-9B81CD9523AF}" type="slidenum">
              <a:rPr lang="en-IN" smtClean="0"/>
              <a:pPr/>
              <a:t>‹#›</a:t>
            </a:fld>
            <a:endParaRPr lang="en-IN"/>
          </a:p>
        </p:txBody>
      </p:sp>
    </p:spTree>
    <p:extLst>
      <p:ext uri="{BB962C8B-B14F-4D97-AF65-F5344CB8AC3E}">
        <p14:creationId xmlns:p14="http://schemas.microsoft.com/office/powerpoint/2010/main" val="1584863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3BD4B-0E1B-58D8-5835-B9F2FF9B2E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2AB6958-A7C1-9A63-31E3-0AFF36CD22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B99CB8-F063-124A-1622-AD2E97089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5FFDE1-7148-F048-ED74-3B263FB9FE17}"/>
              </a:ext>
            </a:extLst>
          </p:cNvPr>
          <p:cNvSpPr>
            <a:spLocks noGrp="1"/>
          </p:cNvSpPr>
          <p:nvPr>
            <p:ph type="dt" sz="half" idx="10"/>
          </p:nvPr>
        </p:nvSpPr>
        <p:spPr/>
        <p:txBody>
          <a:bodyPr/>
          <a:lstStyle/>
          <a:p>
            <a:fld id="{C5C82BCE-2F97-4A22-8526-B305D06B6A23}" type="datetimeFigureOut">
              <a:rPr lang="en-IN" smtClean="0"/>
              <a:pPr/>
              <a:t>19-04-2024</a:t>
            </a:fld>
            <a:endParaRPr lang="en-IN"/>
          </a:p>
        </p:txBody>
      </p:sp>
      <p:sp>
        <p:nvSpPr>
          <p:cNvPr id="6" name="Footer Placeholder 5">
            <a:extLst>
              <a:ext uri="{FF2B5EF4-FFF2-40B4-BE49-F238E27FC236}">
                <a16:creationId xmlns:a16="http://schemas.microsoft.com/office/drawing/2014/main" id="{BAD4BA95-A778-AAFD-BA7E-E2CC0F230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309C06-8E98-F98B-E0C3-AC3A28676842}"/>
              </a:ext>
            </a:extLst>
          </p:cNvPr>
          <p:cNvSpPr>
            <a:spLocks noGrp="1"/>
          </p:cNvSpPr>
          <p:nvPr>
            <p:ph type="sldNum" sz="quarter" idx="12"/>
          </p:nvPr>
        </p:nvSpPr>
        <p:spPr/>
        <p:txBody>
          <a:bodyPr/>
          <a:lstStyle/>
          <a:p>
            <a:fld id="{BADBE285-1835-4F9A-B666-9B81CD9523AF}" type="slidenum">
              <a:rPr lang="en-IN" smtClean="0"/>
              <a:pPr/>
              <a:t>‹#›</a:t>
            </a:fld>
            <a:endParaRPr lang="en-IN"/>
          </a:p>
        </p:txBody>
      </p:sp>
    </p:spTree>
    <p:extLst>
      <p:ext uri="{BB962C8B-B14F-4D97-AF65-F5344CB8AC3E}">
        <p14:creationId xmlns:p14="http://schemas.microsoft.com/office/powerpoint/2010/main" val="921929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E8B7C7-41B1-360E-6B40-B2ADC741B0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868E88-47E6-8276-0594-5D40461C49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C0FF12-03FB-5036-882B-D75AFED776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C82BCE-2F97-4A22-8526-B305D06B6A23}" type="datetimeFigureOut">
              <a:rPr lang="en-IN" smtClean="0"/>
              <a:pPr/>
              <a:t>19-04-2024</a:t>
            </a:fld>
            <a:endParaRPr lang="en-IN"/>
          </a:p>
        </p:txBody>
      </p:sp>
      <p:sp>
        <p:nvSpPr>
          <p:cNvPr id="5" name="Footer Placeholder 4">
            <a:extLst>
              <a:ext uri="{FF2B5EF4-FFF2-40B4-BE49-F238E27FC236}">
                <a16:creationId xmlns:a16="http://schemas.microsoft.com/office/drawing/2014/main" id="{2BF741F0-CF42-5A10-0CCC-1BE612EDB8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7F4D70-2344-D5F5-9916-D7666FF10D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DBE285-1835-4F9A-B666-9B81CD9523AF}" type="slidenum">
              <a:rPr lang="en-IN" smtClean="0"/>
              <a:pPr/>
              <a:t>‹#›</a:t>
            </a:fld>
            <a:endParaRPr lang="en-IN"/>
          </a:p>
        </p:txBody>
      </p:sp>
    </p:spTree>
    <p:extLst>
      <p:ext uri="{BB962C8B-B14F-4D97-AF65-F5344CB8AC3E}">
        <p14:creationId xmlns:p14="http://schemas.microsoft.com/office/powerpoint/2010/main" val="606644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clapper-film-motion-picture-movies-156500/"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Word_Document1.docx"/><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Word_Document2.docx"/><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Word_Document3.docx"/><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phoenixajournal.wordpress.com/2012/02/23/thank-you/"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roaringelephant.org/2016/03/08/episode-9-sql-in-hadoop/"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4AB812-A9C3-9B2A-8958-A64CCF131FF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85464" y="115746"/>
            <a:ext cx="12697428" cy="6858000"/>
          </a:xfrm>
          <a:prstGeom prst="rect">
            <a:avLst/>
          </a:prstGeom>
        </p:spPr>
      </p:pic>
      <p:sp>
        <p:nvSpPr>
          <p:cNvPr id="4" name="TextBox 3">
            <a:extLst>
              <a:ext uri="{FF2B5EF4-FFF2-40B4-BE49-F238E27FC236}">
                <a16:creationId xmlns:a16="http://schemas.microsoft.com/office/drawing/2014/main" id="{E6881E0B-39AA-2898-0A2D-3E547DBB9575}"/>
              </a:ext>
            </a:extLst>
          </p:cNvPr>
          <p:cNvSpPr txBox="1"/>
          <p:nvPr/>
        </p:nvSpPr>
        <p:spPr>
          <a:xfrm>
            <a:off x="5357150" y="1583482"/>
            <a:ext cx="3183038" cy="584775"/>
          </a:xfrm>
          <a:prstGeom prst="rect">
            <a:avLst/>
          </a:prstGeom>
          <a:noFill/>
        </p:spPr>
        <p:txBody>
          <a:bodyPr wrap="square" rtlCol="0">
            <a:spAutoFit/>
          </a:bodyPr>
          <a:lstStyle/>
          <a:p>
            <a:r>
              <a:rPr lang="en-IN" sz="3200" b="1" dirty="0">
                <a:solidFill>
                  <a:schemeClr val="bg1"/>
                </a:solidFill>
              </a:rPr>
              <a:t>Rupireddy Eswar</a:t>
            </a:r>
          </a:p>
        </p:txBody>
      </p:sp>
      <p:sp>
        <p:nvSpPr>
          <p:cNvPr id="6" name="TextBox 5">
            <a:extLst>
              <a:ext uri="{FF2B5EF4-FFF2-40B4-BE49-F238E27FC236}">
                <a16:creationId xmlns:a16="http://schemas.microsoft.com/office/drawing/2014/main" id="{32B669D4-B5AC-17D4-7A10-2BEC16845BAF}"/>
              </a:ext>
            </a:extLst>
          </p:cNvPr>
          <p:cNvSpPr txBox="1"/>
          <p:nvPr/>
        </p:nvSpPr>
        <p:spPr>
          <a:xfrm>
            <a:off x="5357150" y="2325650"/>
            <a:ext cx="6597568" cy="584775"/>
          </a:xfrm>
          <a:prstGeom prst="rect">
            <a:avLst/>
          </a:prstGeom>
          <a:noFill/>
        </p:spPr>
        <p:txBody>
          <a:bodyPr wrap="square">
            <a:spAutoFit/>
          </a:bodyPr>
          <a:lstStyle/>
          <a:p>
            <a:r>
              <a:rPr lang="en-IN" sz="3200" b="1" dirty="0">
                <a:solidFill>
                  <a:schemeClr val="bg1"/>
                </a:solidFill>
              </a:rPr>
              <a:t>Rupireddy Eswar</a:t>
            </a:r>
          </a:p>
        </p:txBody>
      </p:sp>
      <p:sp>
        <p:nvSpPr>
          <p:cNvPr id="7" name="TextBox 6">
            <a:extLst>
              <a:ext uri="{FF2B5EF4-FFF2-40B4-BE49-F238E27FC236}">
                <a16:creationId xmlns:a16="http://schemas.microsoft.com/office/drawing/2014/main" id="{11D766E3-3175-F1A0-CDBA-418C850F58C7}"/>
              </a:ext>
            </a:extLst>
          </p:cNvPr>
          <p:cNvSpPr txBox="1"/>
          <p:nvPr/>
        </p:nvSpPr>
        <p:spPr>
          <a:xfrm>
            <a:off x="1562582" y="3710225"/>
            <a:ext cx="4649165" cy="1077218"/>
          </a:xfrm>
          <a:prstGeom prst="rect">
            <a:avLst/>
          </a:prstGeom>
          <a:noFill/>
        </p:spPr>
        <p:txBody>
          <a:bodyPr wrap="square" rtlCol="0">
            <a:spAutoFit/>
          </a:bodyPr>
          <a:lstStyle/>
          <a:p>
            <a:r>
              <a:rPr lang="en-IN" sz="3200" b="1" dirty="0">
                <a:solidFill>
                  <a:schemeClr val="bg1"/>
                </a:solidFill>
              </a:rPr>
              <a:t>CINEMATIC  INSIGHTS : Analysing Movie Data</a:t>
            </a:r>
          </a:p>
        </p:txBody>
      </p:sp>
      <p:sp>
        <p:nvSpPr>
          <p:cNvPr id="8" name="TextBox 7">
            <a:extLst>
              <a:ext uri="{FF2B5EF4-FFF2-40B4-BE49-F238E27FC236}">
                <a16:creationId xmlns:a16="http://schemas.microsoft.com/office/drawing/2014/main" id="{FFFB1736-DE14-5023-33FE-5750F138857C}"/>
              </a:ext>
            </a:extLst>
          </p:cNvPr>
          <p:cNvSpPr txBox="1"/>
          <p:nvPr/>
        </p:nvSpPr>
        <p:spPr>
          <a:xfrm>
            <a:off x="9039828" y="3710225"/>
            <a:ext cx="763929" cy="1015663"/>
          </a:xfrm>
          <a:prstGeom prst="rect">
            <a:avLst/>
          </a:prstGeom>
          <a:noFill/>
        </p:spPr>
        <p:txBody>
          <a:bodyPr wrap="square" rtlCol="0">
            <a:spAutoFit/>
          </a:bodyPr>
          <a:lstStyle/>
          <a:p>
            <a:r>
              <a:rPr lang="en-IN" sz="6000" b="1" dirty="0">
                <a:solidFill>
                  <a:schemeClr val="bg1"/>
                </a:solidFill>
              </a:rPr>
              <a:t>1</a:t>
            </a:r>
          </a:p>
        </p:txBody>
      </p:sp>
      <p:sp>
        <p:nvSpPr>
          <p:cNvPr id="9" name="TextBox 8">
            <a:extLst>
              <a:ext uri="{FF2B5EF4-FFF2-40B4-BE49-F238E27FC236}">
                <a16:creationId xmlns:a16="http://schemas.microsoft.com/office/drawing/2014/main" id="{E9F206BF-B937-1DD1-9457-147B649E26C5}"/>
              </a:ext>
            </a:extLst>
          </p:cNvPr>
          <p:cNvSpPr txBox="1"/>
          <p:nvPr/>
        </p:nvSpPr>
        <p:spPr>
          <a:xfrm>
            <a:off x="1562582" y="5687005"/>
            <a:ext cx="3136739" cy="584775"/>
          </a:xfrm>
          <a:prstGeom prst="rect">
            <a:avLst/>
          </a:prstGeom>
          <a:noFill/>
        </p:spPr>
        <p:txBody>
          <a:bodyPr wrap="square" rtlCol="0">
            <a:spAutoFit/>
          </a:bodyPr>
          <a:lstStyle/>
          <a:p>
            <a:r>
              <a:rPr lang="en-IN" sz="3200" b="1" dirty="0">
                <a:solidFill>
                  <a:schemeClr val="bg1"/>
                </a:solidFill>
              </a:rPr>
              <a:t>19-04-2024</a:t>
            </a:r>
          </a:p>
        </p:txBody>
      </p:sp>
      <p:sp>
        <p:nvSpPr>
          <p:cNvPr id="10" name="TextBox 9">
            <a:extLst>
              <a:ext uri="{FF2B5EF4-FFF2-40B4-BE49-F238E27FC236}">
                <a16:creationId xmlns:a16="http://schemas.microsoft.com/office/drawing/2014/main" id="{6FDC3236-5956-DF78-2E9C-AA99F55E6B4B}"/>
              </a:ext>
            </a:extLst>
          </p:cNvPr>
          <p:cNvSpPr txBox="1"/>
          <p:nvPr/>
        </p:nvSpPr>
        <p:spPr>
          <a:xfrm>
            <a:off x="6422021" y="5687005"/>
            <a:ext cx="4236334" cy="584775"/>
          </a:xfrm>
          <a:prstGeom prst="rect">
            <a:avLst/>
          </a:prstGeom>
          <a:noFill/>
        </p:spPr>
        <p:txBody>
          <a:bodyPr wrap="square" rtlCol="0">
            <a:spAutoFit/>
          </a:bodyPr>
          <a:lstStyle/>
          <a:p>
            <a:r>
              <a:rPr lang="en-IN" sz="3200" b="1" dirty="0">
                <a:solidFill>
                  <a:schemeClr val="bg1"/>
                </a:solidFill>
              </a:rPr>
              <a:t>Rolling Action</a:t>
            </a:r>
          </a:p>
        </p:txBody>
      </p:sp>
    </p:spTree>
    <p:extLst>
      <p:ext uri="{BB962C8B-B14F-4D97-AF65-F5344CB8AC3E}">
        <p14:creationId xmlns:p14="http://schemas.microsoft.com/office/powerpoint/2010/main" val="4181276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C7BD6-4393-BC15-460E-E5DBD93E4A1B}"/>
              </a:ext>
            </a:extLst>
          </p:cNvPr>
          <p:cNvSpPr>
            <a:spLocks noGrp="1"/>
          </p:cNvSpPr>
          <p:nvPr>
            <p:ph type="title"/>
          </p:nvPr>
        </p:nvSpPr>
        <p:spPr>
          <a:xfrm>
            <a:off x="393539" y="185196"/>
            <a:ext cx="10960261" cy="1215342"/>
          </a:xfrm>
        </p:spPr>
        <p:txBody>
          <a:bodyPr>
            <a:normAutofit/>
          </a:bodyPr>
          <a:lstStyle/>
          <a:p>
            <a:r>
              <a:rPr lang="en-IN" sz="4000" b="1" dirty="0" err="1"/>
              <a:t>DataTypes</a:t>
            </a:r>
            <a:endParaRPr lang="en-IN" sz="4000" b="1" dirty="0"/>
          </a:p>
        </p:txBody>
      </p:sp>
      <p:sp>
        <p:nvSpPr>
          <p:cNvPr id="3" name="Content Placeholder 2">
            <a:extLst>
              <a:ext uri="{FF2B5EF4-FFF2-40B4-BE49-F238E27FC236}">
                <a16:creationId xmlns:a16="http://schemas.microsoft.com/office/drawing/2014/main" id="{F4CE7141-0380-3AE9-5049-22B96A0269B3}"/>
              </a:ext>
            </a:extLst>
          </p:cNvPr>
          <p:cNvSpPr>
            <a:spLocks noGrp="1"/>
          </p:cNvSpPr>
          <p:nvPr>
            <p:ph idx="1"/>
          </p:nvPr>
        </p:nvSpPr>
        <p:spPr/>
        <p:txBody>
          <a:bodyPr>
            <a:normAutofit/>
          </a:bodyPr>
          <a:lstStyle/>
          <a:p>
            <a:pPr>
              <a:buFont typeface="Wingdings" panose="05000000000000000000" pitchFamily="2" charset="2"/>
              <a:buChar char="Ø"/>
            </a:pPr>
            <a:r>
              <a:rPr lang="en-US" dirty="0"/>
              <a:t>Overview of Data Types Used:</a:t>
            </a:r>
          </a:p>
          <a:p>
            <a:pPr marL="0" indent="0">
              <a:buNone/>
            </a:pPr>
            <a:r>
              <a:rPr lang="en-US" sz="2400" dirty="0"/>
              <a:t>  The dataset uses various data types, including integers, decimals, varchars,    and dates, to represent different attributes.</a:t>
            </a:r>
          </a:p>
          <a:p>
            <a:endParaRPr lang="en-US" sz="2400" dirty="0"/>
          </a:p>
          <a:p>
            <a:pPr>
              <a:buFont typeface="Wingdings" panose="05000000000000000000" pitchFamily="2" charset="2"/>
              <a:buChar char="Ø"/>
            </a:pPr>
            <a:r>
              <a:rPr lang="en-US" dirty="0"/>
              <a:t>Explanation of Each Data Type:</a:t>
            </a:r>
          </a:p>
          <a:p>
            <a:r>
              <a:rPr lang="en-US" dirty="0"/>
              <a:t>Integer: </a:t>
            </a:r>
            <a:r>
              <a:rPr lang="en-US" sz="2400" dirty="0"/>
              <a:t>Used for numerical values without decimal points, such as movie IDs.</a:t>
            </a:r>
          </a:p>
          <a:p>
            <a:r>
              <a:rPr lang="en-US" dirty="0"/>
              <a:t>Decimal: </a:t>
            </a:r>
            <a:r>
              <a:rPr lang="en-US" sz="2400" dirty="0"/>
              <a:t>Used for monetary values, such as budget and gross income.</a:t>
            </a:r>
          </a:p>
          <a:p>
            <a:r>
              <a:rPr lang="en-US" dirty="0"/>
              <a:t>Varchar: </a:t>
            </a:r>
            <a:r>
              <a:rPr lang="en-US" sz="2400" dirty="0"/>
              <a:t>Used for textual data, such as movie titles and actor names.</a:t>
            </a:r>
          </a:p>
          <a:p>
            <a:r>
              <a:rPr lang="en-US" dirty="0"/>
              <a:t>Date</a:t>
            </a:r>
            <a:r>
              <a:rPr lang="en-US" sz="2600" dirty="0"/>
              <a:t>: </a:t>
            </a:r>
            <a:r>
              <a:rPr lang="en-US" sz="2400" dirty="0"/>
              <a:t>Used to represent dates, such as release years and award years.</a:t>
            </a:r>
            <a:endParaRPr lang="en-IN" sz="2400" dirty="0"/>
          </a:p>
        </p:txBody>
      </p:sp>
    </p:spTree>
    <p:extLst>
      <p:ext uri="{BB962C8B-B14F-4D97-AF65-F5344CB8AC3E}">
        <p14:creationId xmlns:p14="http://schemas.microsoft.com/office/powerpoint/2010/main" val="2640405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5DC87-FF90-C6B4-4E00-5B71C86272EC}"/>
              </a:ext>
            </a:extLst>
          </p:cNvPr>
          <p:cNvSpPr>
            <a:spLocks noGrp="1"/>
          </p:cNvSpPr>
          <p:nvPr>
            <p:ph type="title"/>
          </p:nvPr>
        </p:nvSpPr>
        <p:spPr>
          <a:xfrm>
            <a:off x="370390" y="185195"/>
            <a:ext cx="10983410" cy="1203767"/>
          </a:xfrm>
        </p:spPr>
        <p:txBody>
          <a:bodyPr/>
          <a:lstStyle/>
          <a:p>
            <a:pPr marL="571500" indent="-571500">
              <a:buFont typeface="Wingdings" panose="05000000000000000000" pitchFamily="2" charset="2"/>
              <a:buChar char="q"/>
            </a:pPr>
            <a:r>
              <a:rPr lang="en-IN" dirty="0"/>
              <a:t>Queries and Analysis</a:t>
            </a:r>
          </a:p>
        </p:txBody>
      </p:sp>
      <p:sp>
        <p:nvSpPr>
          <p:cNvPr id="3" name="Content Placeholder 2">
            <a:extLst>
              <a:ext uri="{FF2B5EF4-FFF2-40B4-BE49-F238E27FC236}">
                <a16:creationId xmlns:a16="http://schemas.microsoft.com/office/drawing/2014/main" id="{E58FFCF2-9422-11E1-5D43-4CDA59818A9B}"/>
              </a:ext>
            </a:extLst>
          </p:cNvPr>
          <p:cNvSpPr>
            <a:spLocks noGrp="1"/>
          </p:cNvSpPr>
          <p:nvPr>
            <p:ph idx="1"/>
          </p:nvPr>
        </p:nvSpPr>
        <p:spPr>
          <a:xfrm>
            <a:off x="838200" y="1388962"/>
            <a:ext cx="10515600" cy="4788001"/>
          </a:xfrm>
        </p:spPr>
        <p:txBody>
          <a:bodyPr>
            <a:normAutofit/>
          </a:bodyPr>
          <a:lstStyle/>
          <a:p>
            <a:pPr>
              <a:buFont typeface="Wingdings" panose="05000000000000000000" pitchFamily="2" charset="2"/>
              <a:buChar char="Ø"/>
            </a:pPr>
            <a:r>
              <a:rPr lang="en-US" sz="3000" dirty="0"/>
              <a:t>SQL Queries Used:</a:t>
            </a:r>
          </a:p>
          <a:p>
            <a:pPr marL="0" indent="0">
              <a:buNone/>
            </a:pPr>
            <a:r>
              <a:rPr lang="en-US" sz="2400" dirty="0"/>
              <a:t>A variety of SQL queries were employed to extract, filter, </a:t>
            </a:r>
            <a:r>
              <a:rPr lang="en-US" sz="2400" dirty="0" err="1"/>
              <a:t>aggregate,and</a:t>
            </a:r>
            <a:r>
              <a:rPr lang="en-US" sz="2400" dirty="0"/>
              <a:t> analyze data from the database.</a:t>
            </a:r>
          </a:p>
          <a:p>
            <a:pPr>
              <a:buFont typeface="Wingdings" panose="05000000000000000000" pitchFamily="2" charset="2"/>
              <a:buChar char="Ø"/>
            </a:pPr>
            <a:r>
              <a:rPr lang="en-US" dirty="0"/>
              <a:t>Data Analysis:</a:t>
            </a:r>
          </a:p>
          <a:p>
            <a:pPr marL="0" indent="0">
              <a:buNone/>
            </a:pPr>
            <a:r>
              <a:rPr lang="en-US" sz="2400" dirty="0"/>
              <a:t>The dataset was analyzed to identify trends, patterns, and insights related to movie genres, ratings, box office performance, and more.</a:t>
            </a:r>
          </a:p>
          <a:p>
            <a:pPr>
              <a:buFont typeface="Wingdings" panose="05000000000000000000" pitchFamily="2" charset="2"/>
              <a:buChar char="Ø"/>
            </a:pPr>
            <a:r>
              <a:rPr lang="en-US" dirty="0"/>
              <a:t>Insights Extracted:</a:t>
            </a:r>
          </a:p>
          <a:p>
            <a:pPr marL="0" indent="0">
              <a:buNone/>
            </a:pPr>
            <a:r>
              <a:rPr lang="en-US" sz="2400" dirty="0"/>
              <a:t>Insights were extracted from the data analysis to inform decision-making in the film industry, such as genre preferences, award-winning factors, and budget considerations.</a:t>
            </a:r>
            <a:endParaRPr lang="en-IN" sz="2400" dirty="0"/>
          </a:p>
        </p:txBody>
      </p:sp>
    </p:spTree>
    <p:extLst>
      <p:ext uri="{BB962C8B-B14F-4D97-AF65-F5344CB8AC3E}">
        <p14:creationId xmlns:p14="http://schemas.microsoft.com/office/powerpoint/2010/main" val="2094308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60A69-905E-B700-55A6-6426FEF1E887}"/>
              </a:ext>
            </a:extLst>
          </p:cNvPr>
          <p:cNvSpPr>
            <a:spLocks noGrp="1"/>
          </p:cNvSpPr>
          <p:nvPr>
            <p:ph type="title"/>
          </p:nvPr>
        </p:nvSpPr>
        <p:spPr>
          <a:xfrm>
            <a:off x="243068" y="92597"/>
            <a:ext cx="11110732" cy="1076447"/>
          </a:xfrm>
        </p:spPr>
        <p:txBody>
          <a:bodyPr>
            <a:normAutofit/>
          </a:bodyPr>
          <a:lstStyle/>
          <a:p>
            <a:pPr marL="571500" indent="-571500">
              <a:buFont typeface="Wingdings" panose="05000000000000000000" pitchFamily="2" charset="2"/>
              <a:buChar char="q"/>
            </a:pPr>
            <a:r>
              <a:rPr lang="en-IN" sz="4000" dirty="0"/>
              <a:t>Tools and Management</a:t>
            </a:r>
          </a:p>
        </p:txBody>
      </p:sp>
      <p:sp>
        <p:nvSpPr>
          <p:cNvPr id="3" name="Content Placeholder 2">
            <a:extLst>
              <a:ext uri="{FF2B5EF4-FFF2-40B4-BE49-F238E27FC236}">
                <a16:creationId xmlns:a16="http://schemas.microsoft.com/office/drawing/2014/main" id="{65A723DE-5A2C-C7CE-E987-19D85D716428}"/>
              </a:ext>
            </a:extLst>
          </p:cNvPr>
          <p:cNvSpPr>
            <a:spLocks noGrp="1"/>
          </p:cNvSpPr>
          <p:nvPr>
            <p:ph idx="1"/>
          </p:nvPr>
        </p:nvSpPr>
        <p:spPr>
          <a:xfrm>
            <a:off x="838200" y="1169044"/>
            <a:ext cx="10515600" cy="5007919"/>
          </a:xfrm>
        </p:spPr>
        <p:txBody>
          <a:bodyPr>
            <a:normAutofit fontScale="32500" lnSpcReduction="20000"/>
          </a:bodyPr>
          <a:lstStyle/>
          <a:p>
            <a:pPr>
              <a:buFont typeface="Wingdings" panose="05000000000000000000" pitchFamily="2" charset="2"/>
              <a:buChar char="Ø"/>
            </a:pPr>
            <a:r>
              <a:rPr lang="en-US" sz="8600" dirty="0"/>
              <a:t>Database Management (Queries):</a:t>
            </a:r>
          </a:p>
          <a:p>
            <a:r>
              <a:rPr lang="en-US" sz="8000" dirty="0"/>
              <a:t>PostgreSQL: </a:t>
            </a:r>
            <a:r>
              <a:rPr lang="en-US" sz="7400" dirty="0"/>
              <a:t>PostgreSQL, an open-source relational database management system, was utilized for storing and managing the dataset. SQL queries were executed in PostgreSQL to manipulate and retrieve data efficiently</a:t>
            </a:r>
            <a:r>
              <a:rPr lang="en-US" sz="6000" dirty="0"/>
              <a:t>.</a:t>
            </a:r>
          </a:p>
          <a:p>
            <a:pPr>
              <a:buFont typeface="Wingdings" panose="05000000000000000000" pitchFamily="2" charset="2"/>
              <a:buChar char="Ø"/>
            </a:pPr>
            <a:r>
              <a:rPr lang="en-US" sz="8600" dirty="0"/>
              <a:t>Entity-Relationship Diagram (ERD) Creation:</a:t>
            </a:r>
          </a:p>
          <a:p>
            <a:r>
              <a:rPr lang="en-US" sz="8000" dirty="0" err="1"/>
              <a:t>Lucidchart</a:t>
            </a:r>
            <a:r>
              <a:rPr lang="en-US" sz="8000" dirty="0"/>
              <a:t>: </a:t>
            </a:r>
            <a:r>
              <a:rPr lang="en-US" sz="7400" dirty="0" err="1"/>
              <a:t>Lucidchart</a:t>
            </a:r>
            <a:r>
              <a:rPr lang="en-US" sz="7400" dirty="0"/>
              <a:t>, a web-based diagramming software, was used to create the Entity-Relationship Diagram (ERD). The ERD visually represents the relationships between entities (tables) in the database, aiding in understanding the database structure.</a:t>
            </a:r>
          </a:p>
          <a:p>
            <a:pPr>
              <a:buFont typeface="Wingdings" panose="05000000000000000000" pitchFamily="2" charset="2"/>
              <a:buChar char="Ø"/>
            </a:pPr>
            <a:r>
              <a:rPr lang="en-US" sz="8600" dirty="0"/>
              <a:t>Code Sharing and Version Control:</a:t>
            </a:r>
          </a:p>
          <a:p>
            <a:r>
              <a:rPr lang="en-US" sz="8000" dirty="0"/>
              <a:t>GitHub: </a:t>
            </a:r>
            <a:r>
              <a:rPr lang="en-US" sz="7400" dirty="0"/>
              <a:t>GitHub, a web-based platform for version control using Git, was utilized for sharing code, collaborating with team members, and managing project repositories. It facilitated seamless collaboration and ensured version control throughout the project lifecycle.</a:t>
            </a:r>
          </a:p>
          <a:p>
            <a:endParaRPr lang="en-US" dirty="0"/>
          </a:p>
        </p:txBody>
      </p:sp>
    </p:spTree>
    <p:extLst>
      <p:ext uri="{BB962C8B-B14F-4D97-AF65-F5344CB8AC3E}">
        <p14:creationId xmlns:p14="http://schemas.microsoft.com/office/powerpoint/2010/main" val="3778404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0C5461-21ED-2EE6-112E-E91A793BBF6E}"/>
              </a:ext>
            </a:extLst>
          </p:cNvPr>
          <p:cNvSpPr>
            <a:spLocks noGrp="1"/>
          </p:cNvSpPr>
          <p:nvPr>
            <p:ph idx="1"/>
          </p:nvPr>
        </p:nvSpPr>
        <p:spPr>
          <a:xfrm>
            <a:off x="838200" y="589547"/>
            <a:ext cx="10515600" cy="5587416"/>
          </a:xfrm>
        </p:spPr>
        <p:txBody>
          <a:bodyPr>
            <a:normAutofit/>
          </a:bodyPr>
          <a:lstStyle/>
          <a:p>
            <a:pPr>
              <a:buFont typeface="Wingdings" panose="05000000000000000000" pitchFamily="2" charset="2"/>
              <a:buChar char="Ø"/>
            </a:pPr>
            <a:r>
              <a:rPr lang="en-IN" dirty="0"/>
              <a:t>Hilite.me :</a:t>
            </a:r>
          </a:p>
          <a:p>
            <a:pPr marL="0" indent="0">
              <a:buNone/>
            </a:pPr>
            <a:r>
              <a:rPr lang="en-US" dirty="0"/>
              <a:t>hilite.me is a tool for syntax highlighting code snippets. You can use it to format and highlight your code examples in your project documentation. Here's how you can use it:</a:t>
            </a:r>
          </a:p>
          <a:p>
            <a:pPr>
              <a:buFont typeface="Wingdings" panose="05000000000000000000" pitchFamily="2" charset="2"/>
              <a:buChar char="§"/>
            </a:pPr>
            <a:r>
              <a:rPr lang="en-US" dirty="0"/>
              <a:t>Go to the hilite.me website.</a:t>
            </a:r>
          </a:p>
          <a:p>
            <a:pPr>
              <a:buFont typeface="Wingdings" panose="05000000000000000000" pitchFamily="2" charset="2"/>
              <a:buChar char="§"/>
            </a:pPr>
            <a:r>
              <a:rPr lang="en-US" dirty="0"/>
              <a:t>Enter your code snippet in the text area.</a:t>
            </a:r>
          </a:p>
          <a:p>
            <a:pPr>
              <a:buFont typeface="Wingdings" panose="05000000000000000000" pitchFamily="2" charset="2"/>
              <a:buChar char="§"/>
            </a:pPr>
            <a:r>
              <a:rPr lang="en-US" dirty="0"/>
              <a:t>Choose your preferred programming language from the dropdown menu.</a:t>
            </a:r>
          </a:p>
          <a:p>
            <a:pPr>
              <a:buFont typeface="Wingdings" panose="05000000000000000000" pitchFamily="2" charset="2"/>
              <a:buChar char="§"/>
            </a:pPr>
            <a:r>
              <a:rPr lang="en-US" dirty="0"/>
              <a:t>Click on the "Highlight!" button.</a:t>
            </a:r>
          </a:p>
          <a:p>
            <a:pPr>
              <a:buFont typeface="Wingdings" panose="05000000000000000000" pitchFamily="2" charset="2"/>
              <a:buChar char="§"/>
            </a:pPr>
            <a:r>
              <a:rPr lang="en-US" dirty="0"/>
              <a:t>Copy the highlighted code and paste it into your project documentation.</a:t>
            </a:r>
            <a:endParaRPr lang="en-IN" dirty="0"/>
          </a:p>
        </p:txBody>
      </p:sp>
    </p:spTree>
    <p:extLst>
      <p:ext uri="{BB962C8B-B14F-4D97-AF65-F5344CB8AC3E}">
        <p14:creationId xmlns:p14="http://schemas.microsoft.com/office/powerpoint/2010/main" val="2417837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E8522-059F-8923-7D52-B6145210A824}"/>
              </a:ext>
            </a:extLst>
          </p:cNvPr>
          <p:cNvSpPr>
            <a:spLocks noGrp="1"/>
          </p:cNvSpPr>
          <p:nvPr>
            <p:ph idx="1"/>
          </p:nvPr>
        </p:nvSpPr>
        <p:spPr>
          <a:xfrm>
            <a:off x="838199" y="358815"/>
            <a:ext cx="11223171" cy="5818148"/>
          </a:xfrm>
        </p:spPr>
        <p:txBody>
          <a:bodyPr/>
          <a:lstStyle/>
          <a:p>
            <a:pPr>
              <a:buFont typeface="Wingdings" panose="05000000000000000000" pitchFamily="2" charset="2"/>
              <a:buChar char="Ø"/>
            </a:pPr>
            <a:r>
              <a:rPr lang="en-IN" dirty="0"/>
              <a:t>Queries :</a:t>
            </a:r>
          </a:p>
          <a:p>
            <a:pPr marL="457200" indent="-457200">
              <a:buAutoNum type="arabicParenR"/>
            </a:pPr>
            <a:r>
              <a:rPr lang="en-US" sz="2400" dirty="0" err="1"/>
              <a:t>Retrive</a:t>
            </a:r>
            <a:r>
              <a:rPr lang="en-US" sz="2400" dirty="0"/>
              <a:t> the total gross Income</a:t>
            </a:r>
            <a:endParaRPr lang="en-IN" sz="2400" dirty="0"/>
          </a:p>
          <a:p>
            <a:pPr marL="514350" indent="-514350">
              <a:buAutoNum type="arabicParenR"/>
            </a:pPr>
            <a:r>
              <a:rPr lang="en-US" sz="2400" dirty="0"/>
              <a:t>Give all the details of the movies having </a:t>
            </a:r>
            <a:r>
              <a:rPr lang="en-US" sz="2400" dirty="0" err="1"/>
              <a:t>movie_id</a:t>
            </a:r>
            <a:r>
              <a:rPr lang="en-US" sz="2400" dirty="0"/>
              <a:t> 2,4,6&amp;8.</a:t>
            </a:r>
            <a:endParaRPr lang="en-IN" sz="2400" dirty="0"/>
          </a:p>
          <a:p>
            <a:pPr marL="514350" indent="-514350">
              <a:buAutoNum type="arabicParenR"/>
            </a:pPr>
            <a:r>
              <a:rPr lang="en-US" sz="2400" dirty="0"/>
              <a:t>What is the average rating of all the movies and Round the value </a:t>
            </a:r>
            <a:r>
              <a:rPr lang="en-US" sz="2400" dirty="0" err="1"/>
              <a:t>upto</a:t>
            </a:r>
            <a:r>
              <a:rPr lang="en-US" sz="2400" dirty="0"/>
              <a:t> Two decimal Places</a:t>
            </a:r>
            <a:endParaRPr lang="en-IN" sz="2400" dirty="0"/>
          </a:p>
          <a:p>
            <a:pPr marL="514350" indent="-514350">
              <a:buAutoNum type="arabicParenR"/>
            </a:pPr>
            <a:r>
              <a:rPr lang="en-US" sz="2400" dirty="0"/>
              <a:t>Which are highest and lowest rated movies </a:t>
            </a:r>
            <a:endParaRPr lang="en-IN" sz="2400" dirty="0"/>
          </a:p>
          <a:p>
            <a:pPr marL="514350" indent="-514350">
              <a:buAutoNum type="arabicParenR"/>
            </a:pPr>
            <a:r>
              <a:rPr lang="en-US" sz="2400" dirty="0"/>
              <a:t>Retrieve information about movies, including their title, release year, genre, IMDB rating, associated awards, budget, and gross income, grouped by movie title and release year, ordered by release year in descending order.</a:t>
            </a:r>
          </a:p>
          <a:p>
            <a:pPr marL="514350" indent="-514350">
              <a:buAutoNum type="arabicParenR"/>
            </a:pPr>
            <a:r>
              <a:rPr lang="en-US" sz="2400" dirty="0"/>
              <a:t> Retrieve the movie titles and total budget for movies that received awards in 2023</a:t>
            </a:r>
          </a:p>
          <a:p>
            <a:pPr marL="514350" indent="-514350">
              <a:buAutoNum type="arabicParenR"/>
            </a:pPr>
            <a:r>
              <a:rPr lang="en-US" sz="2400" dirty="0" err="1"/>
              <a:t>Retrive</a:t>
            </a:r>
            <a:r>
              <a:rPr lang="en-US" sz="2400" dirty="0"/>
              <a:t> the </a:t>
            </a:r>
            <a:r>
              <a:rPr lang="en-US" sz="2400" dirty="0" err="1"/>
              <a:t>title,release</a:t>
            </a:r>
            <a:r>
              <a:rPr lang="en-US" sz="2400" dirty="0"/>
              <a:t> </a:t>
            </a:r>
            <a:r>
              <a:rPr lang="en-US" sz="2400" dirty="0" err="1"/>
              <a:t>year,actor</a:t>
            </a:r>
            <a:r>
              <a:rPr lang="en-US" sz="2400" dirty="0"/>
              <a:t> name of Best Actor</a:t>
            </a:r>
          </a:p>
          <a:p>
            <a:pPr marL="514350" indent="-514350">
              <a:buAutoNum type="arabicParenR"/>
            </a:pPr>
            <a:r>
              <a:rPr lang="en-US" sz="2400" dirty="0" err="1"/>
              <a:t>Retrive</a:t>
            </a:r>
            <a:r>
              <a:rPr lang="en-US" sz="2400" dirty="0"/>
              <a:t> the data of total budget and total profit using CTE</a:t>
            </a:r>
          </a:p>
          <a:p>
            <a:pPr marL="514350" indent="-514350">
              <a:buAutoNum type="arabicParenR"/>
            </a:pPr>
            <a:r>
              <a:rPr lang="en-US" sz="2400" dirty="0" err="1"/>
              <a:t>Retrive</a:t>
            </a:r>
            <a:r>
              <a:rPr lang="en-US" sz="2400" dirty="0"/>
              <a:t> the movie with Highest Profit</a:t>
            </a:r>
            <a:endParaRPr lang="en-IN" sz="2400" dirty="0"/>
          </a:p>
        </p:txBody>
      </p:sp>
    </p:spTree>
    <p:extLst>
      <p:ext uri="{BB962C8B-B14F-4D97-AF65-F5344CB8AC3E}">
        <p14:creationId xmlns:p14="http://schemas.microsoft.com/office/powerpoint/2010/main" val="3093633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77B952-472B-95CD-9250-738FC2A80755}"/>
              </a:ext>
            </a:extLst>
          </p:cNvPr>
          <p:cNvSpPr>
            <a:spLocks noGrp="1"/>
          </p:cNvSpPr>
          <p:nvPr>
            <p:ph idx="1"/>
          </p:nvPr>
        </p:nvSpPr>
        <p:spPr>
          <a:xfrm>
            <a:off x="838200" y="358816"/>
            <a:ext cx="10515600" cy="5818148"/>
          </a:xfrm>
        </p:spPr>
        <p:txBody>
          <a:bodyPr>
            <a:normAutofit fontScale="25000" lnSpcReduction="20000"/>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p>
          <a:p>
            <a:pPr marL="0" indent="0">
              <a:buNone/>
            </a:pPr>
            <a:r>
              <a:rPr lang="en-IN" dirty="0"/>
              <a:t> </a:t>
            </a:r>
          </a:p>
          <a:p>
            <a:pPr marL="0" indent="0">
              <a:buNone/>
            </a:pPr>
            <a:r>
              <a:rPr lang="en-IN" dirty="0"/>
              <a:t> </a:t>
            </a:r>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p>
          <a:p>
            <a:pPr marL="0" indent="0">
              <a:buNone/>
            </a:pPr>
            <a:r>
              <a:rPr lang="en-IN" dirty="0"/>
              <a:t> </a:t>
            </a:r>
          </a:p>
          <a:p>
            <a:pPr marL="0" indent="0">
              <a:buNone/>
            </a:pPr>
            <a:r>
              <a:rPr lang="en-IN" dirty="0"/>
              <a:t> </a:t>
            </a:r>
          </a:p>
          <a:p>
            <a:pPr marL="0" indent="0">
              <a:buNone/>
            </a:pPr>
            <a:r>
              <a:rPr lang="en-IN" dirty="0"/>
              <a:t> </a:t>
            </a:r>
          </a:p>
          <a:p>
            <a:pPr marL="0" indent="0">
              <a:buNone/>
            </a:pPr>
            <a:endParaRPr lang="en-IN" dirty="0"/>
          </a:p>
          <a:p>
            <a:pPr marL="0" indent="0">
              <a:buNone/>
            </a:pPr>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4277155455"/>
              </p:ext>
            </p:extLst>
          </p:nvPr>
        </p:nvGraphicFramePr>
        <p:xfrm>
          <a:off x="1299028" y="248918"/>
          <a:ext cx="9593943" cy="6037943"/>
        </p:xfrm>
        <a:graphic>
          <a:graphicData uri="http://schemas.openxmlformats.org/presentationml/2006/ole">
            <mc:AlternateContent xmlns:mc="http://schemas.openxmlformats.org/markup-compatibility/2006">
              <mc:Choice xmlns:v="urn:schemas-microsoft-com:vml" Requires="v">
                <p:oleObj name="Document" r:id="rId2" imgW="7603127" imgH="9583904" progId="Word.Document.12">
                  <p:embed/>
                </p:oleObj>
              </mc:Choice>
              <mc:Fallback>
                <p:oleObj name="Document" r:id="rId2" imgW="7603127" imgH="9583904" progId="Word.Document.12">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9028" y="248918"/>
                        <a:ext cx="9593943" cy="60379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62389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extLst>
              <p:ext uri="{D42A27DB-BD31-4B8C-83A1-F6EECF244321}">
                <p14:modId xmlns:p14="http://schemas.microsoft.com/office/powerpoint/2010/main" val="1130843513"/>
              </p:ext>
            </p:extLst>
          </p:nvPr>
        </p:nvGraphicFramePr>
        <p:xfrm>
          <a:off x="1465942" y="261257"/>
          <a:ext cx="8926286" cy="6596743"/>
        </p:xfrm>
        <a:graphic>
          <a:graphicData uri="http://schemas.openxmlformats.org/presentationml/2006/ole">
            <mc:AlternateContent xmlns:mc="http://schemas.openxmlformats.org/markup-compatibility/2006">
              <mc:Choice xmlns:v="urn:schemas-microsoft-com:vml" Requires="v">
                <p:oleObj name="Document" r:id="rId2" imgW="8446728" imgH="8295476" progId="Word.Document.12">
                  <p:embed/>
                </p:oleObj>
              </mc:Choice>
              <mc:Fallback>
                <p:oleObj name="Document" r:id="rId2" imgW="8446728" imgH="8295476" progId="Word.Document.12">
                  <p:embed/>
                  <p:pic>
                    <p:nvPicPr>
                      <p:cNvPr id="0" name="Picture 4"/>
                      <p:cNvPicPr>
                        <a:picLocks noChangeAspect="1" noChangeArrowheads="1"/>
                      </p:cNvPicPr>
                      <p:nvPr/>
                    </p:nvPicPr>
                    <p:blipFill>
                      <a:blip r:embed="rId3"/>
                      <a:srcRect/>
                      <a:stretch>
                        <a:fillRect/>
                      </a:stretch>
                    </p:blipFill>
                    <p:spPr bwMode="auto">
                      <a:xfrm>
                        <a:off x="1465942" y="261257"/>
                        <a:ext cx="8926286" cy="65967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9615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nvGraphicFramePr>
        <p:xfrm>
          <a:off x="2119086" y="0"/>
          <a:ext cx="8200571" cy="6647543"/>
        </p:xfrm>
        <a:graphic>
          <a:graphicData uri="http://schemas.openxmlformats.org/presentationml/2006/ole">
            <mc:AlternateContent xmlns:mc="http://schemas.openxmlformats.org/markup-compatibility/2006">
              <mc:Choice xmlns:v="urn:schemas-microsoft-com:vml" Requires="v">
                <p:oleObj name="Document" r:id="rId2" imgW="7445890" imgH="9110127" progId="Word.Document.12">
                  <p:embed/>
                </p:oleObj>
              </mc:Choice>
              <mc:Fallback>
                <p:oleObj name="Document" r:id="rId2" imgW="7445890" imgH="9110127" progId="Word.Document.12">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086" y="0"/>
                        <a:ext cx="8200571" cy="66475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nvGraphicFramePr>
        <p:xfrm>
          <a:off x="1262743" y="275771"/>
          <a:ext cx="9042399" cy="6008915"/>
        </p:xfrm>
        <a:graphic>
          <a:graphicData uri="http://schemas.openxmlformats.org/presentationml/2006/ole">
            <mc:AlternateContent xmlns:mc="http://schemas.openxmlformats.org/markup-compatibility/2006">
              <mc:Choice xmlns:v="urn:schemas-microsoft-com:vml" Requires="v">
                <p:oleObj name="Document" r:id="rId2" imgW="6133307" imgH="3432723" progId="Word.Document.12">
                  <p:embed/>
                </p:oleObj>
              </mc:Choice>
              <mc:Fallback>
                <p:oleObj name="Document" r:id="rId2" imgW="6133307" imgH="3432723" progId="Word.Document.12">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743" y="275771"/>
                        <a:ext cx="9042399" cy="60089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F6AC594-33F0-F1D1-8AE2-09201E3560C3}"/>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37767" y="250371"/>
            <a:ext cx="11703861" cy="6400799"/>
          </a:xfrm>
        </p:spPr>
      </p:pic>
      <p:sp>
        <p:nvSpPr>
          <p:cNvPr id="5" name="TextBox 4">
            <a:extLst>
              <a:ext uri="{FF2B5EF4-FFF2-40B4-BE49-F238E27FC236}">
                <a16:creationId xmlns:a16="http://schemas.microsoft.com/office/drawing/2014/main" id="{701BB58B-5225-AE34-FE8F-01AC214F873C}"/>
              </a:ext>
            </a:extLst>
          </p:cNvPr>
          <p:cNvSpPr txBox="1"/>
          <p:nvPr/>
        </p:nvSpPr>
        <p:spPr>
          <a:xfrm>
            <a:off x="4571999" y="4674521"/>
            <a:ext cx="6139543" cy="230832"/>
          </a:xfrm>
          <a:prstGeom prst="rect">
            <a:avLst/>
          </a:prstGeom>
          <a:noFill/>
        </p:spPr>
        <p:txBody>
          <a:bodyPr wrap="square" rtlCol="0">
            <a:spAutoFit/>
          </a:bodyPr>
          <a:lstStyle/>
          <a:p>
            <a:r>
              <a:rPr lang="en-IN" sz="900">
                <a:hlinkClick r:id="rId3" tooltip="http://phoenixajournal.wordpress.com/2012/02/23/thank-you/"/>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2356945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rane lifting a blue text&#10;&#10;Description automatically generated">
            <a:extLst>
              <a:ext uri="{FF2B5EF4-FFF2-40B4-BE49-F238E27FC236}">
                <a16:creationId xmlns:a16="http://schemas.microsoft.com/office/drawing/2014/main" id="{A6A76592-C0C3-AB5F-9B04-205DF079A090}"/>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1005457" cy="5497286"/>
          </a:xfrm>
          <a:prstGeom prst="rect">
            <a:avLst/>
          </a:prstGeom>
        </p:spPr>
      </p:pic>
    </p:spTree>
    <p:extLst>
      <p:ext uri="{BB962C8B-B14F-4D97-AF65-F5344CB8AC3E}">
        <p14:creationId xmlns:p14="http://schemas.microsoft.com/office/powerpoint/2010/main" val="3487024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DC7E-BA22-495A-3B88-DA8A873583E2}"/>
              </a:ext>
            </a:extLst>
          </p:cNvPr>
          <p:cNvSpPr>
            <a:spLocks noGrp="1"/>
          </p:cNvSpPr>
          <p:nvPr>
            <p:ph type="title"/>
          </p:nvPr>
        </p:nvSpPr>
        <p:spPr>
          <a:xfrm>
            <a:off x="119743" y="163288"/>
            <a:ext cx="11234057" cy="517750"/>
          </a:xfrm>
        </p:spPr>
        <p:txBody>
          <a:bodyPr>
            <a:normAutofit fontScale="90000"/>
          </a:bodyPr>
          <a:lstStyle/>
          <a:p>
            <a:pPr marL="571500" indent="-571500">
              <a:buFont typeface="Wingdings" panose="05000000000000000000" pitchFamily="2" charset="2"/>
              <a:buChar char="q"/>
            </a:pPr>
            <a:r>
              <a:rPr lang="en-IN" dirty="0"/>
              <a:t>Table of Content : </a:t>
            </a:r>
          </a:p>
        </p:txBody>
      </p:sp>
      <p:sp>
        <p:nvSpPr>
          <p:cNvPr id="3" name="Content Placeholder 2">
            <a:extLst>
              <a:ext uri="{FF2B5EF4-FFF2-40B4-BE49-F238E27FC236}">
                <a16:creationId xmlns:a16="http://schemas.microsoft.com/office/drawing/2014/main" id="{BC10EB1D-2687-4FA5-8FB4-69F73A3E650E}"/>
              </a:ext>
            </a:extLst>
          </p:cNvPr>
          <p:cNvSpPr>
            <a:spLocks noGrp="1"/>
          </p:cNvSpPr>
          <p:nvPr>
            <p:ph idx="1"/>
          </p:nvPr>
        </p:nvSpPr>
        <p:spPr>
          <a:xfrm>
            <a:off x="838200" y="772886"/>
            <a:ext cx="10515600" cy="5404077"/>
          </a:xfrm>
        </p:spPr>
        <p:txBody>
          <a:bodyPr>
            <a:normAutofit/>
          </a:bodyPr>
          <a:lstStyle/>
          <a:p>
            <a:pPr>
              <a:buFont typeface="Wingdings" panose="05000000000000000000" pitchFamily="2" charset="2"/>
              <a:buChar char="Ø"/>
            </a:pPr>
            <a:r>
              <a:rPr lang="en-IN" dirty="0"/>
              <a:t>Project Overview</a:t>
            </a:r>
          </a:p>
          <a:p>
            <a:pPr>
              <a:buFont typeface="Wingdings" panose="05000000000000000000" pitchFamily="2" charset="2"/>
              <a:buChar char="Ø"/>
            </a:pPr>
            <a:r>
              <a:rPr lang="en-IN" dirty="0"/>
              <a:t>Dataset</a:t>
            </a:r>
          </a:p>
          <a:p>
            <a:pPr>
              <a:buFont typeface="Wingdings" panose="05000000000000000000" pitchFamily="2" charset="2"/>
              <a:buChar char="Ø"/>
            </a:pPr>
            <a:r>
              <a:rPr lang="en-IN" dirty="0"/>
              <a:t>Database Schema</a:t>
            </a:r>
          </a:p>
          <a:p>
            <a:pPr>
              <a:buFont typeface="Wingdings" panose="05000000000000000000" pitchFamily="2" charset="2"/>
              <a:buChar char="Ø"/>
            </a:pPr>
            <a:r>
              <a:rPr lang="en-IN" dirty="0"/>
              <a:t>Data Types</a:t>
            </a:r>
          </a:p>
          <a:p>
            <a:pPr>
              <a:buFont typeface="Wingdings" panose="05000000000000000000" pitchFamily="2" charset="2"/>
              <a:buChar char="Ø"/>
            </a:pPr>
            <a:r>
              <a:rPr lang="en-IN" dirty="0"/>
              <a:t>Queries and Analysis</a:t>
            </a:r>
          </a:p>
          <a:p>
            <a:pPr>
              <a:buFont typeface="Wingdings" panose="05000000000000000000" pitchFamily="2" charset="2"/>
              <a:buChar char="Ø"/>
            </a:pPr>
            <a:r>
              <a:rPr lang="en-IN" dirty="0"/>
              <a:t>Tools and Management</a:t>
            </a:r>
          </a:p>
        </p:txBody>
      </p:sp>
    </p:spTree>
    <p:extLst>
      <p:ext uri="{BB962C8B-B14F-4D97-AF65-F5344CB8AC3E}">
        <p14:creationId xmlns:p14="http://schemas.microsoft.com/office/powerpoint/2010/main" val="3848976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D27D-C3B9-D4EF-6CD0-7DD783BB2D53}"/>
              </a:ext>
            </a:extLst>
          </p:cNvPr>
          <p:cNvSpPr>
            <a:spLocks noGrp="1"/>
          </p:cNvSpPr>
          <p:nvPr>
            <p:ph type="title"/>
          </p:nvPr>
        </p:nvSpPr>
        <p:spPr>
          <a:xfrm>
            <a:off x="152400" y="1"/>
            <a:ext cx="11201399" cy="1295400"/>
          </a:xfrm>
        </p:spPr>
        <p:txBody>
          <a:bodyPr>
            <a:normAutofit/>
          </a:bodyPr>
          <a:lstStyle/>
          <a:p>
            <a:pPr marL="571500" indent="-571500">
              <a:buFont typeface="Wingdings" panose="05000000000000000000" pitchFamily="2" charset="2"/>
              <a:buChar char="q"/>
            </a:pPr>
            <a:r>
              <a:rPr lang="en-IN" sz="4000" u="sng" dirty="0"/>
              <a:t>Project Overview</a:t>
            </a:r>
          </a:p>
        </p:txBody>
      </p:sp>
      <p:sp>
        <p:nvSpPr>
          <p:cNvPr id="3" name="Content Placeholder 2">
            <a:extLst>
              <a:ext uri="{FF2B5EF4-FFF2-40B4-BE49-F238E27FC236}">
                <a16:creationId xmlns:a16="http://schemas.microsoft.com/office/drawing/2014/main" id="{7443F06F-6E5A-BCB3-2968-B91F62108C62}"/>
              </a:ext>
            </a:extLst>
          </p:cNvPr>
          <p:cNvSpPr>
            <a:spLocks noGrp="1"/>
          </p:cNvSpPr>
          <p:nvPr>
            <p:ph idx="1"/>
          </p:nvPr>
        </p:nvSpPr>
        <p:spPr>
          <a:xfrm>
            <a:off x="838200" y="1045029"/>
            <a:ext cx="10515600" cy="5131934"/>
          </a:xfrm>
        </p:spPr>
        <p:txBody>
          <a:bodyPr>
            <a:normAutofit/>
          </a:bodyPr>
          <a:lstStyle/>
          <a:p>
            <a:pPr>
              <a:buFont typeface="Wingdings" panose="05000000000000000000" pitchFamily="2" charset="2"/>
              <a:buChar char="Ø"/>
            </a:pPr>
            <a:r>
              <a:rPr lang="en-US" dirty="0"/>
              <a:t>Introduction</a:t>
            </a:r>
          </a:p>
          <a:p>
            <a:pPr marL="0" indent="0">
              <a:buNone/>
            </a:pPr>
            <a:r>
              <a:rPr lang="en-US" sz="2400" dirty="0"/>
              <a:t>The project aims to analyze a dataset of movies, extracting insights and generating reports to understand trends and patterns in the film industry.</a:t>
            </a:r>
          </a:p>
          <a:p>
            <a:pPr>
              <a:buFont typeface="Wingdings" panose="05000000000000000000" pitchFamily="2" charset="2"/>
              <a:buChar char="Ø"/>
            </a:pPr>
            <a:r>
              <a:rPr lang="en-IN" dirty="0"/>
              <a:t>Objectives</a:t>
            </a:r>
          </a:p>
          <a:p>
            <a:pPr marL="0" indent="0">
              <a:buNone/>
            </a:pPr>
            <a:r>
              <a:rPr lang="en-IN" sz="2400" dirty="0" err="1"/>
              <a:t>Analyze</a:t>
            </a:r>
            <a:r>
              <a:rPr lang="en-IN" sz="2400" dirty="0"/>
              <a:t> movie data to identify trends in genres, ratings, and box office performance.</a:t>
            </a:r>
          </a:p>
          <a:p>
            <a:pPr marL="0" indent="0">
              <a:buNone/>
            </a:pPr>
            <a:r>
              <a:rPr lang="en-IN" sz="2400" dirty="0"/>
              <a:t>Extract insights to inform decision-making for filmmakers, producers, and studios.</a:t>
            </a:r>
          </a:p>
          <a:p>
            <a:pPr marL="0" indent="0">
              <a:buNone/>
            </a:pPr>
            <a:r>
              <a:rPr lang="en-IN" sz="2400" dirty="0"/>
              <a:t>Showcase proficiency in SQL queries, data analysis, and visualization techniques.</a:t>
            </a:r>
          </a:p>
          <a:p>
            <a:pPr>
              <a:buFont typeface="Wingdings" panose="05000000000000000000" pitchFamily="2" charset="2"/>
              <a:buChar char="Ø"/>
            </a:pPr>
            <a:r>
              <a:rPr lang="en-US" dirty="0"/>
              <a:t>Scope</a:t>
            </a:r>
          </a:p>
          <a:p>
            <a:pPr marL="0" indent="0">
              <a:buNone/>
            </a:pPr>
            <a:r>
              <a:rPr lang="en-US" sz="2400" dirty="0"/>
              <a:t>The project will cover data analysis of movies, including information on actors, awards, budgets, and languages. It will not include external factors such as marketing strategies or audience demographics.</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3178769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7287FD-C139-9268-C300-8450ECDD1163}"/>
              </a:ext>
            </a:extLst>
          </p:cNvPr>
          <p:cNvSpPr>
            <a:spLocks noGrp="1"/>
          </p:cNvSpPr>
          <p:nvPr>
            <p:ph idx="1"/>
          </p:nvPr>
        </p:nvSpPr>
        <p:spPr>
          <a:xfrm>
            <a:off x="838200" y="0"/>
            <a:ext cx="10515600" cy="6176963"/>
          </a:xfrm>
        </p:spPr>
        <p:txBody>
          <a:bodyPr/>
          <a:lstStyle/>
          <a:p>
            <a:pPr marL="0" indent="0">
              <a:buNone/>
            </a:pPr>
            <a:endParaRPr lang="en-US" dirty="0"/>
          </a:p>
          <a:p>
            <a:pPr>
              <a:buFont typeface="Wingdings" panose="05000000000000000000" pitchFamily="2" charset="2"/>
              <a:buChar char="Ø"/>
            </a:pPr>
            <a:r>
              <a:rPr lang="en-US" dirty="0"/>
              <a:t>Approach</a:t>
            </a:r>
            <a:endParaRPr lang="en-US" sz="2400" dirty="0"/>
          </a:p>
          <a:p>
            <a:pPr marL="0" indent="0">
              <a:buNone/>
            </a:pPr>
            <a:r>
              <a:rPr lang="en-US" sz="2400" dirty="0"/>
              <a:t>The project will use SQL queries to extract and analyze data from a relational database. Data preprocessing techniques will be applied to clean and prepare the dataset for analysis. Visualization tools will be used to present findings effectively.</a:t>
            </a:r>
            <a:endParaRPr lang="en-IN" sz="2400" dirty="0"/>
          </a:p>
        </p:txBody>
      </p:sp>
    </p:spTree>
    <p:extLst>
      <p:ext uri="{BB962C8B-B14F-4D97-AF65-F5344CB8AC3E}">
        <p14:creationId xmlns:p14="http://schemas.microsoft.com/office/powerpoint/2010/main" val="3563767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3FE09-750A-6AC3-59E6-9A9F8BC4AF71}"/>
              </a:ext>
            </a:extLst>
          </p:cNvPr>
          <p:cNvSpPr>
            <a:spLocks noGrp="1"/>
          </p:cNvSpPr>
          <p:nvPr>
            <p:ph type="title"/>
          </p:nvPr>
        </p:nvSpPr>
        <p:spPr>
          <a:xfrm>
            <a:off x="272143" y="206829"/>
            <a:ext cx="11081657" cy="936171"/>
          </a:xfrm>
        </p:spPr>
        <p:txBody>
          <a:bodyPr>
            <a:normAutofit/>
          </a:bodyPr>
          <a:lstStyle/>
          <a:p>
            <a:pPr marL="571500" indent="-571500">
              <a:buFont typeface="Wingdings" panose="05000000000000000000" pitchFamily="2" charset="2"/>
              <a:buChar char="q"/>
            </a:pPr>
            <a:r>
              <a:rPr lang="en-IN" sz="4000" u="sng" dirty="0"/>
              <a:t>Dataset</a:t>
            </a:r>
          </a:p>
        </p:txBody>
      </p:sp>
      <p:sp>
        <p:nvSpPr>
          <p:cNvPr id="3" name="Content Placeholder 2">
            <a:extLst>
              <a:ext uri="{FF2B5EF4-FFF2-40B4-BE49-F238E27FC236}">
                <a16:creationId xmlns:a16="http://schemas.microsoft.com/office/drawing/2014/main" id="{4FEFF7EC-3509-E8E6-3880-5BF1A70CB7F2}"/>
              </a:ext>
            </a:extLst>
          </p:cNvPr>
          <p:cNvSpPr>
            <a:spLocks noGrp="1"/>
          </p:cNvSpPr>
          <p:nvPr>
            <p:ph idx="1"/>
          </p:nvPr>
        </p:nvSpPr>
        <p:spPr>
          <a:xfrm>
            <a:off x="838200" y="1066800"/>
            <a:ext cx="10515600" cy="5110163"/>
          </a:xfrm>
        </p:spPr>
        <p:txBody>
          <a:bodyPr>
            <a:normAutofit lnSpcReduction="10000"/>
          </a:bodyPr>
          <a:lstStyle/>
          <a:p>
            <a:pPr>
              <a:buFont typeface="Wingdings" panose="05000000000000000000" pitchFamily="2" charset="2"/>
              <a:buChar char="Ø"/>
            </a:pPr>
            <a:r>
              <a:rPr lang="en-US" dirty="0"/>
              <a:t>Description of Dataset</a:t>
            </a:r>
          </a:p>
          <a:p>
            <a:pPr marL="0" indent="0">
              <a:buNone/>
            </a:pPr>
            <a:r>
              <a:rPr lang="en-US" sz="2400" dirty="0"/>
              <a:t>The dataset consists of movie-related information, including titles, release years, genres, ratings, actor names, awards, budgets, and languages.</a:t>
            </a:r>
          </a:p>
          <a:p>
            <a:pPr>
              <a:buFont typeface="Wingdings" panose="05000000000000000000" pitchFamily="2" charset="2"/>
              <a:buChar char="Ø"/>
            </a:pPr>
            <a:r>
              <a:rPr lang="en-US" dirty="0"/>
              <a:t>Data Sources</a:t>
            </a:r>
          </a:p>
          <a:p>
            <a:pPr marL="0" indent="0">
              <a:buNone/>
            </a:pPr>
            <a:r>
              <a:rPr lang="en-US" sz="2400" dirty="0"/>
              <a:t>The data was sourced from reputable databases and websites providing information on movies and entertainment.</a:t>
            </a:r>
          </a:p>
          <a:p>
            <a:pPr>
              <a:buFont typeface="Wingdings" panose="05000000000000000000" pitchFamily="2" charset="2"/>
              <a:buChar char="Ø"/>
            </a:pPr>
            <a:r>
              <a:rPr lang="en-US" dirty="0"/>
              <a:t>Data Preprocessing</a:t>
            </a:r>
          </a:p>
          <a:p>
            <a:pPr marL="0" indent="0">
              <a:buNone/>
            </a:pPr>
            <a:r>
              <a:rPr lang="en-US" sz="2400" dirty="0"/>
              <a:t>Before analysis, the dataset underwent preprocessing steps, including cleaning missing values, standardizing data formats, and removing duplicates.</a:t>
            </a:r>
          </a:p>
          <a:p>
            <a:pPr>
              <a:buFont typeface="Wingdings" panose="05000000000000000000" pitchFamily="2" charset="2"/>
              <a:buChar char="Ø"/>
            </a:pPr>
            <a:r>
              <a:rPr lang="en-US" dirty="0"/>
              <a:t>Database Schema</a:t>
            </a:r>
          </a:p>
          <a:p>
            <a:pPr marL="0" indent="0">
              <a:buNone/>
            </a:pPr>
            <a:r>
              <a:rPr lang="en-US" sz="2400" dirty="0"/>
              <a:t>The database schema includes tables for movies, actors, awards, budgets, and languages, with appropriate relationships defined between them.</a:t>
            </a:r>
            <a:endParaRPr lang="en-IN" sz="2400" dirty="0"/>
          </a:p>
        </p:txBody>
      </p:sp>
    </p:spTree>
    <p:extLst>
      <p:ext uri="{BB962C8B-B14F-4D97-AF65-F5344CB8AC3E}">
        <p14:creationId xmlns:p14="http://schemas.microsoft.com/office/powerpoint/2010/main" val="897617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2969C-8D8D-3594-ACAA-F352AF5AC28A}"/>
              </a:ext>
            </a:extLst>
          </p:cNvPr>
          <p:cNvSpPr>
            <a:spLocks noGrp="1"/>
          </p:cNvSpPr>
          <p:nvPr>
            <p:ph type="title"/>
          </p:nvPr>
        </p:nvSpPr>
        <p:spPr>
          <a:xfrm>
            <a:off x="97971" y="1"/>
            <a:ext cx="11255829" cy="671331"/>
          </a:xfrm>
        </p:spPr>
        <p:txBody>
          <a:bodyPr>
            <a:normAutofit/>
          </a:bodyPr>
          <a:lstStyle/>
          <a:p>
            <a:r>
              <a:rPr lang="en-IN" sz="4000" dirty="0"/>
              <a:t>Entity-Relationship Diagram (ERD)</a:t>
            </a:r>
          </a:p>
        </p:txBody>
      </p:sp>
      <p:pic>
        <p:nvPicPr>
          <p:cNvPr id="5" name="Picture 4">
            <a:extLst>
              <a:ext uri="{FF2B5EF4-FFF2-40B4-BE49-F238E27FC236}">
                <a16:creationId xmlns:a16="http://schemas.microsoft.com/office/drawing/2014/main" id="{250D5CBC-8B43-964B-B1F2-E26AC1203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44" y="284202"/>
            <a:ext cx="11520817" cy="6858000"/>
          </a:xfrm>
          <a:prstGeom prst="rect">
            <a:avLst/>
          </a:prstGeom>
        </p:spPr>
      </p:pic>
    </p:spTree>
    <p:extLst>
      <p:ext uri="{BB962C8B-B14F-4D97-AF65-F5344CB8AC3E}">
        <p14:creationId xmlns:p14="http://schemas.microsoft.com/office/powerpoint/2010/main" val="2392533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E3844-97E8-9507-3654-C0FBC2DCDA69}"/>
              </a:ext>
            </a:extLst>
          </p:cNvPr>
          <p:cNvSpPr>
            <a:spLocks noGrp="1"/>
          </p:cNvSpPr>
          <p:nvPr>
            <p:ph type="title"/>
          </p:nvPr>
        </p:nvSpPr>
        <p:spPr>
          <a:xfrm>
            <a:off x="347241" y="173621"/>
            <a:ext cx="11006559" cy="1215342"/>
          </a:xfrm>
        </p:spPr>
        <p:txBody>
          <a:bodyPr>
            <a:normAutofit fontScale="90000"/>
          </a:bodyPr>
          <a:lstStyle/>
          <a:p>
            <a:pPr marL="571500" indent="-571500">
              <a:buFont typeface="Wingdings" panose="05000000000000000000" pitchFamily="2" charset="2"/>
              <a:buChar char="q"/>
            </a:pPr>
            <a:r>
              <a:rPr lang="en-IN" u="sng" dirty="0"/>
              <a:t>T</a:t>
            </a:r>
            <a:r>
              <a:rPr lang="en-IN" sz="4000" u="sng" dirty="0"/>
              <a:t>able Overview</a:t>
            </a:r>
            <a:br>
              <a:rPr lang="en-IN" dirty="0"/>
            </a:br>
            <a:endParaRPr lang="en-IN" dirty="0"/>
          </a:p>
        </p:txBody>
      </p:sp>
      <p:sp>
        <p:nvSpPr>
          <p:cNvPr id="3" name="Content Placeholder 2">
            <a:extLst>
              <a:ext uri="{FF2B5EF4-FFF2-40B4-BE49-F238E27FC236}">
                <a16:creationId xmlns:a16="http://schemas.microsoft.com/office/drawing/2014/main" id="{1AE96A62-5DDE-03D7-C570-E6843CF7A3C3}"/>
              </a:ext>
            </a:extLst>
          </p:cNvPr>
          <p:cNvSpPr>
            <a:spLocks noGrp="1"/>
          </p:cNvSpPr>
          <p:nvPr>
            <p:ph idx="1"/>
          </p:nvPr>
        </p:nvSpPr>
        <p:spPr>
          <a:xfrm>
            <a:off x="838200" y="1018572"/>
            <a:ext cx="10515600" cy="5158391"/>
          </a:xfrm>
        </p:spPr>
        <p:txBody>
          <a:bodyPr>
            <a:normAutofit/>
          </a:bodyPr>
          <a:lstStyle/>
          <a:p>
            <a:pPr marL="0" indent="0">
              <a:buNone/>
            </a:pPr>
            <a:endParaRPr lang="en-US" dirty="0"/>
          </a:p>
          <a:p>
            <a:pPr>
              <a:buFont typeface="Wingdings" panose="05000000000000000000" pitchFamily="2" charset="2"/>
              <a:buChar char="Ø"/>
            </a:pPr>
            <a:r>
              <a:rPr lang="en-US" dirty="0"/>
              <a:t>Movie: Contains information about movies, such as titles, release years, genres, and ratings.</a:t>
            </a:r>
          </a:p>
          <a:p>
            <a:pPr>
              <a:buFont typeface="Wingdings" panose="05000000000000000000" pitchFamily="2" charset="2"/>
              <a:buChar char="Ø"/>
            </a:pPr>
            <a:r>
              <a:rPr lang="en-US" dirty="0"/>
              <a:t>Movie Actor: </a:t>
            </a:r>
            <a:r>
              <a:rPr lang="en-US" sz="2400" dirty="0"/>
              <a:t>Stores data on actors associated with movies.</a:t>
            </a:r>
          </a:p>
          <a:p>
            <a:pPr>
              <a:buFont typeface="Wingdings" panose="05000000000000000000" pitchFamily="2" charset="2"/>
              <a:buChar char="Ø"/>
            </a:pPr>
            <a:r>
              <a:rPr lang="en-US" dirty="0"/>
              <a:t>Awards: </a:t>
            </a:r>
            <a:r>
              <a:rPr lang="en-US" sz="2400" dirty="0"/>
              <a:t>Records details of awards received by movies, including names, categories, and years.</a:t>
            </a:r>
          </a:p>
          <a:p>
            <a:pPr>
              <a:buFont typeface="Wingdings" panose="05000000000000000000" pitchFamily="2" charset="2"/>
              <a:buChar char="Ø"/>
            </a:pPr>
            <a:r>
              <a:rPr lang="en-US" dirty="0"/>
              <a:t>Movie Budget: </a:t>
            </a:r>
            <a:r>
              <a:rPr lang="en-US" sz="2400" dirty="0"/>
              <a:t>Tracks budget and gross income information for movies.</a:t>
            </a:r>
          </a:p>
          <a:p>
            <a:pPr>
              <a:buFont typeface="Wingdings" panose="05000000000000000000" pitchFamily="2" charset="2"/>
              <a:buChar char="Ø"/>
            </a:pPr>
            <a:r>
              <a:rPr lang="en-US" dirty="0"/>
              <a:t>Languages: </a:t>
            </a:r>
            <a:r>
              <a:rPr lang="en-US" sz="2400" dirty="0"/>
              <a:t>Lists languages associated with movies.</a:t>
            </a:r>
            <a:endParaRPr lang="en-IN" sz="2400" dirty="0"/>
          </a:p>
        </p:txBody>
      </p:sp>
    </p:spTree>
    <p:extLst>
      <p:ext uri="{BB962C8B-B14F-4D97-AF65-F5344CB8AC3E}">
        <p14:creationId xmlns:p14="http://schemas.microsoft.com/office/powerpoint/2010/main" val="2719257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F1A97-47D0-5FE8-5C9E-E1B36D59B1FF}"/>
              </a:ext>
            </a:extLst>
          </p:cNvPr>
          <p:cNvSpPr>
            <a:spLocks noGrp="1"/>
          </p:cNvSpPr>
          <p:nvPr>
            <p:ph type="title"/>
          </p:nvPr>
        </p:nvSpPr>
        <p:spPr>
          <a:xfrm>
            <a:off x="254643" y="277792"/>
            <a:ext cx="11099157" cy="891251"/>
          </a:xfrm>
        </p:spPr>
        <p:txBody>
          <a:bodyPr>
            <a:normAutofit/>
          </a:bodyPr>
          <a:lstStyle/>
          <a:p>
            <a:r>
              <a:rPr lang="en-IN" sz="4000" dirty="0"/>
              <a:t>Tables Data</a:t>
            </a:r>
          </a:p>
        </p:txBody>
      </p:sp>
      <p:graphicFrame>
        <p:nvGraphicFramePr>
          <p:cNvPr id="5" name="Content Placeholder 4">
            <a:extLst>
              <a:ext uri="{FF2B5EF4-FFF2-40B4-BE49-F238E27FC236}">
                <a16:creationId xmlns:a16="http://schemas.microsoft.com/office/drawing/2014/main" id="{01664DBB-8613-4E8A-563D-487083B8E4E3}"/>
              </a:ext>
            </a:extLst>
          </p:cNvPr>
          <p:cNvGraphicFramePr>
            <a:graphicFrameLocks noGrp="1"/>
          </p:cNvGraphicFramePr>
          <p:nvPr>
            <p:ph idx="1"/>
          </p:nvPr>
        </p:nvGraphicFramePr>
        <p:xfrm>
          <a:off x="850911" y="1412873"/>
          <a:ext cx="10490178" cy="4764093"/>
        </p:xfrm>
        <a:graphic>
          <a:graphicData uri="http://schemas.openxmlformats.org/drawingml/2006/table">
            <a:tbl>
              <a:tblPr/>
              <a:tblGrid>
                <a:gridCol w="580102">
                  <a:extLst>
                    <a:ext uri="{9D8B030D-6E8A-4147-A177-3AD203B41FA5}">
                      <a16:colId xmlns:a16="http://schemas.microsoft.com/office/drawing/2014/main" val="1887890466"/>
                    </a:ext>
                  </a:extLst>
                </a:gridCol>
                <a:gridCol w="1353571">
                  <a:extLst>
                    <a:ext uri="{9D8B030D-6E8A-4147-A177-3AD203B41FA5}">
                      <a16:colId xmlns:a16="http://schemas.microsoft.com/office/drawing/2014/main" val="558190122"/>
                    </a:ext>
                  </a:extLst>
                </a:gridCol>
                <a:gridCol w="809726">
                  <a:extLst>
                    <a:ext uri="{9D8B030D-6E8A-4147-A177-3AD203B41FA5}">
                      <a16:colId xmlns:a16="http://schemas.microsoft.com/office/drawing/2014/main" val="419926922"/>
                    </a:ext>
                  </a:extLst>
                </a:gridCol>
                <a:gridCol w="870153">
                  <a:extLst>
                    <a:ext uri="{9D8B030D-6E8A-4147-A177-3AD203B41FA5}">
                      <a16:colId xmlns:a16="http://schemas.microsoft.com/office/drawing/2014/main" val="357650668"/>
                    </a:ext>
                  </a:extLst>
                </a:gridCol>
                <a:gridCol w="700957">
                  <a:extLst>
                    <a:ext uri="{9D8B030D-6E8A-4147-A177-3AD203B41FA5}">
                      <a16:colId xmlns:a16="http://schemas.microsoft.com/office/drawing/2014/main" val="3585473927"/>
                    </a:ext>
                  </a:extLst>
                </a:gridCol>
                <a:gridCol w="580102">
                  <a:extLst>
                    <a:ext uri="{9D8B030D-6E8A-4147-A177-3AD203B41FA5}">
                      <a16:colId xmlns:a16="http://schemas.microsoft.com/office/drawing/2014/main" val="2623268263"/>
                    </a:ext>
                  </a:extLst>
                </a:gridCol>
                <a:gridCol w="688871">
                  <a:extLst>
                    <a:ext uri="{9D8B030D-6E8A-4147-A177-3AD203B41FA5}">
                      <a16:colId xmlns:a16="http://schemas.microsoft.com/office/drawing/2014/main" val="3093445830"/>
                    </a:ext>
                  </a:extLst>
                </a:gridCol>
                <a:gridCol w="580102">
                  <a:extLst>
                    <a:ext uri="{9D8B030D-6E8A-4147-A177-3AD203B41FA5}">
                      <a16:colId xmlns:a16="http://schemas.microsoft.com/office/drawing/2014/main" val="485991317"/>
                    </a:ext>
                  </a:extLst>
                </a:gridCol>
                <a:gridCol w="700957">
                  <a:extLst>
                    <a:ext uri="{9D8B030D-6E8A-4147-A177-3AD203B41FA5}">
                      <a16:colId xmlns:a16="http://schemas.microsoft.com/office/drawing/2014/main" val="819327479"/>
                    </a:ext>
                  </a:extLst>
                </a:gridCol>
                <a:gridCol w="882238">
                  <a:extLst>
                    <a:ext uri="{9D8B030D-6E8A-4147-A177-3AD203B41FA5}">
                      <a16:colId xmlns:a16="http://schemas.microsoft.com/office/drawing/2014/main" val="3998443977"/>
                    </a:ext>
                  </a:extLst>
                </a:gridCol>
                <a:gridCol w="1063520">
                  <a:extLst>
                    <a:ext uri="{9D8B030D-6E8A-4147-A177-3AD203B41FA5}">
                      <a16:colId xmlns:a16="http://schemas.microsoft.com/office/drawing/2014/main" val="2422232491"/>
                    </a:ext>
                  </a:extLst>
                </a:gridCol>
                <a:gridCol w="1003093">
                  <a:extLst>
                    <a:ext uri="{9D8B030D-6E8A-4147-A177-3AD203B41FA5}">
                      <a16:colId xmlns:a16="http://schemas.microsoft.com/office/drawing/2014/main" val="948487354"/>
                    </a:ext>
                  </a:extLst>
                </a:gridCol>
                <a:gridCol w="676786">
                  <a:extLst>
                    <a:ext uri="{9D8B030D-6E8A-4147-A177-3AD203B41FA5}">
                      <a16:colId xmlns:a16="http://schemas.microsoft.com/office/drawing/2014/main" val="825998052"/>
                    </a:ext>
                  </a:extLst>
                </a:gridCol>
              </a:tblGrid>
              <a:tr h="174031">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movies_list</a:t>
                      </a: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languages</a:t>
                      </a: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extLst>
                  <a:ext uri="{0D108BD9-81ED-4DB2-BD59-A6C34878D82A}">
                    <a16:rowId xmlns:a16="http://schemas.microsoft.com/office/drawing/2014/main" val="566629133"/>
                  </a:ext>
                </a:extLst>
              </a:tr>
              <a:tr h="174031">
                <a:tc>
                  <a:txBody>
                    <a:bodyPr/>
                    <a:lstStyle/>
                    <a:p>
                      <a:pPr algn="l" fontAlgn="b"/>
                      <a:r>
                        <a:rPr lang="en-IN" sz="1000" b="0" i="0" u="none" strike="noStrike">
                          <a:solidFill>
                            <a:srgbClr val="000000"/>
                          </a:solidFill>
                          <a:effectLst/>
                          <a:latin typeface="Calibri" panose="020F0502020204030204" pitchFamily="34" charset="0"/>
                        </a:rPr>
                        <a:t>movie_id</a:t>
                      </a:r>
                    </a:p>
                  </a:txBody>
                  <a:tcPr marL="7251" marR="7251" marT="7251" marB="0" anchor="b">
                    <a:lnL>
                      <a:noFill/>
                    </a:lnL>
                    <a:lnR>
                      <a:noFill/>
                    </a:lnR>
                    <a:lnT>
                      <a:noFill/>
                    </a:lnT>
                    <a:lnB>
                      <a:noFill/>
                    </a:lnB>
                    <a:solidFill>
                      <a:srgbClr val="8EA9DB"/>
                    </a:solidFill>
                  </a:tcPr>
                </a:tc>
                <a:tc>
                  <a:txBody>
                    <a:bodyPr/>
                    <a:lstStyle/>
                    <a:p>
                      <a:pPr algn="l" fontAlgn="b"/>
                      <a:r>
                        <a:rPr lang="en-IN" sz="1000" b="0" i="0" u="none" strike="noStrike">
                          <a:solidFill>
                            <a:srgbClr val="000000"/>
                          </a:solidFill>
                          <a:effectLst/>
                          <a:latin typeface="Calibri" panose="020F0502020204030204" pitchFamily="34" charset="0"/>
                        </a:rPr>
                        <a:t>title</a:t>
                      </a:r>
                    </a:p>
                  </a:txBody>
                  <a:tcPr marL="7251" marR="7251" marT="7251" marB="0" anchor="b">
                    <a:lnL>
                      <a:noFill/>
                    </a:lnL>
                    <a:lnR>
                      <a:noFill/>
                    </a:lnR>
                    <a:lnT>
                      <a:noFill/>
                    </a:lnT>
                    <a:lnB>
                      <a:noFill/>
                    </a:lnB>
                    <a:solidFill>
                      <a:srgbClr val="8EA9DB"/>
                    </a:solidFill>
                  </a:tcPr>
                </a:tc>
                <a:tc>
                  <a:txBody>
                    <a:bodyPr/>
                    <a:lstStyle/>
                    <a:p>
                      <a:pPr algn="l" fontAlgn="b"/>
                      <a:r>
                        <a:rPr lang="en-IN" sz="1000" b="0" i="0" u="none" strike="noStrike">
                          <a:solidFill>
                            <a:srgbClr val="000000"/>
                          </a:solidFill>
                          <a:effectLst/>
                          <a:latin typeface="Calibri" panose="020F0502020204030204" pitchFamily="34" charset="0"/>
                        </a:rPr>
                        <a:t>release_year</a:t>
                      </a:r>
                    </a:p>
                  </a:txBody>
                  <a:tcPr marL="7251" marR="7251" marT="7251" marB="0" anchor="b">
                    <a:lnL>
                      <a:noFill/>
                    </a:lnL>
                    <a:lnR>
                      <a:noFill/>
                    </a:lnR>
                    <a:lnT>
                      <a:noFill/>
                    </a:lnT>
                    <a:lnB>
                      <a:noFill/>
                    </a:lnB>
                    <a:solidFill>
                      <a:srgbClr val="8EA9DB"/>
                    </a:solidFill>
                  </a:tcPr>
                </a:tc>
                <a:tc>
                  <a:txBody>
                    <a:bodyPr/>
                    <a:lstStyle/>
                    <a:p>
                      <a:pPr algn="l" fontAlgn="b"/>
                      <a:r>
                        <a:rPr lang="en-IN" sz="1000" b="0" i="0" u="none" strike="noStrike">
                          <a:solidFill>
                            <a:srgbClr val="000000"/>
                          </a:solidFill>
                          <a:effectLst/>
                          <a:latin typeface="Calibri" panose="020F0502020204030204" pitchFamily="34" charset="0"/>
                        </a:rPr>
                        <a:t>genre</a:t>
                      </a:r>
                    </a:p>
                  </a:txBody>
                  <a:tcPr marL="7251" marR="7251" marT="7251" marB="0" anchor="b">
                    <a:lnL>
                      <a:noFill/>
                    </a:lnL>
                    <a:lnR>
                      <a:noFill/>
                    </a:lnR>
                    <a:lnT>
                      <a:noFill/>
                    </a:lnT>
                    <a:lnB>
                      <a:noFill/>
                    </a:lnB>
                    <a:solidFill>
                      <a:srgbClr val="8EA9DB"/>
                    </a:solidFill>
                  </a:tcPr>
                </a:tc>
                <a:tc>
                  <a:txBody>
                    <a:bodyPr/>
                    <a:lstStyle/>
                    <a:p>
                      <a:pPr algn="l" fontAlgn="b"/>
                      <a:r>
                        <a:rPr lang="en-IN" sz="1000" b="0" i="0" u="none" strike="noStrike">
                          <a:solidFill>
                            <a:srgbClr val="000000"/>
                          </a:solidFill>
                          <a:effectLst/>
                          <a:latin typeface="Calibri" panose="020F0502020204030204" pitchFamily="34" charset="0"/>
                        </a:rPr>
                        <a:t>imbd_rating</a:t>
                      </a:r>
                    </a:p>
                  </a:txBody>
                  <a:tcPr marL="7251" marR="7251" marT="7251" marB="0" anchor="b">
                    <a:lnL>
                      <a:noFill/>
                    </a:lnL>
                    <a:lnR>
                      <a:noFill/>
                    </a:lnR>
                    <a:lnT>
                      <a:noFill/>
                    </a:lnT>
                    <a:lnB>
                      <a:noFill/>
                    </a:lnB>
                    <a:solidFill>
                      <a:srgbClr val="8EA9DB"/>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language_id</a:t>
                      </a:r>
                    </a:p>
                  </a:txBody>
                  <a:tcPr marL="7251" marR="7251" marT="7251" marB="0" anchor="b">
                    <a:lnL>
                      <a:noFill/>
                    </a:lnL>
                    <a:lnR>
                      <a:noFill/>
                    </a:lnR>
                    <a:lnT>
                      <a:noFill/>
                    </a:lnT>
                    <a:lnB>
                      <a:noFill/>
                    </a:lnB>
                    <a:solidFill>
                      <a:srgbClr val="8EA9DB"/>
                    </a:solidFill>
                  </a:tcPr>
                </a:tc>
                <a:tc>
                  <a:txBody>
                    <a:bodyPr/>
                    <a:lstStyle/>
                    <a:p>
                      <a:pPr algn="l" fontAlgn="b"/>
                      <a:r>
                        <a:rPr lang="en-IN" sz="1000" b="0" i="0" u="none" strike="noStrike">
                          <a:solidFill>
                            <a:srgbClr val="000000"/>
                          </a:solidFill>
                          <a:effectLst/>
                          <a:latin typeface="Calibri" panose="020F0502020204030204" pitchFamily="34" charset="0"/>
                        </a:rPr>
                        <a:t>language_name</a:t>
                      </a:r>
                    </a:p>
                  </a:txBody>
                  <a:tcPr marL="7251" marR="7251" marT="7251" marB="0" anchor="b">
                    <a:lnL>
                      <a:noFill/>
                    </a:lnL>
                    <a:lnR>
                      <a:noFill/>
                    </a:lnR>
                    <a:lnT>
                      <a:noFill/>
                    </a:lnT>
                    <a:lnB>
                      <a:noFill/>
                    </a:lnB>
                    <a:solidFill>
                      <a:srgbClr val="8EA9DB"/>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extLst>
                  <a:ext uri="{0D108BD9-81ED-4DB2-BD59-A6C34878D82A}">
                    <a16:rowId xmlns:a16="http://schemas.microsoft.com/office/drawing/2014/main" val="3047228224"/>
                  </a:ext>
                </a:extLst>
              </a:tr>
              <a:tr h="326307">
                <a:tc>
                  <a:txBody>
                    <a:bodyPr/>
                    <a:lstStyle/>
                    <a:p>
                      <a:pPr algn="r" fontAlgn="b"/>
                      <a:r>
                        <a:rPr lang="en-IN" sz="1000" b="0" i="0" u="none" strike="noStrike">
                          <a:solidFill>
                            <a:srgbClr val="000000"/>
                          </a:solidFill>
                          <a:effectLst/>
                          <a:latin typeface="Calibri" panose="020F0502020204030204" pitchFamily="34" charset="0"/>
                        </a:rPr>
                        <a:t>1</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Dhoni</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2016</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Biography,Sport</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8.4</a:t>
                      </a: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Hindi</a:t>
                      </a: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extLst>
                  <a:ext uri="{0D108BD9-81ED-4DB2-BD59-A6C34878D82A}">
                    <a16:rowId xmlns:a16="http://schemas.microsoft.com/office/drawing/2014/main" val="3391309837"/>
                  </a:ext>
                </a:extLst>
              </a:tr>
              <a:tr h="174031">
                <a:tc>
                  <a:txBody>
                    <a:bodyPr/>
                    <a:lstStyle/>
                    <a:p>
                      <a:pPr algn="r" fontAlgn="b"/>
                      <a:r>
                        <a:rPr lang="en-IN" sz="1000" b="0" i="0" u="none" strike="noStrike">
                          <a:solidFill>
                            <a:srgbClr val="000000"/>
                          </a:solidFill>
                          <a:effectLst/>
                          <a:latin typeface="Calibri" panose="020F0502020204030204" pitchFamily="34" charset="0"/>
                        </a:rPr>
                        <a:t>2</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Bajarangi Bhaijaan</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2015</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Action,Comedy</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8</a:t>
                      </a: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Tamil</a:t>
                      </a: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extLst>
                  <a:ext uri="{0D108BD9-81ED-4DB2-BD59-A6C34878D82A}">
                    <a16:rowId xmlns:a16="http://schemas.microsoft.com/office/drawing/2014/main" val="2965067641"/>
                  </a:ext>
                </a:extLst>
              </a:tr>
              <a:tr h="174031">
                <a:tc>
                  <a:txBody>
                    <a:bodyPr/>
                    <a:lstStyle/>
                    <a:p>
                      <a:pPr algn="r" fontAlgn="b"/>
                      <a:r>
                        <a:rPr lang="en-IN" sz="1000" b="0" i="0" u="none" strike="noStrike">
                          <a:solidFill>
                            <a:srgbClr val="000000"/>
                          </a:solidFill>
                          <a:effectLst/>
                          <a:latin typeface="Calibri" panose="020F0502020204030204" pitchFamily="34" charset="0"/>
                        </a:rPr>
                        <a:t>3</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Bahubali:The Beginning</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2015</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Action,Drama</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8.1</a:t>
                      </a: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3</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Telugu</a:t>
                      </a: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extLst>
                  <a:ext uri="{0D108BD9-81ED-4DB2-BD59-A6C34878D82A}">
                    <a16:rowId xmlns:a16="http://schemas.microsoft.com/office/drawing/2014/main" val="2535184973"/>
                  </a:ext>
                </a:extLst>
              </a:tr>
              <a:tr h="174031">
                <a:tc>
                  <a:txBody>
                    <a:bodyPr/>
                    <a:lstStyle/>
                    <a:p>
                      <a:pPr algn="r" fontAlgn="b"/>
                      <a:r>
                        <a:rPr lang="en-IN" sz="1000" b="0" i="0" u="none" strike="noStrike">
                          <a:solidFill>
                            <a:srgbClr val="000000"/>
                          </a:solidFill>
                          <a:effectLst/>
                          <a:latin typeface="Calibri" panose="020F0502020204030204" pitchFamily="34" charset="0"/>
                        </a:rPr>
                        <a:t>4</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Pushpa:The Rise</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2021</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Action,Thriller</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8.3</a:t>
                      </a: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4</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Kannada</a:t>
                      </a: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extLst>
                  <a:ext uri="{0D108BD9-81ED-4DB2-BD59-A6C34878D82A}">
                    <a16:rowId xmlns:a16="http://schemas.microsoft.com/office/drawing/2014/main" val="2166184282"/>
                  </a:ext>
                </a:extLst>
              </a:tr>
              <a:tr h="174031">
                <a:tc>
                  <a:txBody>
                    <a:bodyPr/>
                    <a:lstStyle/>
                    <a:p>
                      <a:pPr algn="r" fontAlgn="b"/>
                      <a:r>
                        <a:rPr lang="en-IN" sz="1000" b="0" i="0" u="none" strike="noStrike">
                          <a:solidFill>
                            <a:srgbClr val="000000"/>
                          </a:solidFill>
                          <a:effectLst/>
                          <a:latin typeface="Calibri" panose="020F0502020204030204" pitchFamily="34" charset="0"/>
                        </a:rPr>
                        <a:t>5</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KGF:Chapter 2</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2021</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Action,Drama</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8.8</a:t>
                      </a: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extLst>
                  <a:ext uri="{0D108BD9-81ED-4DB2-BD59-A6C34878D82A}">
                    <a16:rowId xmlns:a16="http://schemas.microsoft.com/office/drawing/2014/main" val="3874684180"/>
                  </a:ext>
                </a:extLst>
              </a:tr>
              <a:tr h="174031">
                <a:tc>
                  <a:txBody>
                    <a:bodyPr/>
                    <a:lstStyle/>
                    <a:p>
                      <a:pPr algn="r" fontAlgn="b"/>
                      <a:r>
                        <a:rPr lang="en-IN" sz="1000" b="0" i="0" u="none" strike="noStrike">
                          <a:solidFill>
                            <a:srgbClr val="000000"/>
                          </a:solidFill>
                          <a:effectLst/>
                          <a:latin typeface="Calibri" panose="020F0502020204030204" pitchFamily="34" charset="0"/>
                        </a:rPr>
                        <a:t>6</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Kantara</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2022</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Action,Thriller</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8.4</a:t>
                      </a: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extLst>
                  <a:ext uri="{0D108BD9-81ED-4DB2-BD59-A6C34878D82A}">
                    <a16:rowId xmlns:a16="http://schemas.microsoft.com/office/drawing/2014/main" val="2076360073"/>
                  </a:ext>
                </a:extLst>
              </a:tr>
              <a:tr h="174031">
                <a:tc>
                  <a:txBody>
                    <a:bodyPr/>
                    <a:lstStyle/>
                    <a:p>
                      <a:pPr algn="r" fontAlgn="b"/>
                      <a:r>
                        <a:rPr lang="en-IN" sz="1000" b="0" i="0" u="none" strike="noStrike">
                          <a:solidFill>
                            <a:srgbClr val="000000"/>
                          </a:solidFill>
                          <a:effectLst/>
                          <a:latin typeface="Calibri" panose="020F0502020204030204" pitchFamily="34" charset="0"/>
                        </a:rPr>
                        <a:t>7</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Mersal</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2017</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Drama,Thriller</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7.7</a:t>
                      </a: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extLst>
                  <a:ext uri="{0D108BD9-81ED-4DB2-BD59-A6C34878D82A}">
                    <a16:rowId xmlns:a16="http://schemas.microsoft.com/office/drawing/2014/main" val="319686692"/>
                  </a:ext>
                </a:extLst>
              </a:tr>
              <a:tr h="174031">
                <a:tc>
                  <a:txBody>
                    <a:bodyPr/>
                    <a:lstStyle/>
                    <a:p>
                      <a:pPr algn="r" fontAlgn="b"/>
                      <a:r>
                        <a:rPr lang="en-IN" sz="1000" b="0" i="0" u="none" strike="noStrike">
                          <a:solidFill>
                            <a:srgbClr val="000000"/>
                          </a:solidFill>
                          <a:effectLst/>
                          <a:latin typeface="Calibri" panose="020F0502020204030204" pitchFamily="34" charset="0"/>
                        </a:rPr>
                        <a:t>8</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Drishyam</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2015</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Crime,Mystery</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8.9</a:t>
                      </a: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extLst>
                  <a:ext uri="{0D108BD9-81ED-4DB2-BD59-A6C34878D82A}">
                    <a16:rowId xmlns:a16="http://schemas.microsoft.com/office/drawing/2014/main" val="2521843773"/>
                  </a:ext>
                </a:extLst>
              </a:tr>
              <a:tr h="174031">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extLst>
                  <a:ext uri="{0D108BD9-81ED-4DB2-BD59-A6C34878D82A}">
                    <a16:rowId xmlns:a16="http://schemas.microsoft.com/office/drawing/2014/main" val="33281802"/>
                  </a:ext>
                </a:extLst>
              </a:tr>
              <a:tr h="174031">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extLst>
                  <a:ext uri="{0D108BD9-81ED-4DB2-BD59-A6C34878D82A}">
                    <a16:rowId xmlns:a16="http://schemas.microsoft.com/office/drawing/2014/main" val="4025653912"/>
                  </a:ext>
                </a:extLst>
              </a:tr>
              <a:tr h="174031">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extLst>
                  <a:ext uri="{0D108BD9-81ED-4DB2-BD59-A6C34878D82A}">
                    <a16:rowId xmlns:a16="http://schemas.microsoft.com/office/drawing/2014/main" val="283221856"/>
                  </a:ext>
                </a:extLst>
              </a:tr>
              <a:tr h="174031">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gridSpan="2">
                  <a:txBody>
                    <a:bodyPr/>
                    <a:lstStyle/>
                    <a:p>
                      <a:pPr algn="l" fontAlgn="b"/>
                      <a:r>
                        <a:rPr lang="en-IN" sz="1000" b="0" i="0" u="none" strike="noStrike">
                          <a:solidFill>
                            <a:srgbClr val="000000"/>
                          </a:solidFill>
                          <a:effectLst/>
                          <a:latin typeface="Calibri" panose="020F0502020204030204" pitchFamily="34" charset="0"/>
                        </a:rPr>
                        <a:t>                   movie_budget</a:t>
                      </a:r>
                    </a:p>
                  </a:txBody>
                  <a:tcPr marL="7251" marR="7251" marT="7251" marB="0" anchor="b">
                    <a:lnL>
                      <a:noFill/>
                    </a:lnL>
                    <a:lnR>
                      <a:noFill/>
                    </a:lnR>
                    <a:lnT>
                      <a:noFill/>
                    </a:lnT>
                    <a:lnB>
                      <a:noFill/>
                    </a:lnB>
                    <a:noFill/>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Actors</a:t>
                      </a: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gridSpan="2">
                  <a:txBody>
                    <a:bodyPr/>
                    <a:lstStyle/>
                    <a:p>
                      <a:pPr algn="l" fontAlgn="b"/>
                      <a:r>
                        <a:rPr lang="en-IN" sz="1000" b="0" i="0" u="none" strike="noStrike">
                          <a:solidFill>
                            <a:srgbClr val="000000"/>
                          </a:solidFill>
                          <a:effectLst/>
                          <a:latin typeface="Calibri" panose="020F0502020204030204" pitchFamily="34" charset="0"/>
                        </a:rPr>
                        <a:t>                      Awards</a:t>
                      </a:r>
                    </a:p>
                  </a:txBody>
                  <a:tcPr marL="7251" marR="7251" marT="7251" marB="0" anchor="b">
                    <a:lnL>
                      <a:noFill/>
                    </a:lnL>
                    <a:lnR>
                      <a:noFill/>
                    </a:lnR>
                    <a:lnT>
                      <a:noFill/>
                    </a:lnT>
                    <a:lnB>
                      <a:noFill/>
                    </a:lnB>
                    <a:noFill/>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extLst>
                  <a:ext uri="{0D108BD9-81ED-4DB2-BD59-A6C34878D82A}">
                    <a16:rowId xmlns:a16="http://schemas.microsoft.com/office/drawing/2014/main" val="412301397"/>
                  </a:ext>
                </a:extLst>
              </a:tr>
              <a:tr h="174031">
                <a:tc>
                  <a:txBody>
                    <a:bodyPr/>
                    <a:lstStyle/>
                    <a:p>
                      <a:pPr algn="l" fontAlgn="b"/>
                      <a:r>
                        <a:rPr lang="en-IN" sz="1000" b="0" i="0" u="none" strike="noStrike">
                          <a:solidFill>
                            <a:srgbClr val="000000"/>
                          </a:solidFill>
                          <a:effectLst/>
                          <a:latin typeface="Calibri" panose="020F0502020204030204" pitchFamily="34" charset="0"/>
                        </a:rPr>
                        <a:t>movie_id</a:t>
                      </a:r>
                    </a:p>
                  </a:txBody>
                  <a:tcPr marL="7251" marR="7251" marT="7251" marB="0" anchor="b">
                    <a:lnL>
                      <a:noFill/>
                    </a:lnL>
                    <a:lnR>
                      <a:noFill/>
                    </a:lnR>
                    <a:lnT>
                      <a:noFill/>
                    </a:lnT>
                    <a:lnB>
                      <a:noFill/>
                    </a:lnB>
                    <a:solidFill>
                      <a:srgbClr val="8EA9DB"/>
                    </a:solidFill>
                  </a:tcPr>
                </a:tc>
                <a:tc>
                  <a:txBody>
                    <a:bodyPr/>
                    <a:lstStyle/>
                    <a:p>
                      <a:pPr algn="l" fontAlgn="b"/>
                      <a:r>
                        <a:rPr lang="en-IN" sz="1000" b="0" i="0" u="none" strike="noStrike">
                          <a:solidFill>
                            <a:srgbClr val="000000"/>
                          </a:solidFill>
                          <a:effectLst/>
                          <a:latin typeface="Calibri" panose="020F0502020204030204" pitchFamily="34" charset="0"/>
                        </a:rPr>
                        <a:t>budget</a:t>
                      </a:r>
                    </a:p>
                  </a:txBody>
                  <a:tcPr marL="7251" marR="7251" marT="7251" marB="0" anchor="b">
                    <a:lnL>
                      <a:noFill/>
                    </a:lnL>
                    <a:lnR>
                      <a:noFill/>
                    </a:lnR>
                    <a:lnT>
                      <a:noFill/>
                    </a:lnT>
                    <a:lnB>
                      <a:noFill/>
                    </a:lnB>
                    <a:solidFill>
                      <a:srgbClr val="8EA9DB"/>
                    </a:solidFill>
                  </a:tcPr>
                </a:tc>
                <a:tc>
                  <a:txBody>
                    <a:bodyPr/>
                    <a:lstStyle/>
                    <a:p>
                      <a:pPr algn="l" fontAlgn="b"/>
                      <a:r>
                        <a:rPr lang="en-IN" sz="1000" b="0" i="0" u="none" strike="noStrike">
                          <a:solidFill>
                            <a:srgbClr val="000000"/>
                          </a:solidFill>
                          <a:effectLst/>
                          <a:latin typeface="Calibri" panose="020F0502020204030204" pitchFamily="34" charset="0"/>
                        </a:rPr>
                        <a:t>gross_income</a:t>
                      </a:r>
                    </a:p>
                  </a:txBody>
                  <a:tcPr marL="7251" marR="7251" marT="7251" marB="0" anchor="b">
                    <a:lnL>
                      <a:noFill/>
                    </a:lnL>
                    <a:lnR>
                      <a:noFill/>
                    </a:lnR>
                    <a:lnT>
                      <a:noFill/>
                    </a:lnT>
                    <a:lnB>
                      <a:noFill/>
                    </a:lnB>
                    <a:solidFill>
                      <a:srgbClr val="8EA9DB"/>
                    </a:solidFill>
                  </a:tcPr>
                </a:tc>
                <a:tc>
                  <a:txBody>
                    <a:bodyPr/>
                    <a:lstStyle/>
                    <a:p>
                      <a:pPr algn="l" fontAlgn="b"/>
                      <a:r>
                        <a:rPr lang="en-IN" sz="1000" b="0" i="0" u="none" strike="noStrike">
                          <a:solidFill>
                            <a:srgbClr val="000000"/>
                          </a:solidFill>
                          <a:effectLst/>
                          <a:latin typeface="Calibri" panose="020F0502020204030204" pitchFamily="34" charset="0"/>
                        </a:rPr>
                        <a:t>unit</a:t>
                      </a:r>
                    </a:p>
                  </a:txBody>
                  <a:tcPr marL="7251" marR="7251" marT="7251" marB="0" anchor="b">
                    <a:lnL>
                      <a:noFill/>
                    </a:lnL>
                    <a:lnR>
                      <a:noFill/>
                    </a:lnR>
                    <a:lnT>
                      <a:noFill/>
                    </a:lnT>
                    <a:lnB>
                      <a:noFill/>
                    </a:lnB>
                    <a:solidFill>
                      <a:srgbClr val="8EA9DB"/>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movie_id</a:t>
                      </a:r>
                    </a:p>
                  </a:txBody>
                  <a:tcPr marL="7251" marR="7251" marT="7251" marB="0" anchor="b">
                    <a:lnL>
                      <a:noFill/>
                    </a:lnL>
                    <a:lnR>
                      <a:noFill/>
                    </a:lnR>
                    <a:lnT>
                      <a:noFill/>
                    </a:lnT>
                    <a:lnB>
                      <a:noFill/>
                    </a:lnB>
                    <a:solidFill>
                      <a:srgbClr val="8EA9DB"/>
                    </a:solidFill>
                  </a:tcPr>
                </a:tc>
                <a:tc gridSpan="2">
                  <a:txBody>
                    <a:bodyPr/>
                    <a:lstStyle/>
                    <a:p>
                      <a:pPr algn="l" fontAlgn="b"/>
                      <a:r>
                        <a:rPr lang="en-IN" sz="1000" b="0" i="0" u="none" strike="noStrike">
                          <a:solidFill>
                            <a:srgbClr val="000000"/>
                          </a:solidFill>
                          <a:effectLst/>
                          <a:latin typeface="Calibri" panose="020F0502020204030204" pitchFamily="34" charset="0"/>
                        </a:rPr>
                        <a:t>actor_name</a:t>
                      </a:r>
                    </a:p>
                  </a:txBody>
                  <a:tcPr marL="7251" marR="7251" marT="7251" marB="0" anchor="b">
                    <a:lnL>
                      <a:noFill/>
                    </a:lnL>
                    <a:lnR>
                      <a:noFill/>
                    </a:lnR>
                    <a:lnT>
                      <a:noFill/>
                    </a:lnT>
                    <a:lnB>
                      <a:noFill/>
                    </a:lnB>
                    <a:solidFill>
                      <a:srgbClr val="8EA9DB"/>
                    </a:solidFill>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movie_id</a:t>
                      </a:r>
                    </a:p>
                  </a:txBody>
                  <a:tcPr marL="7251" marR="7251" marT="7251" marB="0" anchor="b">
                    <a:lnL>
                      <a:noFill/>
                    </a:lnL>
                    <a:lnR>
                      <a:noFill/>
                    </a:lnR>
                    <a:lnT>
                      <a:noFill/>
                    </a:lnT>
                    <a:lnB>
                      <a:noFill/>
                    </a:lnB>
                    <a:solidFill>
                      <a:srgbClr val="8EA9DB"/>
                    </a:solidFill>
                  </a:tcPr>
                </a:tc>
                <a:tc>
                  <a:txBody>
                    <a:bodyPr/>
                    <a:lstStyle/>
                    <a:p>
                      <a:pPr algn="l" fontAlgn="b"/>
                      <a:r>
                        <a:rPr lang="en-IN" sz="1000" b="0" i="0" u="none" strike="noStrike">
                          <a:solidFill>
                            <a:srgbClr val="000000"/>
                          </a:solidFill>
                          <a:effectLst/>
                          <a:latin typeface="Calibri" panose="020F0502020204030204" pitchFamily="34" charset="0"/>
                        </a:rPr>
                        <a:t>award_name</a:t>
                      </a:r>
                    </a:p>
                  </a:txBody>
                  <a:tcPr marL="7251" marR="7251" marT="7251" marB="0" anchor="b">
                    <a:lnL>
                      <a:noFill/>
                    </a:lnL>
                    <a:lnR>
                      <a:noFill/>
                    </a:lnR>
                    <a:lnT>
                      <a:noFill/>
                    </a:lnT>
                    <a:lnB>
                      <a:noFill/>
                    </a:lnB>
                    <a:solidFill>
                      <a:srgbClr val="8EA9DB"/>
                    </a:solidFill>
                  </a:tcPr>
                </a:tc>
                <a:tc>
                  <a:txBody>
                    <a:bodyPr/>
                    <a:lstStyle/>
                    <a:p>
                      <a:pPr algn="l" fontAlgn="b"/>
                      <a:r>
                        <a:rPr lang="en-IN" sz="1000" b="0" i="0" u="none" strike="noStrike">
                          <a:solidFill>
                            <a:srgbClr val="000000"/>
                          </a:solidFill>
                          <a:effectLst/>
                          <a:latin typeface="Calibri" panose="020F0502020204030204" pitchFamily="34" charset="0"/>
                        </a:rPr>
                        <a:t>award_category</a:t>
                      </a:r>
                    </a:p>
                  </a:txBody>
                  <a:tcPr marL="7251" marR="7251" marT="7251" marB="0" anchor="b">
                    <a:lnL>
                      <a:noFill/>
                    </a:lnL>
                    <a:lnR>
                      <a:noFill/>
                    </a:lnR>
                    <a:lnT>
                      <a:noFill/>
                    </a:lnT>
                    <a:lnB>
                      <a:noFill/>
                    </a:lnB>
                    <a:solidFill>
                      <a:srgbClr val="8EA9DB"/>
                    </a:solidFill>
                  </a:tcPr>
                </a:tc>
                <a:tc>
                  <a:txBody>
                    <a:bodyPr/>
                    <a:lstStyle/>
                    <a:p>
                      <a:pPr algn="l" fontAlgn="b"/>
                      <a:r>
                        <a:rPr lang="en-IN" sz="1000" b="0" i="0" u="none" strike="noStrike">
                          <a:solidFill>
                            <a:srgbClr val="000000"/>
                          </a:solidFill>
                          <a:effectLst/>
                          <a:latin typeface="Calibri" panose="020F0502020204030204" pitchFamily="34" charset="0"/>
                        </a:rPr>
                        <a:t>award_year</a:t>
                      </a:r>
                    </a:p>
                  </a:txBody>
                  <a:tcPr marL="7251" marR="7251" marT="7251" marB="0" anchor="b">
                    <a:lnL>
                      <a:noFill/>
                    </a:lnL>
                    <a:lnR>
                      <a:noFill/>
                    </a:lnR>
                    <a:lnT>
                      <a:noFill/>
                    </a:lnT>
                    <a:lnB>
                      <a:noFill/>
                    </a:lnB>
                    <a:solidFill>
                      <a:srgbClr val="8EA9DB"/>
                    </a:solidFill>
                  </a:tcPr>
                </a:tc>
                <a:extLst>
                  <a:ext uri="{0D108BD9-81ED-4DB2-BD59-A6C34878D82A}">
                    <a16:rowId xmlns:a16="http://schemas.microsoft.com/office/drawing/2014/main" val="826170950"/>
                  </a:ext>
                </a:extLst>
              </a:tr>
              <a:tr h="326307">
                <a:tc>
                  <a:txBody>
                    <a:bodyPr/>
                    <a:lstStyle/>
                    <a:p>
                      <a:pPr algn="r" fontAlgn="b"/>
                      <a:r>
                        <a:rPr lang="en-IN" sz="1000" b="0" i="0" u="none" strike="noStrike">
                          <a:solidFill>
                            <a:srgbClr val="000000"/>
                          </a:solidFill>
                          <a:effectLst/>
                          <a:latin typeface="Calibri" panose="020F0502020204030204" pitchFamily="34" charset="0"/>
                        </a:rPr>
                        <a:t>1</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1.33</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2.15</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Billions</a:t>
                      </a: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a:t>
                      </a:r>
                    </a:p>
                  </a:txBody>
                  <a:tcPr marL="7251" marR="7251" marT="7251" marB="0" anchor="b">
                    <a:lnL>
                      <a:noFill/>
                    </a:lnL>
                    <a:lnR>
                      <a:noFill/>
                    </a:lnR>
                    <a:lnT>
                      <a:noFill/>
                    </a:lnT>
                    <a:lnB>
                      <a:noFill/>
                    </a:lnB>
                    <a:solidFill>
                      <a:srgbClr val="FFFFFF"/>
                    </a:solidFill>
                  </a:tcPr>
                </a:tc>
                <a:tc gridSpan="2">
                  <a:txBody>
                    <a:bodyPr/>
                    <a:lstStyle/>
                    <a:p>
                      <a:pPr algn="l" fontAlgn="b"/>
                      <a:r>
                        <a:rPr lang="en-IN" sz="1000" b="0" i="0" u="none" strike="noStrike">
                          <a:solidFill>
                            <a:srgbClr val="000000"/>
                          </a:solidFill>
                          <a:effectLst/>
                          <a:latin typeface="Calibri" panose="020F0502020204030204" pitchFamily="34" charset="0"/>
                        </a:rPr>
                        <a:t>Sushanth Singh Rajputh</a:t>
                      </a:r>
                    </a:p>
                  </a:txBody>
                  <a:tcPr marL="7251" marR="7251" marT="7251" marB="0" anchor="b">
                    <a:lnL>
                      <a:noFill/>
                    </a:lnL>
                    <a:lnR>
                      <a:noFill/>
                    </a:lnR>
                    <a:lnT>
                      <a:noFill/>
                    </a:lnT>
                    <a:lnB>
                      <a:noFill/>
                    </a:lnB>
                    <a:noFill/>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Stardust</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Best DebutActress</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2017</a:t>
                      </a:r>
                    </a:p>
                  </a:txBody>
                  <a:tcPr marL="7251" marR="7251" marT="7251" marB="0" anchor="b">
                    <a:lnL>
                      <a:noFill/>
                    </a:lnL>
                    <a:lnR>
                      <a:noFill/>
                    </a:lnR>
                    <a:lnT>
                      <a:noFill/>
                    </a:lnT>
                    <a:lnB>
                      <a:noFill/>
                    </a:lnB>
                    <a:noFill/>
                  </a:tcPr>
                </a:tc>
                <a:extLst>
                  <a:ext uri="{0D108BD9-81ED-4DB2-BD59-A6C34878D82A}">
                    <a16:rowId xmlns:a16="http://schemas.microsoft.com/office/drawing/2014/main" val="1160081680"/>
                  </a:ext>
                </a:extLst>
              </a:tr>
              <a:tr h="326307">
                <a:tc>
                  <a:txBody>
                    <a:bodyPr/>
                    <a:lstStyle/>
                    <a:p>
                      <a:pPr algn="r" fontAlgn="b"/>
                      <a:r>
                        <a:rPr lang="en-IN" sz="1000" b="0" i="0" u="none" strike="noStrike">
                          <a:solidFill>
                            <a:srgbClr val="000000"/>
                          </a:solidFill>
                          <a:effectLst/>
                          <a:latin typeface="Calibri" panose="020F0502020204030204" pitchFamily="34" charset="0"/>
                        </a:rPr>
                        <a:t>2</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0.8</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9.5</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Billions</a:t>
                      </a: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a:t>
                      </a:r>
                    </a:p>
                  </a:txBody>
                  <a:tcPr marL="7251" marR="7251" marT="7251" marB="0" anchor="b">
                    <a:lnL>
                      <a:noFill/>
                    </a:lnL>
                    <a:lnR>
                      <a:noFill/>
                    </a:lnR>
                    <a:lnT>
                      <a:noFill/>
                    </a:lnT>
                    <a:lnB>
                      <a:noFill/>
                    </a:lnB>
                    <a:noFill/>
                  </a:tcPr>
                </a:tc>
                <a:tc gridSpan="2">
                  <a:txBody>
                    <a:bodyPr/>
                    <a:lstStyle/>
                    <a:p>
                      <a:pPr algn="l" fontAlgn="b"/>
                      <a:r>
                        <a:rPr lang="en-IN" sz="1000" b="0" i="0" u="none" strike="noStrike">
                          <a:solidFill>
                            <a:srgbClr val="000000"/>
                          </a:solidFill>
                          <a:effectLst/>
                          <a:latin typeface="Calibri" panose="020F0502020204030204" pitchFamily="34" charset="0"/>
                        </a:rPr>
                        <a:t>Salman Khan</a:t>
                      </a:r>
                    </a:p>
                  </a:txBody>
                  <a:tcPr marL="7251" marR="7251" marT="7251" marB="0" anchor="b">
                    <a:lnL>
                      <a:noFill/>
                    </a:lnL>
                    <a:lnR>
                      <a:noFill/>
                    </a:lnR>
                    <a:lnT>
                      <a:noFill/>
                    </a:lnT>
                    <a:lnB>
                      <a:noFill/>
                    </a:lnB>
                    <a:noFill/>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National Filmaward</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Best Story</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2016</a:t>
                      </a:r>
                    </a:p>
                  </a:txBody>
                  <a:tcPr marL="7251" marR="7251" marT="7251" marB="0" anchor="b">
                    <a:lnL>
                      <a:noFill/>
                    </a:lnL>
                    <a:lnR>
                      <a:noFill/>
                    </a:lnR>
                    <a:lnT>
                      <a:noFill/>
                    </a:lnT>
                    <a:lnB>
                      <a:noFill/>
                    </a:lnB>
                    <a:solidFill>
                      <a:srgbClr val="FFFFFF"/>
                    </a:solidFill>
                  </a:tcPr>
                </a:tc>
                <a:extLst>
                  <a:ext uri="{0D108BD9-81ED-4DB2-BD59-A6C34878D82A}">
                    <a16:rowId xmlns:a16="http://schemas.microsoft.com/office/drawing/2014/main" val="3661587057"/>
                  </a:ext>
                </a:extLst>
              </a:tr>
              <a:tr h="174031">
                <a:tc>
                  <a:txBody>
                    <a:bodyPr/>
                    <a:lstStyle/>
                    <a:p>
                      <a:pPr algn="r" fontAlgn="b"/>
                      <a:r>
                        <a:rPr lang="en-IN" sz="1000" b="0" i="0" u="none" strike="noStrike">
                          <a:solidFill>
                            <a:srgbClr val="000000"/>
                          </a:solidFill>
                          <a:effectLst/>
                          <a:latin typeface="Calibri" panose="020F0502020204030204" pitchFamily="34" charset="0"/>
                        </a:rPr>
                        <a:t>3</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1.8</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6</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Billions</a:t>
                      </a: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3</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Prabhas</a:t>
                      </a: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3</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Nandi Award</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Best Director</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2017</a:t>
                      </a:r>
                    </a:p>
                  </a:txBody>
                  <a:tcPr marL="7251" marR="7251" marT="7251" marB="0" anchor="b">
                    <a:lnL>
                      <a:noFill/>
                    </a:lnL>
                    <a:lnR>
                      <a:noFill/>
                    </a:lnR>
                    <a:lnT>
                      <a:noFill/>
                    </a:lnT>
                    <a:lnB>
                      <a:noFill/>
                    </a:lnB>
                    <a:noFill/>
                  </a:tcPr>
                </a:tc>
                <a:extLst>
                  <a:ext uri="{0D108BD9-81ED-4DB2-BD59-A6C34878D82A}">
                    <a16:rowId xmlns:a16="http://schemas.microsoft.com/office/drawing/2014/main" val="898199978"/>
                  </a:ext>
                </a:extLst>
              </a:tr>
              <a:tr h="326307">
                <a:tc>
                  <a:txBody>
                    <a:bodyPr/>
                    <a:lstStyle/>
                    <a:p>
                      <a:pPr algn="r" fontAlgn="b"/>
                      <a:r>
                        <a:rPr lang="en-IN" sz="1000" b="0" i="0" u="none" strike="noStrike">
                          <a:solidFill>
                            <a:srgbClr val="000000"/>
                          </a:solidFill>
                          <a:effectLst/>
                          <a:latin typeface="Calibri" panose="020F0502020204030204" pitchFamily="34" charset="0"/>
                        </a:rPr>
                        <a:t>4</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2.1</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3.5</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Billions</a:t>
                      </a: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4</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Allu Arjun</a:t>
                      </a: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4</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National Filmaward</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Best Actor</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2023</a:t>
                      </a:r>
                    </a:p>
                  </a:txBody>
                  <a:tcPr marL="7251" marR="7251" marT="7251" marB="0" anchor="b">
                    <a:lnL>
                      <a:noFill/>
                    </a:lnL>
                    <a:lnR>
                      <a:noFill/>
                    </a:lnR>
                    <a:lnT>
                      <a:noFill/>
                    </a:lnT>
                    <a:lnB>
                      <a:noFill/>
                    </a:lnB>
                    <a:noFill/>
                  </a:tcPr>
                </a:tc>
                <a:extLst>
                  <a:ext uri="{0D108BD9-81ED-4DB2-BD59-A6C34878D82A}">
                    <a16:rowId xmlns:a16="http://schemas.microsoft.com/office/drawing/2014/main" val="3389202446"/>
                  </a:ext>
                </a:extLst>
              </a:tr>
              <a:tr h="174031">
                <a:tc>
                  <a:txBody>
                    <a:bodyPr/>
                    <a:lstStyle/>
                    <a:p>
                      <a:pPr algn="r" fontAlgn="b"/>
                      <a:r>
                        <a:rPr lang="en-IN" sz="1000" b="0" i="0" u="none" strike="noStrike">
                          <a:solidFill>
                            <a:srgbClr val="000000"/>
                          </a:solidFill>
                          <a:effectLst/>
                          <a:latin typeface="Calibri" panose="020F0502020204030204" pitchFamily="34" charset="0"/>
                        </a:rPr>
                        <a:t>5</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2.5</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12.5</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Billions</a:t>
                      </a: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5</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Yash</a:t>
                      </a: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5</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SIIMA</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Best Actor</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2023</a:t>
                      </a:r>
                    </a:p>
                  </a:txBody>
                  <a:tcPr marL="7251" marR="7251" marT="7251" marB="0" anchor="b">
                    <a:lnL>
                      <a:noFill/>
                    </a:lnL>
                    <a:lnR>
                      <a:noFill/>
                    </a:lnR>
                    <a:lnT>
                      <a:noFill/>
                    </a:lnT>
                    <a:lnB>
                      <a:noFill/>
                    </a:lnB>
                    <a:noFill/>
                  </a:tcPr>
                </a:tc>
                <a:extLst>
                  <a:ext uri="{0D108BD9-81ED-4DB2-BD59-A6C34878D82A}">
                    <a16:rowId xmlns:a16="http://schemas.microsoft.com/office/drawing/2014/main" val="2431621590"/>
                  </a:ext>
                </a:extLst>
              </a:tr>
              <a:tr h="174031">
                <a:tc>
                  <a:txBody>
                    <a:bodyPr/>
                    <a:lstStyle/>
                    <a:p>
                      <a:pPr algn="r" fontAlgn="b"/>
                      <a:r>
                        <a:rPr lang="en-IN" sz="1000" b="0" i="0" u="none" strike="noStrike">
                          <a:solidFill>
                            <a:srgbClr val="000000"/>
                          </a:solidFill>
                          <a:effectLst/>
                          <a:latin typeface="Calibri" panose="020F0502020204030204" pitchFamily="34" charset="0"/>
                        </a:rPr>
                        <a:t>6</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0.15</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4.3</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Billions</a:t>
                      </a: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6</a:t>
                      </a:r>
                    </a:p>
                  </a:txBody>
                  <a:tcPr marL="7251" marR="7251" marT="7251" marB="0" anchor="b">
                    <a:lnL>
                      <a:noFill/>
                    </a:lnL>
                    <a:lnR>
                      <a:noFill/>
                    </a:lnR>
                    <a:lnT>
                      <a:noFill/>
                    </a:lnT>
                    <a:lnB>
                      <a:noFill/>
                    </a:lnB>
                    <a:noFill/>
                  </a:tcPr>
                </a:tc>
                <a:tc gridSpan="2">
                  <a:txBody>
                    <a:bodyPr/>
                    <a:lstStyle/>
                    <a:p>
                      <a:pPr algn="l" fontAlgn="b"/>
                      <a:r>
                        <a:rPr lang="en-IN" sz="1000" b="0" i="0" u="none" strike="noStrike">
                          <a:solidFill>
                            <a:srgbClr val="000000"/>
                          </a:solidFill>
                          <a:effectLst/>
                          <a:latin typeface="Calibri" panose="020F0502020204030204" pitchFamily="34" charset="0"/>
                        </a:rPr>
                        <a:t>Rishab Shetty</a:t>
                      </a:r>
                    </a:p>
                  </a:txBody>
                  <a:tcPr marL="7251" marR="7251" marT="7251" marB="0" anchor="b">
                    <a:lnL>
                      <a:noFill/>
                    </a:lnL>
                    <a:lnR>
                      <a:noFill/>
                    </a:lnR>
                    <a:lnT>
                      <a:noFill/>
                    </a:lnT>
                    <a:lnB>
                      <a:noFill/>
                    </a:lnB>
                    <a:noFill/>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6</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SIIMA</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Best Director</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2023</a:t>
                      </a:r>
                    </a:p>
                  </a:txBody>
                  <a:tcPr marL="7251" marR="7251" marT="7251" marB="0" anchor="b">
                    <a:lnL>
                      <a:noFill/>
                    </a:lnL>
                    <a:lnR>
                      <a:noFill/>
                    </a:lnR>
                    <a:lnT>
                      <a:noFill/>
                    </a:lnT>
                    <a:lnB>
                      <a:noFill/>
                    </a:lnB>
                    <a:noFill/>
                  </a:tcPr>
                </a:tc>
                <a:extLst>
                  <a:ext uri="{0D108BD9-81ED-4DB2-BD59-A6C34878D82A}">
                    <a16:rowId xmlns:a16="http://schemas.microsoft.com/office/drawing/2014/main" val="1994993782"/>
                  </a:ext>
                </a:extLst>
              </a:tr>
              <a:tr h="326307">
                <a:tc>
                  <a:txBody>
                    <a:bodyPr/>
                    <a:lstStyle/>
                    <a:p>
                      <a:pPr algn="r" fontAlgn="b"/>
                      <a:r>
                        <a:rPr lang="en-IN" sz="1000" b="0" i="0" u="none" strike="noStrike">
                          <a:solidFill>
                            <a:srgbClr val="000000"/>
                          </a:solidFill>
                          <a:effectLst/>
                          <a:latin typeface="Calibri" panose="020F0502020204030204" pitchFamily="34" charset="0"/>
                        </a:rPr>
                        <a:t>7</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1.2</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2.6</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Billions</a:t>
                      </a: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7</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Vijay</a:t>
                      </a: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7</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Filmfare</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Best MusicDirector</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2018</a:t>
                      </a:r>
                    </a:p>
                  </a:txBody>
                  <a:tcPr marL="7251" marR="7251" marT="7251" marB="0" anchor="b">
                    <a:lnL>
                      <a:noFill/>
                    </a:lnL>
                    <a:lnR>
                      <a:noFill/>
                    </a:lnR>
                    <a:lnT>
                      <a:noFill/>
                    </a:lnT>
                    <a:lnB>
                      <a:noFill/>
                    </a:lnB>
                    <a:noFill/>
                  </a:tcPr>
                </a:tc>
                <a:extLst>
                  <a:ext uri="{0D108BD9-81ED-4DB2-BD59-A6C34878D82A}">
                    <a16:rowId xmlns:a16="http://schemas.microsoft.com/office/drawing/2014/main" val="3883667106"/>
                  </a:ext>
                </a:extLst>
              </a:tr>
              <a:tr h="174031">
                <a:tc>
                  <a:txBody>
                    <a:bodyPr/>
                    <a:lstStyle/>
                    <a:p>
                      <a:pPr algn="r" fontAlgn="b"/>
                      <a:r>
                        <a:rPr lang="en-IN" sz="1000" b="0" i="0" u="none" strike="noStrike">
                          <a:solidFill>
                            <a:srgbClr val="000000"/>
                          </a:solidFill>
                          <a:effectLst/>
                          <a:latin typeface="Calibri" panose="020F0502020204030204" pitchFamily="34" charset="0"/>
                        </a:rPr>
                        <a:t>8</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0.35</a:t>
                      </a: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1.11</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Billions</a:t>
                      </a: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8</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MohanLal</a:t>
                      </a: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251" marR="7251" marT="7251"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8</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Asianet Film</a:t>
                      </a:r>
                    </a:p>
                  </a:txBody>
                  <a:tcPr marL="7251" marR="7251" marT="7251"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Best Film</a:t>
                      </a:r>
                    </a:p>
                  </a:txBody>
                  <a:tcPr marL="7251" marR="7251" marT="7251" marB="0" anchor="b">
                    <a:lnL>
                      <a:noFill/>
                    </a:lnL>
                    <a:lnR>
                      <a:noFill/>
                    </a:lnR>
                    <a:lnT>
                      <a:noFill/>
                    </a:lnT>
                    <a:lnB>
                      <a:noFill/>
                    </a:lnB>
                    <a:noFill/>
                  </a:tcPr>
                </a:tc>
                <a:tc>
                  <a:txBody>
                    <a:bodyPr/>
                    <a:lstStyle/>
                    <a:p>
                      <a:pPr algn="r" fontAlgn="b"/>
                      <a:r>
                        <a:rPr lang="en-IN" sz="1000" b="0" i="0" u="none" strike="noStrike" dirty="0">
                          <a:solidFill>
                            <a:srgbClr val="000000"/>
                          </a:solidFill>
                          <a:effectLst/>
                          <a:latin typeface="Calibri" panose="020F0502020204030204" pitchFamily="34" charset="0"/>
                        </a:rPr>
                        <a:t>2014</a:t>
                      </a:r>
                    </a:p>
                  </a:txBody>
                  <a:tcPr marL="7251" marR="7251" marT="7251" marB="0" anchor="b">
                    <a:lnL>
                      <a:noFill/>
                    </a:lnL>
                    <a:lnR>
                      <a:noFill/>
                    </a:lnR>
                    <a:lnT>
                      <a:noFill/>
                    </a:lnT>
                    <a:lnB>
                      <a:noFill/>
                    </a:lnB>
                    <a:noFill/>
                  </a:tcPr>
                </a:tc>
                <a:extLst>
                  <a:ext uri="{0D108BD9-81ED-4DB2-BD59-A6C34878D82A}">
                    <a16:rowId xmlns:a16="http://schemas.microsoft.com/office/drawing/2014/main" val="1670275707"/>
                  </a:ext>
                </a:extLst>
              </a:tr>
            </a:tbl>
          </a:graphicData>
        </a:graphic>
      </p:graphicFrame>
    </p:spTree>
    <p:extLst>
      <p:ext uri="{BB962C8B-B14F-4D97-AF65-F5344CB8AC3E}">
        <p14:creationId xmlns:p14="http://schemas.microsoft.com/office/powerpoint/2010/main" val="576876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16231</TotalTime>
  <Words>1135</Words>
  <Application>Microsoft Office PowerPoint</Application>
  <PresentationFormat>Widescreen</PresentationFormat>
  <Paragraphs>277</Paragraphs>
  <Slides>19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Arial</vt:lpstr>
      <vt:lpstr>Calibri</vt:lpstr>
      <vt:lpstr>Calibri Light</vt:lpstr>
      <vt:lpstr>Wingdings</vt:lpstr>
      <vt:lpstr>Office Theme</vt:lpstr>
      <vt:lpstr>Document</vt:lpstr>
      <vt:lpstr>PowerPoint Presentation</vt:lpstr>
      <vt:lpstr>PowerPoint Presentation</vt:lpstr>
      <vt:lpstr>Table of Content : </vt:lpstr>
      <vt:lpstr>Project Overview</vt:lpstr>
      <vt:lpstr>PowerPoint Presentation</vt:lpstr>
      <vt:lpstr>Dataset</vt:lpstr>
      <vt:lpstr>Entity-Relationship Diagram (ERD)</vt:lpstr>
      <vt:lpstr>Table Overview </vt:lpstr>
      <vt:lpstr>Tables Data</vt:lpstr>
      <vt:lpstr>DataTypes</vt:lpstr>
      <vt:lpstr>Queries and Analysis</vt:lpstr>
      <vt:lpstr>Tools and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Eswar Rupireddy</dc:creator>
  <cp:lastModifiedBy>Eswar Rupireddy</cp:lastModifiedBy>
  <cp:revision>6</cp:revision>
  <dcterms:created xsi:type="dcterms:W3CDTF">2024-04-03T12:44:43Z</dcterms:created>
  <dcterms:modified xsi:type="dcterms:W3CDTF">2024-04-19T13:20:51Z</dcterms:modified>
</cp:coreProperties>
</file>