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95" r:id="rId3"/>
    <p:sldId id="293" r:id="rId4"/>
    <p:sldId id="261" r:id="rId5"/>
    <p:sldId id="296" r:id="rId6"/>
    <p:sldId id="286" r:id="rId7"/>
    <p:sldId id="277" r:id="rId8"/>
    <p:sldId id="278" r:id="rId9"/>
    <p:sldId id="292" r:id="rId10"/>
    <p:sldId id="280" r:id="rId11"/>
    <p:sldId id="264" r:id="rId12"/>
    <p:sldId id="298" r:id="rId13"/>
    <p:sldId id="299" r:id="rId14"/>
    <p:sldId id="301" r:id="rId15"/>
    <p:sldId id="300" r:id="rId16"/>
    <p:sldId id="272" r:id="rId17"/>
    <p:sldId id="302" r:id="rId18"/>
    <p:sldId id="294" r:id="rId19"/>
    <p:sldId id="273"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85747" autoAdjust="0"/>
  </p:normalViewPr>
  <p:slideViewPr>
    <p:cSldViewPr>
      <p:cViewPr varScale="1">
        <p:scale>
          <a:sx n="53" d="100"/>
          <a:sy n="53" d="100"/>
        </p:scale>
        <p:origin x="158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DA2C1EE-94D7-41EB-A141-919BDB2061BA}" type="datetimeFigureOut">
              <a:rPr lang="en-US" smtClean="0"/>
              <a:t>4/1/2024</a:t>
            </a:fld>
            <a:endParaRPr lang="en-US"/>
          </a:p>
        </p:txBody>
      </p:sp>
      <p:sp>
        <p:nvSpPr>
          <p:cNvPr id="16" name="Slide Number Placeholder 15"/>
          <p:cNvSpPr>
            <a:spLocks noGrp="1"/>
          </p:cNvSpPr>
          <p:nvPr>
            <p:ph type="sldNum" sz="quarter" idx="11"/>
          </p:nvPr>
        </p:nvSpPr>
        <p:spPr/>
        <p:txBody>
          <a:bodyPr/>
          <a:lstStyle/>
          <a:p>
            <a:fld id="{39D44725-C4FD-4FA2-AA6C-BBF81BF931C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A2C1EE-94D7-41EB-A141-919BDB2061BA}"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4725-C4FD-4FA2-AA6C-BBF81BF931C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A2C1EE-94D7-41EB-A141-919BDB2061BA}"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4725-C4FD-4FA2-AA6C-BBF81BF931C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DA2C1EE-94D7-41EB-A141-919BDB2061BA}" type="datetimeFigureOut">
              <a:rPr lang="en-US" smtClean="0"/>
              <a:t>4/1/2024</a:t>
            </a:fld>
            <a:endParaRPr lang="en-US"/>
          </a:p>
        </p:txBody>
      </p:sp>
      <p:sp>
        <p:nvSpPr>
          <p:cNvPr id="15" name="Slide Number Placeholder 14"/>
          <p:cNvSpPr>
            <a:spLocks noGrp="1"/>
          </p:cNvSpPr>
          <p:nvPr>
            <p:ph type="sldNum" sz="quarter" idx="15"/>
          </p:nvPr>
        </p:nvSpPr>
        <p:spPr/>
        <p:txBody>
          <a:bodyPr/>
          <a:lstStyle>
            <a:lvl1pPr algn="ctr">
              <a:defRPr/>
            </a:lvl1pPr>
          </a:lstStyle>
          <a:p>
            <a:fld id="{39D44725-C4FD-4FA2-AA6C-BBF81BF931CD}"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A2C1EE-94D7-41EB-A141-919BDB2061BA}"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44725-C4FD-4FA2-AA6C-BBF81BF931CD}"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DA2C1EE-94D7-41EB-A141-919BDB2061BA}"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44725-C4FD-4FA2-AA6C-BBF81BF931CD}"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9D44725-C4FD-4FA2-AA6C-BBF81BF931CD}"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DA2C1EE-94D7-41EB-A141-919BDB2061BA}" type="datetimeFigureOut">
              <a:rPr lang="en-US" smtClean="0"/>
              <a:t>4/1/2024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A2C1EE-94D7-41EB-A141-919BDB2061BA}"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44725-C4FD-4FA2-AA6C-BBF81BF931CD}"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2C1EE-94D7-41EB-A141-919BDB2061BA}"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44725-C4FD-4FA2-AA6C-BBF81BF931C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DA2C1EE-94D7-41EB-A141-919BDB2061BA}" type="datetimeFigureOut">
              <a:rPr lang="en-US" smtClean="0"/>
              <a:t>4/1/2024</a:t>
            </a:fld>
            <a:endParaRPr lang="en-US"/>
          </a:p>
        </p:txBody>
      </p:sp>
      <p:sp>
        <p:nvSpPr>
          <p:cNvPr id="9" name="Slide Number Placeholder 8"/>
          <p:cNvSpPr>
            <a:spLocks noGrp="1"/>
          </p:cNvSpPr>
          <p:nvPr>
            <p:ph type="sldNum" sz="quarter" idx="15"/>
          </p:nvPr>
        </p:nvSpPr>
        <p:spPr/>
        <p:txBody>
          <a:bodyPr/>
          <a:lstStyle/>
          <a:p>
            <a:fld id="{39D44725-C4FD-4FA2-AA6C-BBF81BF931CD}"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DA2C1EE-94D7-41EB-A141-919BDB2061BA}" type="datetimeFigureOut">
              <a:rPr lang="en-US" smtClean="0"/>
              <a:t>4/1/2024</a:t>
            </a:fld>
            <a:endParaRPr lang="en-US"/>
          </a:p>
        </p:txBody>
      </p:sp>
      <p:sp>
        <p:nvSpPr>
          <p:cNvPr id="9" name="Slide Number Placeholder 8"/>
          <p:cNvSpPr>
            <a:spLocks noGrp="1"/>
          </p:cNvSpPr>
          <p:nvPr>
            <p:ph type="sldNum" sz="quarter" idx="11"/>
          </p:nvPr>
        </p:nvSpPr>
        <p:spPr/>
        <p:txBody>
          <a:bodyPr/>
          <a:lstStyle/>
          <a:p>
            <a:fld id="{39D44725-C4FD-4FA2-AA6C-BBF81BF931C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DA2C1EE-94D7-41EB-A141-919BDB2061BA}" type="datetimeFigureOut">
              <a:rPr lang="en-US" smtClean="0"/>
              <a:t>4/1/2024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9D44725-C4FD-4FA2-AA6C-BBF81BF931CD}"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19200"/>
            <a:ext cx="8229600" cy="1676400"/>
          </a:xfrm>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Blood Bank Management System</a:t>
            </a:r>
            <a:br>
              <a:rPr lang="en-US" b="1" u="sng" dirty="0">
                <a:solidFill>
                  <a:schemeClr val="bg1"/>
                </a:solidFill>
                <a:latin typeface="Times New Roman" panose="02020603050405020304" pitchFamily="18" charset="0"/>
                <a:cs typeface="Times New Roman" panose="02020603050405020304" pitchFamily="18" charset="0"/>
              </a:rPr>
            </a:br>
            <a:r>
              <a:rPr lang="en-US" b="1" u="sng" dirty="0">
                <a:solidFill>
                  <a:schemeClr val="bg1"/>
                </a:solidFill>
                <a:latin typeface="Times New Roman" panose="02020603050405020304" pitchFamily="18" charset="0"/>
                <a:cs typeface="Times New Roman" panose="02020603050405020304" pitchFamily="18" charset="0"/>
              </a:rPr>
              <a:t>“BBMS”</a:t>
            </a:r>
            <a:endParaRPr lang="en-US" b="1" i="1" u="sng"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2000" y="3352800"/>
            <a:ext cx="4343400" cy="2708434"/>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2200" dirty="0">
                <a:ln w="50800"/>
                <a:solidFill>
                  <a:schemeClr val="bg1">
                    <a:shade val="50000"/>
                  </a:schemeClr>
                </a:solidFill>
                <a:latin typeface="Times New Roman" panose="02020603050405020304" pitchFamily="18" charset="0"/>
                <a:cs typeface="Times New Roman" panose="02020603050405020304" pitchFamily="18" charset="0"/>
              </a:rPr>
              <a:t>-</a:t>
            </a:r>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Jagmohan Prasad Majhi</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(373271)</a:t>
            </a:r>
          </a:p>
          <a:p>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-Kunal Bhattarai</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(373272)</a:t>
            </a:r>
          </a:p>
          <a:p>
            <a:endParaRPr lang="en-US" sz="400" u="sng" dirty="0">
              <a:ln w="50800"/>
              <a:solidFill>
                <a:schemeClr val="bg1">
                  <a:shade val="50000"/>
                </a:schemeClr>
              </a:solidFill>
              <a:latin typeface="Times New Roman" panose="02020603050405020304" pitchFamily="18" charset="0"/>
              <a:cs typeface="Times New Roman" panose="02020603050405020304" pitchFamily="18" charset="0"/>
            </a:endParaRPr>
          </a:p>
          <a:p>
            <a:r>
              <a:rPr lang="en-US" sz="2200" dirty="0">
                <a:ln w="50800"/>
                <a:solidFill>
                  <a:schemeClr val="bg1">
                    <a:shade val="50000"/>
                  </a:schemeClr>
                </a:solidFill>
                <a:latin typeface="Times New Roman" panose="02020603050405020304" pitchFamily="18" charset="0"/>
                <a:cs typeface="Times New Roman" panose="02020603050405020304" pitchFamily="18" charset="0"/>
              </a:rPr>
              <a:t>-</a:t>
            </a:r>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Rahila Eram</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(373275)</a:t>
            </a:r>
          </a:p>
          <a:p>
            <a:endParaRPr lang="en-US" sz="400" u="sng" dirty="0">
              <a:ln w="50800"/>
              <a:solidFill>
                <a:schemeClr val="bg1">
                  <a:shade val="50000"/>
                </a:schemeClr>
              </a:solidFill>
              <a:latin typeface="Times New Roman" panose="02020603050405020304" pitchFamily="18" charset="0"/>
              <a:cs typeface="Times New Roman" panose="02020603050405020304" pitchFamily="18" charset="0"/>
            </a:endParaRPr>
          </a:p>
          <a:p>
            <a:r>
              <a:rPr lang="en-US" sz="2200" dirty="0">
                <a:ln w="50800"/>
                <a:solidFill>
                  <a:schemeClr val="bg1">
                    <a:shade val="50000"/>
                  </a:schemeClr>
                </a:solidFill>
                <a:latin typeface="Times New Roman" panose="02020603050405020304" pitchFamily="18" charset="0"/>
                <a:cs typeface="Times New Roman" panose="02020603050405020304" pitchFamily="18" charset="0"/>
              </a:rPr>
              <a:t>-</a:t>
            </a:r>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Rupesh Choudhary</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(373276)</a:t>
            </a:r>
          </a:p>
          <a:p>
            <a:endParaRPr lang="en-US" sz="400" u="sng" dirty="0">
              <a:ln w="50800"/>
              <a:solidFill>
                <a:schemeClr val="bg1">
                  <a:shade val="50000"/>
                </a:schemeClr>
              </a:solidFill>
              <a:latin typeface="Times New Roman" panose="02020603050405020304" pitchFamily="18" charset="0"/>
              <a:cs typeface="Times New Roman" panose="02020603050405020304" pitchFamily="18" charset="0"/>
            </a:endParaRPr>
          </a:p>
          <a:p>
            <a:r>
              <a:rPr lang="en-US" sz="2200" dirty="0">
                <a:ln w="50800"/>
                <a:solidFill>
                  <a:schemeClr val="bg1">
                    <a:shade val="50000"/>
                  </a:schemeClr>
                </a:solidFill>
                <a:latin typeface="Times New Roman" panose="02020603050405020304" pitchFamily="18" charset="0"/>
                <a:cs typeface="Times New Roman" panose="02020603050405020304" pitchFamily="18" charset="0"/>
              </a:rPr>
              <a:t>-</a:t>
            </a:r>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Saugat Kunwar</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(373277)</a:t>
            </a:r>
          </a:p>
          <a:p>
            <a:endParaRPr lang="en-US" sz="400" u="sng" dirty="0">
              <a:ln w="50800"/>
              <a:solidFill>
                <a:schemeClr val="bg1">
                  <a:shade val="50000"/>
                </a:schemeClr>
              </a:solidFill>
              <a:latin typeface="Times New Roman" panose="02020603050405020304" pitchFamily="18" charset="0"/>
              <a:cs typeface="Times New Roman" panose="02020603050405020304" pitchFamily="18" charset="0"/>
            </a:endParaRPr>
          </a:p>
          <a:p>
            <a:r>
              <a:rPr lang="en-US" sz="2200" dirty="0">
                <a:ln w="50800"/>
                <a:solidFill>
                  <a:schemeClr val="bg1">
                    <a:shade val="50000"/>
                  </a:schemeClr>
                </a:solidFill>
                <a:latin typeface="Times New Roman" panose="02020603050405020304" pitchFamily="18" charset="0"/>
                <a:cs typeface="Times New Roman" panose="02020603050405020304" pitchFamily="18" charset="0"/>
              </a:rPr>
              <a:t>-</a:t>
            </a:r>
            <a:r>
              <a:rPr lang="en-US" sz="2200" u="sng" dirty="0">
                <a:ln w="50800"/>
                <a:solidFill>
                  <a:schemeClr val="bg1">
                    <a:shade val="50000"/>
                  </a:schemeClr>
                </a:solidFill>
                <a:latin typeface="Times New Roman" panose="02020603050405020304" pitchFamily="18" charset="0"/>
                <a:cs typeface="Times New Roman" panose="02020603050405020304" pitchFamily="18" charset="0"/>
              </a:rPr>
              <a:t>Sweaksha Jha</a:t>
            </a:r>
            <a:r>
              <a:rPr lang="en-US" sz="2200" dirty="0">
                <a:ln w="50800"/>
                <a:solidFill>
                  <a:schemeClr val="bg1">
                    <a:shade val="50000"/>
                  </a:schemeClr>
                </a:solidFill>
                <a:latin typeface="Times New Roman" panose="02020603050405020304" pitchFamily="18" charset="0"/>
                <a:cs typeface="Times New Roman" panose="02020603050405020304" pitchFamily="18" charset="0"/>
              </a:rPr>
              <a:t> 		  (373280)</a:t>
            </a:r>
          </a:p>
          <a:p>
            <a:endParaRPr lang="en-US" sz="2200" u="sng" dirty="0">
              <a:ln w="50800"/>
              <a:solidFill>
                <a:schemeClr val="bg1">
                  <a:shade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35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Features</a:t>
            </a:r>
          </a:p>
        </p:txBody>
      </p:sp>
      <p:sp>
        <p:nvSpPr>
          <p:cNvPr id="2" name="Content Placeholder 1"/>
          <p:cNvSpPr>
            <a:spLocks noGrp="1"/>
          </p:cNvSpPr>
          <p:nvPr>
            <p:ph idx="1"/>
          </p:nvPr>
        </p:nvSpPr>
        <p:spPr/>
        <p:txBody>
          <a:bodyPr>
            <a:normAutofit fontScale="92500" lnSpcReduction="20000"/>
          </a:bodyPr>
          <a:lstStyle/>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Allow individuals to register as blood donors.</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Capture essential donor information such as name, contact details and blood type.</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Track real-time inventory of blood units available in the blood bank.</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Facilitate the submission of blood requests by healthcare facilities or patients</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Allow donors to schedule blood donation appointments.</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Record donor eligibility status</a:t>
            </a:r>
          </a:p>
          <a:p>
            <a:pPr lvl="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Define role-based access control to restrict functionalities based on user roles (e.g., administrator, staff, donor).</a:t>
            </a:r>
          </a:p>
          <a:p>
            <a:pPr lvl="0">
              <a:buFont typeface="Wingdings" panose="05000000000000000000" pitchFamily="2" charset="2"/>
              <a:buChar char="Ø"/>
            </a:pPr>
            <a:r>
              <a:rPr lang="en-US">
                <a:solidFill>
                  <a:schemeClr val="bg1"/>
                </a:solidFill>
                <a:latin typeface="Times New Roman" panose="02020603050405020304" pitchFamily="18" charset="0"/>
                <a:cs typeface="Times New Roman" panose="02020603050405020304" pitchFamily="18" charset="0"/>
              </a:rPr>
              <a:t>Provide certificate </a:t>
            </a:r>
            <a:r>
              <a:rPr lang="en-US" dirty="0">
                <a:solidFill>
                  <a:schemeClr val="bg1"/>
                </a:solidFill>
                <a:latin typeface="Times New Roman" panose="02020603050405020304" pitchFamily="18" charset="0"/>
                <a:cs typeface="Times New Roman" panose="02020603050405020304" pitchFamily="18" charset="0"/>
              </a:rPr>
              <a:t>to donors as appreciation.</a:t>
            </a:r>
          </a:p>
        </p:txBody>
      </p:sp>
    </p:spTree>
    <p:extLst>
      <p:ext uri="{BB962C8B-B14F-4D97-AF65-F5344CB8AC3E}">
        <p14:creationId xmlns:p14="http://schemas.microsoft.com/office/powerpoint/2010/main" val="296138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81000"/>
            <a:ext cx="8229601" cy="762000"/>
          </a:xfrm>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Project Screenshots</a:t>
            </a:r>
            <a:endParaRPr lang="en-US" sz="3100" b="1" u="sng"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A84891C-86E1-4BB8-97DE-EACA54698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524000"/>
            <a:ext cx="8128000" cy="4572000"/>
          </a:xfrm>
        </p:spPr>
      </p:pic>
    </p:spTree>
    <p:extLst>
      <p:ext uri="{BB962C8B-B14F-4D97-AF65-F5344CB8AC3E}">
        <p14:creationId xmlns:p14="http://schemas.microsoft.com/office/powerpoint/2010/main" val="375871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81000"/>
            <a:ext cx="8229601" cy="762000"/>
          </a:xfrm>
        </p:spPr>
        <p:txBody>
          <a:bodyPr>
            <a:normAutofit/>
          </a:bodyPr>
          <a:lstStyle/>
          <a:p>
            <a:pPr algn="ctr"/>
            <a:r>
              <a:rPr lang="en-US" sz="3100" b="1" u="sng" dirty="0">
                <a:solidFill>
                  <a:schemeClr val="bg1"/>
                </a:solidFill>
              </a:rPr>
              <a:t>……..</a:t>
            </a:r>
          </a:p>
        </p:txBody>
      </p:sp>
      <p:pic>
        <p:nvPicPr>
          <p:cNvPr id="6" name="Content Placeholder 5">
            <a:extLst>
              <a:ext uri="{FF2B5EF4-FFF2-40B4-BE49-F238E27FC236}">
                <a16:creationId xmlns:a16="http://schemas.microsoft.com/office/drawing/2014/main" id="{24EE9C2A-BDE5-4EEE-A835-70FBBCDC6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524000"/>
            <a:ext cx="8128000" cy="4572000"/>
          </a:xfrm>
        </p:spPr>
      </p:pic>
    </p:spTree>
    <p:extLst>
      <p:ext uri="{BB962C8B-B14F-4D97-AF65-F5344CB8AC3E}">
        <p14:creationId xmlns:p14="http://schemas.microsoft.com/office/powerpoint/2010/main" val="6367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81000"/>
            <a:ext cx="8229601" cy="762000"/>
          </a:xfrm>
        </p:spPr>
        <p:txBody>
          <a:bodyPr>
            <a:normAutofit/>
          </a:bodyPr>
          <a:lstStyle/>
          <a:p>
            <a:pPr algn="ctr"/>
            <a:r>
              <a:rPr lang="en-US" sz="3100" b="1" u="sng" dirty="0">
                <a:solidFill>
                  <a:schemeClr val="bg1"/>
                </a:solidFill>
              </a:rPr>
              <a:t>……..</a:t>
            </a:r>
          </a:p>
        </p:txBody>
      </p:sp>
      <p:pic>
        <p:nvPicPr>
          <p:cNvPr id="9" name="Content Placeholder 8">
            <a:extLst>
              <a:ext uri="{FF2B5EF4-FFF2-40B4-BE49-F238E27FC236}">
                <a16:creationId xmlns:a16="http://schemas.microsoft.com/office/drawing/2014/main" id="{038F217B-5CED-45D1-ACBA-EF6558CE0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524000"/>
            <a:ext cx="8128000" cy="4572000"/>
          </a:xfrm>
        </p:spPr>
      </p:pic>
    </p:spTree>
    <p:extLst>
      <p:ext uri="{BB962C8B-B14F-4D97-AF65-F5344CB8AC3E}">
        <p14:creationId xmlns:p14="http://schemas.microsoft.com/office/powerpoint/2010/main" val="1327570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81000"/>
            <a:ext cx="8229601" cy="762000"/>
          </a:xfrm>
        </p:spPr>
        <p:txBody>
          <a:bodyPr>
            <a:normAutofit/>
          </a:bodyPr>
          <a:lstStyle/>
          <a:p>
            <a:pPr algn="ctr"/>
            <a:r>
              <a:rPr lang="en-US" sz="3100" b="1" u="sng" dirty="0">
                <a:solidFill>
                  <a:schemeClr val="bg1"/>
                </a:solidFill>
              </a:rPr>
              <a:t>……..</a:t>
            </a:r>
          </a:p>
        </p:txBody>
      </p:sp>
      <p:pic>
        <p:nvPicPr>
          <p:cNvPr id="7" name="Content Placeholder 6">
            <a:extLst>
              <a:ext uri="{FF2B5EF4-FFF2-40B4-BE49-F238E27FC236}">
                <a16:creationId xmlns:a16="http://schemas.microsoft.com/office/drawing/2014/main" id="{2E255038-FAF7-44AE-9D67-59EC2B743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524000"/>
            <a:ext cx="8128000" cy="4572000"/>
          </a:xfrm>
        </p:spPr>
      </p:pic>
    </p:spTree>
    <p:extLst>
      <p:ext uri="{BB962C8B-B14F-4D97-AF65-F5344CB8AC3E}">
        <p14:creationId xmlns:p14="http://schemas.microsoft.com/office/powerpoint/2010/main" val="297001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381000"/>
            <a:ext cx="8229601" cy="762000"/>
          </a:xfrm>
        </p:spPr>
        <p:txBody>
          <a:bodyPr>
            <a:normAutofit/>
          </a:bodyPr>
          <a:lstStyle/>
          <a:p>
            <a:pPr algn="ctr"/>
            <a:r>
              <a:rPr lang="en-US" sz="3100" b="1" u="sng" dirty="0">
                <a:solidFill>
                  <a:schemeClr val="bg1"/>
                </a:solidFill>
              </a:rPr>
              <a:t>……..</a:t>
            </a:r>
          </a:p>
        </p:txBody>
      </p:sp>
      <p:pic>
        <p:nvPicPr>
          <p:cNvPr id="4" name="Content Placeholder 3">
            <a:extLst>
              <a:ext uri="{FF2B5EF4-FFF2-40B4-BE49-F238E27FC236}">
                <a16:creationId xmlns:a16="http://schemas.microsoft.com/office/drawing/2014/main" id="{9520DA96-8006-4AFF-A238-B5559EDAF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7467599" cy="4876800"/>
          </a:xfrm>
        </p:spPr>
      </p:pic>
    </p:spTree>
    <p:extLst>
      <p:ext uri="{BB962C8B-B14F-4D97-AF65-F5344CB8AC3E}">
        <p14:creationId xmlns:p14="http://schemas.microsoft.com/office/powerpoint/2010/main" val="123780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pPr>
            <a:r>
              <a:rPr lang="en-US" sz="2400" dirty="0">
                <a:solidFill>
                  <a:srgbClr val="000000"/>
                </a:solidFill>
                <a:effectLst/>
                <a:latin typeface="Times New Roman" panose="02020603050405020304" pitchFamily="18" charset="0"/>
                <a:ea typeface="Calibri" panose="020F0502020204030204" pitchFamily="34" charset="0"/>
              </a:rPr>
              <a:t>Efficien</a:t>
            </a:r>
            <a:r>
              <a:rPr lang="en-US" sz="2400" dirty="0">
                <a:solidFill>
                  <a:srgbClr val="000000"/>
                </a:solidFill>
                <a:latin typeface="Times New Roman" panose="02020603050405020304" pitchFamily="18" charset="0"/>
                <a:ea typeface="Calibri" panose="020F0502020204030204" pitchFamily="34" charset="0"/>
              </a:rPr>
              <a:t>t Blood Management</a:t>
            </a:r>
          </a:p>
          <a:p>
            <a:pPr marL="342900" lvl="0" indent="-342900" algn="just">
              <a:lnSpc>
                <a:spcPct val="150000"/>
              </a:lnSpc>
              <a:buFont typeface="Wingdings" panose="05000000000000000000" pitchFamily="2" charset="2"/>
              <a:buChar char=""/>
            </a:pPr>
            <a:r>
              <a:rPr lang="en-US" sz="2400" dirty="0">
                <a:solidFill>
                  <a:srgbClr val="000000"/>
                </a:solidFill>
                <a:effectLst/>
                <a:latin typeface="Times New Roman" panose="02020603050405020304" pitchFamily="18" charset="0"/>
                <a:ea typeface="Calibri" panose="020F0502020204030204" pitchFamily="34" charset="0"/>
              </a:rPr>
              <a:t>Optimi</a:t>
            </a:r>
            <a:r>
              <a:rPr lang="en-US" sz="2400" dirty="0">
                <a:solidFill>
                  <a:srgbClr val="000000"/>
                </a:solidFill>
                <a:latin typeface="Times New Roman" panose="02020603050405020304" pitchFamily="18" charset="0"/>
                <a:ea typeface="Calibri" panose="020F0502020204030204" pitchFamily="34" charset="0"/>
              </a:rPr>
              <a:t>zed Inventory Tracking</a:t>
            </a:r>
          </a:p>
          <a:p>
            <a:pPr marL="342900" lvl="0" indent="-342900" algn="just">
              <a:lnSpc>
                <a:spcPct val="150000"/>
              </a:lnSpc>
              <a:buFont typeface="Wingdings" panose="05000000000000000000" pitchFamily="2" charset="2"/>
              <a:buChar char=""/>
            </a:pPr>
            <a:r>
              <a:rPr lang="en-US" sz="2400" dirty="0">
                <a:solidFill>
                  <a:srgbClr val="000000"/>
                </a:solidFill>
                <a:effectLst/>
                <a:latin typeface="Times New Roman" panose="02020603050405020304" pitchFamily="18" charset="0"/>
                <a:ea typeface="Calibri" panose="020F0502020204030204" pitchFamily="34" charset="0"/>
              </a:rPr>
              <a:t>Improv</a:t>
            </a:r>
            <a:r>
              <a:rPr lang="en-US" sz="2400" dirty="0">
                <a:solidFill>
                  <a:srgbClr val="000000"/>
                </a:solidFill>
                <a:latin typeface="Times New Roman" panose="02020603050405020304" pitchFamily="18" charset="0"/>
                <a:ea typeface="Calibri" panose="020F0502020204030204" pitchFamily="34" charset="0"/>
              </a:rPr>
              <a:t>ed Communication</a:t>
            </a:r>
          </a:p>
          <a:p>
            <a:pPr marL="342900" lvl="0" indent="-342900" algn="just">
              <a:lnSpc>
                <a:spcPct val="150000"/>
              </a:lnSpc>
              <a:buFont typeface="Wingdings" panose="05000000000000000000" pitchFamily="2" charset="2"/>
              <a:buChar char=""/>
            </a:pPr>
            <a:r>
              <a:rPr lang="en-US" sz="2400" dirty="0">
                <a:solidFill>
                  <a:srgbClr val="000000"/>
                </a:solidFill>
                <a:effectLst/>
                <a:latin typeface="Times New Roman" panose="02020603050405020304" pitchFamily="18" charset="0"/>
                <a:ea typeface="Calibri" panose="020F0502020204030204" pitchFamily="34" charset="0"/>
              </a:rPr>
              <a:t>User Engagement</a:t>
            </a:r>
          </a:p>
          <a:p>
            <a:pPr marL="342900" lvl="0" indent="-342900" algn="just">
              <a:lnSpc>
                <a:spcPct val="150000"/>
              </a:lnSpc>
              <a:buFont typeface="Wingdings" panose="05000000000000000000" pitchFamily="2" charset="2"/>
              <a:buChar char=""/>
            </a:pPr>
            <a:r>
              <a:rPr lang="en-US" sz="2400" dirty="0">
                <a:solidFill>
                  <a:srgbClr val="000000"/>
                </a:solidFill>
                <a:latin typeface="Times New Roman" panose="02020603050405020304" pitchFamily="18" charset="0"/>
                <a:ea typeface="Calibri" panose="020F0502020204030204" pitchFamily="34" charset="0"/>
              </a:rPr>
              <a:t>Data-Driven Decision Making</a:t>
            </a:r>
          </a:p>
          <a:p>
            <a:pPr marL="342900" lvl="0" indent="-342900" algn="just">
              <a:lnSpc>
                <a:spcPct val="150000"/>
              </a:lnSpc>
              <a:buFont typeface="Wingdings" panose="05000000000000000000" pitchFamily="2" charset="2"/>
              <a:buChar char=""/>
            </a:pPr>
            <a:r>
              <a:rPr lang="en-US" sz="2400">
                <a:solidFill>
                  <a:srgbClr val="000000"/>
                </a:solidFill>
                <a:effectLst/>
                <a:latin typeface="Times New Roman" panose="02020603050405020304" pitchFamily="18" charset="0"/>
                <a:ea typeface="Calibri" panose="020F0502020204030204" pitchFamily="34" charset="0"/>
              </a:rPr>
              <a:t>Scalability</a:t>
            </a:r>
            <a:endParaRPr lang="en-US" sz="24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US" sz="2400" dirty="0">
                <a:solidFill>
                  <a:srgbClr val="000000"/>
                </a:solidFill>
                <a:latin typeface="Times New Roman" panose="02020603050405020304" pitchFamily="18" charset="0"/>
                <a:ea typeface="Calibri" panose="020F0502020204030204" pitchFamily="34" charset="0"/>
              </a:rPr>
              <a:t>Public Health Impact</a:t>
            </a:r>
            <a:endParaRPr lang="en-SG" sz="2400" dirty="0">
              <a:solidFill>
                <a:srgbClr val="000000"/>
              </a:solidFill>
              <a:effectLst/>
              <a:latin typeface="Times New Roman" panose="02020603050405020304" pitchFamily="18" charset="0"/>
              <a:ea typeface="Calibri" panose="020F0502020204030204" pitchFamily="34" charset="0"/>
            </a:endParaRPr>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Scopes</a:t>
            </a:r>
          </a:p>
        </p:txBody>
      </p:sp>
    </p:spTree>
    <p:extLst>
      <p:ext uri="{BB962C8B-B14F-4D97-AF65-F5344CB8AC3E}">
        <p14:creationId xmlns:p14="http://schemas.microsoft.com/office/powerpoint/2010/main" val="141926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pPr>
            <a:r>
              <a:rPr lang="en-US" sz="2400" dirty="0">
                <a:solidFill>
                  <a:srgbClr val="000000"/>
                </a:solidFill>
                <a:effectLst/>
                <a:latin typeface="Times New Roman" panose="02020603050405020304" pitchFamily="18" charset="0"/>
                <a:ea typeface="Calibri" panose="020F0502020204030204" pitchFamily="34" charset="0"/>
              </a:rPr>
              <a:t>No Diagrammatic View</a:t>
            </a:r>
          </a:p>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rPr>
              <a:t>No mobile Compatibility (Responsive Design)</a:t>
            </a:r>
          </a:p>
          <a:p>
            <a:pPr marL="342900" lvl="0" indent="-342900" algn="just">
              <a:lnSpc>
                <a:spcPct val="150000"/>
              </a:lnSpc>
              <a:buFont typeface="Wingdings" panose="05000000000000000000" pitchFamily="2" charset="2"/>
              <a:buChar char=""/>
            </a:pPr>
            <a:r>
              <a:rPr lang="en-SG" sz="2400" dirty="0">
                <a:solidFill>
                  <a:srgbClr val="000000"/>
                </a:solidFill>
                <a:latin typeface="Times New Roman" panose="02020603050405020304" pitchFamily="18" charset="0"/>
                <a:ea typeface="Calibri" panose="020F0502020204030204" pitchFamily="34" charset="0"/>
              </a:rPr>
              <a:t>Well knowledge about VS Code and PHP is required for editing the program</a:t>
            </a:r>
            <a:endParaRPr lang="en-SG" sz="2400" dirty="0">
              <a:solidFill>
                <a:srgbClr val="000000"/>
              </a:solidFill>
              <a:effectLst/>
              <a:latin typeface="Times New Roman" panose="02020603050405020304" pitchFamily="18" charset="0"/>
              <a:ea typeface="Calibri" panose="020F0502020204030204" pitchFamily="34" charset="0"/>
            </a:endParaRPr>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Limitations</a:t>
            </a:r>
          </a:p>
        </p:txBody>
      </p:sp>
    </p:spTree>
    <p:extLst>
      <p:ext uri="{BB962C8B-B14F-4D97-AF65-F5344CB8AC3E}">
        <p14:creationId xmlns:p14="http://schemas.microsoft.com/office/powerpoint/2010/main" val="266320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The Blood Bank Management </a:t>
            </a:r>
            <a:r>
              <a:rPr lang="en-US" sz="2400" dirty="0">
                <a:solidFill>
                  <a:srgbClr val="000000"/>
                </a:solidFill>
                <a:latin typeface="Times New Roman" panose="02020603050405020304" pitchFamily="18" charset="0"/>
                <a:ea typeface="Calibri" panose="020F0502020204030204" pitchFamily="34" charset="0"/>
              </a:rPr>
              <a:t>System aims to address the challenges faced by blood banks in maintaining an organized and effective blood donation process. By leveraging modern web development technologies, the proposed system will contribute to a more streamlined and user-friendly experience for donors, improve blood inventory management, and enhance the timely distribution of blood to hospitals in need.</a:t>
            </a:r>
            <a:endParaRPr lang="en-SG" sz="2400" dirty="0">
              <a:solidFill>
                <a:srgbClr val="000000"/>
              </a:solidFill>
              <a:effectLst/>
              <a:latin typeface="Times New Roman" panose="02020603050405020304" pitchFamily="18" charset="0"/>
              <a:ea typeface="Calibri" panose="020F0502020204030204" pitchFamily="34" charset="0"/>
            </a:endParaRPr>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72616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rPr>
              <a:t>More interactive user interface</a:t>
            </a:r>
          </a:p>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rPr>
              <a:t>Manage stock in larger amount</a:t>
            </a:r>
          </a:p>
          <a:p>
            <a:pPr marL="342900" lvl="0" indent="-342900" algn="just">
              <a:lnSpc>
                <a:spcPct val="150000"/>
              </a:lnSpc>
              <a:buFont typeface="Wingdings" panose="05000000000000000000" pitchFamily="2" charset="2"/>
              <a:buChar char=""/>
            </a:pPr>
            <a:r>
              <a:rPr lang="en-SG" sz="2400" dirty="0">
                <a:solidFill>
                  <a:srgbClr val="000000"/>
                </a:solidFill>
                <a:latin typeface="Times New Roman" panose="02020603050405020304" pitchFamily="18" charset="0"/>
                <a:ea typeface="Calibri" panose="020F0502020204030204" pitchFamily="34" charset="0"/>
              </a:rPr>
              <a:t>C</a:t>
            </a:r>
            <a:r>
              <a:rPr lang="en-SG" sz="2400" dirty="0">
                <a:solidFill>
                  <a:srgbClr val="000000"/>
                </a:solidFill>
                <a:effectLst/>
                <a:latin typeface="Times New Roman" panose="02020603050405020304" pitchFamily="18" charset="0"/>
                <a:ea typeface="Calibri" panose="020F0502020204030204" pitchFamily="34" charset="0"/>
              </a:rPr>
              <a:t>ross platform compatibility</a:t>
            </a:r>
          </a:p>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rPr>
              <a:t>SMS and Notifications alert features</a:t>
            </a:r>
          </a:p>
          <a:p>
            <a:endParaRPr lang="en-US" sz="2400" dirty="0"/>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Future Enhancements</a:t>
            </a:r>
          </a:p>
        </p:txBody>
      </p:sp>
    </p:spTree>
    <p:extLst>
      <p:ext uri="{BB962C8B-B14F-4D97-AF65-F5344CB8AC3E}">
        <p14:creationId xmlns:p14="http://schemas.microsoft.com/office/powerpoint/2010/main" val="2866192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Introduction to BBMS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Objectives of this Project</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Figure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Cost Estimation</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Software and Technology Used</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Project Screenshots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Scope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Future Enhancements</a:t>
            </a: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65109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8386F8-E3C4-8C03-ABD7-B473D5B8A494}"/>
              </a:ext>
            </a:extLst>
          </p:cNvPr>
          <p:cNvSpPr>
            <a:spLocks noGrp="1"/>
          </p:cNvSpPr>
          <p:nvPr>
            <p:ph type="ctrTitle"/>
          </p:nvPr>
        </p:nvSpPr>
        <p:spPr/>
        <p:txBody>
          <a:bodyPr/>
          <a:lstStyle/>
          <a:p>
            <a:r>
              <a:rPr lang="en-US" b="1" u="sng" dirty="0">
                <a:solidFill>
                  <a:schemeClr val="bg1"/>
                </a:solidFill>
              </a:rPr>
              <a:t>Thank You</a:t>
            </a:r>
            <a:endParaRPr lang="en-SG" b="1" u="sng" dirty="0">
              <a:solidFill>
                <a:schemeClr val="bg1"/>
              </a:solidFill>
            </a:endParaRPr>
          </a:p>
        </p:txBody>
      </p:sp>
    </p:spTree>
    <p:extLst>
      <p:ext uri="{BB962C8B-B14F-4D97-AF65-F5344CB8AC3E}">
        <p14:creationId xmlns:p14="http://schemas.microsoft.com/office/powerpoint/2010/main" val="30193484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295400"/>
            <a:ext cx="8229600" cy="5181600"/>
          </a:xfrm>
        </p:spPr>
        <p:txBody>
          <a:bodyPr>
            <a:normAutofit/>
          </a:bodyPr>
          <a:lstStyle/>
          <a:p>
            <a:pPr marL="0" indent="0" algn="just">
              <a:buNone/>
            </a:pPr>
            <a:r>
              <a:rPr lang="en-SG"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Blood Bank Management System (BBMS) refers to the system and processes to manage the stock of blood with the involvement of technology. </a:t>
            </a:r>
          </a:p>
          <a:p>
            <a:pPr marL="0" indent="0" algn="just">
              <a:buNone/>
            </a:pPr>
            <a:r>
              <a:rPr lang="en-SG"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to store the details of the team members, blood requests and blood available, and update the inventory based on the transactions to tell </a:t>
            </a:r>
            <a:r>
              <a:rPr lang="en-SG"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a:t>
            </a:r>
            <a:r>
              <a:rPr lang="en-SG"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staffs and donors when it`s time to donate and collect.</a:t>
            </a:r>
          </a:p>
          <a:p>
            <a:pPr marL="0" indent="0" algn="just">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990600"/>
          </a:xfrm>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Introduction to BBMS</a:t>
            </a:r>
          </a:p>
        </p:txBody>
      </p:sp>
    </p:spTree>
    <p:extLst>
      <p:ext uri="{BB962C8B-B14F-4D97-AF65-F5344CB8AC3E}">
        <p14:creationId xmlns:p14="http://schemas.microsoft.com/office/powerpoint/2010/main" val="72098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develop web application that deals with blood management for everyone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provide detailed information about the stock</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make the stock manageable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handle the blood quantity</a:t>
            </a:r>
          </a:p>
          <a:p>
            <a:pPr marL="0" indent="0">
              <a:buNone/>
            </a:pPr>
            <a:r>
              <a:rPr lang="en-US" b="0" i="0" dirty="0">
                <a:solidFill>
                  <a:schemeClr val="bg1"/>
                </a:solidFill>
                <a:effectLst/>
                <a:latin typeface="Times New Roman" panose="02020603050405020304" pitchFamily="18" charset="0"/>
                <a:cs typeface="Times New Roman" panose="02020603050405020304" pitchFamily="18" charset="0"/>
              </a:rPr>
              <a:t>To automate and optimize blood bank operations, ensuring efficient utilization of blood resources and timely response to blood requests.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Objectives of this Project</a:t>
            </a:r>
          </a:p>
        </p:txBody>
      </p:sp>
    </p:spTree>
    <p:extLst>
      <p:ext uri="{BB962C8B-B14F-4D97-AF65-F5344CB8AC3E}">
        <p14:creationId xmlns:p14="http://schemas.microsoft.com/office/powerpoint/2010/main" val="1532484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838200"/>
          </a:xfrm>
        </p:spPr>
        <p:txBody>
          <a:bodyPr>
            <a:normAutofit/>
          </a:bodyPr>
          <a:lstStyle/>
          <a:p>
            <a:pPr algn="ctr"/>
            <a:r>
              <a:rPr lang="en-US" b="1" u="sng">
                <a:solidFill>
                  <a:schemeClr val="bg1"/>
                </a:solidFill>
                <a:latin typeface="Times New Roman" panose="02020603050405020304" pitchFamily="18" charset="0"/>
                <a:cs typeface="Times New Roman" panose="02020603050405020304" pitchFamily="18" charset="0"/>
              </a:rPr>
              <a:t>ER Diagram</a:t>
            </a:r>
            <a:endParaRPr lang="en-US" b="1" u="sng"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D3D946B-C768-41CA-9C72-3DA7F667B269}"/>
              </a:ext>
            </a:extLst>
          </p:cNvPr>
          <p:cNvSpPr>
            <a:spLocks noGrp="1"/>
          </p:cNvSpPr>
          <p:nvPr>
            <p:ph idx="1"/>
          </p:nvPr>
        </p:nvSpPr>
        <p:spPr/>
        <p:txBody>
          <a:bodyPr/>
          <a:lstStyle/>
          <a:p>
            <a:endParaRPr lang="en-SG"/>
          </a:p>
        </p:txBody>
      </p:sp>
      <p:pic>
        <p:nvPicPr>
          <p:cNvPr id="6" name="Picture 5">
            <a:extLst>
              <a:ext uri="{FF2B5EF4-FFF2-40B4-BE49-F238E27FC236}">
                <a16:creationId xmlns:a16="http://schemas.microsoft.com/office/drawing/2014/main" id="{E9C60D08-B8E5-4314-AD39-FB5EF6CE2E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3999"/>
            <a:ext cx="8229599" cy="4819015"/>
          </a:xfrm>
          <a:prstGeom prst="rect">
            <a:avLst/>
          </a:prstGeom>
          <a:noFill/>
          <a:ln>
            <a:noFill/>
          </a:ln>
        </p:spPr>
      </p:pic>
    </p:spTree>
    <p:extLst>
      <p:ext uri="{BB962C8B-B14F-4D97-AF65-F5344CB8AC3E}">
        <p14:creationId xmlns:p14="http://schemas.microsoft.com/office/powerpoint/2010/main" val="126930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Flow Chart</a:t>
            </a:r>
          </a:p>
        </p:txBody>
      </p:sp>
      <p:pic>
        <p:nvPicPr>
          <p:cNvPr id="4" name="Content Placeholder 3">
            <a:extLst>
              <a:ext uri="{FF2B5EF4-FFF2-40B4-BE49-F238E27FC236}">
                <a16:creationId xmlns:a16="http://schemas.microsoft.com/office/drawing/2014/main" id="{1BACBAAB-0850-47BB-8053-CC7C03928D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162800" cy="4953000"/>
          </a:xfrm>
          <a:prstGeom prst="rect">
            <a:avLst/>
          </a:prstGeom>
          <a:noFill/>
          <a:ln>
            <a:noFill/>
          </a:ln>
        </p:spPr>
      </p:pic>
    </p:spTree>
    <p:extLst>
      <p:ext uri="{BB962C8B-B14F-4D97-AF65-F5344CB8AC3E}">
        <p14:creationId xmlns:p14="http://schemas.microsoft.com/office/powerpoint/2010/main" val="1595288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Cost Estimation</a:t>
            </a:r>
          </a:p>
        </p:txBody>
      </p:sp>
      <p:sp>
        <p:nvSpPr>
          <p:cNvPr id="2" name="Content Placeholder 1"/>
          <p:cNvSpPr>
            <a:spLocks noGrp="1"/>
          </p:cNvSpPr>
          <p:nvPr>
            <p:ph idx="1"/>
          </p:nvPr>
        </p:nvSpPr>
        <p:spPr/>
        <p:txBody>
          <a:bodyPr>
            <a:normAutofit/>
          </a:bodyPr>
          <a:lstStyle/>
          <a:p>
            <a:pPr lvl="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know the idea of coding and designing many references were taken</a:t>
            </a:r>
          </a:p>
          <a:p>
            <a:pPr lvl="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Compiling and filtering was costlier</a:t>
            </a:r>
          </a:p>
          <a:p>
            <a:pPr lvl="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group decision, meeting was done</a:t>
            </a:r>
          </a:p>
          <a:p>
            <a:pPr lvl="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In case of searching codes and plugins from internet</a:t>
            </a:r>
          </a:p>
          <a:p>
            <a:pPr marL="0" lvl="0" indent="0">
              <a:buNone/>
            </a:pPr>
            <a:r>
              <a:rPr lang="en-US" sz="2400" dirty="0">
                <a:solidFill>
                  <a:schemeClr val="bg1"/>
                </a:solidFill>
                <a:latin typeface="Times New Roman" panose="02020603050405020304" pitchFamily="18" charset="0"/>
                <a:cs typeface="Times New Roman" panose="02020603050405020304" pitchFamily="18" charset="0"/>
              </a:rPr>
              <a:t>This project mainly uses free and open-sources tools, and there won’t be a need for any additional funds outside sources.</a:t>
            </a:r>
          </a:p>
        </p:txBody>
      </p:sp>
    </p:spTree>
    <p:extLst>
      <p:ext uri="{BB962C8B-B14F-4D97-AF65-F5344CB8AC3E}">
        <p14:creationId xmlns:p14="http://schemas.microsoft.com/office/powerpoint/2010/main" val="130506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Software and Technology Used</a:t>
            </a:r>
          </a:p>
        </p:txBody>
      </p:sp>
      <p:sp>
        <p:nvSpPr>
          <p:cNvPr id="2" name="Content Placeholder 1"/>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Server (Apache)</a:t>
            </a:r>
          </a:p>
          <a:p>
            <a:pPr marL="342900" lvl="0" indent="-342900" algn="just">
              <a:lnSpc>
                <a:spcPct val="150000"/>
              </a:lnSpc>
              <a:buFont typeface="Wingdings" panose="05000000000000000000" pitchFamily="2" charset="2"/>
              <a:buChar char=""/>
            </a:pPr>
            <a:r>
              <a:rPr lang="en-SG"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PHP 8.x or later – MySQL 5.x or later</a:t>
            </a:r>
          </a:p>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HTML5, CSS3</a:t>
            </a:r>
          </a:p>
          <a:p>
            <a:pPr marL="342900" lvl="0" indent="-342900" algn="just">
              <a:lnSpc>
                <a:spcPct val="150000"/>
              </a:lnSpc>
              <a:buFont typeface="Wingdings" panose="05000000000000000000" pitchFamily="2" charset="2"/>
              <a:buChar char=""/>
            </a:pPr>
            <a:r>
              <a:rPr lang="en-SG"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Code Editor (Visual Studio Code)</a:t>
            </a:r>
          </a:p>
          <a:p>
            <a:pPr marL="342900" lvl="0" indent="-342900" algn="just">
              <a:lnSpc>
                <a:spcPct val="150000"/>
              </a:lnSpc>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Browser (Chrome, Firefox, Brave, etc.)</a:t>
            </a:r>
          </a:p>
          <a:p>
            <a:pPr lv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9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690BC-681F-C448-AB8E-3DED8EC138B7}"/>
              </a:ext>
            </a:extLst>
          </p:cNvPr>
          <p:cNvSpPr>
            <a:spLocks noGrp="1"/>
          </p:cNvSpPr>
          <p:nvPr>
            <p:ph idx="1"/>
          </p:nvPr>
        </p:nvSpPr>
        <p:spPr>
          <a:xfrm>
            <a:off x="457200" y="1371600"/>
            <a:ext cx="8229600" cy="2743200"/>
          </a:xfrm>
        </p:spPr>
        <p:txBody>
          <a:bodyPr/>
          <a:lstStyle/>
          <a:p>
            <a:pPr marL="342900" lvl="0" indent="-342900" algn="just">
              <a:buFont typeface="Wingdings" panose="05000000000000000000" pitchFamily="2" charset="2"/>
              <a:buChar char=""/>
            </a:pPr>
            <a:r>
              <a:rPr lang="en-SG"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 with sufficient processing power and memory for development</a:t>
            </a:r>
          </a:p>
          <a:p>
            <a:pPr marL="342900" lvl="0" indent="-342900" algn="just">
              <a:buFont typeface="Wingdings" panose="05000000000000000000" pitchFamily="2" charset="2"/>
              <a:buChar char=""/>
            </a:pPr>
            <a:r>
              <a:rPr lang="en-SG"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Networking devices with good internet speed</a:t>
            </a:r>
            <a:endParaRPr lang="en-SG"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0BC3A5-9A22-B726-1490-B425D6E149AC}"/>
              </a:ext>
            </a:extLst>
          </p:cNvPr>
          <p:cNvSpPr>
            <a:spLocks noGrp="1"/>
          </p:cNvSpPr>
          <p:nvPr>
            <p:ph type="title"/>
          </p:nvPr>
        </p:nvSpPr>
        <p:spPr>
          <a:xfrm>
            <a:off x="457200" y="228600"/>
            <a:ext cx="8229600" cy="990600"/>
          </a:xfrm>
        </p:spPr>
        <p:txBody>
          <a:bodyPr/>
          <a:lstStyle/>
          <a:p>
            <a:pPr algn="ctr"/>
            <a:r>
              <a:rPr lang="en-US" b="1" u="sng" dirty="0">
                <a:solidFill>
                  <a:schemeClr val="bg1"/>
                </a:solidFill>
                <a:latin typeface="Times New Roman" panose="02020603050405020304" pitchFamily="18" charset="0"/>
                <a:cs typeface="Times New Roman" panose="02020603050405020304" pitchFamily="18" charset="0"/>
              </a:rPr>
              <a:t>Hardware Requirements</a:t>
            </a:r>
            <a:endParaRPr lang="en-SG" b="1" u="sng" dirty="0">
              <a:solidFill>
                <a:schemeClr val="bg1"/>
              </a:solidFill>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E148322E-7EE3-8D2A-BE86-5417D9D228B2}"/>
              </a:ext>
            </a:extLst>
          </p:cNvPr>
          <p:cNvSpPr txBox="1">
            <a:spLocks/>
          </p:cNvSpPr>
          <p:nvPr/>
        </p:nvSpPr>
        <p:spPr>
          <a:xfrm>
            <a:off x="609600" y="4242238"/>
            <a:ext cx="8229600" cy="888124"/>
          </a:xfrm>
          <a:prstGeom prst="rect">
            <a:avLst/>
          </a:prstGeom>
          <a:ln w="6350" cap="rnd">
            <a:noFill/>
          </a:ln>
        </p:spPr>
        <p:txBody>
          <a:bodyPr vert="horz" rtlCol="0" anchor="b" anchorCtr="0">
            <a:normAutofit/>
          </a:bodyPr>
          <a:lst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pPr algn="ctr"/>
            <a:endParaRPr lang="en-SG"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920</TotalTime>
  <Words>551</Words>
  <Application>Microsoft Office PowerPoint</Application>
  <PresentationFormat>On-screen Show (4:3)</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Constantia</vt:lpstr>
      <vt:lpstr>Times New Roman</vt:lpstr>
      <vt:lpstr>Wingdings</vt:lpstr>
      <vt:lpstr>Wingdings 2</vt:lpstr>
      <vt:lpstr>Paper</vt:lpstr>
      <vt:lpstr>Blood Bank Management System “BBMS”</vt:lpstr>
      <vt:lpstr>Table of Contents</vt:lpstr>
      <vt:lpstr>Introduction to BBMS</vt:lpstr>
      <vt:lpstr>Objectives of this Project</vt:lpstr>
      <vt:lpstr>ER Diagram</vt:lpstr>
      <vt:lpstr>Flow Chart</vt:lpstr>
      <vt:lpstr>Cost Estimation</vt:lpstr>
      <vt:lpstr>Software and Technology Used</vt:lpstr>
      <vt:lpstr>Hardware Requirements</vt:lpstr>
      <vt:lpstr>Features</vt:lpstr>
      <vt:lpstr>Project Screenshots</vt:lpstr>
      <vt:lpstr>……..</vt:lpstr>
      <vt:lpstr>……..</vt:lpstr>
      <vt:lpstr>……..</vt:lpstr>
      <vt:lpstr>……..</vt:lpstr>
      <vt:lpstr>Scopes</vt:lpstr>
      <vt:lpstr>Limitations</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 Commerce</dc:title>
  <dc:creator>Nightmare</dc:creator>
  <cp:lastModifiedBy>Night mare</cp:lastModifiedBy>
  <cp:revision>189</cp:revision>
  <dcterms:created xsi:type="dcterms:W3CDTF">2018-06-17T04:06:06Z</dcterms:created>
  <dcterms:modified xsi:type="dcterms:W3CDTF">2024-04-01T02:12:19Z</dcterms:modified>
</cp:coreProperties>
</file>