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58" autoAdjust="0"/>
  </p:normalViewPr>
  <p:slideViewPr>
    <p:cSldViewPr snapToGrid="0" snapToObjects="1">
      <p:cViewPr varScale="1">
        <p:scale>
          <a:sx n="32" d="100"/>
          <a:sy n="32" d="100"/>
        </p:scale>
        <p:origin x="-4224" y="-160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1"/>
            <a:ext cx="18180130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5354227"/>
            <a:ext cx="11254898" cy="1140366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5354227"/>
            <a:ext cx="33411930" cy="1140366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30" cy="662270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31186275"/>
            <a:ext cx="22331556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31186275"/>
            <a:ext cx="22335271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6776884"/>
            <a:ext cx="9453965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9601167"/>
            <a:ext cx="9453965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9CFD-0459-954D-9AEA-323534932646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39"/>
            <a:ext cx="6772990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0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14760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147607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14760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1476070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1476070" rtl="0" eaLnBrk="1" latinLnBrk="0" hangingPunct="1">
        <a:spcBef>
          <a:spcPct val="20000"/>
        </a:spcBef>
        <a:buFont typeface="Arial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4194" y="796245"/>
            <a:ext cx="187453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baseline="30000" dirty="0"/>
              <a:t>QMiner: Data Analytics Platform for Processing Streams of Structured and Unstructured Data</a:t>
            </a:r>
            <a:endParaRPr lang="en-US" sz="9600" b="1" dirty="0"/>
          </a:p>
        </p:txBody>
      </p:sp>
      <p:sp>
        <p:nvSpPr>
          <p:cNvPr id="5" name="Rectangle 4"/>
          <p:cNvSpPr/>
          <p:nvPr/>
        </p:nvSpPr>
        <p:spPr>
          <a:xfrm>
            <a:off x="1729050" y="2819011"/>
            <a:ext cx="17975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Blaž Fortuna, Jan </a:t>
            </a:r>
            <a:r>
              <a:rPr lang="en-US" sz="3200" dirty="0" err="1"/>
              <a:t>Rupnik</a:t>
            </a:r>
            <a:r>
              <a:rPr lang="en-US" sz="3200" dirty="0"/>
              <a:t>, </a:t>
            </a:r>
            <a:r>
              <a:rPr lang="en-US" sz="3200" dirty="0" err="1"/>
              <a:t>Janez</a:t>
            </a:r>
            <a:r>
              <a:rPr lang="en-US" sz="3200" dirty="0"/>
              <a:t> Brank, Carolina Fortuna, Viktor </a:t>
            </a:r>
            <a:r>
              <a:rPr lang="en-US" sz="3200" dirty="0" err="1"/>
              <a:t>Jovanoski</a:t>
            </a:r>
            <a:r>
              <a:rPr lang="en-US" sz="3200" dirty="0"/>
              <a:t>, Mario </a:t>
            </a:r>
            <a:r>
              <a:rPr lang="en-US" sz="3200" dirty="0" err="1"/>
              <a:t>Karlovčec</a:t>
            </a:r>
            <a:r>
              <a:rPr lang="en-US" sz="3200" dirty="0"/>
              <a:t>, Blaz </a:t>
            </a:r>
            <a:r>
              <a:rPr lang="en-US" sz="3200" dirty="0" err="1"/>
              <a:t>Kažič</a:t>
            </a:r>
            <a:r>
              <a:rPr lang="en-US" sz="3200" dirty="0"/>
              <a:t>, </a:t>
            </a:r>
          </a:p>
          <a:p>
            <a:pPr algn="ctr"/>
            <a:r>
              <a:rPr lang="en-US" sz="3200" dirty="0" err="1"/>
              <a:t>Klemen</a:t>
            </a:r>
            <a:r>
              <a:rPr lang="en-US" sz="3200" dirty="0"/>
              <a:t> </a:t>
            </a:r>
            <a:r>
              <a:rPr lang="en-US" sz="3200" dirty="0" err="1"/>
              <a:t>Kenda</a:t>
            </a:r>
            <a:r>
              <a:rPr lang="en-US" sz="3200" dirty="0"/>
              <a:t>, </a:t>
            </a:r>
            <a:r>
              <a:rPr lang="en-US" sz="3200" dirty="0" err="1"/>
              <a:t>Gregor</a:t>
            </a:r>
            <a:r>
              <a:rPr lang="en-US" sz="3200" dirty="0"/>
              <a:t> </a:t>
            </a:r>
            <a:r>
              <a:rPr lang="en-US" sz="3200" dirty="0" err="1"/>
              <a:t>Leban</a:t>
            </a:r>
            <a:r>
              <a:rPr lang="en-US" sz="3200" dirty="0"/>
              <a:t>, Andrej </a:t>
            </a:r>
            <a:r>
              <a:rPr lang="en-US" sz="3200" dirty="0" err="1"/>
              <a:t>Muhič</a:t>
            </a:r>
            <a:r>
              <a:rPr lang="en-US" sz="3200" dirty="0"/>
              <a:t>,  Blaz Novak, </a:t>
            </a:r>
            <a:r>
              <a:rPr lang="en-US" sz="3200" dirty="0" err="1"/>
              <a:t>Jošt</a:t>
            </a:r>
            <a:r>
              <a:rPr lang="en-US" sz="3200" dirty="0"/>
              <a:t> </a:t>
            </a:r>
            <a:r>
              <a:rPr lang="en-US" sz="3200" dirty="0" err="1"/>
              <a:t>Novljan</a:t>
            </a:r>
            <a:r>
              <a:rPr lang="en-US" sz="3200" dirty="0"/>
              <a:t>, </a:t>
            </a:r>
            <a:r>
              <a:rPr lang="en-US" sz="3200" dirty="0" err="1"/>
              <a:t>Miha</a:t>
            </a:r>
            <a:r>
              <a:rPr lang="en-US" sz="3200" dirty="0"/>
              <a:t> </a:t>
            </a:r>
            <a:r>
              <a:rPr lang="en-US" sz="3200" dirty="0" err="1"/>
              <a:t>Papler</a:t>
            </a:r>
            <a:r>
              <a:rPr lang="en-US" sz="3200" dirty="0"/>
              <a:t>, Luis </a:t>
            </a:r>
            <a:r>
              <a:rPr lang="en-US" sz="3200" dirty="0" err="1"/>
              <a:t>Rei</a:t>
            </a:r>
            <a:r>
              <a:rPr lang="en-US" sz="3200" dirty="0"/>
              <a:t>, Blaž </a:t>
            </a:r>
            <a:r>
              <a:rPr lang="en-US" sz="3200" dirty="0" err="1"/>
              <a:t>Sovdat</a:t>
            </a:r>
            <a:r>
              <a:rPr lang="en-US" sz="3200" dirty="0"/>
              <a:t>,</a:t>
            </a:r>
          </a:p>
          <a:p>
            <a:pPr algn="ctr"/>
            <a:r>
              <a:rPr lang="en-US" sz="3200" dirty="0"/>
              <a:t> Luka </a:t>
            </a:r>
            <a:r>
              <a:rPr lang="en-US" sz="3200" dirty="0" err="1"/>
              <a:t>Stopar</a:t>
            </a:r>
            <a:r>
              <a:rPr lang="en-US" sz="3200" dirty="0"/>
              <a:t>, Marko </a:t>
            </a:r>
            <a:r>
              <a:rPr lang="en-US" sz="3200" dirty="0" err="1"/>
              <a:t>Grobelnik</a:t>
            </a:r>
            <a:r>
              <a:rPr lang="en-US" sz="3200" dirty="0"/>
              <a:t>, </a:t>
            </a:r>
            <a:r>
              <a:rPr lang="en-US" sz="3200" dirty="0" err="1"/>
              <a:t>Dunja</a:t>
            </a:r>
            <a:r>
              <a:rPr lang="en-US" sz="3200" dirty="0"/>
              <a:t> </a:t>
            </a:r>
            <a:r>
              <a:rPr lang="en-US" sz="3200" dirty="0" err="1" smtClean="0"/>
              <a:t>Mladenić</a:t>
            </a:r>
            <a:endParaRPr lang="en-US" sz="3200" dirty="0" smtClean="0"/>
          </a:p>
          <a:p>
            <a:pPr algn="ctr"/>
            <a:endParaRPr lang="en-US" sz="1600" dirty="0"/>
          </a:p>
          <a:p>
            <a:pPr algn="ctr"/>
            <a:r>
              <a:rPr lang="en-US" sz="3200" b="1" dirty="0"/>
              <a:t>Artificial Intelligence Laboratory, Jožef Stefan Institute, </a:t>
            </a:r>
            <a:r>
              <a:rPr lang="en-US" sz="3200" b="1" dirty="0" err="1"/>
              <a:t>Jamova</a:t>
            </a:r>
            <a:r>
              <a:rPr lang="en-US" sz="3200" b="1" dirty="0"/>
              <a:t> </a:t>
            </a:r>
            <a:r>
              <a:rPr lang="en-US" sz="3200" b="1" dirty="0" err="1"/>
              <a:t>cesta</a:t>
            </a:r>
            <a:r>
              <a:rPr lang="en-US" sz="3200" b="1" dirty="0"/>
              <a:t> 39, Ljubljana, Slovenia </a:t>
            </a:r>
          </a:p>
        </p:txBody>
      </p:sp>
      <p:pic>
        <p:nvPicPr>
          <p:cNvPr id="6" name="Picture 5" descr="testlogo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76" y="28983484"/>
            <a:ext cx="3443149" cy="1269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84855" y="5465222"/>
            <a:ext cx="206282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XLike logo w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4" y="29038672"/>
            <a:ext cx="6363841" cy="1269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179" y="29005387"/>
            <a:ext cx="3603560" cy="12698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601823" y="28983484"/>
            <a:ext cx="46940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/>
              <a:t>SYMPHONY</a:t>
            </a:r>
            <a:endParaRPr lang="en-US" sz="7200" dirty="0"/>
          </a:p>
        </p:txBody>
      </p:sp>
      <p:sp>
        <p:nvSpPr>
          <p:cNvPr id="13" name="Rectangle 12"/>
          <p:cNvSpPr/>
          <p:nvPr/>
        </p:nvSpPr>
        <p:spPr>
          <a:xfrm>
            <a:off x="384855" y="28722602"/>
            <a:ext cx="206282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4855" y="27548903"/>
            <a:ext cx="615135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qminer.ijs.si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84908" y="27548903"/>
            <a:ext cx="1292824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qminer</a:t>
            </a:r>
            <a:r>
              <a:rPr lang="en-US" dirty="0" smtClean="0"/>
              <a:t>/</a:t>
            </a:r>
            <a:r>
              <a:rPr lang="en-US" dirty="0" err="1" smtClean="0"/>
              <a:t>qminer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4855" y="27377577"/>
            <a:ext cx="206282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8961" y="5893034"/>
            <a:ext cx="858213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/>
              <a:t>Architecture components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Storage and index </a:t>
            </a:r>
            <a:r>
              <a:rPr lang="en-US" sz="4400" dirty="0" smtClean="0"/>
              <a:t>layer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Stream </a:t>
            </a:r>
            <a:r>
              <a:rPr lang="en-US" sz="4400" dirty="0" smtClean="0"/>
              <a:t>aggregates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Feature </a:t>
            </a:r>
            <a:r>
              <a:rPr lang="en-US" sz="4400" dirty="0" smtClean="0"/>
              <a:t>extractors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Linear </a:t>
            </a:r>
            <a:r>
              <a:rPr lang="en-US" sz="4400" dirty="0" smtClean="0"/>
              <a:t>algebra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Analytics </a:t>
            </a:r>
            <a:endParaRPr lang="en-US" sz="4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9621408" y="5893034"/>
            <a:ext cx="1104537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/>
              <a:t>Main Features: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Connecting storage, indexing and </a:t>
            </a:r>
            <a:r>
              <a:rPr lang="en-US" sz="4400" dirty="0" smtClean="0"/>
              <a:t>analytic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Multi-modal data support 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Streaming </a:t>
            </a:r>
            <a:r>
              <a:rPr lang="en-US" sz="4400" dirty="0" smtClean="0"/>
              <a:t>processing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Probabilistic joins between tables 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Efficiency and fast prototyping </a:t>
            </a:r>
            <a:endParaRPr lang="en-US" sz="4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23508" y="10400086"/>
            <a:ext cx="206282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8961" y="10780234"/>
            <a:ext cx="7961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Text processing and classification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8961" y="11689993"/>
            <a:ext cx="878214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Loading in the dataset.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err="1" smtClean="0">
                <a:effectLst/>
                <a:latin typeface="Consolas"/>
                <a:cs typeface="Consolas"/>
              </a:rPr>
              <a:t>qm.load.jsonFile</a:t>
            </a:r>
            <a:r>
              <a:rPr lang="en-US" sz="1800" dirty="0" smtClean="0">
                <a:effectLst/>
                <a:latin typeface="Consolas"/>
                <a:cs typeface="Consolas"/>
              </a:rPr>
              <a:t>(Movies,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"./sandbox/movies/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movies.json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Declare the features we will use to build classification models</a:t>
            </a:r>
          </a:p>
          <a:p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genreFeatures</a:t>
            </a:r>
            <a:r>
              <a:rPr lang="en-US" sz="1800" dirty="0" smtClean="0">
                <a:effectLst/>
                <a:latin typeface="Consolas"/>
                <a:cs typeface="Consolas"/>
              </a:rPr>
              <a:t> = [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"constant"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"text"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"Title"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"text"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"Plot"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"join"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{ store: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</a:t>
            </a:r>
            <a:r>
              <a:rPr lang="en-US" sz="1800" dirty="0" smtClean="0">
                <a:effectLst/>
                <a:latin typeface="Consolas"/>
                <a:cs typeface="Consolas"/>
              </a:rPr>
              <a:t>, join: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"Director"</a:t>
            </a:r>
            <a:r>
              <a:rPr lang="en-US" sz="1800" dirty="0" smtClean="0">
                <a:effectLst/>
                <a:latin typeface="Consolas"/>
                <a:cs typeface="Consolas"/>
              </a:rPr>
              <a:t>} }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];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Create a model for the Genres field, by training on all movies</a:t>
            </a:r>
          </a:p>
          <a:p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genreModel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analytics.newBatchModel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</a:p>
          <a:p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Movies.recs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genreFeatures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Movies.field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"Genres"</a:t>
            </a:r>
            <a:r>
              <a:rPr lang="en-US" sz="1800" dirty="0" smtClean="0">
                <a:effectLst/>
                <a:latin typeface="Consolas"/>
                <a:cs typeface="Consolas"/>
              </a:rPr>
              <a:t>));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Predict genres of a new movie</a:t>
            </a:r>
          </a:p>
          <a:p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newMovie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qm.store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</a:t>
            </a:r>
            <a:r>
              <a:rPr lang="en-US" sz="1800" dirty="0" smtClean="0">
                <a:effectLst/>
                <a:latin typeface="Consolas"/>
                <a:cs typeface="Consolas"/>
              </a:rPr>
              <a:t>).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newRec</a:t>
            </a:r>
            <a:r>
              <a:rPr lang="en-US" sz="1800" dirty="0" smtClean="0">
                <a:effectLst/>
                <a:latin typeface="Consolas"/>
                <a:cs typeface="Consolas"/>
              </a:rPr>
              <a:t>({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Title: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"Unnatural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 Selection"</a:t>
            </a:r>
            <a:r>
              <a:rPr lang="en-US" sz="1800" dirty="0" smtClean="0">
                <a:effectLst/>
                <a:latin typeface="Consolas"/>
                <a:cs typeface="Consolas"/>
              </a:rPr>
              <a:t>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Plot: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"When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 corpses are found with organs missing ..."</a:t>
            </a:r>
            <a:r>
              <a:rPr lang="en-US" sz="1800" dirty="0" smtClean="0">
                <a:effectLst/>
                <a:latin typeface="Consolas"/>
                <a:cs typeface="Consolas"/>
              </a:rPr>
              <a:t>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Genres:[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"Horror"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"Sci-Fi"</a:t>
            </a:r>
            <a:r>
              <a:rPr lang="en-US" sz="1800" dirty="0" smtClean="0">
                <a:effectLst/>
                <a:latin typeface="Consolas"/>
                <a:cs typeface="Consolas"/>
              </a:rPr>
              <a:t>],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Director:{Name: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Baggs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 Bill"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Gender: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"Male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}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predictedGenre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genreModel.predict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newMovie</a:t>
            </a:r>
            <a:r>
              <a:rPr lang="en-US" sz="1800" dirty="0" smtClean="0">
                <a:effectLst/>
                <a:latin typeface="Consolas"/>
                <a:cs typeface="Consolas"/>
              </a:rPr>
              <a:t>);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851567" y="10780234"/>
            <a:ext cx="5444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Time series processing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40481" y="10780234"/>
            <a:ext cx="45719" cy="16285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240296" y="17378521"/>
            <a:ext cx="10811509" cy="9233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Create and connect stream aggregates to the stores.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These correspond to blue boxes in figure 1.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sr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Raw.addStreamAggr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rs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resampler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outStore</a:t>
            </a:r>
            <a:r>
              <a:rPr lang="en-US" sz="1800" dirty="0" smtClean="0">
                <a:effectLst/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 </a:t>
            </a:r>
            <a:r>
              <a:rPr lang="en-US" sz="1800" dirty="0" smtClean="0">
                <a:effectLst/>
                <a:latin typeface="Consolas"/>
                <a:cs typeface="Consolas"/>
              </a:rPr>
              <a:t>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s0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”s0"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timeSeriesTick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 </a:t>
            </a:r>
            <a:r>
              <a:rPr lang="en-US" sz="1800" dirty="0" smtClean="0">
                <a:effectLst/>
                <a:latin typeface="Consolas"/>
                <a:cs typeface="Consolas"/>
              </a:rPr>
              <a:t>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s1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”s1"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ema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interval: 60 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s2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”s2"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ema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interval: 600 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s3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 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”s3"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recordBuffer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size: 6 });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Declare features from the resampled </a:t>
            </a:r>
            <a:r>
              <a:rPr lang="en-US" sz="1800" dirty="0" err="1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timeseries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 </a:t>
            </a:r>
          </a:p>
          <a:p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ftrSpace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analytics.newFeatureSpace</a:t>
            </a:r>
            <a:r>
              <a:rPr lang="en-US" sz="1800" dirty="0" smtClean="0">
                <a:effectLst/>
                <a:latin typeface="Consolas"/>
                <a:cs typeface="Consolas"/>
              </a:rPr>
              <a:t>([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"numeric"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"Value"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"numeric"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"Ema1"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"numeric"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"Ema2"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"multinomial"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"Time"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datetime</a:t>
            </a:r>
            <a:r>
              <a:rPr lang="en-US" sz="1800" dirty="0" smtClean="0">
                <a:effectLst/>
                <a:latin typeface="Consolas"/>
                <a:cs typeface="Consolas"/>
              </a:rPr>
              <a:t>: true }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]);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Initialize linear regression model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linreg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analytics.newRecLinReg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/*model parameters*/</a:t>
            </a:r>
            <a:r>
              <a:rPr lang="en-US" sz="1800" dirty="0" smtClean="0">
                <a:effectLst/>
                <a:latin typeface="Consolas"/>
                <a:cs typeface="Consolas"/>
              </a:rPr>
              <a:t>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Add the stream aggregate that enriches the record with current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EMAs, computes its feature vector and updates the model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s4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new function</a:t>
            </a:r>
            <a:r>
              <a:rPr lang="en-US" sz="1800" dirty="0" smtClean="0">
                <a:effectLst/>
                <a:latin typeface="Consolas"/>
                <a:cs typeface="Consolas"/>
              </a:rPr>
              <a:t>() {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onAdd</a:t>
            </a:r>
            <a:r>
              <a:rPr lang="en-US" sz="1800" dirty="0" smtClean="0">
                <a:effectLst/>
                <a:latin typeface="Consolas"/>
                <a:cs typeface="Consolas"/>
              </a:rPr>
              <a:t>: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function </a:t>
            </a:r>
            <a:r>
              <a:rPr lang="en-US" sz="1800" dirty="0" smtClean="0">
                <a:effectLst/>
                <a:latin typeface="Consolas"/>
                <a:cs typeface="Consolas"/>
              </a:rPr>
              <a:t>(rec) {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Enrich record with latest EMAs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    </a:t>
            </a:r>
            <a:r>
              <a:rPr lang="en-US" sz="1800" dirty="0" smtClean="0">
                <a:effectLst/>
                <a:latin typeface="Consolas"/>
                <a:cs typeface="Consolas"/>
              </a:rPr>
              <a:t>rec.Ema1 = s1.getFlt();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  rec.Ema2 = s2.getFlt();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Get the ID of the record from a minute ago.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trainRecId</a:t>
            </a:r>
            <a:r>
              <a:rPr lang="en-US" sz="1800" dirty="0" smtClean="0">
                <a:effectLst/>
                <a:latin typeface="Consolas"/>
                <a:cs typeface="Consolas"/>
              </a:rPr>
              <a:t> = s3.val.last;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Compute feature vector of the record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ftrVec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ftrSpace.ftrVec</a:t>
            </a:r>
            <a:r>
              <a:rPr lang="en-US" sz="1800" dirty="0" smtClean="0">
                <a:effectLst/>
                <a:latin typeface="Consolas"/>
                <a:cs typeface="Consolas"/>
              </a:rPr>
              <a:t>(Resampled[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trainRecId</a:t>
            </a:r>
            <a:r>
              <a:rPr lang="en-US" sz="1800" dirty="0" smtClean="0">
                <a:effectLst/>
                <a:latin typeface="Consolas"/>
                <a:cs typeface="Consolas"/>
              </a:rPr>
              <a:t>]);</a:t>
            </a:r>
          </a:p>
          <a:p>
            <a:r>
              <a:rPr lang="en-US" sz="180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7F00"/>
                </a:solidFill>
                <a:latin typeface="Consolas"/>
                <a:cs typeface="Consolas"/>
              </a:rPr>
              <a:t>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Update the regression model: the input is delayed</a:t>
            </a:r>
          </a:p>
          <a:p>
            <a:r>
              <a:rPr lang="en-US" sz="180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7F00"/>
                </a:solidFill>
                <a:latin typeface="Consolas"/>
                <a:cs typeface="Consolas"/>
              </a:rPr>
              <a:t>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by 1 minute and the output is the current value</a:t>
            </a:r>
          </a:p>
          <a:p>
            <a:r>
              <a:rPr lang="en-US" sz="180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7F00"/>
                </a:solidFill>
                <a:latin typeface="Consolas"/>
                <a:cs typeface="Consolas"/>
              </a:rPr>
              <a:t>  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linreg.learn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ftrVec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rec.Value</a:t>
            </a:r>
            <a:r>
              <a:rPr lang="en-US" sz="1800" dirty="0" smtClean="0">
                <a:effectLst/>
                <a:latin typeface="Consolas"/>
                <a:cs typeface="Consolas"/>
              </a:rPr>
              <a:t>);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} }); </a:t>
            </a:r>
          </a:p>
          <a:p>
            <a:endParaRPr lang="en-US" sz="1800" dirty="0">
              <a:latin typeface="Consolas"/>
              <a:cs typeface="Consolas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11084585" y="12427068"/>
            <a:ext cx="9118320" cy="4209606"/>
            <a:chOff x="10971177" y="12068436"/>
            <a:chExt cx="9118320" cy="4209606"/>
          </a:xfrm>
        </p:grpSpPr>
        <p:sp>
          <p:nvSpPr>
            <p:cNvPr id="62" name="Rectangle 61"/>
            <p:cNvSpPr/>
            <p:nvPr/>
          </p:nvSpPr>
          <p:spPr>
            <a:xfrm>
              <a:off x="10971177" y="12170242"/>
              <a:ext cx="1694497" cy="50006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Raw store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3776153" y="12219899"/>
              <a:ext cx="1716464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Resampler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[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sr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019530" y="13410787"/>
              <a:ext cx="1042988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Tick [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s0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5877658" y="14527130"/>
              <a:ext cx="1578225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EMA 1m [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s3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7600567" y="14527130"/>
              <a:ext cx="1575410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EMA 10m [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s2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7" name="Straight Arrow Connector 66"/>
            <p:cNvCxnSpPr>
              <a:stCxn id="62" idx="3"/>
              <a:endCxn id="63" idx="1"/>
            </p:cNvCxnSpPr>
            <p:nvPr/>
          </p:nvCxnSpPr>
          <p:spPr>
            <a:xfrm>
              <a:off x="12665674" y="12420274"/>
              <a:ext cx="1110479" cy="679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71" idx="2"/>
              <a:endCxn id="64" idx="0"/>
            </p:cNvCxnSpPr>
            <p:nvPr/>
          </p:nvCxnSpPr>
          <p:spPr>
            <a:xfrm>
              <a:off x="17541024" y="12677099"/>
              <a:ext cx="0" cy="73368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64" idx="2"/>
              <a:endCxn id="65" idx="0"/>
            </p:cNvCxnSpPr>
            <p:nvPr/>
          </p:nvCxnSpPr>
          <p:spPr>
            <a:xfrm flipH="1">
              <a:off x="16666771" y="13825125"/>
              <a:ext cx="874253" cy="70200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64" idx="2"/>
              <a:endCxn id="66" idx="0"/>
            </p:cNvCxnSpPr>
            <p:nvPr/>
          </p:nvCxnSpPr>
          <p:spPr>
            <a:xfrm>
              <a:off x="17541024" y="13825125"/>
              <a:ext cx="847248" cy="70200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1" name="Rectangle 70"/>
            <p:cNvSpPr/>
            <p:nvPr/>
          </p:nvSpPr>
          <p:spPr>
            <a:xfrm>
              <a:off x="16693775" y="12177036"/>
              <a:ext cx="1694497" cy="50006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Resampled store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63" idx="3"/>
              <a:endCxn id="71" idx="1"/>
            </p:cNvCxnSpPr>
            <p:nvPr/>
          </p:nvCxnSpPr>
          <p:spPr>
            <a:xfrm>
              <a:off x="15492617" y="12427068"/>
              <a:ext cx="120115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Curved Connector 72"/>
            <p:cNvCxnSpPr>
              <a:stCxn id="76" idx="3"/>
              <a:endCxn id="71" idx="3"/>
            </p:cNvCxnSpPr>
            <p:nvPr/>
          </p:nvCxnSpPr>
          <p:spPr>
            <a:xfrm flipH="1" flipV="1">
              <a:off x="18388272" y="12427068"/>
              <a:ext cx="74868" cy="3460938"/>
            </a:xfrm>
            <a:prstGeom prst="curvedConnector3">
              <a:avLst>
                <a:gd name="adj1" fmla="val -145639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4" name="Rounded Rectangle 73"/>
            <p:cNvSpPr/>
            <p:nvPr/>
          </p:nvSpPr>
          <p:spPr>
            <a:xfrm>
              <a:off x="13781837" y="13410789"/>
              <a:ext cx="1316451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Delay [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s3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Arrow Connector 74"/>
            <p:cNvCxnSpPr>
              <a:stCxn id="71" idx="2"/>
              <a:endCxn id="74" idx="3"/>
            </p:cNvCxnSpPr>
            <p:nvPr/>
          </p:nvCxnSpPr>
          <p:spPr>
            <a:xfrm flipH="1">
              <a:off x="15098288" y="12677099"/>
              <a:ext cx="2442736" cy="94085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6" name="Rounded Rectangle 75"/>
            <p:cNvSpPr/>
            <p:nvPr/>
          </p:nvSpPr>
          <p:spPr>
            <a:xfrm>
              <a:off x="16737994" y="15501838"/>
              <a:ext cx="1725146" cy="772335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Enrichment Regression [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s4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7" name="Curved Connector 76"/>
            <p:cNvCxnSpPr>
              <a:stCxn id="74" idx="2"/>
              <a:endCxn id="203" idx="0"/>
            </p:cNvCxnSpPr>
            <p:nvPr/>
          </p:nvCxnSpPr>
          <p:spPr>
            <a:xfrm rot="5400000">
              <a:off x="13598866" y="14660640"/>
              <a:ext cx="1676711" cy="5684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Curved Connector 77"/>
            <p:cNvCxnSpPr>
              <a:stCxn id="76" idx="1"/>
              <a:endCxn id="203" idx="3"/>
            </p:cNvCxnSpPr>
            <p:nvPr/>
          </p:nvCxnSpPr>
          <p:spPr>
            <a:xfrm rot="10800000" flipV="1">
              <a:off x="15092604" y="15888006"/>
              <a:ext cx="1645390" cy="1934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2667906" y="12068436"/>
              <a:ext cx="122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resample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643745" y="12077549"/>
              <a:ext cx="91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 rec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541024" y="12868187"/>
              <a:ext cx="100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connect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080655" y="13994457"/>
              <a:ext cx="122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smooth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233276" y="13997368"/>
              <a:ext cx="122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smooth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866890" y="15501838"/>
              <a:ext cx="122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enrich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279209" y="14366700"/>
              <a:ext cx="1222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update regression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369056" y="15517288"/>
              <a:ext cx="1222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update regression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3" name="Straight Arrow Connector 92"/>
            <p:cNvCxnSpPr>
              <a:stCxn id="65" idx="2"/>
              <a:endCxn id="76" idx="0"/>
            </p:cNvCxnSpPr>
            <p:nvPr/>
          </p:nvCxnSpPr>
          <p:spPr>
            <a:xfrm>
              <a:off x="16666771" y="14941468"/>
              <a:ext cx="933796" cy="56037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Straight Arrow Connector 93"/>
            <p:cNvCxnSpPr>
              <a:stCxn id="66" idx="2"/>
              <a:endCxn id="76" idx="0"/>
            </p:cNvCxnSpPr>
            <p:nvPr/>
          </p:nvCxnSpPr>
          <p:spPr>
            <a:xfrm flipH="1">
              <a:off x="17600567" y="14941468"/>
              <a:ext cx="787705" cy="56037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3" name="Rounded Rectangle 202"/>
            <p:cNvSpPr/>
            <p:nvPr/>
          </p:nvSpPr>
          <p:spPr>
            <a:xfrm>
              <a:off x="13776153" y="15501838"/>
              <a:ext cx="1316451" cy="77620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[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linreg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538961" y="17914873"/>
            <a:ext cx="36109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Graph analysis </a:t>
            </a:r>
          </a:p>
        </p:txBody>
      </p:sp>
      <p:sp>
        <p:nvSpPr>
          <p:cNvPr id="230" name="Rectangle 229"/>
          <p:cNvSpPr/>
          <p:nvPr/>
        </p:nvSpPr>
        <p:spPr>
          <a:xfrm flipV="1">
            <a:off x="384855" y="17599304"/>
            <a:ext cx="9000049" cy="478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538961" y="18819010"/>
            <a:ext cx="8782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Loading a graph file and creating a new undirected graph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g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snap.newUGraph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"biotechnology_2013.edg"</a:t>
            </a:r>
            <a:r>
              <a:rPr lang="en-US" sz="1800" dirty="0" smtClean="0">
                <a:effectLst/>
                <a:latin typeface="Consolas"/>
                <a:cs typeface="Consolas"/>
              </a:rPr>
              <a:t>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Simplifying graph by removing all the nodes with degree &lt;= 3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g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snap.removeNodes</a:t>
            </a:r>
            <a:r>
              <a:rPr lang="en-US" sz="1800" dirty="0" smtClean="0">
                <a:effectLst/>
                <a:latin typeface="Consolas"/>
                <a:cs typeface="Consolas"/>
              </a:rPr>
              <a:t>(g, 3);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computing communities using </a:t>
            </a:r>
            <a:r>
              <a:rPr lang="en-US" sz="1800" dirty="0" err="1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Clauset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-Newman-Moore algorithm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CmtyCNM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snap.communityDetection</a:t>
            </a:r>
            <a:r>
              <a:rPr lang="en-US" sz="1800" dirty="0" smtClean="0">
                <a:effectLst/>
                <a:latin typeface="Consolas"/>
                <a:cs typeface="Consolas"/>
              </a:rPr>
              <a:t>(g,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cnm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plotting the graph with colors corresponding to communities</a:t>
            </a:r>
          </a:p>
          <a:p>
            <a:r>
              <a:rPr lang="en-US" sz="1800" dirty="0" err="1" smtClean="0">
                <a:effectLst/>
                <a:latin typeface="Consolas"/>
                <a:cs typeface="Consolas"/>
              </a:rPr>
              <a:t>viz.drawGraph</a:t>
            </a:r>
            <a:r>
              <a:rPr lang="en-US" sz="1800" dirty="0" smtClean="0">
                <a:effectLst/>
                <a:latin typeface="Consolas"/>
                <a:cs typeface="Consolas"/>
              </a:rPr>
              <a:t>(g,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graphCNM.html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{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"color"</a:t>
            </a:r>
            <a:r>
              <a:rPr lang="en-US" sz="1800" dirty="0" smtClean="0">
                <a:effectLst/>
                <a:latin typeface="Consolas"/>
                <a:cs typeface="Consolas"/>
              </a:rPr>
              <a:t>: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CmtyCNM</a:t>
            </a:r>
            <a:r>
              <a:rPr lang="en-US" sz="1800" dirty="0" smtClean="0">
                <a:effectLst/>
                <a:latin typeface="Consolas"/>
                <a:cs typeface="Consolas"/>
              </a:rPr>
              <a:t> }); </a:t>
            </a:r>
          </a:p>
        </p:txBody>
      </p:sp>
      <p:pic>
        <p:nvPicPr>
          <p:cNvPr id="232" name="Picture 231" descr="communitiestes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22" y="21474306"/>
            <a:ext cx="5891104" cy="55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223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Blaz Fortuna</dc:creator>
  <cp:lastModifiedBy>Blaz Fortuna</cp:lastModifiedBy>
  <cp:revision>17</cp:revision>
  <dcterms:created xsi:type="dcterms:W3CDTF">2014-12-02T11:06:31Z</dcterms:created>
  <dcterms:modified xsi:type="dcterms:W3CDTF">2014-12-02T12:09:23Z</dcterms:modified>
</cp:coreProperties>
</file>